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05" r:id="rId3"/>
    <p:sldId id="355" r:id="rId4"/>
    <p:sldId id="358" r:id="rId5"/>
    <p:sldId id="360" r:id="rId6"/>
    <p:sldId id="359" r:id="rId7"/>
    <p:sldId id="356" r:id="rId8"/>
    <p:sldId id="357" r:id="rId9"/>
    <p:sldId id="362" r:id="rId10"/>
    <p:sldId id="361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80" r:id="rId26"/>
    <p:sldId id="381" r:id="rId27"/>
    <p:sldId id="384" r:id="rId28"/>
    <p:sldId id="385" r:id="rId29"/>
    <p:sldId id="377" r:id="rId30"/>
    <p:sldId id="378" r:id="rId31"/>
    <p:sldId id="379" r:id="rId32"/>
    <p:sldId id="382" r:id="rId33"/>
    <p:sldId id="383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4" r:id="rId42"/>
    <p:sldId id="395" r:id="rId43"/>
    <p:sldId id="393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3" r:id="rId52"/>
    <p:sldId id="404" r:id="rId53"/>
    <p:sldId id="405" r:id="rId54"/>
    <p:sldId id="406" r:id="rId55"/>
    <p:sldId id="407" r:id="rId56"/>
    <p:sldId id="35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4544-E3F4-46EE-BCB7-38C70E97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Predecessor: The Pi-Value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59B7A-AB21-4ACA-8B49-D1027DB6F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reconstruct a shortest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the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every other vertex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associate each vertex with a property called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p-value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keep track of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predecessor</a:t>
                </a:r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we find a better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an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update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</a:t>
                </a:r>
                <a:r>
                  <a:rPr lang="en-US" dirty="0">
                    <a:solidFill>
                      <a:schemeClr val="accent1"/>
                    </a:solidFill>
                  </a:rPr>
                  <a:t> by setting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remains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throughout the run of the algorithm.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remains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there is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59B7A-AB21-4ACA-8B49-D1027DB6F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23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E609-44D4-48C3-8D79-808F3BC1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General Procedure in SP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539C1-955C-4CC4-8FCE-1BCC253B6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Shortest-Path algorithms typically have the following two procedures </a:t>
            </a:r>
            <a:r>
              <a:rPr lang="en-US" b="1" i="1" dirty="0">
                <a:solidFill>
                  <a:srgbClr val="FF0000"/>
                </a:solidFill>
              </a:rPr>
              <a:t>in common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initialization step where all the </a:t>
            </a:r>
            <a:r>
              <a:rPr lang="en-US" b="1" i="1" dirty="0">
                <a:solidFill>
                  <a:srgbClr val="FF0000"/>
                </a:solidFill>
              </a:rPr>
              <a:t>d-values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pi-values </a:t>
            </a:r>
            <a:r>
              <a:rPr lang="en-US" dirty="0">
                <a:solidFill>
                  <a:schemeClr val="accent1"/>
                </a:solidFill>
              </a:rPr>
              <a:t>are initialized.</a:t>
            </a:r>
          </a:p>
          <a:p>
            <a:endParaRPr lang="en-US" b="1" i="1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relaxation step where the </a:t>
            </a:r>
            <a:r>
              <a:rPr lang="en-US" b="1" i="1" dirty="0">
                <a:solidFill>
                  <a:srgbClr val="FF0000"/>
                </a:solidFill>
              </a:rPr>
              <a:t>d-values </a:t>
            </a:r>
            <a:r>
              <a:rPr lang="en-US" dirty="0">
                <a:solidFill>
                  <a:schemeClr val="accent1"/>
                </a:solidFill>
              </a:rPr>
              <a:t>and</a:t>
            </a:r>
            <a:r>
              <a:rPr lang="en-US" b="1" i="1" dirty="0">
                <a:solidFill>
                  <a:srgbClr val="FF0000"/>
                </a:solidFill>
              </a:rPr>
              <a:t> pi-values </a:t>
            </a:r>
            <a:r>
              <a:rPr lang="en-US" dirty="0">
                <a:solidFill>
                  <a:schemeClr val="accent1"/>
                </a:solidFill>
              </a:rPr>
              <a:t>are updated when a better path for each vertex is found.</a:t>
            </a:r>
          </a:p>
        </p:txBody>
      </p:sp>
    </p:spTree>
    <p:extLst>
      <p:ext uri="{BB962C8B-B14F-4D97-AF65-F5344CB8AC3E}">
        <p14:creationId xmlns:p14="http://schemas.microsoft.com/office/powerpoint/2010/main" val="96052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B10A-D75C-4500-A159-D9652EDF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B8C11C5-B64C-4CEE-AE40-75C29A270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B8C11C5-B64C-4CEE-AE40-75C29A270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D5169DF-E074-4804-99DF-907A5FFFC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42" y="2172363"/>
            <a:ext cx="6419916" cy="25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6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0C6267-7BE6-497B-90B3-8B86408E9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327" y="2825750"/>
            <a:ext cx="6395823" cy="210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819F5-7EA0-4519-8ECB-0EE4E1CB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3B643-3DD0-4727-85D1-4E6161298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3250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better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via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found, we update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and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say that the edge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relaxed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the assignment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 3</a:t>
                </a:r>
                <a:r>
                  <a:rPr lang="en-US" dirty="0">
                    <a:solidFill>
                      <a:schemeClr val="accent1"/>
                    </a:solidFill>
                  </a:rPr>
                  <a:t> is, in fact,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𝐷𝑒𝑐𝑟𝑒𝑎𝑠𝑒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r>
                  <a:rPr lang="th-TH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operation if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min-priority queue </a:t>
                </a:r>
                <a:r>
                  <a:rPr lang="en-US" dirty="0">
                    <a:solidFill>
                      <a:schemeClr val="accent1"/>
                    </a:solidFill>
                  </a:rPr>
                  <a:t>is used.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3B643-3DD0-4727-85D1-4E6161298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3250"/>
                <a:ext cx="10515600" cy="4351338"/>
              </a:xfrm>
              <a:blipFill>
                <a:blip r:embed="rId3"/>
                <a:stretch>
                  <a:fillRect l="-928" t="-3221" r="-1565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17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41BA-A086-402F-A197-7626EFB3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Triangle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54C3E-9046-48F8-9A29-B31F0D47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Triangle Inequality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some source vertex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all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we have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54C3E-9046-48F8-9A29-B31F0D47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5955971-1066-495E-BE62-A7DFD9571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5" y="3771900"/>
            <a:ext cx="48260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DEF0-E987-4613-A881-B7868ABB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Triangle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E2D1D-6DA3-4E80-9F3F-1FA3E4AF94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Case I: </a:t>
                </a:r>
                <a:r>
                  <a:rPr lang="en-US" dirty="0">
                    <a:solidFill>
                      <a:schemeClr val="accent1"/>
                    </a:solidFill>
                  </a:rPr>
                  <a:t>There is at least one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 no more weight than any other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Definition of a shortest path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also has no more weight than a shortest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followed by 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	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is one of the paths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 that the inequality still holds even though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the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the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Case II: </a:t>
                </a:r>
                <a:r>
                  <a:rPr lang="en-US" dirty="0">
                    <a:solidFill>
                      <a:schemeClr val="accent1"/>
                    </a:solidFill>
                  </a:rPr>
                  <a:t>There is no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there is also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were, we could otherwise go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contradiction</a:t>
                </a:r>
                <a:r>
                  <a:rPr lang="en-US" dirty="0">
                    <a:solidFill>
                      <a:schemeClr val="accent1"/>
                    </a:solidFill>
                  </a:rPr>
                  <a:t> to the assumption that there is no path from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 inequality still holds.</a:t>
                </a:r>
                <a:r>
                  <a:rPr lang="en-US" dirty="0">
                    <a:ea typeface="Cambria Math" panose="02040503050406030204" pitchFamily="18" charset="0"/>
                  </a:rPr>
                  <a:t> 					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E2D1D-6DA3-4E80-9F3F-1FA3E4AF9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64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F542-E453-42D6-B0D6-3E342B80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8A454-491C-4144-AC74-2C0CF55FBB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want to show that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never reduces below the actual shortest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want to show the following inequality holds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all times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8A454-491C-4144-AC74-2C0CF55FB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6EE4-6A5B-4BC2-B130-B36FC1F5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AAFAA-2A0C-49AD-98ED-55D508EE44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Upper-Bound Property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)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source vertex,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initialized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this invariant is maintained over any sequence of relaxation steps on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</a:t>
                </a:r>
                <a:r>
                  <a:rPr lang="en-US" dirty="0">
                    <a:solidFill>
                      <a:schemeClr val="accent1"/>
                    </a:solidFill>
                  </a:rPr>
                  <a:t>) Moreover, once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achieves its lower bound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it never changes.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AAFAA-2A0C-49AD-98ED-55D508EE44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722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9EA-8EC2-4387-9B7A-93E1BF0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For Claim I,  </a:t>
                </a:r>
                <a:r>
                  <a:rPr lang="en-US" i="1" dirty="0">
                    <a:solidFill>
                      <a:schemeClr val="accent1"/>
                    </a:solidFill>
                  </a:rPr>
                  <a:t>w</a:t>
                </a:r>
                <a:r>
                  <a:rPr lang="en-US" dirty="0">
                    <a:solidFill>
                      <a:schemeClr val="accent1"/>
                    </a:solidFill>
                  </a:rPr>
                  <a:t>e will show by induction on the number of relaxations steps.</a:t>
                </a: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/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1"/>
                        </a:solidFill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Note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Otherwise,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766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9EA-8EC2-4387-9B7A-93E1BF0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Consider the relaxation of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I.H.,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just prior to the relaxation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only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that may change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does not change, the invariant still holds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changes, we have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Code Inspection</a:t>
                </a:r>
                <a:r>
                  <a:rPr lang="en-US" b="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Triangle Inequality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 invariant is maintained.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76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10: Graph Algorithms (Part II)</a:t>
            </a:r>
            <a:br>
              <a:rPr lang="en-US" sz="4400" dirty="0">
                <a:solidFill>
                  <a:schemeClr val="accent1"/>
                </a:solidFill>
              </a:rPr>
            </a:br>
            <a:endParaRPr lang="en-US" sz="4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		Single-Source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9EA-8EC2-4387-9B7A-93E1BF0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(Continued)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For Claim II,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show that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any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never changes once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we have just shown that the invariant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always holds, this means that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its lower bound, it cannot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decrease </a:t>
                </a:r>
                <a:r>
                  <a:rPr lang="en-US" dirty="0">
                    <a:solidFill>
                      <a:schemeClr val="accent1"/>
                    </a:solidFill>
                  </a:rPr>
                  <a:t>any further.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And, relaxation never increases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this concludes that once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its value never changes.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34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BA05-205B-4C79-8BE8-D6E87096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FA20A-BF8A-4059-AFB7-25B164648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Dijkstra’s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solves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single-source-shortest-path problem </a:t>
                </a:r>
                <a:r>
                  <a:rPr lang="en-US" dirty="0">
                    <a:solidFill>
                      <a:schemeClr val="accent1"/>
                    </a:solidFill>
                  </a:rPr>
                  <a:t>on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the case where all edges weights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non-negative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 we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FA20A-BF8A-4059-AFB7-25B164648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447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B702-174D-45AA-9D7C-9333A5CF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2AA2F-ABF6-4D33-83DF-195A61D71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Dijkstra’s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maintains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vertices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whose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final d-values </a:t>
                </a:r>
                <a:r>
                  <a:rPr lang="en-US" dirty="0">
                    <a:solidFill>
                      <a:schemeClr val="accent1"/>
                    </a:solidFill>
                  </a:rPr>
                  <a:t>have already been determined, 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repeatedly selects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the minimum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adds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then relaxes all edges leaving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min-priority queue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store vertices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keyed by their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d-values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2AA2F-ABF6-4D33-83DF-195A61D71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873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B7BA-C945-49AA-A47D-A7935A54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5CC9B4E-B8C6-4F10-9754-8CB1E0010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maintains the invariant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at the start of each iteration of the while loop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5-9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5CC9B4E-B8C6-4F10-9754-8CB1E0010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608C1C8-EDC2-4435-B291-795886A00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087008"/>
            <a:ext cx="5191125" cy="30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2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D01F-2598-418B-85EB-D27B1DCD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FF085-5859-4046-80F5-FA9B69EA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Djkstra’s algorithm takes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using a min-priority queue.</a:t>
                </a:r>
                <a:endParaRPr lang="en-US" sz="2400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takes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𝐸𝑥𝑡𝑟𝑎𝑐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runs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times, each of which takes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time. 	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 total,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𝐸𝑥𝑡𝑟𝑎𝑐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runs exactly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times, each of which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 total,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Summing up, the total running time of Djkstra’s algorithm is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at most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FF085-5859-4046-80F5-FA9B69EA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992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BB1C-EC63-4278-B32D-EB8EBA37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No-Path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DFE7B9-BA8D-4597-A036-F3C4A72C7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Corollary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(No-Path Property)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in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no path connects a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a given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after the graph is initialized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this equality is maintained as an invariant over any sequence of relaxation steps on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By the upper-bound property, we always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DFE7B9-BA8D-4597-A036-F3C4A72C7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64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19-6491-4BD9-A9D9-38363610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Edge-Relaxation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(Edge-Relaxation Property)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immediately after relaxing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executing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If, just prior to relaxing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afterwards.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If, instead,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just prior to relaxation, then neither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changes, and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afterwards.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631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19-6491-4BD9-A9D9-38363610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Convergence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(Convergence Property)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source vertex,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some vertices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initialized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then a sequence of relaxation steps that include the call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executed on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any time prior to the call,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all times after the call.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544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19-6491-4BD9-A9D9-38363610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Convergence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2775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some point prior to the relaxation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this equality holds thereafter.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particular , after relaxing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Edge-Relaxation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]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shortest path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	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Invoking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which requires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this equality holds thereafter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2775"/>
                <a:ext cx="10515600" cy="4351338"/>
              </a:xfrm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91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(Correctness of Djkstra’s Algorithm)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Djkstra’s algorithm, run on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non-negative weight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terminates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We will prove correctness by showing that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 </a:t>
                </a:r>
                <a:r>
                  <a:rPr lang="en-US" dirty="0">
                    <a:solidFill>
                      <a:schemeClr val="accent1"/>
                    </a:solidFill>
                  </a:rPr>
                  <a:t>holds: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Prior to each iteration of the while loop,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54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3937-DFA7-4B11-A40C-ACA9ED0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Shortest Path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shortest path problem, we are given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weighted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directed</a:t>
                </a:r>
                <a:r>
                  <a:rPr lang="en-US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weight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maps edges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real-valued</a:t>
                </a:r>
                <a:r>
                  <a:rPr lang="en-US" dirty="0">
                    <a:solidFill>
                      <a:schemeClr val="accent1"/>
                    </a:solidFill>
                  </a:rPr>
                  <a:t> weights.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sum of the weights of its constituent edges: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305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suffices to show that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at the time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Once we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invoke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 to show that the equality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all times thereafter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Therefore, the invariant vacuously holds.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244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show that in each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for the vertex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for the purpose of contradiction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dirty="0">
                    <a:solidFill>
                      <a:schemeClr val="accent1"/>
                    </a:solidFill>
                  </a:rPr>
                  <a:t> vertex 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added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				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-----(AS)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must have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because we can be certain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time it is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know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time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there must be some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Otherwise,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No-Path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which would violate the assumption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(AS)</a:t>
                </a:r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0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Because there is at least one path, there must be a shortest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 to adding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connects a vertex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namely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to a vertex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,namely,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us consider the first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along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immediate predecessor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along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6B6B8E-2626-41DA-B755-D006ED77E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5" y="4574110"/>
            <a:ext cx="4295775" cy="219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63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break down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may contain no edges.)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] We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</a:t>
                </a:r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prove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, notice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Recall that we chose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it is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dirty="0">
                    <a:solidFill>
                      <a:schemeClr val="accent1"/>
                    </a:solidFill>
                  </a:rPr>
                  <a:t> vertex 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it is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had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relaxed at the time, and the claim follows from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Convergence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47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498E-6459-46A3-B17D-33F70B61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253B5-D9C7-437F-AD73-349B48F70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appears before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a shortest path from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all edge weights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non-negative </a:t>
                </a:r>
                <a:r>
                  <a:rPr lang="en-US" dirty="0">
                    <a:solidFill>
                      <a:schemeClr val="accent1"/>
                    </a:solidFill>
                  </a:rPr>
                  <a:t>(notably those on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), we have 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	 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thus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	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≤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           	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        		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  <a:r>
                  <a:rPr lang="en-US" dirty="0">
                    <a:solidFill>
                      <a:schemeClr val="accent1"/>
                    </a:solidFill>
                  </a:rPr>
                  <a:t> 		---(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	 </a:t>
                </a:r>
                <a:r>
                  <a:rPr lang="en-US" dirty="0"/>
                  <a:t>	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253B5-D9C7-437F-AD73-349B48F70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37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2474-4046-42F9-9FA4-125BA16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because both vertices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were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chosen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 6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𝐸𝑥𝑡𝑟𝑎𝑐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), we have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Min-Priority Queue implies Greedy Choice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						---(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) &amp;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</a:rPr>
                  <a:t>), 	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Consequently,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contradicts our choice of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con conclude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this equality is maintained at all times thereafter.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391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2474-4046-42F9-9FA4-125BA16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At termination, 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implying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Plugging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the loop invariant, we have: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,which proves the correctness of Dijkstra’s algorithm.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291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42AE-1724-4031-B2FB-0861C276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F4B68-EB18-4F9A-809E-D360C0220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Bellman-Ford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solves the single-source shortest-path problem in the general case where edge weights may be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Bellman-Ford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returns a Boolean value </a:t>
                </a:r>
                <a:r>
                  <a:rPr lang="en-US" dirty="0">
                    <a:solidFill>
                      <a:schemeClr val="accent1"/>
                    </a:solidFill>
                  </a:rPr>
                  <a:t>indicating whether or not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is such a cycle, the algorithm reports that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solution exists</a:t>
                </a:r>
                <a:r>
                  <a:rPr lang="en-US" dirty="0">
                    <a:solidFill>
                      <a:schemeClr val="accent1"/>
                    </a:solidFill>
                  </a:rPr>
                  <a:t>. Otherwise, it produces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paths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their weights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the vertices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F4B68-EB18-4F9A-809E-D360C0220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736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F33-B7C2-41FB-B3D3-0800B3D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proceeds by relaxing edges, hence progressively decreasing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until it achieves the actual shortest-path 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5059AD6-5AF6-4C06-8DDD-4024E1C96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3510703"/>
            <a:ext cx="4781550" cy="291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16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F33-B7C2-41FB-B3D3-0800B3D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proceeds as follows: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first initializes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and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calling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then makes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passes over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pass consists of relaxing each edge of the graph once.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After making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passes, the algorithm checks for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</a:t>
                </a:r>
                <a:r>
                  <a:rPr lang="en-US" dirty="0">
                    <a:solidFill>
                      <a:schemeClr val="accent1"/>
                    </a:solidFill>
                  </a:rPr>
                  <a:t> by making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 extra pass </a:t>
                </a:r>
                <a:r>
                  <a:rPr lang="en-US" dirty="0">
                    <a:solidFill>
                      <a:schemeClr val="accent1"/>
                    </a:solidFill>
                  </a:rPr>
                  <a:t>over the edges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returns the appropriate Boolean value.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6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3937-DFA7-4B11-A40C-ACA9ED0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Shortest Path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define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weight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↝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                   </a:t>
                </a:r>
                <a:r>
                  <a:rPr lang="en-US" b="1" dirty="0">
                    <a:solidFill>
                      <a:srgbClr val="FF0000"/>
                    </a:solidFill>
                  </a:rPr>
                  <a:t>(*)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then defined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any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is no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Even though there is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shortest path may not exist in the presence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1507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250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F33-B7C2-41FB-B3D3-0800B3D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Bellman-Ford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pass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 total,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passes so it takes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 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final extra pass 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Summing up all the contributions, the running time of Bellman-Ford is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834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4AB-3F73-4C45-9B11-7D0804AB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Path-Relaxation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E6E54-7597-4337-92B7-1B944057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(Path-Relaxation Property)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Consider any shortest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initialized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 then a sequence of relaxation steps occurs that includes , in order, relaxing the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 these relaxations and at all times afterward.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property holds no matter what other edge relaxations occur, including relaxations that are intermixed with relaxations of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E6E54-7597-4337-92B7-1B944057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374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B35A-DF45-429D-A116-235216A3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Path-Relaxation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B3AD66-28A2-42C9-BED5-AB0664E6D2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show by induction that after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edge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relaxed,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Before any edge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relaxed,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never changes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shall investigate what happens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relaxed.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Convergence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after relaxing this edge,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this equality holds at all times thereafter.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B3AD66-28A2-42C9-BED5-AB0664E6D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36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409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8FA9-84CD-4959-869D-D1E9FEA3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374CE-46AA-4ABB-B0A6-DA9140259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assume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Then,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iterations,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are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Consider any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be any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Because shortest paths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simple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edges, and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of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iterations relaxes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iteration,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Path-Relaxation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374CE-46AA-4ABB-B0A6-DA9140259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101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145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A705-30A3-4190-8D68-9540AED0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39B6E-C53D-46F2-B466-0AD2709E55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and only if the algorithm terminates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: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</a:t>
                </a:r>
                <a:r>
                  <a:rPr lang="en-US" dirty="0">
                    <a:solidFill>
                      <a:schemeClr val="accent1"/>
                    </a:solidFill>
                  </a:rPr>
                  <a:t>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the algorithm terminates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There is a trivial path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itself and we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Observe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all times thereafter because relaxation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increases </a:t>
                </a:r>
                <a:r>
                  <a:rPr lang="en-US" dirty="0">
                    <a:solidFill>
                      <a:schemeClr val="accent1"/>
                    </a:solidFill>
                  </a:rPr>
                  <a:t>d-values.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relaxation.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39B6E-C53D-46F2-B466-0AD2709E5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3284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C6F-6052-4A69-9A36-CA3F151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:there is a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Thus, there is a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nothing changes so I.H. is reestablished by the I.H. from the previous relaxation step.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031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C6F-6052-4A69-9A36-CA3F151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There is no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No-Path Property</a:t>
                </a:r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does not hold, nothing changes so I.H. is reestablished by the I.H. from the previous relaxation step.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677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C6F-6052-4A69-9A36-CA3F151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the algorithm terminates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is a path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from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 itself.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all times thereafter because relaxation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increases </a:t>
                </a:r>
                <a:r>
                  <a:rPr lang="en-US" dirty="0">
                    <a:solidFill>
                      <a:schemeClr val="accent1"/>
                    </a:solidFill>
                  </a:rPr>
                  <a:t>d-values.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relaxation.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416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8C9F-254F-41B5-9DAA-CB61AB24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must be a finite value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establishes a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now a finite value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6695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8C9F-254F-41B5-9DAA-CB61AB24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nothing changes so I.H. is reestablished by the I.H. from the previous relaxation step.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have proved the invariant: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just after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iterations, then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remains true thereafter because relaxation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increases d-values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74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21F1-9E19-426D-AE11-AEAE8CC8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Negative-Weight Cycle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FFA21D4-FEAD-446B-B1FB-DD46EEDD4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Even though there is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shortest path may not exist in the presence of at least one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the example below, a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undefined</a:t>
                </a:r>
                <a:r>
                  <a:rPr lang="en-US" dirty="0">
                    <a:solidFill>
                      <a:schemeClr val="accent1"/>
                    </a:solidFill>
                  </a:rPr>
                  <a:t> because we can always find a path with a smaller weight by traversing the negative-weight cycle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many times as we want before reaching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FFA21D4-FEAD-446B-B1FB-DD46EEDD4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D8EBAD-5478-4E85-B669-49F0838C9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4247411"/>
            <a:ext cx="5924549" cy="26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45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E391-F7D1-428D-8144-DDFE8A1B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AB4FF-309E-468D-87A8-76B33F712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 Bellman-Ford be run on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)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algorithm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</a:t>
                </a:r>
                <a:r>
                  <a:rPr lang="en-US" dirty="0">
                    <a:solidFill>
                      <a:schemeClr val="accent1"/>
                    </a:solidFill>
                  </a:rPr>
                  <a:t>)If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does contain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then the algorithm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AB4FF-309E-468D-87A8-76B33F712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92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no negative-weight cycles that are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III</a:t>
                </a:r>
                <a:r>
                  <a:rPr lang="en-US" dirty="0">
                    <a:solidFill>
                      <a:schemeClr val="accent1"/>
                    </a:solidFill>
                  </a:rPr>
                  <a:t>) We first prove the claim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we prove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III </a:t>
                </a:r>
                <a:r>
                  <a:rPr lang="en-US" dirty="0">
                    <a:solidFill>
                      <a:schemeClr val="accent1"/>
                    </a:solidFill>
                  </a:rPr>
                  <a:t>for those vertices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reachable from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No-Path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we prove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III </a:t>
                </a:r>
                <a:r>
                  <a:rPr lang="en-US" dirty="0">
                    <a:solidFill>
                      <a:schemeClr val="accent1"/>
                    </a:solidFill>
                  </a:rPr>
                  <a:t>for those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not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309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termination, for all edges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III: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		[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Triangle Inequality</a:t>
                </a: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  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Claim</m:t>
                    </m:r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III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endParaRPr lang="en-US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Therefore,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so it does not pass the 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if condition</a:t>
                </a: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in the extra pass. Therefore, the algorithm returns 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	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5328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let this cycle 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have the sum of all the edge weights in this cycle  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	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---(1)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for the purpose of contradiction that the algorithm return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must have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---(2)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2970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II)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---(2)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Summing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Eq.(2) </a:t>
                </a:r>
                <a:r>
                  <a:rPr lang="en-US" dirty="0">
                    <a:solidFill>
                      <a:schemeClr val="accent1"/>
                    </a:solidFill>
                  </a:rPr>
                  <a:t>around the cycle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---(3)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Observe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each vertex appear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exactly once in each of the summations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rewrite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Eq.(3) </a:t>
                </a:r>
                <a:r>
                  <a:rPr lang="en-US" dirty="0">
                    <a:solidFill>
                      <a:schemeClr val="accent1"/>
                    </a:solidFill>
                  </a:rPr>
                  <a:t>as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---(4)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3246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II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i.e.,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 is finite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The terms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both sides legitimately cancel out and we have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B050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,which contradicts our assumption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Eq.(1)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Hence, the algorithm must return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 </a:t>
                </a:r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presence of a negative-weight cycle</a:t>
                </a:r>
                <a:r>
                  <a:rPr lang="en-US" dirty="0">
                    <a:solidFill>
                      <a:schemeClr val="accent1"/>
                    </a:solidFill>
                  </a:rPr>
                  <a:t> that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can conclude that Bellman-Ford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Otherwise, it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0304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CC95-A03B-49F4-915D-CB0238B9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EE63-1899-45B7-8487-F131A72F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have covered the topic of single-source shortest path problems: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Dijkstra’s Single-Source Shortest Path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Bellman-Ford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the next lecture, we will cover more on </a:t>
            </a:r>
            <a:r>
              <a:rPr lang="en-US" b="1" i="1" dirty="0">
                <a:solidFill>
                  <a:srgbClr val="FF0000"/>
                </a:solidFill>
              </a:rPr>
              <a:t>shortest path problems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2751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5243-498A-43D9-9909-C3677272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0B623-CC25-49CA-9997-2C8BE30FB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Shortest-path algorithms </a:t>
                </a:r>
                <a:r>
                  <a:rPr lang="en-US" dirty="0">
                    <a:solidFill>
                      <a:schemeClr val="accent1"/>
                    </a:solidFill>
                  </a:rPr>
                  <a:t>typically rely on the property that a shortest path between two vertices contains other shortest paths within it.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property </a:t>
                </a:r>
                <a:r>
                  <a:rPr lang="en-US" dirty="0">
                    <a:solidFill>
                      <a:schemeClr val="accent1"/>
                    </a:solidFill>
                  </a:rPr>
                  <a:t>of shortest paths: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 ≤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‹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›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subpath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shortest path from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0B623-CC25-49CA-9997-2C8BE30FB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74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23CA-55C2-4131-A912-6A5F11A5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 ≤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‹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›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subpath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shortest path from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C4B5BE-12A2-4225-951B-190C333F4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3832700"/>
            <a:ext cx="5984875" cy="24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0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23CA-55C2-4131-A912-6A5F11A5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 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‹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›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subpath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shortest path from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using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cut-and-paste argument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for the purpose of contradiction that there is some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shorter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obtain a new path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Hence, this contradicts with the optimality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507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23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521A-99D0-41E7-A10E-49BA48C0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Estimate Distance : The D-Value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AECA9-FD96-4207-A884-0A1E41572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shortest path algorithms, we typically first initialize all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estimate distances</a:t>
                </a:r>
                <a:r>
                  <a:rPr lang="en-US" dirty="0">
                    <a:solidFill>
                      <a:schemeClr val="accent1"/>
                    </a:solidFill>
                  </a:rPr>
                  <a:t> of all the vertices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except for the source vertex, whose estimate distance is set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 the algorithm progresses, these d-values will gradually converge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actual shortest distances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Note:</a:t>
                </a:r>
              </a:p>
              <a:p>
                <a:pPr lvl="1"/>
                <a:r>
                  <a:rPr lang="en-US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remains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there is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AECA9-FD96-4207-A884-0A1E41572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83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8300</TotalTime>
  <Words>5612</Words>
  <Application>Microsoft Office PowerPoint</Application>
  <PresentationFormat>Widescreen</PresentationFormat>
  <Paragraphs>412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Shortest Path Problem</vt:lpstr>
      <vt:lpstr>Shortest Path Problem</vt:lpstr>
      <vt:lpstr>Negative-Weight Cycle</vt:lpstr>
      <vt:lpstr>Optimal Substructure</vt:lpstr>
      <vt:lpstr>Optimal Substructure</vt:lpstr>
      <vt:lpstr>Optimal Substructure</vt:lpstr>
      <vt:lpstr>Estimate Distance : The D-Value</vt:lpstr>
      <vt:lpstr>Predecessor: The Pi-Value</vt:lpstr>
      <vt:lpstr>General Procedure in SP Problems</vt:lpstr>
      <vt:lpstr>Initialization</vt:lpstr>
      <vt:lpstr>Relaxation</vt:lpstr>
      <vt:lpstr>Triangle Inequality</vt:lpstr>
      <vt:lpstr>Triangle Inequality</vt:lpstr>
      <vt:lpstr>Relaxation is safe</vt:lpstr>
      <vt:lpstr>Relaxation is safe</vt:lpstr>
      <vt:lpstr>Relaxation is safe</vt:lpstr>
      <vt:lpstr>Relaxation is safe</vt:lpstr>
      <vt:lpstr>Relaxation is safe</vt:lpstr>
      <vt:lpstr>Dijkstra’s Algorithm</vt:lpstr>
      <vt:lpstr>Dijkstra’s Algorithm</vt:lpstr>
      <vt:lpstr>Dijkstra’s Algorithm</vt:lpstr>
      <vt:lpstr>Djkstra’s Algorithm : Analysis</vt:lpstr>
      <vt:lpstr>No-Path Property</vt:lpstr>
      <vt:lpstr>Edge-Relaxation Property</vt:lpstr>
      <vt:lpstr>Convergence Property</vt:lpstr>
      <vt:lpstr>Convergence Property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Bellman-Ford</vt:lpstr>
      <vt:lpstr>Bellman-Ford</vt:lpstr>
      <vt:lpstr>Bellman-Ford</vt:lpstr>
      <vt:lpstr>Bellman-Ford: Analysis</vt:lpstr>
      <vt:lpstr>Path-Relaxation Property</vt:lpstr>
      <vt:lpstr>Path-Relaxation Property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1947</cp:revision>
  <cp:lastPrinted>2020-10-17T15:16:14Z</cp:lastPrinted>
  <dcterms:created xsi:type="dcterms:W3CDTF">2020-08-01T06:16:01Z</dcterms:created>
  <dcterms:modified xsi:type="dcterms:W3CDTF">2020-10-19T01:58:20Z</dcterms:modified>
</cp:coreProperties>
</file>