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5" r:id="rId3"/>
    <p:sldId id="306" r:id="rId4"/>
    <p:sldId id="307" r:id="rId5"/>
    <p:sldId id="308" r:id="rId6"/>
    <p:sldId id="314" r:id="rId7"/>
    <p:sldId id="328" r:id="rId8"/>
    <p:sldId id="309" r:id="rId9"/>
    <p:sldId id="315" r:id="rId10"/>
    <p:sldId id="310" r:id="rId11"/>
    <p:sldId id="311" r:id="rId12"/>
    <p:sldId id="312" r:id="rId13"/>
    <p:sldId id="313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9" r:id="rId26"/>
    <p:sldId id="331" r:id="rId27"/>
    <p:sldId id="330" r:id="rId28"/>
    <p:sldId id="332" r:id="rId29"/>
    <p:sldId id="333" r:id="rId30"/>
    <p:sldId id="334" r:id="rId31"/>
    <p:sldId id="336" r:id="rId32"/>
    <p:sldId id="335" r:id="rId33"/>
    <p:sldId id="337" r:id="rId34"/>
    <p:sldId id="32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2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F08F-F50D-4948-A94F-051B6A403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EC481-F6C0-4C48-973F-EB6E1AFA5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492F1-2451-4F5D-A511-1A936F83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6E7BE-F9FC-4B60-B577-86CAF767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AD336-D722-40DA-99D0-93DE07F5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E251-7673-40EA-83F9-09E7123A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02746-DF56-4904-8246-E5555D58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F0CD5-21F8-4CEF-9D9F-8D09AE6E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8851C-C4D3-4845-9297-F3D1866C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85375-8366-40B0-9F12-A28C80C8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8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E6402-4878-4BE2-8074-51CCD1D8C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319DF-B59C-49EC-86F5-16172ECE7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9902D-5F08-4C35-A29A-96D7B9D5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36A67-D921-4339-9DA1-F270D06D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515C5-1811-4AC4-98F3-CFA994A0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B1E8-95E2-44C2-83AE-E3EA9B25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0AB2-F6A1-4760-BC94-893F57141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E6E2-3274-44BA-A768-07225042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1BB6-E56B-48B8-AC3B-AE842699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D17C5-5C15-491C-B639-F86CF32D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9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03B1-E3C8-4415-AD60-9F754C91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4B626-E79D-4275-9586-4541877BB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50DE3-942A-4E17-ACF2-17FE85FE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CD6B0-CE53-41A5-ADB9-EEEF4A80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A82B-8E2B-4359-A042-3391C788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2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C4E1-2662-42D6-82B7-7D8CA312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A8D4-8855-4FC2-A861-403CF6C39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CAB34-0B8B-442D-98D5-EAE59FDF4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0A7D6-9480-4630-9F28-A1152D6B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32714-2556-4E22-A614-93B09224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1142E-6E89-4941-AAF2-8D536DFC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1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8972-42F1-4491-8F47-B8976C8F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A6C00-6B66-489F-B4FA-0F1F3C37E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C6E3E-F0D1-4F2D-BD5F-10687A728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8EA6E-5B68-42CD-8AFA-07D9FEBB1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BB0A3-5E3D-4DAF-8766-77467080F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9DF38-D31C-4D38-874D-B6F78059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BB2DF-B856-4608-9DAB-1BF79D2B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792BA-C064-400B-9136-C1D7FA70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5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7624-C3A5-4807-BB55-BF2D2BA9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C2105-1557-4896-8634-F8007CBE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8E8DD-38E0-4DA4-993F-08FA6A0D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8CF64-9F4D-4D1C-9CD8-5DB9FB3F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0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65444-E17D-4CE8-BB62-7F5C2FF2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4440E-28A4-4F84-AD5F-45A89CD0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76F2C-ACCB-40C9-9F3A-44097A92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3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8CC6-F74C-4217-BD7B-E10279E6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00445-AC64-4BD3-A214-C11424B83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98158-404D-4C98-BE10-CBE4D7593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B77A6-9237-45A8-89CC-D87A16C3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6221-D6B7-423E-B59D-DEF1D898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5B00C-64CD-4E0E-812F-6565A358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6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B266-D8B9-40EC-84FF-B0F750EE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C991A-7DC3-4443-A9FD-AEFDD9206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F4C47-0C58-432A-BB1F-EEE1B4510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1BF54-CA61-42C3-AB50-4F170343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3BBF0-1E04-4CC9-8CC9-9A49946B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8E77F-FE57-4419-AD71-D0755993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3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0ED00-33FD-41FD-89A3-62F18126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7D7DB-5BCD-43B2-81E5-FF35ED664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678B2-C4C8-4B87-B25B-4E5FD1238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9C33D-034F-4E27-A601-A9CA6115E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99FE0-9FE0-4B97-8647-AA9D5A73E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7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49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athematical_inducti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Formulate the claim as a predicate: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Now, we have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holds 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using induction.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42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= 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=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1(1+1)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(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trivially</a:t>
                </a:r>
                <a:r>
                  <a:rPr lang="en-US" dirty="0">
                    <a:solidFill>
                      <a:schemeClr val="accent1"/>
                    </a:solidFill>
                  </a:rPr>
                  <a:t>)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***NB: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Most base cases of induction proofs are often trivially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496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               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267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have to 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        				 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+1)= 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(Adding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(Simplifying R.H.S.)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                  (Simplifying R.H.S.)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chemeClr val="accent1"/>
                    </a:solidFill>
                  </a:rPr>
                  <a:t> Therefore, we have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1043" t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441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Formulate the claim as a predicate: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dirty="0"/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Now, we have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holds 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using induction.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576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 |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(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trivially</a:t>
                </a:r>
                <a:r>
                  <a:rPr lang="en-US" dirty="0">
                    <a:solidFill>
                      <a:schemeClr val="accent1"/>
                    </a:solidFill>
                  </a:rPr>
                  <a:t>)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233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               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98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have to show that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m:rPr>
                        <m:nor/>
                      </m:rPr>
                      <a:rPr lang="en-US" sz="1800" dirty="0"/>
                      <m:t>−1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	 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−1=5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(Definition of being divisible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 (Multiplying both sides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6  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 (Expanding L.H.S.)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1−5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 =30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	 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=−1−5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 =30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	 (Adding both sides by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  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5(6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		 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+5=5(6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 |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 (Definition of being divisible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chemeClr val="accent1"/>
                    </a:solidFill>
                  </a:rPr>
                  <a:t> Therefore, we have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928" t="-2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20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Formulate the claim as a predicate: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Now, we have to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holds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using induction.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1217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659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&lt;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(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trivially</a:t>
                </a:r>
                <a:r>
                  <a:rPr lang="en-US" dirty="0">
                    <a:solidFill>
                      <a:schemeClr val="accent1"/>
                    </a:solidFill>
                  </a:rPr>
                  <a:t>)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82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2: Mathematical Induction and Recurrence 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               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353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loud Callout 8"/>
          <p:cNvSpPr/>
          <p:nvPr/>
        </p:nvSpPr>
        <p:spPr>
          <a:xfrm>
            <a:off x="1368830" y="2718822"/>
            <a:ext cx="2385753" cy="148741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have to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	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(Adding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+1≤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1≤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19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+1≤2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                                     		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+1  &lt;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(Transitivity of </a:t>
                </a: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chemeClr val="accent1"/>
                    </a:solidFill>
                  </a:rPr>
                  <a:t> Therefore, we have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984" t="-2366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urved Connector 4"/>
          <p:cNvCxnSpPr/>
          <p:nvPr/>
        </p:nvCxnSpPr>
        <p:spPr>
          <a:xfrm rot="5400000">
            <a:off x="1294017" y="4201663"/>
            <a:ext cx="972587" cy="822961"/>
          </a:xfrm>
          <a:prstGeom prst="curvedConnector3">
            <a:avLst>
              <a:gd name="adj1" fmla="val 5256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114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now adapt the result of the previous induction proof to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	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Proof: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From the previous induction proof, we know that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1217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800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3CF-384E-4D62-8677-A4405A0E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Revisiting the Dominos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Let’s revisit the dominos.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inductive approach we are using can be sometimes insufficient to prove some claims.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So far, to show that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domino falls, we must show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one falls. 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Actually, with the knowledge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domino falls, we know much more.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We know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dominos fall.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This variant of mathematical induction is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strong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complete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 first variant we showed earlier is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weak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2"/>
                <a:stretch>
                  <a:fillRect l="-1217" t="-2747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07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3CF-384E-4D62-8677-A4405A0E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Strong 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The principle of strong mathematical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 states that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accent1"/>
                    </a:solidFill>
                  </a:rPr>
                  <a:t>for some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if we have that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  then,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2"/>
                <a:stretch>
                  <a:fillRect l="-1043" t="-1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837157-39CD-4A53-9D8C-FC5CFC0217A1}"/>
              </a:ext>
            </a:extLst>
          </p:cNvPr>
          <p:cNvCxnSpPr>
            <a:cxnSpLocks/>
          </p:cNvCxnSpPr>
          <p:nvPr/>
        </p:nvCxnSpPr>
        <p:spPr>
          <a:xfrm>
            <a:off x="4648200" y="3914775"/>
            <a:ext cx="39624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2258C-E9CA-4812-A3FA-05C0034163BF}"/>
              </a:ext>
            </a:extLst>
          </p:cNvPr>
          <p:cNvCxnSpPr/>
          <p:nvPr/>
        </p:nvCxnSpPr>
        <p:spPr>
          <a:xfrm>
            <a:off x="6096000" y="3914775"/>
            <a:ext cx="1190625" cy="14382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A4291C-3E63-4AC7-8618-A0E5C839E70A}"/>
              </a:ext>
            </a:extLst>
          </p:cNvPr>
          <p:cNvSpPr txBox="1"/>
          <p:nvPr/>
        </p:nvSpPr>
        <p:spPr>
          <a:xfrm>
            <a:off x="6324600" y="5427701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Induction Hypothesis</a:t>
            </a:r>
          </a:p>
        </p:txBody>
      </p:sp>
    </p:spTree>
    <p:extLst>
      <p:ext uri="{BB962C8B-B14F-4D97-AF65-F5344CB8AC3E}">
        <p14:creationId xmlns:p14="http://schemas.microsoft.com/office/powerpoint/2010/main" val="825045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First Attempt (using the weak version):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prime number so it can be written as a (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trivial</a:t>
                </a:r>
                <a:r>
                  <a:rPr lang="en-US" dirty="0">
                    <a:solidFill>
                      <a:schemeClr val="accent1"/>
                    </a:solidFill>
                  </a:rPr>
                  <a:t>) product of primes.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  <a:endParaRPr lang="th-TH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That is, an arbitrary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can be written as a product of primes.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need to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032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First Attempt (using the weak version):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need to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are bound to get stuck at this step, trying to establish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Why? : Because</a:t>
                </a:r>
                <a:r>
                  <a:rPr lang="en-US" dirty="0">
                    <a:solidFill>
                      <a:schemeClr val="accent1"/>
                    </a:solidFill>
                  </a:rPr>
                  <a:t> there is no obvious relation between the factorization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the factorization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can we make use of knowing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14=2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×7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establish the fact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15=3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661" r="-580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C596FC3-A673-472C-87E0-0859B75FB41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29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Second Attempt (using the strong version):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  <a:endParaRPr lang="th-TH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=2,3,…,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That is, an arbitrary integer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can be written as a product of primes.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we assume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(2)∧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need to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split our consideration into </a:t>
                </a:r>
                <a:r>
                  <a:rPr lang="en-US" dirty="0">
                    <a:solidFill>
                      <a:srgbClr val="C00000"/>
                    </a:solidFill>
                  </a:rPr>
                  <a:t>two cases </a:t>
                </a:r>
                <a:r>
                  <a:rPr lang="en-US" dirty="0">
                    <a:solidFill>
                      <a:schemeClr val="accent1"/>
                    </a:solidFill>
                  </a:rPr>
                  <a:t>as follows.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434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prime.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This is trivially true because a prime can be trivially written as a product of primes.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II: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composite number.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there exist integers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can invoke our I.H.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can be written as a product of primes.       	(I.H.)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</a:t>
                </a:r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also a product of primes.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Every integer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750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the proposition that any integer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br>
                  <a:rPr lang="en-US" b="1" i="1" u="sng" dirty="0">
                    <a:solidFill>
                      <a:srgbClr val="C00000"/>
                    </a:solidFill>
                  </a:rPr>
                </a:br>
                <a:br>
                  <a:rPr lang="en-US" b="1" i="1" u="sng" dirty="0">
                    <a:solidFill>
                      <a:srgbClr val="C00000"/>
                    </a:solidFill>
                  </a:rPr>
                </a:br>
                <a:r>
                  <a:rPr lang="en-US" b="1" i="1" u="sng" dirty="0">
                    <a:solidFill>
                      <a:srgbClr val="C00000"/>
                    </a:solidFill>
                  </a:rPr>
                  <a:t>Base Cases:</a:t>
                </a: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FOUR base cases </a:t>
                </a:r>
                <a:r>
                  <a:rPr lang="en-US" dirty="0">
                    <a:solidFill>
                      <a:schemeClr val="accent1"/>
                    </a:solidFill>
                  </a:rPr>
                  <a:t>to prove, namely,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(14)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***</a:t>
                </a:r>
                <a:r>
                  <a:rPr lang="en-US" dirty="0">
                    <a:solidFill>
                      <a:schemeClr val="accent1"/>
                    </a:solidFill>
                  </a:rPr>
                  <a:t>We will explain later why we need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FOUR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base cases </a:t>
                </a:r>
                <a:r>
                  <a:rPr lang="en-US" dirty="0">
                    <a:solidFill>
                      <a:schemeClr val="accent1"/>
                    </a:solidFill>
                  </a:rPr>
                  <a:t>towards the end of the proof.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55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 is Mathematical Induction?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C3E98-E7F8-44CA-994F-0D460DA3D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It is a very useful and powerful proof technique.</a:t>
            </a:r>
          </a:p>
          <a:p>
            <a:r>
              <a:rPr lang="en-US" dirty="0">
                <a:solidFill>
                  <a:schemeClr val="accent1"/>
                </a:solidFill>
              </a:rPr>
              <a:t>It is a proof technique for mathematical/logical claims that involve natural numbers and discrete structures such as trees, graphs, computer programs etc.</a:t>
            </a:r>
          </a:p>
          <a:p>
            <a:r>
              <a:rPr lang="en-US" dirty="0">
                <a:solidFill>
                  <a:schemeClr val="accent1"/>
                </a:solidFill>
              </a:rPr>
              <a:t>It can prove claims that might be otherwise hard to prove using other proof techniques.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976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Cases: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I:</a:t>
                </a:r>
                <a:r>
                  <a:rPr lang="en-US" b="1" i="1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endParaRPr lang="en-US" b="1" i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12=4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+5(0)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II: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13=4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+5(1)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III: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𝟏𝟒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14=4(1)+5(2)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IV: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15=4(0)+5(3)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959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the proposition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12≤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some integers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must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In other words,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some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797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solidFill>
                <a:schemeClr val="bg1"/>
              </a:solidFill>
            </p:spPr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         		  </a:t>
                </a:r>
                <a:r>
                  <a:rPr lang="en-US" dirty="0">
                    <a:solidFill>
                      <a:schemeClr val="accent1"/>
                    </a:solidFill>
                  </a:rPr>
                  <a:t>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−3+4=4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 	  (Adding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 	 	 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−3+4=1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+1=4(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 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+4=4(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integers, we have found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Thus,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16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Why are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FOUR bases cases </a:t>
                </a:r>
                <a:r>
                  <a:rPr lang="en-US" dirty="0">
                    <a:solidFill>
                      <a:schemeClr val="accent1"/>
                    </a:solidFill>
                  </a:rPr>
                  <a:t>needed?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At the start of the inductive step, we chose to invoke our induction hypothesis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make our proof valid, we need to make sure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−3≥12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≥15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result of inductive step is valid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need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separate proofs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=12,13,14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included as a base case as it acts as the entry point during the inductive step.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722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3CF-384E-4D62-8677-A4405A0E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EEA0E-C1AB-4AFB-96D6-D4A043B20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Mathematical induction is a very powerful tool for proving statements for natural numbers and discrete structures.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However,  it does not provide any </a:t>
            </a:r>
            <a:r>
              <a:rPr lang="en-US" b="1" dirty="0">
                <a:solidFill>
                  <a:srgbClr val="FF0000"/>
                </a:solidFill>
              </a:rPr>
              <a:t>intuition</a:t>
            </a:r>
            <a:r>
              <a:rPr lang="en-US" dirty="0">
                <a:solidFill>
                  <a:schemeClr val="accent1"/>
                </a:solidFill>
              </a:rPr>
              <a:t> as to why the result is true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We can use other proof techniques to prove statements mathematical induction can be used to prove.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,e.g.,  direct proof,  proof by contradiction, proof by contrapositive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These proofs provide </a:t>
            </a:r>
            <a:r>
              <a:rPr lang="en-US" b="1" i="1" dirty="0">
                <a:solidFill>
                  <a:srgbClr val="FF0000"/>
                </a:solidFill>
              </a:rPr>
              <a:t>intuition and logic</a:t>
            </a:r>
            <a:r>
              <a:rPr lang="en-US" b="1" i="1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behind the result.</a:t>
            </a:r>
          </a:p>
        </p:txBody>
      </p:sp>
    </p:spTree>
    <p:extLst>
      <p:ext uri="{BB962C8B-B14F-4D97-AF65-F5344CB8AC3E}">
        <p14:creationId xmlns:p14="http://schemas.microsoft.com/office/powerpoint/2010/main" val="1480146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BBA5-CF4D-4DCC-9A61-34FFAD31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031F-61F2-4242-8F29-F21192C37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</a:t>
            </a:r>
            <a:r>
              <a:rPr lang="en-US" b="1" i="1" dirty="0">
                <a:solidFill>
                  <a:srgbClr val="C00000"/>
                </a:solidFill>
              </a:rPr>
              <a:t>circular</a:t>
            </a:r>
            <a:r>
              <a:rPr lang="en-US" dirty="0">
                <a:solidFill>
                  <a:schemeClr val="accent1"/>
                </a:solidFill>
              </a:rPr>
              <a:t> (aka </a:t>
            </a:r>
            <a:r>
              <a:rPr lang="en-US" b="1" i="1" dirty="0">
                <a:solidFill>
                  <a:srgbClr val="C00000"/>
                </a:solidFill>
              </a:rPr>
              <a:t>recursive</a:t>
            </a:r>
            <a:r>
              <a:rPr lang="en-US" dirty="0">
                <a:solidFill>
                  <a:schemeClr val="accent1"/>
                </a:solidFill>
              </a:rPr>
              <a:t>) definition is often regarded as not useful.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However, in mathematics, especially in computer science, we always come across </a:t>
            </a:r>
            <a:r>
              <a:rPr lang="en-US" b="1" i="1" dirty="0">
                <a:solidFill>
                  <a:srgbClr val="C00000"/>
                </a:solidFill>
              </a:rPr>
              <a:t>recursive</a:t>
            </a:r>
            <a:r>
              <a:rPr lang="en-US" dirty="0">
                <a:solidFill>
                  <a:schemeClr val="accent1"/>
                </a:solidFill>
              </a:rPr>
              <a:t> definitions to define concepts in terms of themselves.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Many algorithms can be expressed </a:t>
            </a:r>
            <a:r>
              <a:rPr lang="en-US" b="1" i="1" dirty="0">
                <a:solidFill>
                  <a:srgbClr val="C00000"/>
                </a:solidFill>
              </a:rPr>
              <a:t>recursively</a:t>
            </a:r>
            <a:r>
              <a:rPr lang="en-US" dirty="0">
                <a:solidFill>
                  <a:schemeClr val="accent1"/>
                </a:solidFill>
              </a:rPr>
              <a:t> more naturally than </a:t>
            </a:r>
            <a:r>
              <a:rPr lang="en-US" b="1" i="1" dirty="0">
                <a:solidFill>
                  <a:srgbClr val="C00000"/>
                </a:solidFill>
              </a:rPr>
              <a:t>iteratively</a:t>
            </a:r>
            <a:r>
              <a:rPr lang="en-US" dirty="0">
                <a:solidFill>
                  <a:schemeClr val="accent1"/>
                </a:solidFill>
              </a:rPr>
              <a:t>.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8021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911F90-A776-454A-B692-3B55D47A09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3925" y="18637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define the factorial of a number recursively 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!=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911F90-A776-454A-B692-3B55D47A09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3925" y="1863725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2BBB4A-66D5-4425-B5EF-AD1DEEA8AE99}"/>
                  </a:ext>
                </a:extLst>
              </p:cNvPr>
              <p:cNvSpPr txBox="1"/>
              <p:nvPr/>
            </p:nvSpPr>
            <p:spPr>
              <a:xfrm>
                <a:off x="7896224" y="2743200"/>
                <a:ext cx="1323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2BBB4A-66D5-4425-B5EF-AD1DEEA8A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24" y="2743200"/>
                <a:ext cx="13239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FF6E38-6F29-477B-ACE8-FB30784C9BEA}"/>
                  </a:ext>
                </a:extLst>
              </p:cNvPr>
              <p:cNvSpPr txBox="1"/>
              <p:nvPr/>
            </p:nvSpPr>
            <p:spPr>
              <a:xfrm>
                <a:off x="7896223" y="3226316"/>
                <a:ext cx="1323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FF6E38-6F29-477B-ACE8-FB30784C9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23" y="3226316"/>
                <a:ext cx="13239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B43E7CF-DFB2-471B-B8ED-D86E0F077A3D}"/>
              </a:ext>
            </a:extLst>
          </p:cNvPr>
          <p:cNvSpPr txBox="1"/>
          <p:nvPr/>
        </p:nvSpPr>
        <p:spPr>
          <a:xfrm>
            <a:off x="955221" y="4139883"/>
            <a:ext cx="1014684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We can see  great similarity between </a:t>
            </a:r>
            <a:r>
              <a:rPr lang="en-US" sz="2800" b="1" i="1" dirty="0">
                <a:solidFill>
                  <a:srgbClr val="C00000"/>
                </a:solidFill>
              </a:rPr>
              <a:t>recursion</a:t>
            </a:r>
            <a:r>
              <a:rPr lang="en-US" sz="2800" dirty="0">
                <a:solidFill>
                  <a:schemeClr val="accent1"/>
                </a:solidFill>
              </a:rPr>
              <a:t> and </a:t>
            </a:r>
            <a:r>
              <a:rPr lang="en-US" sz="2800" b="1" i="1" dirty="0">
                <a:solidFill>
                  <a:srgbClr val="C00000"/>
                </a:solidFill>
              </a:rPr>
              <a:t>induction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Actually, they are closely related.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The base case of a recursive definition is akin to the base case of mathematical induction.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The recursive case is akin to the inductive step in mathematical induction.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18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957943" y="4299856"/>
                <a:ext cx="10167257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analyze the time complexity of this recursive algorithm as follows:</a:t>
                </a: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base case:  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recursive case:	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43" y="4299856"/>
                <a:ext cx="10167257" cy="2092881"/>
              </a:xfrm>
              <a:prstGeom prst="rect">
                <a:avLst/>
              </a:prstGeom>
              <a:blipFill>
                <a:blip r:embed="rId3"/>
                <a:stretch>
                  <a:fillRect l="-1199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D15B7F-AD70-4632-9748-CCE9745D0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804" y="1976042"/>
            <a:ext cx="6828223" cy="1929207"/>
          </a:xfrm>
        </p:spPr>
      </p:pic>
    </p:spTree>
    <p:extLst>
      <p:ext uri="{BB962C8B-B14F-4D97-AF65-F5344CB8AC3E}">
        <p14:creationId xmlns:p14="http://schemas.microsoft.com/office/powerpoint/2010/main" val="36336971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12371" y="1690688"/>
                <a:ext cx="10929258" cy="553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analyze the time complexity of this recursive algorithm as follows:</a:t>
                </a: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base case:  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recursive case:	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are constants.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b="1" i="1" dirty="0">
                    <a:solidFill>
                      <a:srgbClr val="C00000"/>
                    </a:solidFill>
                  </a:rPr>
                  <a:t>Q: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How do we solve the above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recurrence relation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, i.e., express the recurrence as a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closed-form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formula? 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b="1" i="1" dirty="0">
                    <a:solidFill>
                      <a:srgbClr val="C00000"/>
                    </a:solidFill>
                  </a:rPr>
                  <a:t>A: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Many ways !!!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71" y="1690688"/>
                <a:ext cx="10929258" cy="5539978"/>
              </a:xfrm>
              <a:prstGeom prst="rect">
                <a:avLst/>
              </a:prstGeom>
              <a:blipFill>
                <a:blip r:embed="rId2"/>
                <a:stretch>
                  <a:fillRect l="-1115" t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439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12371" y="1690688"/>
                <a:ext cx="10929258" cy="8002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One simple method is to do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repeated substitutions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and see the unfolding pattern: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start with the time complexity of the outermost call:</a:t>
                </a:r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		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Eq.1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into  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Eq.1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gives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	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Eq.2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into  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Eq.2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gives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Eq.3</a:t>
                </a:r>
              </a:p>
              <a:p>
                <a:r>
                  <a:rPr lang="en-US" sz="2000" b="1" i="1" dirty="0">
                    <a:solidFill>
                      <a:schemeClr val="accent1"/>
                    </a:solidFill>
                  </a:rPr>
                  <a:t>….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into  </a:t>
                </a:r>
                <a:r>
                  <a:rPr lang="en-US" sz="2000" b="1" i="1" dirty="0" err="1">
                    <a:solidFill>
                      <a:schemeClr val="accent1"/>
                    </a:solidFill>
                  </a:rPr>
                  <a:t>Eq.k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gives 		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)+…)))</m:t>
                    </m:r>
                  </m:oMath>
                </a14:m>
                <a:r>
                  <a:rPr lang="en-US" sz="2000" b="1" i="1" dirty="0">
                    <a:solidFill>
                      <a:schemeClr val="accent1"/>
                    </a:solidFill>
                  </a:rPr>
                  <a:t>			Eq.k+1</a:t>
                </a:r>
              </a:p>
              <a:p>
                <a:endParaRPr lang="en-US" sz="2000" i="1" dirty="0"/>
              </a:p>
              <a:p>
                <a:endParaRPr lang="en-US" sz="2000" i="1" dirty="0">
                  <a:solidFill>
                    <a:schemeClr val="tx1"/>
                  </a:solidFill>
                </a:endParaRPr>
              </a:p>
              <a:p>
                <a:endParaRPr lang="en-US" sz="2000" b="1" i="1" dirty="0">
                  <a:solidFill>
                    <a:schemeClr val="accent1"/>
                  </a:solidFill>
                </a:endParaRPr>
              </a:p>
              <a:p>
                <a:endParaRPr lang="en-US" sz="2000" b="1" i="1" dirty="0">
                  <a:solidFill>
                    <a:schemeClr val="accent1"/>
                  </a:solidFill>
                </a:endParaRPr>
              </a:p>
              <a:p>
                <a:endParaRPr lang="en-US" sz="2000" b="1" i="1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71" y="1690688"/>
                <a:ext cx="10929258" cy="8002191"/>
              </a:xfrm>
              <a:prstGeom prst="rect">
                <a:avLst/>
              </a:prstGeom>
              <a:blipFill>
                <a:blip r:embed="rId2"/>
                <a:stretch>
                  <a:fillRect l="-1115" t="-685" r="-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22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The principle of mathematical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 states that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accent1"/>
                    </a:solidFill>
                  </a:rPr>
                  <a:t>for some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if we have that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  then,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DA973E-4C81-4289-B41F-CE4E2C50488E}"/>
              </a:ext>
            </a:extLst>
          </p:cNvPr>
          <p:cNvCxnSpPr>
            <a:cxnSpLocks/>
          </p:cNvCxnSpPr>
          <p:nvPr/>
        </p:nvCxnSpPr>
        <p:spPr>
          <a:xfrm>
            <a:off x="4869657" y="3876674"/>
            <a:ext cx="6477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7E7614-2298-4616-8106-DDD001304CD0}"/>
              </a:ext>
            </a:extLst>
          </p:cNvPr>
          <p:cNvSpPr txBox="1"/>
          <p:nvPr/>
        </p:nvSpPr>
        <p:spPr>
          <a:xfrm>
            <a:off x="4714875" y="5696863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Induction Hypothesis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FE0D3687-ADF2-4796-9C2A-C70AFE34BF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82436" y="4149646"/>
            <a:ext cx="1869917" cy="1323975"/>
          </a:xfrm>
          <a:prstGeom prst="curvedConnector3">
            <a:avLst>
              <a:gd name="adj1" fmla="val 70375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4927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55914" y="1690688"/>
                <a:ext cx="10929258" cy="7201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now see the unfolding pattern:</a:t>
                </a:r>
              </a:p>
              <a:p>
                <a:endParaRPr lang="en-US" sz="2800" b="1" i="1" dirty="0">
                  <a:solidFill>
                    <a:schemeClr val="accent1"/>
                  </a:solidFill>
                </a:endParaRPr>
              </a:p>
              <a:p>
                <a:pPr algn="ctr"/>
                <a:r>
                  <a:rPr lang="en-US" sz="28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i="1" dirty="0">
                  <a:solidFill>
                    <a:schemeClr val="tx1"/>
                  </a:solidFill>
                </a:endParaRPr>
              </a:p>
              <a:p>
                <a:endParaRPr lang="en-US" sz="2000" i="1" dirty="0"/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To reach the base case and terminate the algorithm, we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000" i="1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  <a:endParaRPr lang="en-US" sz="2000" i="1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b="1" i="1" dirty="0">
                  <a:solidFill>
                    <a:schemeClr val="accent1"/>
                  </a:solidFill>
                </a:endParaRPr>
              </a:p>
              <a:p>
                <a:r>
                  <a:rPr lang="en-US" sz="2800" b="0" dirty="0">
                    <a:solidFill>
                      <a:schemeClr val="accent1"/>
                    </a:solidFill>
                  </a:rPr>
                  <a:t>Since</a:t>
                </a:r>
                <a:r>
                  <a:rPr lang="en-US" sz="2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i="1" dirty="0">
                    <a:solidFill>
                      <a:schemeClr val="accent1"/>
                    </a:solidFill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800" i="1" dirty="0">
                  <a:solidFill>
                    <a:schemeClr val="accent1"/>
                  </a:solidFill>
                </a:endParaRPr>
              </a:p>
              <a:p>
                <a:r>
                  <a:rPr lang="en-US" sz="2000" b="1" i="1" u="sng" dirty="0">
                    <a:solidFill>
                      <a:srgbClr val="FF0000"/>
                    </a:solidFill>
                  </a:rPr>
                  <a:t>NB: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We can use other methods such as using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generating function 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to solve this recurrence. 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4" y="1690688"/>
                <a:ext cx="10929258" cy="7201972"/>
              </a:xfrm>
              <a:prstGeom prst="rect">
                <a:avLst/>
              </a:prstGeom>
              <a:blipFill>
                <a:blip r:embed="rId2"/>
                <a:stretch>
                  <a:fillRect l="-1115" t="-761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135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Recursion 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55914" y="1690688"/>
                <a:ext cx="10929258" cy="597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Suppose there is a recursive algorithm whose time complexity follows the following recurrence relation: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 base case:  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 recursive case:	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also use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repeated substitution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method as we did previously.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4" y="1690688"/>
                <a:ext cx="10929258" cy="5970865"/>
              </a:xfrm>
              <a:prstGeom prst="rect">
                <a:avLst/>
              </a:prstGeom>
              <a:blipFill>
                <a:blip r:embed="rId2"/>
                <a:stretch>
                  <a:fillRect l="-1115" t="-918" r="-502" b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9699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026" y="34946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Recursion Tree Method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94E342B6-6B2F-458C-B5B9-F991A7C9768C}"/>
              </a:ext>
            </a:extLst>
          </p:cNvPr>
          <p:cNvSpPr/>
          <p:nvPr/>
        </p:nvSpPr>
        <p:spPr>
          <a:xfrm>
            <a:off x="5617029" y="194277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C102776-DFE1-4B47-8F87-C8B70E27D981}"/>
              </a:ext>
            </a:extLst>
          </p:cNvPr>
          <p:cNvSpPr/>
          <p:nvPr/>
        </p:nvSpPr>
        <p:spPr>
          <a:xfrm>
            <a:off x="3494316" y="2754476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954308C-0B79-48A5-84FC-7C56625B75D2}"/>
              </a:ext>
            </a:extLst>
          </p:cNvPr>
          <p:cNvSpPr/>
          <p:nvPr/>
        </p:nvSpPr>
        <p:spPr>
          <a:xfrm>
            <a:off x="7584622" y="2700635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047EACA-55EA-4A21-AAB6-8250ECFCBAD3}"/>
              </a:ext>
            </a:extLst>
          </p:cNvPr>
          <p:cNvSpPr/>
          <p:nvPr/>
        </p:nvSpPr>
        <p:spPr>
          <a:xfrm>
            <a:off x="1994810" y="357581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3808BB9-CBD3-4E18-87BF-D3FA7CEE67E0}"/>
              </a:ext>
            </a:extLst>
          </p:cNvPr>
          <p:cNvSpPr/>
          <p:nvPr/>
        </p:nvSpPr>
        <p:spPr>
          <a:xfrm>
            <a:off x="4908522" y="3625135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8C18685-DCCA-4621-8345-6DC16183EC2A}"/>
              </a:ext>
            </a:extLst>
          </p:cNvPr>
          <p:cNvSpPr/>
          <p:nvPr/>
        </p:nvSpPr>
        <p:spPr>
          <a:xfrm>
            <a:off x="5983415" y="3653270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C88A3604-7B6F-4DAE-9EEB-7F8B4AEBD2E3}"/>
              </a:ext>
            </a:extLst>
          </p:cNvPr>
          <p:cNvSpPr/>
          <p:nvPr/>
        </p:nvSpPr>
        <p:spPr>
          <a:xfrm>
            <a:off x="9370258" y="372577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ADA14C-93D1-4312-AE07-A622AD683D44}"/>
                  </a:ext>
                </a:extLst>
              </p:cNvPr>
              <p:cNvSpPr txBox="1"/>
              <p:nvPr/>
            </p:nvSpPr>
            <p:spPr>
              <a:xfrm>
                <a:off x="5257802" y="1662945"/>
                <a:ext cx="968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ADA14C-93D1-4312-AE07-A622AD683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2" y="1662945"/>
                <a:ext cx="96882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563BD9-43B7-4EC8-8CB5-34AA8A6CBD81}"/>
                  </a:ext>
                </a:extLst>
              </p:cNvPr>
              <p:cNvSpPr txBox="1"/>
              <p:nvPr/>
            </p:nvSpPr>
            <p:spPr>
              <a:xfrm>
                <a:off x="3009902" y="2331303"/>
                <a:ext cx="968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563BD9-43B7-4EC8-8CB5-34AA8A6CB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2" y="2331303"/>
                <a:ext cx="968828" cy="369332"/>
              </a:xfrm>
              <a:prstGeom prst="rect">
                <a:avLst/>
              </a:prstGeom>
              <a:blipFill>
                <a:blip r:embed="rId3"/>
                <a:stretch>
                  <a:fillRect t="-116393" r="-3962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F65C3B-F29B-4B75-96E5-054FADAF5F14}"/>
                  </a:ext>
                </a:extLst>
              </p:cNvPr>
              <p:cNvSpPr txBox="1"/>
              <p:nvPr/>
            </p:nvSpPr>
            <p:spPr>
              <a:xfrm>
                <a:off x="5269626" y="222775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F65C3B-F29B-4B75-96E5-054FADAF5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626" y="2227752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CD0D4F-817C-47AC-BD6C-46482F1AFE72}"/>
                  </a:ext>
                </a:extLst>
              </p:cNvPr>
              <p:cNvSpPr txBox="1"/>
              <p:nvPr/>
            </p:nvSpPr>
            <p:spPr>
              <a:xfrm>
                <a:off x="-595990" y="309251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CD0D4F-817C-47AC-BD6C-46482F1AF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5990" y="3092519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6855D1-05A1-42AA-A2AD-37820F5D178A}"/>
                  </a:ext>
                </a:extLst>
              </p:cNvPr>
              <p:cNvSpPr txBox="1"/>
              <p:nvPr/>
            </p:nvSpPr>
            <p:spPr>
              <a:xfrm>
                <a:off x="6542316" y="309251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6855D1-05A1-42AA-A2AD-37820F5D1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316" y="3092519"/>
                <a:ext cx="6096000" cy="369332"/>
              </a:xfrm>
              <a:prstGeom prst="rect">
                <a:avLst/>
              </a:prstGeom>
              <a:blipFill>
                <a:blip r:embed="rId6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E1AB68-0AF6-4C55-8BB4-83EC60A0BAFC}"/>
                  </a:ext>
                </a:extLst>
              </p:cNvPr>
              <p:cNvSpPr txBox="1"/>
              <p:nvPr/>
            </p:nvSpPr>
            <p:spPr>
              <a:xfrm>
                <a:off x="1971256" y="319607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E1AB68-0AF6-4C55-8BB4-83EC60A0B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256" y="3196070"/>
                <a:ext cx="6096000" cy="369332"/>
              </a:xfrm>
              <a:prstGeom prst="rect">
                <a:avLst/>
              </a:prstGeom>
              <a:blipFill>
                <a:blip r:embed="rId7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2B6DDC-7997-4315-ABBC-311459D345B5}"/>
                  </a:ext>
                </a:extLst>
              </p:cNvPr>
              <p:cNvSpPr txBox="1"/>
              <p:nvPr/>
            </p:nvSpPr>
            <p:spPr>
              <a:xfrm>
                <a:off x="3690259" y="317100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2B6DDC-7997-4315-ABBC-311459D34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259" y="3171002"/>
                <a:ext cx="6096000" cy="369332"/>
              </a:xfrm>
              <a:prstGeom prst="rect">
                <a:avLst/>
              </a:prstGeom>
              <a:blipFill>
                <a:blip r:embed="rId8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F308BF-B5CB-4B66-AB52-AFD92CE39A8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074229" y="2326001"/>
            <a:ext cx="1510393" cy="60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C0F6C8B-CC22-4375-A4E9-018FA5A5104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041822" y="3067297"/>
            <a:ext cx="1395391" cy="72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77B5F55-D84A-40A1-981E-6797892DDC15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3884561" y="2271724"/>
            <a:ext cx="1732468" cy="54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454B4E0-46F6-4C52-A843-3EEEBA56C4B4}"/>
              </a:ext>
            </a:extLst>
          </p:cNvPr>
          <p:cNvCxnSpPr>
            <a:stCxn id="5" idx="3"/>
            <a:endCxn id="9" idx="7"/>
          </p:cNvCxnSpPr>
          <p:nvPr/>
        </p:nvCxnSpPr>
        <p:spPr>
          <a:xfrm flipH="1">
            <a:off x="2385055" y="3144721"/>
            <a:ext cx="1176216" cy="49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4A6517-B842-41B7-A14A-9447E81762A0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3941188" y="3092519"/>
            <a:ext cx="967334" cy="76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9A041B-A786-46AB-B83C-6E208AE86966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6373660" y="3136258"/>
            <a:ext cx="1386849" cy="58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833D08-374D-4202-B0A1-A0515ECB5E94}"/>
                  </a:ext>
                </a:extLst>
              </p:cNvPr>
              <p:cNvSpPr txBox="1"/>
              <p:nvPr/>
            </p:nvSpPr>
            <p:spPr>
              <a:xfrm>
                <a:off x="11023947" y="1847144"/>
                <a:ext cx="848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833D08-374D-4202-B0A1-A0515ECB5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3947" y="1847144"/>
                <a:ext cx="8487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8529964-6D9C-4EBA-8354-F581F48DE680}"/>
                  </a:ext>
                </a:extLst>
              </p:cNvPr>
              <p:cNvSpPr txBox="1"/>
              <p:nvPr/>
            </p:nvSpPr>
            <p:spPr>
              <a:xfrm>
                <a:off x="11038419" y="2660135"/>
                <a:ext cx="848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/>
                  <a:t>2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8529964-6D9C-4EBA-8354-F581F48DE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419" y="2660135"/>
                <a:ext cx="848759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07CE125-168C-4E85-AEE6-FFBE5D0AC980}"/>
                  </a:ext>
                </a:extLst>
              </p:cNvPr>
              <p:cNvSpPr txBox="1"/>
              <p:nvPr/>
            </p:nvSpPr>
            <p:spPr>
              <a:xfrm>
                <a:off x="11038420" y="3656707"/>
                <a:ext cx="848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07CE125-168C-4E85-AEE6-FFBE5D0AC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420" y="3656707"/>
                <a:ext cx="84875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79C72DCC-F8B5-48B3-A07A-61B09C83FB07}"/>
              </a:ext>
            </a:extLst>
          </p:cNvPr>
          <p:cNvSpPr txBox="1"/>
          <p:nvPr/>
        </p:nvSpPr>
        <p:spPr>
          <a:xfrm>
            <a:off x="9738373" y="1201448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Total work at each level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FEA2E3C-AC89-430E-83C8-E3EA5B6DBE13}"/>
              </a:ext>
            </a:extLst>
          </p:cNvPr>
          <p:cNvCxnSpPr>
            <a:cxnSpLocks/>
          </p:cNvCxnSpPr>
          <p:nvPr/>
        </p:nvCxnSpPr>
        <p:spPr>
          <a:xfrm flipH="1">
            <a:off x="1259238" y="3954378"/>
            <a:ext cx="853451" cy="103048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D97B32F-A7FC-4A58-A392-A41EC0DCE3FF}"/>
              </a:ext>
            </a:extLst>
          </p:cNvPr>
          <p:cNvCxnSpPr>
            <a:stCxn id="9" idx="5"/>
          </p:cNvCxnSpPr>
          <p:nvPr/>
        </p:nvCxnSpPr>
        <p:spPr>
          <a:xfrm>
            <a:off x="2385055" y="3966063"/>
            <a:ext cx="837116" cy="101879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4716161-3558-4765-B488-9A08523E442C}"/>
              </a:ext>
            </a:extLst>
          </p:cNvPr>
          <p:cNvCxnSpPr>
            <a:stCxn id="17" idx="5"/>
          </p:cNvCxnSpPr>
          <p:nvPr/>
        </p:nvCxnSpPr>
        <p:spPr>
          <a:xfrm>
            <a:off x="9760503" y="4116023"/>
            <a:ext cx="874840" cy="86883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D689888-2C3C-4498-95F8-13644D4F2387}"/>
              </a:ext>
            </a:extLst>
          </p:cNvPr>
          <p:cNvCxnSpPr>
            <a:cxnSpLocks/>
            <a:endCxn id="89" idx="7"/>
          </p:cNvCxnSpPr>
          <p:nvPr/>
        </p:nvCxnSpPr>
        <p:spPr>
          <a:xfrm flipH="1">
            <a:off x="8446494" y="4118823"/>
            <a:ext cx="923766" cy="908738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B8CFE7F0-8E1B-43A1-BDDE-D7481BECF2FA}"/>
              </a:ext>
            </a:extLst>
          </p:cNvPr>
          <p:cNvSpPr/>
          <p:nvPr/>
        </p:nvSpPr>
        <p:spPr>
          <a:xfrm>
            <a:off x="1019531" y="4960606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DC9B201F-EBBA-488E-AE36-80470B57CD60}"/>
              </a:ext>
            </a:extLst>
          </p:cNvPr>
          <p:cNvSpPr/>
          <p:nvPr/>
        </p:nvSpPr>
        <p:spPr>
          <a:xfrm>
            <a:off x="3104071" y="4988521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F183C6BB-B629-487B-AF5D-CD3AF2D6BF6B}"/>
              </a:ext>
            </a:extLst>
          </p:cNvPr>
          <p:cNvSpPr/>
          <p:nvPr/>
        </p:nvSpPr>
        <p:spPr>
          <a:xfrm>
            <a:off x="8056249" y="4960606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B244EF3B-6287-454A-8014-EBE9D00FF993}"/>
              </a:ext>
            </a:extLst>
          </p:cNvPr>
          <p:cNvSpPr/>
          <p:nvPr/>
        </p:nvSpPr>
        <p:spPr>
          <a:xfrm>
            <a:off x="10482943" y="4916672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1E920E6-1676-4C0A-9364-02E918FD82D6}"/>
                  </a:ext>
                </a:extLst>
              </p:cNvPr>
              <p:cNvSpPr txBox="1"/>
              <p:nvPr/>
            </p:nvSpPr>
            <p:spPr>
              <a:xfrm>
                <a:off x="11025588" y="5004540"/>
                <a:ext cx="848759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1E920E6-1676-4C0A-9364-02E918FD8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5588" y="5004540"/>
                <a:ext cx="848759" cy="3742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5FF4A79-6523-4EDA-8712-459B5BE411B3}"/>
                  </a:ext>
                </a:extLst>
              </p:cNvPr>
              <p:cNvSpPr txBox="1"/>
              <p:nvPr/>
            </p:nvSpPr>
            <p:spPr>
              <a:xfrm>
                <a:off x="4608739" y="5963115"/>
                <a:ext cx="3261631" cy="3132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(1+2+4+…+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5FF4A79-6523-4EDA-8712-459B5BE41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739" y="5963115"/>
                <a:ext cx="3261631" cy="313291"/>
              </a:xfrm>
              <a:prstGeom prst="rect">
                <a:avLst/>
              </a:prstGeom>
              <a:blipFill>
                <a:blip r:embed="rId13"/>
                <a:stretch>
                  <a:fillRect l="-2617" t="-13462" r="-4486" b="-44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31DD83D-1BC9-4513-880E-CF8BE3A31729}"/>
                  </a:ext>
                </a:extLst>
              </p:cNvPr>
              <p:cNvSpPr txBox="1"/>
              <p:nvPr/>
            </p:nvSpPr>
            <p:spPr>
              <a:xfrm>
                <a:off x="513271" y="4555148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31DD83D-1BC9-4513-880E-CF8BE3A31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71" y="4555148"/>
                <a:ext cx="6096000" cy="374270"/>
              </a:xfrm>
              <a:prstGeom prst="rect">
                <a:avLst/>
              </a:prstGeom>
              <a:blipFill>
                <a:blip r:embed="rId14"/>
                <a:stretch>
                  <a:fillRect t="-112903" b="-17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2531151-56B6-48B1-89A1-44335B0A9941}"/>
                  </a:ext>
                </a:extLst>
              </p:cNvPr>
              <p:cNvSpPr txBox="1"/>
              <p:nvPr/>
            </p:nvSpPr>
            <p:spPr>
              <a:xfrm>
                <a:off x="-2117270" y="4577123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2531151-56B6-48B1-89A1-44335B0A9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17270" y="4577123"/>
                <a:ext cx="6096000" cy="374270"/>
              </a:xfrm>
              <a:prstGeom prst="rect">
                <a:avLst/>
              </a:prstGeom>
              <a:blipFill>
                <a:blip r:embed="rId15"/>
                <a:stretch>
                  <a:fillRect t="-114754" b="-177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B45056D-F8C5-4BA0-AEFF-D0D09C55D63F}"/>
                  </a:ext>
                </a:extLst>
              </p:cNvPr>
              <p:cNvSpPr txBox="1"/>
              <p:nvPr/>
            </p:nvSpPr>
            <p:spPr>
              <a:xfrm>
                <a:off x="4844143" y="4550440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B45056D-F8C5-4BA0-AEFF-D0D09C55D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143" y="4550440"/>
                <a:ext cx="6096000" cy="374270"/>
              </a:xfrm>
              <a:prstGeom prst="rect">
                <a:avLst/>
              </a:prstGeom>
              <a:blipFill>
                <a:blip r:embed="rId16"/>
                <a:stretch>
                  <a:fillRect t="-112903" b="-17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E7C75F-FA71-409E-BDEE-650777B57BFB}"/>
                  </a:ext>
                </a:extLst>
              </p:cNvPr>
              <p:cNvSpPr txBox="1"/>
              <p:nvPr/>
            </p:nvSpPr>
            <p:spPr>
              <a:xfrm>
                <a:off x="7975947" y="4468556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E7C75F-FA71-409E-BDEE-650777B57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947" y="4468556"/>
                <a:ext cx="6096000" cy="374270"/>
              </a:xfrm>
              <a:prstGeom prst="rect">
                <a:avLst/>
              </a:prstGeom>
              <a:blipFill>
                <a:blip r:embed="rId17"/>
                <a:stretch>
                  <a:fillRect t="-114754" b="-177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330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4D36-B986-44BF-A29C-8272F641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Recursion Tree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D9C58-084C-453E-98B1-A79F510EB5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is the sum of all the work done at every level of the recursion tree:</a:t>
                </a:r>
              </a:p>
              <a:p>
                <a:pPr marL="0" indent="0">
                  <a:buNone/>
                </a:pPr>
                <a:r>
                  <a:rPr lang="en-US" sz="2800" b="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1+2+4+…+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 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2−1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box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the algorithm terminates, all the recursive calls at the leaves are done.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 when the problem size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reduces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D9C58-084C-453E-98B1-A79F510EB5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4929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649D-862B-4192-8635-2AF65425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More on solving recurrence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B2701-E126-4251-AB68-EF3667A7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will encounter situations where we need to solve recurrence relations later as we progress through the course.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C00000"/>
                </a:solidFill>
              </a:rPr>
              <a:t>Master Theorem </a:t>
            </a:r>
            <a:r>
              <a:rPr lang="en-US" dirty="0">
                <a:solidFill>
                  <a:schemeClr val="accent1"/>
                </a:solidFill>
              </a:rPr>
              <a:t>will be introduced when we talk about the </a:t>
            </a:r>
            <a:r>
              <a:rPr lang="en-US" b="1" i="1" dirty="0">
                <a:solidFill>
                  <a:srgbClr val="C00000"/>
                </a:solidFill>
              </a:rPr>
              <a:t>divide and conquer </a:t>
            </a:r>
            <a:r>
              <a:rPr lang="en-US" dirty="0">
                <a:solidFill>
                  <a:schemeClr val="accent1"/>
                </a:solidFill>
              </a:rPr>
              <a:t>strategy.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Next time, we will cover </a:t>
            </a:r>
            <a:r>
              <a:rPr lang="en-US" b="1" i="1" dirty="0">
                <a:solidFill>
                  <a:srgbClr val="C00000"/>
                </a:solidFill>
              </a:rPr>
              <a:t>data structures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460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induction works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intuitively</a:t>
                </a:r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…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39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Domino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Imagine an infinitely long line of dominos.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In order to get 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all the dominos </a:t>
                </a:r>
                <a:r>
                  <a:rPr lang="en-US" dirty="0">
                    <a:solidFill>
                      <a:schemeClr val="accent1"/>
                    </a:solidFill>
                  </a:rPr>
                  <a:t>to fall,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first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domino must fall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We must make sure that if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any domino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falls (the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one), we know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the next one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(the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one) will also fall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32CF5DE-84FB-482C-95ED-FABA68EEB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432" y="3715011"/>
            <a:ext cx="2608983" cy="1960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DB138F-06F3-47E3-8A03-F0013C68F807}"/>
              </a:ext>
            </a:extLst>
          </p:cNvPr>
          <p:cNvSpPr txBox="1"/>
          <p:nvPr/>
        </p:nvSpPr>
        <p:spPr>
          <a:xfrm>
            <a:off x="7502038" y="5807631"/>
            <a:ext cx="440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</a:t>
            </a:r>
            <a:r>
              <a:rPr lang="en-US" dirty="0">
                <a:solidFill>
                  <a:schemeClr val="accent1"/>
                </a:solidFill>
                <a:hlinkClick r:id="rId4"/>
              </a:rPr>
              <a:t>Illustration by Courtesy of Wikipedia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80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Another Way of Thinking: Climbing a ladder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Imagine a ladder with an infinite number of steps.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In order to get  climb all the steps of the ladder without falling,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We must be able to climb to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first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step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 </a:t>
                </a: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We must make sure that from an arbitrary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step, we can climb to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the next one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(the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one) without falling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3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Mathematical induction </a:t>
                </a:r>
                <a:r>
                  <a:rPr lang="en-US" dirty="0">
                    <a:solidFill>
                      <a:schemeClr val="accent1"/>
                    </a:solidFill>
                  </a:rPr>
                  <a:t>establishes a statement 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natural numbers</a:t>
                </a:r>
                <a:r>
                  <a:rPr lang="en-US" dirty="0">
                    <a:solidFill>
                      <a:schemeClr val="accent1"/>
                    </a:solidFill>
                  </a:rPr>
                  <a:t>, e.g.,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called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predicate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input and evaluates to either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Examples: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i="1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divisible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161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Proof Template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predicate we want to prove.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0 (Preparatory Step):</a:t>
                </a: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define the predicate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endParaRPr lang="en-US" sz="1800" b="1" i="1" u="sng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1 (Base Case):</a:t>
                </a:r>
                <a:r>
                  <a:rPr lang="en-US" sz="1800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want to show that the base case is true. In other words, we must show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holds.</a:t>
                </a:r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2 (Induction Hypothesis):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Assume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holds for any integer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3 (Inductive Step):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must show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is also true.</a:t>
                </a:r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4 (Conclusion):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can now conclude the claim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is true.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  <a:blipFill>
                <a:blip r:embed="rId2"/>
                <a:stretch>
                  <a:fillRect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01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3611</Words>
  <Application>Microsoft Office PowerPoint</Application>
  <PresentationFormat>Widescreen</PresentationFormat>
  <Paragraphs>421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What is Mathematical Induction?</vt:lpstr>
      <vt:lpstr>Mathematical Induction</vt:lpstr>
      <vt:lpstr>Mathematical Induction</vt:lpstr>
      <vt:lpstr>The Domino Effect</vt:lpstr>
      <vt:lpstr>Another Way of Thinking: Climbing a ladder </vt:lpstr>
      <vt:lpstr>Mathematical Induction</vt:lpstr>
      <vt:lpstr>Proof Template</vt:lpstr>
      <vt:lpstr>Example I: 1+2+3+…+n=  (n(n+1))/2 </vt:lpstr>
      <vt:lpstr>Example I: 1+2+3+…+n=  (n(n+1))/2 </vt:lpstr>
      <vt:lpstr>Example I: 1+2+3+…+n=  (n(n+1))/2 </vt:lpstr>
      <vt:lpstr>Example I: 1+2+3+…+n=  (n(n+1))/2 </vt:lpstr>
      <vt:lpstr>Example II: 〖 5 | 6〗^n-1</vt:lpstr>
      <vt:lpstr>Example II:〖 5 | 6〗^n-1</vt:lpstr>
      <vt:lpstr>Example II:〖 5 | 6〗^n-1</vt:lpstr>
      <vt:lpstr>Example II:〖 5 | 6〗^n-1</vt:lpstr>
      <vt:lpstr>Example III: n&lt;2^n</vt:lpstr>
      <vt:lpstr>Example III: n&lt;2^n</vt:lpstr>
      <vt:lpstr>Example III: n&lt;2^n</vt:lpstr>
      <vt:lpstr>Example III: n&lt;2^n</vt:lpstr>
      <vt:lpstr>Proof of n ∈〖O(2〗^n)</vt:lpstr>
      <vt:lpstr>Revisiting the Dominos</vt:lpstr>
      <vt:lpstr>Strong Mathematical Induction</vt:lpstr>
      <vt:lpstr>Example I: Every integer  n&gt;1 can be written as a product of primes.</vt:lpstr>
      <vt:lpstr>Example I: Every integer  n&gt;1 can be written as a product of primes.</vt:lpstr>
      <vt:lpstr>Example I: Every integer  n&gt;1 can be written as a product of primes.</vt:lpstr>
      <vt:lpstr>Example I: Every integer  n&gt;1 can be written as a product of primes.</vt:lpstr>
      <vt:lpstr>Example II: n=4a+5b for all n≥12.</vt:lpstr>
      <vt:lpstr>Example II: n=4a+5b for all n≥12.</vt:lpstr>
      <vt:lpstr>Example II: n=4a+5b for all n≥12.</vt:lpstr>
      <vt:lpstr>Example II: n=4a+5b for all n≥12.</vt:lpstr>
      <vt:lpstr>Example II: n=4a+5b for all n≥12.</vt:lpstr>
      <vt:lpstr>Summary</vt:lpstr>
      <vt:lpstr>Recursion</vt:lpstr>
      <vt:lpstr>Example I: The Factorial of a Number</vt:lpstr>
      <vt:lpstr>Example I: The Factorial of a Number</vt:lpstr>
      <vt:lpstr>Example I: The Factorial of a Number</vt:lpstr>
      <vt:lpstr>Example I: The Factorial of a Number</vt:lpstr>
      <vt:lpstr>Example I: The Factorial of a Number</vt:lpstr>
      <vt:lpstr>The Recursion Tree Method</vt:lpstr>
      <vt:lpstr>The Recursion Tree Method</vt:lpstr>
      <vt:lpstr>The Recursion Tree Method</vt:lpstr>
      <vt:lpstr>More on solving recurrence relation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 </dc:title>
  <dc:creator>Ekkapot Charoenwanit</dc:creator>
  <cp:lastModifiedBy>Ekkapot Charoenwanit</cp:lastModifiedBy>
  <cp:revision>342</cp:revision>
  <cp:lastPrinted>2020-08-13T13:31:37Z</cp:lastPrinted>
  <dcterms:created xsi:type="dcterms:W3CDTF">2020-08-10T13:59:26Z</dcterms:created>
  <dcterms:modified xsi:type="dcterms:W3CDTF">2020-08-13T13:36:48Z</dcterms:modified>
</cp:coreProperties>
</file>