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A8CC0-ECC7-462A-A73D-8CF0EF73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690688"/>
            <a:ext cx="7000875" cy="4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algorithm.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Assume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adjacency list 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store the given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[left as homework: See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Assignment 9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total,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3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Suppose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purpose of contradiction </a:t>
                </a:r>
                <a:r>
                  <a:rPr lang="en-US" dirty="0">
                    <a:solidFill>
                      <a:schemeClr val="accent1"/>
                    </a:solidFill>
                  </a:rPr>
                  <a:t>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a vertex cover.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must be at least one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 </a:t>
                </a:r>
                <a:r>
                  <a:rPr lang="en-US" dirty="0">
                    <a:solidFill>
                      <a:schemeClr val="accent1"/>
                    </a:solidFill>
                  </a:rPr>
                  <a:t>The algorithm picked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4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put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5</a:t>
                </a:r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deleted 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6</a:t>
                </a:r>
                <a:r>
                  <a:rPr lang="en-US" dirty="0">
                    <a:solidFill>
                      <a:schemeClr val="accent1"/>
                    </a:solidFill>
                  </a:rPr>
                  <a:t>  of the algorithm because the algorithm had just picked some edge with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its end point.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this leads to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since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put into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algorithm.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chemeClr val="accent1"/>
                    </a:solidFill>
                  </a:rPr>
                  <a:t>,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99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see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returns a vertex cover that is at most twice as large as an optimal one,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set of edges that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4 </a:t>
                </a:r>
                <a:r>
                  <a:rPr lang="en-US" dirty="0">
                    <a:solidFill>
                      <a:schemeClr val="accent1"/>
                    </a:solidFill>
                  </a:rPr>
                  <a:t>picked.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571500" indent="-571500">
                  <a:buAutoNum type="romanU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In order to cover the edges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any vertex cover, - in particular an optimal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- must include at least one end point of each edge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571500" indent="-571500">
                  <a:buAutoNum type="romanU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No two edges in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share an endpoint because they are all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disjoi</a:t>
                </a:r>
                <a:r>
                  <a:rPr lang="en-US" b="1" dirty="0">
                    <a:solidFill>
                      <a:srgbClr val="FF0000"/>
                    </a:solidFill>
                  </a:rPr>
                  <a:t>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(I)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(II)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find a lower bound on the size of an optimal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101" t="-2941" r="-1449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78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code inspection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dirty="0">
                    <a:solidFill>
                      <a:schemeClr val="accent1"/>
                    </a:solidFill>
                  </a:rPr>
                  <a:t>:both end points are included], we have that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Eq.1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Eq.2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	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≤ 2=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dirty="0">
                    <a:solidFill>
                      <a:schemeClr val="accent1"/>
                    </a:solidFill>
                  </a:rPr>
                  <a:t>]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5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FFCC-3141-473C-8E63-EA45BA0C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Travelling Salesman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5A139-984F-4ED1-B274-2A5A9DB5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Travelling Salesman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TSP</a:t>
                </a:r>
                <a:r>
                  <a:rPr lang="en-US" dirty="0">
                    <a:solidFill>
                      <a:schemeClr val="accent1"/>
                    </a:solidFill>
                  </a:rPr>
                  <a:t>),  given a complete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associated with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want to find a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hamiltonian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cycle</a:t>
                </a:r>
                <a:r>
                  <a:rPr lang="en-US" dirty="0">
                    <a:solidFill>
                      <a:schemeClr val="accent1"/>
                    </a:solidFill>
                  </a:rPr>
                  <a:t> (a tour)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cost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an extension to the standard notion,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total cost of the edges in the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discussion, we will restrict our consideration to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special case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general TSP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5A139-984F-4ED1-B274-2A5A9DB5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5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446-D848-4FE4-BD7D-5D1BBF2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8161C-367B-4BFD-B46D-42EC3F390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, the least cost of going from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to use the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formulize this notion by saying the cost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satisfies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triangle inequality </a:t>
                </a:r>
                <a:r>
                  <a:rPr lang="en-US" dirty="0">
                    <a:solidFill>
                      <a:schemeClr val="accent1"/>
                    </a:solidFill>
                  </a:rPr>
                  <a:t>if, for all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 holds for any cost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based on Euclidian distance and also holds for many other cost functions that satisfy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although it is a special case of the general TSP.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an efficient algorithm in order to obtain a potentially near-optimal solution.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8161C-367B-4BFD-B46D-42EC3F390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Knowing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 is NP-complete, we develop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help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Prim’s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38058F-8431-427D-B7CA-C769CBE3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43" y="3709194"/>
            <a:ext cx="8277307" cy="24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375"/>
                <a:ext cx="10637796" cy="43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computes an 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gives 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lower bound </a:t>
                </a:r>
                <a:r>
                  <a:rPr lang="en-US" dirty="0">
                    <a:solidFill>
                      <a:schemeClr val="accent1"/>
                    </a:solidFill>
                  </a:rPr>
                  <a:t>on the length of an optimal Hamiltonian cycle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0" dirty="0">
                    <a:solidFill>
                      <a:schemeClr val="accent1"/>
                    </a:solidFill>
                  </a:rPr>
                  <a:t>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find a tour whose cost is  no larger than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>
                    <a:solidFill>
                      <a:schemeClr val="accent1"/>
                    </a:solidFill>
                  </a:rPr>
                  <a:t> that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375"/>
                <a:ext cx="10637796" cy="4319588"/>
              </a:xfrm>
              <a:blipFill>
                <a:blip r:embed="rId2"/>
                <a:stretch>
                  <a:fillRect l="-1203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38058F-8431-427D-B7CA-C769CBE3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10" y="4257675"/>
            <a:ext cx="7891266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12: 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Metric-TSP: 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58C03-B486-4582-8DEF-4FC976DB7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690688"/>
            <a:ext cx="7292952" cy="48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2-approximation algorithm  for Metric-TSP.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an optimal Hamiltonian cycle.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obtain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</a:t>
                </a:r>
                <a:r>
                  <a:rPr lang="en-US" dirty="0">
                    <a:solidFill>
                      <a:schemeClr val="accent1"/>
                    </a:solidFill>
                  </a:rPr>
                  <a:t> by deleting any edge from a tour. The MST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provides a lower bound on the cost of an optimal tour: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1800" b="1" i="1" u="sng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Edge costs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.]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 walk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lists the vertices when they are first visited and whenever they are returned to after a visit to a subtree.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call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 walk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7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full walk of our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full walk traverses every edge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exactly twice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dirty="0">
                    <a:solidFill>
                      <a:schemeClr val="accent1"/>
                    </a:solidFill>
                  </a:rPr>
                  <a:t>&amp;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(Eq.2)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  <a:r>
                  <a:rPr lang="en-US" b="0" dirty="0">
                    <a:solidFill>
                      <a:schemeClr val="accent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the full walk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generally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 tour since it visits some vertices more than once.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50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55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55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By the triangle inequality, however, we can delete a visit to any vertex 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without increasing the cost. 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By repeatedly applying the triangle inequality to the full walk in our example, we have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since</a:t>
                </a: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8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8000" i="1" dirty="0"/>
                  <a:t>….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[The vertices and edges in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are removed 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].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 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Hamiltonian cycle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obtained from the repeated applications of the triangle inequality to the full walk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In our example,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---(Eq.4)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(Eq.3) </a:t>
                </a:r>
                <a:r>
                  <a:rPr lang="en-US" dirty="0">
                    <a:solidFill>
                      <a:schemeClr val="accent1"/>
                    </a:solidFill>
                  </a:rPr>
                  <a:t>&amp;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(Eq.4)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742E-ABEF-40EB-8C97-192191E9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C2528-16CD-48AC-8F2E-F17A9F24B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Set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generalizes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 </a:t>
                </a:r>
                <a:r>
                  <a:rPr lang="en-US" dirty="0">
                    <a:solidFill>
                      <a:schemeClr val="accent1"/>
                    </a:solidFill>
                  </a:rPr>
                  <a:t> must also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 </a:t>
                </a:r>
                <a:r>
                  <a:rPr lang="en-US" dirty="0">
                    <a:solidFill>
                      <a:schemeClr val="accent1"/>
                    </a:solidFill>
                  </a:rPr>
                  <a:t>consists of a 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 family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subsets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such that every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belongs to at least one subset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covers</a:t>
                </a:r>
                <a:r>
                  <a:rPr lang="en-US" dirty="0">
                    <a:solidFill>
                      <a:schemeClr val="accent1"/>
                    </a:solidFill>
                  </a:rPr>
                  <a:t> its elements.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problem is to find a minimum-size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members cover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satisfying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dirty="0">
                    <a:solidFill>
                      <a:schemeClr val="accent1"/>
                    </a:solidFill>
                  </a:rPr>
                  <a:t>covers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The size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number of sets it contains.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C2528-16CD-48AC-8F2E-F17A9F24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9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CE61-3605-4374-8225-393864E1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868B1-9583-44A4-A3B9-D1094752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444"/>
            <a:ext cx="7254875" cy="3892860"/>
          </a:xfrm>
        </p:spPr>
      </p:pic>
    </p:spTree>
    <p:extLst>
      <p:ext uri="{BB962C8B-B14F-4D97-AF65-F5344CB8AC3E}">
        <p14:creationId xmlns:p14="http://schemas.microsoft.com/office/powerpoint/2010/main" val="6424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4A2-85D8-4D3F-A124-DD41697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Application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068F-B2E8-4D6B-8901-E957F6C0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application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Set Cover </a:t>
                </a:r>
                <a:r>
                  <a:rPr lang="en-US" dirty="0">
                    <a:solidFill>
                      <a:schemeClr val="accent1"/>
                    </a:solidFill>
                  </a:rPr>
                  <a:t>problem is as follows: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represents a set of skills that are needed to solve a problem and that we have a given set of people to work 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recruit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 few people as possible </a:t>
                </a:r>
                <a:r>
                  <a:rPr lang="en-US" dirty="0">
                    <a:solidFill>
                      <a:schemeClr val="accent1"/>
                    </a:solidFill>
                  </a:rPr>
                  <a:t>to form a team to solve this problem such that, for every skill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least one member on the team has that skill.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068F-B2E8-4D6B-8901-E957F6C0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17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AEA4-85B1-4CDA-BC37-F4CFF81F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A0592-0383-4A03-BAC0-975F56088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greedy approximation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</a:t>
                </a:r>
                <a:r>
                  <a:rPr lang="en-US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iteratively picks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covers the largest number of remaining elements that remain uncovered, breaking ties arbitrarily.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A0592-0383-4A03-BAC0-975F56088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4796FE-DC53-4BCB-8916-B3C84F7A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0" y="4031023"/>
            <a:ext cx="5560060" cy="2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414F-0FF0-4D26-87B9-FAC28BA3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5C93F-8DAD-4CD7-89C9-549BD164B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runs in polynomial time.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[Naïve Implementation]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iterations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bounded from above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implement the loop body to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time, which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the input size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5C93F-8DAD-4CD7-89C9-549BD164B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D4D-CB81-4953-B281-E8913F07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1D56-59D8-4033-979E-CA89961C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Currently, we do not know any polynomial-time algorithms for any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solving them </a:t>
            </a:r>
            <a:r>
              <a:rPr lang="en-US" b="1" i="1" dirty="0">
                <a:solidFill>
                  <a:srgbClr val="FF0000"/>
                </a:solidFill>
              </a:rPr>
              <a:t>exactly</a:t>
            </a:r>
            <a:r>
              <a:rPr lang="en-US" dirty="0">
                <a:solidFill>
                  <a:schemeClr val="accent1"/>
                </a:solidFill>
              </a:rPr>
              <a:t> is bound to be computationally expensive for sufficiently large problem sizes.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Yet, many of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are too important to abandon just because we do not know how to solve them </a:t>
            </a:r>
            <a:r>
              <a:rPr lang="en-US" b="1" i="1" dirty="0">
                <a:solidFill>
                  <a:srgbClr val="FF0000"/>
                </a:solidFill>
              </a:rPr>
              <a:t>optimally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72E3-56A9-4C51-98B1-63394435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19C0-FF08-42F9-9F6F-317C5E771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polynomial-time algorithm. 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dirty="0">
                    <a:solidFill>
                      <a:schemeClr val="accent1"/>
                    </a:solidFill>
                  </a:rPr>
                  <a:t>, the algorithm is polynomial in the input size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Suppose that we assign a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each set selected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distribute this cost over the elements covered for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 time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subset selected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19C0-FF08-42F9-9F6F-317C5E771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7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The algorithm incurs a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when it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to the set cover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We spread this cost  of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evenly among the elements covered for the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first time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denote the cost allocated to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Each element is assigned a cost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only once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when it is covered for the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first time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is covered for the first time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6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each iteration of the algorithm assigns a cost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	[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Aggregate Analysis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	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	      	---(Eq.1)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each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is in at least one set in an optimal set cover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∈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		[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Double counting is possible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 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	---(Eq.2)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&amp;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 (Eq.2)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4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					---(Eq.3)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84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remain uncovered after the algorithm has selected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number of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are all initially uncovered.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least index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that every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covered by at least one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uncovered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are covered for the first time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=1,2,…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70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den>
                            </m:f>
                          </m:e>
                        </m:box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greedy choice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cannot cover more elements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selected by the algorithm: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Consequently,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43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      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                                 ≤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      		 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   </a:t>
                </a:r>
                <a:r>
                  <a:rPr lang="en-US" b="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</m:t>
                    </m:r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[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|S|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3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60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Hence,	</a:t>
                </a:r>
                <a:r>
                  <a:rPr lang="en-US" sz="6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endParaRPr lang="en-US" sz="6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6000" dirty="0">
                    <a:sym typeface="Wingdings" panose="05000000000000000000" pitchFamily="2" charset="2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6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6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  <a:r>
                  <a:rPr lang="en-US" sz="60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---(Eq.4)</a:t>
                </a: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</a:t>
                </a:r>
                <a:r>
                  <a:rPr lang="en-US" sz="60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(Eq.3) </a:t>
                </a: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</a:t>
                </a:r>
                <a:r>
                  <a:rPr lang="en-US" sz="60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(Eq.4)</a:t>
                </a: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</a:t>
                </a:r>
              </a:p>
              <a:p>
                <a:pPr marL="0" indent="0">
                  <a:buNone/>
                </a:pPr>
                <a:endParaRPr lang="en-US" sz="60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6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6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6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6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(|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|)</m:t>
                        </m:r>
                      </m:e>
                    </m:nary>
                  </m:oMath>
                </a14:m>
                <a:endParaRPr lang="en-US" sz="60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</a:t>
                </a:r>
                <a:r>
                  <a:rPr lang="en-US" sz="6000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6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m:rPr>
                        <m:brk m:alnAt="7"/>
                      </m:rP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})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:</m:t>
                                </m:r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∈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ln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+1)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6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60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ℂ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box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unc>
                      <m:func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6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6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en-US" sz="6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6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6000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]</a:t>
                </a:r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sz="6000" dirty="0">
                    <a:solidFill>
                      <a:srgbClr val="FF0000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sz="6000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4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F23-B535-427A-85FE-98A049B7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Hard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36E5-F6A0-41CA-B994-A7F5E033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following are strategies we can use to solve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them </a:t>
            </a:r>
            <a:r>
              <a:rPr lang="en-US" b="1" i="1" dirty="0">
                <a:solidFill>
                  <a:srgbClr val="FF0000"/>
                </a:solidFill>
              </a:rPr>
              <a:t>optimally</a:t>
            </a:r>
            <a:r>
              <a:rPr lang="en-US" dirty="0">
                <a:solidFill>
                  <a:schemeClr val="accent1"/>
                </a:solidFill>
              </a:rPr>
              <a:t> using an exponential-time algorithm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works for problem sizes that are not too large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</a:t>
            </a:r>
            <a:r>
              <a:rPr lang="en-US" b="1" i="1" dirty="0">
                <a:solidFill>
                  <a:srgbClr val="FF0000"/>
                </a:solidFill>
              </a:rPr>
              <a:t>special cases </a:t>
            </a:r>
            <a:r>
              <a:rPr lang="en-US" dirty="0">
                <a:solidFill>
                  <a:schemeClr val="accent1"/>
                </a:solidFill>
              </a:rPr>
              <a:t>for which we know polynomial-time algorithms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them </a:t>
            </a:r>
            <a:r>
              <a:rPr lang="en-US" b="1" i="1" dirty="0">
                <a:solidFill>
                  <a:srgbClr val="FF0000"/>
                </a:solidFill>
              </a:rPr>
              <a:t>sub-optimally</a:t>
            </a:r>
            <a:r>
              <a:rPr lang="en-US" dirty="0">
                <a:solidFill>
                  <a:schemeClr val="accent1"/>
                </a:solidFill>
              </a:rPr>
              <a:t> in polynomial time with </a:t>
            </a:r>
            <a:r>
              <a:rPr lang="en-US" b="1" i="1" dirty="0">
                <a:solidFill>
                  <a:srgbClr val="FF0000"/>
                </a:solidFill>
              </a:rPr>
              <a:t>approximation algorithms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Approximate solutions are guaranteed to differ from optimal solutions within certain factors called </a:t>
            </a:r>
            <a:r>
              <a:rPr lang="en-US" b="1" i="1" dirty="0">
                <a:solidFill>
                  <a:srgbClr val="FF0000"/>
                </a:solidFill>
              </a:rPr>
              <a:t>approximation ratios </a:t>
            </a:r>
          </a:p>
        </p:txBody>
      </p:sp>
    </p:spTree>
    <p:extLst>
      <p:ext uri="{BB962C8B-B14F-4D97-AF65-F5344CB8AC3E}">
        <p14:creationId xmlns:p14="http://schemas.microsoft.com/office/powerpoint/2010/main" val="372582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E1D6-CBB5-4A1B-A123-EB1C144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are considering an optimization where each potential optimal solution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positive cost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we want to find a near-optimal solution.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problem in question might be either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an approximation algorithm for a problem has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if, for any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cost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solution computed by the approximation algorithm is within a factor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an optimal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m:rPr>
                                      <m:brk m:alnAt="6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box>
                                    <m:box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box>
                            </m:e>
                          </m:box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2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E1D6-CBB5-4A1B-A123-EB1C144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algorithm achieves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call it 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ratio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determines the factor by which the cost of the approximate solution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>
                    <a:solidFill>
                      <a:schemeClr val="accent1"/>
                    </a:solidFill>
                  </a:rPr>
                  <a:t> than the cost of an optimal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dirty="0">
                    <a:solidFill>
                      <a:srgbClr val="FF0000"/>
                    </a:solidFill>
                  </a:rPr>
                  <a:t>maximization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the ratio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determines the factor by which the cost of an optimal solution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>
                    <a:solidFill>
                      <a:schemeClr val="accent1"/>
                    </a:solidFill>
                  </a:rPr>
                  <a:t> than the cost of the approximate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5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8568-7C63-4AB2-BA98-F1F424D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B0E2-42B5-4E40-9957-8616A4E13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of an approximation algorithm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smaller </a:t>
                </a:r>
                <a:r>
                  <a:rPr lang="en-US" dirty="0">
                    <a:solidFill>
                      <a:schemeClr val="accent1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smaller the approximation ratio, the better the approximation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means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-approximation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produces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solution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B0E2-42B5-4E40-9957-8616A4E13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10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)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NP-complete.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Recall that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of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(or both).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size of the vertex cover is the number of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VC </a:t>
                </a:r>
                <a:r>
                  <a:rPr lang="en-US" dirty="0">
                    <a:solidFill>
                      <a:schemeClr val="accent1"/>
                    </a:solidFill>
                  </a:rPr>
                  <a:t>is to find a vertex cover of minimum size in a given undirected graph and we call such a vertex cover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vertex cover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do not know a polynomial-time algorithm that can optimally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,  we have a polynomial-time algorithm to find a vertex cover that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near-optimal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approximate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returns a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size is guaranteed to be no larger than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>
                    <a:solidFill>
                      <a:schemeClr val="accent1"/>
                    </a:solidFill>
                  </a:rPr>
                  <a:t> the size of an optimal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D9A8D-B72B-4C22-985F-60E8178D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3581400"/>
            <a:ext cx="761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10346</TotalTime>
  <Words>2967</Words>
  <Application>Microsoft Office PowerPoint</Application>
  <PresentationFormat>Widescreen</PresentationFormat>
  <Paragraphs>268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Solving Hard Problems</vt:lpstr>
      <vt:lpstr>Solving Hard Problems</vt:lpstr>
      <vt:lpstr>Approximation Ratios</vt:lpstr>
      <vt:lpstr>Approximation Ratios</vt:lpstr>
      <vt:lpstr>Approximation Ratios</vt:lpstr>
      <vt:lpstr>Vertex Cover</vt:lpstr>
      <vt:lpstr>Vertex Cover</vt:lpstr>
      <vt:lpstr>Vertex Cover: Example</vt:lpstr>
      <vt:lpstr>Vertex Cover</vt:lpstr>
      <vt:lpstr>Vertex Cover</vt:lpstr>
      <vt:lpstr>Vertex Cover</vt:lpstr>
      <vt:lpstr>Vertex Cover</vt:lpstr>
      <vt:lpstr>Vertex Cover</vt:lpstr>
      <vt:lpstr>Travelling Salesman</vt:lpstr>
      <vt:lpstr>Metric-TSP</vt:lpstr>
      <vt:lpstr>Metric-TSP</vt:lpstr>
      <vt:lpstr>Metric-TSP</vt:lpstr>
      <vt:lpstr>Metric-TSP: Example</vt:lpstr>
      <vt:lpstr>Metric-TSP</vt:lpstr>
      <vt:lpstr>Metric-TSP</vt:lpstr>
      <vt:lpstr>Metric-TSP</vt:lpstr>
      <vt:lpstr>Metric-TSP</vt:lpstr>
      <vt:lpstr>Set Cover</vt:lpstr>
      <vt:lpstr>Set Cover: Example</vt:lpstr>
      <vt:lpstr>Set Cover: Application</vt:lpstr>
      <vt:lpstr>Set Cover</vt:lpstr>
      <vt:lpstr>Set Cover: Running Time</vt:lpstr>
      <vt:lpstr>Set Cover</vt:lpstr>
      <vt:lpstr>Set Cover</vt:lpstr>
      <vt:lpstr>Set Cover</vt:lpstr>
      <vt:lpstr>Set Cover</vt:lpstr>
      <vt:lpstr>Set Cover</vt:lpstr>
      <vt:lpstr>Set Cover</vt:lpstr>
      <vt:lpstr>Set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2229</cp:revision>
  <cp:lastPrinted>2020-10-20T04:13:47Z</cp:lastPrinted>
  <dcterms:created xsi:type="dcterms:W3CDTF">2020-08-01T06:16:01Z</dcterms:created>
  <dcterms:modified xsi:type="dcterms:W3CDTF">2020-11-04T09:40:40Z</dcterms:modified>
</cp:coreProperties>
</file>