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5" r:id="rId3"/>
    <p:sldId id="306" r:id="rId4"/>
    <p:sldId id="318" r:id="rId5"/>
    <p:sldId id="322" r:id="rId6"/>
    <p:sldId id="323" r:id="rId7"/>
    <p:sldId id="324" r:id="rId8"/>
    <p:sldId id="319" r:id="rId9"/>
    <p:sldId id="320" r:id="rId10"/>
    <p:sldId id="321" r:id="rId11"/>
    <p:sldId id="307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FAB5-114C-4B35-B5C2-9E75C56F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Majority: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51556-AD7C-43D1-80BA-E15D4E052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Corollary 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randomized algorithm is a 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-correct algorithm if it repeats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probability that one run of the randomized algorithm reports the incorrect result is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each run is independent of each other, if the algorithm runs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times, the probability that the algorithm reports a false negative is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the probability that the algorithm returns the correct result is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at least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   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51556-AD7C-43D1-80BA-E15D4E052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1F373AD-9C78-49F3-80A2-AC8B65A62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35" y="4610100"/>
            <a:ext cx="6760521" cy="15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4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4341-B20F-4236-BD09-351842B7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608AF-414F-47B4-AA01-B5257864E9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2-SAT</a:t>
                </a:r>
                <a:r>
                  <a:rPr lang="en-US" dirty="0">
                    <a:solidFill>
                      <a:schemeClr val="accent1"/>
                    </a:solidFill>
                  </a:rPr>
                  <a:t> is a computational problem of determining whether a given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2-CNF</a:t>
                </a:r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Conjunctive-Normal Form</a:t>
                </a:r>
                <a:r>
                  <a:rPr lang="en-US" dirty="0">
                    <a:solidFill>
                      <a:schemeClr val="accent1"/>
                    </a:solidFill>
                  </a:rPr>
                  <a:t>) formular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satisfiable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 logic formular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satisfiable</a:t>
                </a:r>
                <a:r>
                  <a:rPr lang="en-US" dirty="0">
                    <a:solidFill>
                      <a:schemeClr val="accent1"/>
                    </a:solidFill>
                  </a:rPr>
                  <a:t> if and only if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truth assignment </a:t>
                </a:r>
                <a:r>
                  <a:rPr lang="en-US" dirty="0">
                    <a:solidFill>
                      <a:schemeClr val="accent1"/>
                    </a:solidFill>
                  </a:rPr>
                  <a:t>that makes the while formular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2-CNF</a:t>
                </a:r>
                <a:r>
                  <a:rPr lang="en-US" dirty="0">
                    <a:solidFill>
                      <a:schemeClr val="accent1"/>
                    </a:solidFill>
                  </a:rPr>
                  <a:t> formular is a Boolean formular constructed by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conjunction of clauses</a:t>
                </a:r>
                <a:r>
                  <a:rPr lang="en-US" dirty="0">
                    <a:solidFill>
                      <a:schemeClr val="accent1"/>
                    </a:solidFill>
                  </a:rPr>
                  <a:t>, where each clause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disjunction of exactly two literals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Literals</a:t>
                </a:r>
                <a:r>
                  <a:rPr lang="en-US" dirty="0">
                    <a:solidFill>
                      <a:schemeClr val="accent1"/>
                    </a:solidFill>
                  </a:rPr>
                  <a:t>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boolean variables</a:t>
                </a:r>
                <a:r>
                  <a:rPr lang="en-US" dirty="0">
                    <a:solidFill>
                      <a:schemeClr val="accent1"/>
                    </a:solidFill>
                  </a:rPr>
                  <a:t> or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negations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608AF-414F-47B4-AA01-B5257864E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15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8C8A-5BBE-4B05-B644-B43EE3EA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C6F98-1BAE-49A8-8149-91DBB2CD8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4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boolean formular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2-CNF </a:t>
                </a:r>
                <a:r>
                  <a:rPr lang="en-US" dirty="0">
                    <a:solidFill>
                      <a:schemeClr val="accent1"/>
                    </a:solidFill>
                  </a:rPr>
                  <a:t>form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randomly assign values to boolean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𝑅𝑎𝑛𝑑𝑜𝑚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choose an arbitrary clause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that is not satisfied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choose uniformly at random one of the literals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and toggle the value of its variable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	</a:t>
                </a:r>
                <a:endParaRPr lang="th-TH" dirty="0"/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Example: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C6F98-1BAE-49A8-8149-91DBB2CD8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475"/>
                <a:ext cx="10515600" cy="4351338"/>
              </a:xfrm>
              <a:blipFill>
                <a:blip r:embed="rId2"/>
                <a:stretch>
                  <a:fillRect l="-1217" t="-2384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98AB973-CAC0-45B4-9656-8F805A4894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70348"/>
                  </p:ext>
                </p:extLst>
              </p:nvPr>
            </p:nvGraphicFramePr>
            <p:xfrm>
              <a:off x="495300" y="4781550"/>
              <a:ext cx="112013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4025">
                      <a:extLst>
                        <a:ext uri="{9D8B030D-6E8A-4147-A177-3AD203B41FA5}">
                          <a16:colId xmlns:a16="http://schemas.microsoft.com/office/drawing/2014/main" val="891557046"/>
                        </a:ext>
                      </a:extLst>
                    </a:gridCol>
                    <a:gridCol w="5667374">
                      <a:extLst>
                        <a:ext uri="{9D8B030D-6E8A-4147-A177-3AD203B41FA5}">
                          <a16:colId xmlns:a16="http://schemas.microsoft.com/office/drawing/2014/main" val="3291453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937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 </a:t>
                          </a:r>
                          <a:r>
                            <a:rPr lang="en-US" dirty="0"/>
                            <a:t>                1                      1                       0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(0        0)(0          1)(1           1)(0          0)(0           1)(0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7918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                 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(1        0)(1          1)(0           1)(0          0)(0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499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1 </a:t>
                          </a:r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dirty="0"/>
                            <a:t>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(1        1)(1          1)(0           0)(1          0)(1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121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</a:t>
                          </a:r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0                 </a:t>
                          </a:r>
                          <a:r>
                            <a:rPr lang="en-US" dirty="0"/>
                            <a:t>0                      1                       0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(0        1)(0          1)(1           0)(1          0)(1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492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98AB973-CAC0-45B4-9656-8F805A4894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70348"/>
                  </p:ext>
                </p:extLst>
              </p:nvPr>
            </p:nvGraphicFramePr>
            <p:xfrm>
              <a:off x="495300" y="4781550"/>
              <a:ext cx="112013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4025">
                      <a:extLst>
                        <a:ext uri="{9D8B030D-6E8A-4147-A177-3AD203B41FA5}">
                          <a16:colId xmlns:a16="http://schemas.microsoft.com/office/drawing/2014/main" val="891557046"/>
                        </a:ext>
                      </a:extLst>
                    </a:gridCol>
                    <a:gridCol w="5667374">
                      <a:extLst>
                        <a:ext uri="{9D8B030D-6E8A-4147-A177-3AD203B41FA5}">
                          <a16:colId xmlns:a16="http://schemas.microsoft.com/office/drawing/2014/main" val="3291453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" t="-8197" r="-1028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42" t="-8197" r="-43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37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 </a:t>
                          </a:r>
                          <a:r>
                            <a:rPr lang="en-US" dirty="0"/>
                            <a:t>                1                      1                       0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(0        0)(0          1)(1           1)(0          0)(0           1)(0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7918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                 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(1        0)(1          1)(0           1)(0          0)(0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499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1 </a:t>
                          </a:r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dirty="0"/>
                            <a:t>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(1        1)(1          1)(0           0)(1          0)(1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121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</a:t>
                          </a:r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0                 </a:t>
                          </a:r>
                          <a:r>
                            <a:rPr lang="en-US" dirty="0"/>
                            <a:t>0                      1                       0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(0        1)(0          1)(1           0)(1          0)(1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4928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656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9A95-EBD5-45EB-B95D-B3411461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7E7F4-DF52-4E83-A982-48D09F8DC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2-CNF</a:t>
                </a:r>
                <a:r>
                  <a:rPr lang="en-US" dirty="0">
                    <a:solidFill>
                      <a:schemeClr val="accent1"/>
                    </a:solidFill>
                  </a:rPr>
                  <a:t> form, suppose there exists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satisfying truth assignment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number of boolean variables with the correct boolean values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∈{0,1,2,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shall refer to each time the algorithm changes the truth assignment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 step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current step,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next step.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All variables have been assigned with the incorrect values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Flipping the value of any variable will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one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current step,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will either decrease or increase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by one </a:t>
                </a:r>
                <a:r>
                  <a:rPr lang="en-US" dirty="0">
                    <a:solidFill>
                      <a:schemeClr val="accent1"/>
                    </a:solidFill>
                  </a:rPr>
                  <a:t>at the next step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7E7F4-DF52-4E83-A982-48D09F8DC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00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D765-F404-460C-BE17-AD254EFE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08B32D-615F-4B2F-8AA7-C22147143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change in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thought 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random walk </a:t>
                </a:r>
                <a:r>
                  <a:rPr lang="en-US" dirty="0">
                    <a:solidFill>
                      <a:schemeClr val="accent1"/>
                    </a:solidFill>
                  </a:rPr>
                  <a:t>on a number line whose starting point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ending point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truth assignment has been found.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long will such a random walk take to reach the ending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the number of steps required before reaching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 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∈{1,2,…,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08B32D-615F-4B2F-8AA7-C22147143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0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DD-EF91-43FB-9A70-7BEB8194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BCE5B-47DE-4993-801E-2E0531EAD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Solving the system of linear equations, we have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worst-case scenario, when the initial truth assignment ends up with all the clauses evaluating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The expected number of steps </a:t>
                </a:r>
                <a:r>
                  <a:rPr lang="en-US" dirty="0">
                    <a:solidFill>
                      <a:schemeClr val="accent1"/>
                    </a:solidFill>
                  </a:rPr>
                  <a:t>required before arriving at the ending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The expected number of steps </a:t>
                </a:r>
                <a:r>
                  <a:rPr lang="en-US" dirty="0">
                    <a:solidFill>
                      <a:schemeClr val="accent1"/>
                    </a:solidFill>
                  </a:rPr>
                  <a:t>required before arriving at a satisfying truth assignment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BCE5B-47DE-4993-801E-2E0531EAD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0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87B4-03B0-49D2-81B7-8E5F2A6B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9CA26-C3A6-4BFE-9083-71006F5A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Case I</a:t>
            </a:r>
            <a:r>
              <a:rPr lang="en-US" b="1" i="1" dirty="0">
                <a:solidFill>
                  <a:srgbClr val="FF0000"/>
                </a:solidFill>
              </a:rPr>
              <a:t>:  </a:t>
            </a:r>
            <a:r>
              <a:rPr lang="en-US" dirty="0">
                <a:solidFill>
                  <a:schemeClr val="accent1"/>
                </a:solidFill>
              </a:rPr>
              <a:t>If the algorithm returns </a:t>
            </a:r>
            <a:r>
              <a:rPr lang="en-US" b="1" i="1" dirty="0">
                <a:solidFill>
                  <a:srgbClr val="FF0000"/>
                </a:solidFill>
              </a:rPr>
              <a:t>True</a:t>
            </a:r>
            <a:r>
              <a:rPr lang="en-US" dirty="0">
                <a:solidFill>
                  <a:schemeClr val="accent1"/>
                </a:solidFill>
              </a:rPr>
              <a:t>, there </a:t>
            </a:r>
            <a:r>
              <a:rPr lang="en-US" b="1" i="1" dirty="0">
                <a:solidFill>
                  <a:srgbClr val="FF0000"/>
                </a:solidFill>
              </a:rPr>
              <a:t>certainly</a:t>
            </a:r>
            <a:r>
              <a:rPr lang="en-US" dirty="0">
                <a:solidFill>
                  <a:schemeClr val="accent1"/>
                </a:solidFill>
              </a:rPr>
              <a:t> exists a satisfying truth assignment.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Case II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If the algorithm returns </a:t>
            </a:r>
            <a:r>
              <a:rPr lang="en-US" b="1" i="1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chemeClr val="accent1"/>
                </a:solidFill>
              </a:rPr>
              <a:t>, one of the following two possibilities holds: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There is </a:t>
            </a:r>
            <a:r>
              <a:rPr lang="en-US" b="1" i="1" dirty="0">
                <a:solidFill>
                  <a:srgbClr val="FF0000"/>
                </a:solidFill>
              </a:rPr>
              <a:t>no</a:t>
            </a:r>
            <a:r>
              <a:rPr lang="en-US" dirty="0">
                <a:solidFill>
                  <a:schemeClr val="accent1"/>
                </a:solidFill>
              </a:rPr>
              <a:t> satisfying truth assignment for the given </a:t>
            </a:r>
            <a:r>
              <a:rPr lang="en-US" b="1" i="1" dirty="0">
                <a:solidFill>
                  <a:srgbClr val="FF0000"/>
                </a:solidFill>
              </a:rPr>
              <a:t>2-CNF</a:t>
            </a:r>
            <a:r>
              <a:rPr lang="en-US" dirty="0">
                <a:solidFill>
                  <a:schemeClr val="accent1"/>
                </a:solidFill>
              </a:rPr>
              <a:t> formular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There is a satisfying truth assignment but the algorithm gave up and terminated too early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7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AB83-BBA7-4E03-957D-7712DBE3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0851A-F5D8-4D56-A833-D4F2FA483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there is a satisfying truth assignment for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2-CNF</a:t>
                </a:r>
                <a:r>
                  <a:rPr lang="en-US" dirty="0">
                    <a:solidFill>
                      <a:schemeClr val="accent1"/>
                    </a:solidFill>
                  </a:rPr>
                  <a:t> formular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if the algorithm carries out a random walk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steps and terminates, the probability that the algorithm returns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 negative </a:t>
                </a:r>
                <a:r>
                  <a:rPr lang="en-US" dirty="0">
                    <a:solidFill>
                      <a:schemeClr val="accent1"/>
                    </a:solidFill>
                  </a:rPr>
                  <a:t>result is at most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the algorithm is a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-correct Monte Carlo algorithm.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Markov’s Inequality:</a:t>
                </a:r>
                <a:r>
                  <a:rPr lang="en-US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random variable for the number of steps in a random walk before reaching a satisfying truth assignment.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	 [Solving recurrence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box>
                        <m:box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	</a:t>
                </a:r>
                <a:r>
                  <a:rPr lang="en-US" b="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0851A-F5D8-4D56-A833-D4F2FA483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460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2999-7B46-460B-9961-6BBD2D41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4DF37-4B7F-4296-A587-45AAC3243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Corollary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algorithm is a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-correct algorithm if it repeats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Theorem I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algorithm is a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-correct algorithm.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time the algorithm runs and returns false, the probability  that the algorithm reports a false negative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each run is independent of each other, if the algorithm runs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times, the probability that the algorithm reports a false negative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probability that the algorithm returns the correct result 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at least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4DF37-4B7F-4296-A587-45AAC3243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019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86A0-D00F-4084-A42C-39D474B6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accent1"/>
                </a:solidFill>
                <a:effectLst/>
                <a:latin typeface="+mn-lt"/>
              </a:rPr>
              <a:t>Freivalds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' algorithm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DC34C-569B-4A49-9674-BA283A740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three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determine whether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naïve deterministic algorithm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Compare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more sophisticate algorithm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2.8074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Strassen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2.8074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Compare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DC34C-569B-4A49-9674-BA283A740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05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15:  Randomized Algorithms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Monte Carlo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Las Vegas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9B8C-8221-4577-82ED-F88E9389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chemeClr val="accent1"/>
                </a:solidFill>
                <a:effectLst/>
                <a:latin typeface="+mn-lt"/>
              </a:rPr>
              <a:t>Freivalds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' algorithm: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binary </a:t>
                </a:r>
                <a:r>
                  <a:rPr lang="en-US" dirty="0">
                    <a:solidFill>
                      <a:schemeClr val="accent1"/>
                    </a:solidFill>
                  </a:rPr>
                  <a:t>vector.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vector.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If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no matter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may be not.		 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one-sided error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14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9B8C-8221-4577-82ED-F88E9389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chemeClr val="accent1"/>
                </a:solidFill>
                <a:effectLst/>
                <a:latin typeface="+mn-lt"/>
              </a:rPr>
              <a:t>Freivalds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' algorithm: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chemeClr val="accent1"/>
                    </a:solidFill>
                    <a:effectLst/>
                    <a:latin typeface="+mn-lt"/>
                  </a:rPr>
                  <a:t>Freivalds' algorithm: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Generate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0/1</a:t>
                </a:r>
                <a:r>
                  <a:rPr lang="en-US" dirty="0">
                    <a:solidFill>
                      <a:schemeClr val="accent1"/>
                    </a:solidFill>
                  </a:rPr>
                  <a:t> binary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at random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𝐵𝑟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𝐶𝑟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(0,0,0…,0)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;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, otherwise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probability that the algorithm returns an incorrect result.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independent</a:t>
                </a:r>
                <a:r>
                  <a:rPr lang="en-US" dirty="0">
                    <a:solidFill>
                      <a:schemeClr val="accent1"/>
                    </a:solidFill>
                  </a:rPr>
                  <a:t> of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that at least one element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non-zero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854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9B8C-8221-4577-82ED-F88E9389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chemeClr val="accent1"/>
                </a:solidFill>
                <a:effectLst/>
                <a:latin typeface="+mn-lt"/>
              </a:rPr>
              <a:t>Freivalds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' algorithm: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𝐷𝑟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have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Bayes’ Theorem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=0}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func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immediately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func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≠0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=1}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39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9B8C-8221-4577-82ED-F88E9389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chemeClr val="accent1"/>
                </a:solidFill>
                <a:effectLst/>
                <a:latin typeface="+mn-lt"/>
              </a:rPr>
              <a:t>Freivalds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' algorithm: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box>
                            <m:box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box>
                            <m:box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=0})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			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⁡{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 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             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That is, the probability that the algorithm returns an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incorrect YES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False Positive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is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despite the fact that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the probability that the algorithm produces the correct result is 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</a:t>
                </a:r>
                <a:r>
                  <a:rPr lang="en-US" sz="2000" b="0" i="0" dirty="0" err="1">
                    <a:solidFill>
                      <a:schemeClr val="accent1"/>
                    </a:solidFill>
                    <a:effectLst/>
                    <a:latin typeface="+mn-lt"/>
                  </a:rPr>
                  <a:t>Freivalds</a:t>
                </a:r>
                <a:r>
                  <a:rPr lang="en-US" sz="2000" b="0" i="0" dirty="0">
                    <a:solidFill>
                      <a:schemeClr val="accent1"/>
                    </a:solidFill>
                    <a:effectLst/>
                    <a:latin typeface="+mn-lt"/>
                  </a:rPr>
                  <a:t>' algorithm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--correct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916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EB13-E1A1-443E-B82C-C6908963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8AAE8-A950-4230-87B3-B3FBDEBC3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agents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are all competing for a shared resource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 scenario where these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agents are processes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distributed system</a:t>
                </a:r>
                <a:r>
                  <a:rPr lang="en-US" dirty="0">
                    <a:solidFill>
                      <a:schemeClr val="accent1"/>
                    </a:solidFill>
                  </a:rPr>
                  <a:t> attempting to access a shared database.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all processes behaved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identically</a:t>
                </a:r>
                <a:r>
                  <a:rPr lang="en-US" dirty="0">
                    <a:solidFill>
                      <a:schemeClr val="accent1"/>
                    </a:solidFill>
                  </a:rPr>
                  <a:t>, this would lead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progress </a:t>
                </a:r>
                <a:r>
                  <a:rPr lang="en-US" dirty="0">
                    <a:solidFill>
                      <a:schemeClr val="accent1"/>
                    </a:solidFill>
                  </a:rPr>
                  <a:t>as all processes would be attempting to access the shared database simultaneously at all times.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Randomness</a:t>
                </a:r>
                <a:r>
                  <a:rPr lang="en-US" dirty="0">
                    <a:solidFill>
                      <a:schemeClr val="accent1"/>
                    </a:solidFill>
                  </a:rPr>
                  <a:t> can help break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symmetry</a:t>
                </a:r>
                <a:r>
                  <a:rPr lang="en-US" dirty="0">
                    <a:solidFill>
                      <a:schemeClr val="accent1"/>
                    </a:solidFill>
                  </a:rPr>
                  <a:t> in this kind of scenarios.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8AAE8-A950-4230-87B3-B3FBDEBC3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986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57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FF81-5898-486B-B8FD-7C41981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each process will attempt to access the database in each round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Notation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attempts to access the database in round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know that each process attempts to access the database in each round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every event,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complementary</a:t>
                </a:r>
                <a:r>
                  <a:rPr lang="en-US" dirty="0">
                    <a:solidFill>
                      <a:schemeClr val="accent1"/>
                    </a:solidFill>
                  </a:rPr>
                  <a:t> event, indicating that the event did not occur.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denotes the 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not attempt to access the database in round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509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FF81-5898-486B-B8FD-7C41981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succeeds in accessing the database.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]⋂(</m:t>
                      </m:r>
                      <m:nary>
                        <m:naryPr>
                          <m:chr m:val="⋂"/>
                          <m:limLoc m:val="subSup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attempts to access the database in round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others do not attempt to access the database in round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513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FF81-5898-486B-B8FD-7C41981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]}⋅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⁡{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do 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that the success probability is maximized?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Differentiating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is only local maximum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local maximum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459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FF81-5898-486B-B8FD-7C41981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increases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function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monotonically converges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upto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32A11A-91FB-4148-BA5F-25DEB14D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700457"/>
            <a:ext cx="5867400" cy="27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74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67CD-3A3E-4517-8790-97BE09A4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7326F-0005-448E-85A3-4959E0DEC1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we can bound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Asymptotically,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7326F-0005-448E-85A3-4959E0DEC1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F7CE10-0AE7-4AF7-A9F8-A210A46A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4001294"/>
            <a:ext cx="5867400" cy="27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21F2-83E8-4162-A582-274885EF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Randomized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F2A0-3690-4264-916B-BD80EB4E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Randomized algorithms </a:t>
            </a:r>
            <a:r>
              <a:rPr lang="en-US" dirty="0">
                <a:solidFill>
                  <a:schemeClr val="accent1"/>
                </a:solidFill>
              </a:rPr>
              <a:t>make use of </a:t>
            </a:r>
            <a:r>
              <a:rPr lang="en-US" b="1" i="1" dirty="0">
                <a:solidFill>
                  <a:srgbClr val="FF0000"/>
                </a:solidFill>
              </a:rPr>
              <a:t>randomness</a:t>
            </a:r>
            <a:r>
              <a:rPr lang="en-US" dirty="0">
                <a:solidFill>
                  <a:schemeClr val="accent1"/>
                </a:solidFill>
              </a:rPr>
              <a:t> through a </a:t>
            </a:r>
            <a:r>
              <a:rPr lang="en-US" b="1" i="1" dirty="0">
                <a:solidFill>
                  <a:srgbClr val="FF0000"/>
                </a:solidFill>
              </a:rPr>
              <a:t>random number generator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RNG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in an attempt to improve the performance over worst-case performance of </a:t>
            </a:r>
            <a:r>
              <a:rPr lang="en-US" b="1" i="1" dirty="0">
                <a:solidFill>
                  <a:srgbClr val="FF0000"/>
                </a:solidFill>
              </a:rPr>
              <a:t>deterministic algorithms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CE410-2AA1-4422-9F7A-350911EE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3295650"/>
            <a:ext cx="6867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81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3E2C-A713-4554-B88F-82E3AE74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1F84494-90DA-468E-A342-87F1D2359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long does it take for any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succeed at least once?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failure 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succeed in any of the rounds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intersection</a:t>
                </a:r>
                <a:r>
                  <a:rPr lang="en-US" dirty="0">
                    <a:solidFill>
                      <a:schemeClr val="accent1"/>
                    </a:solidFill>
                  </a:rPr>
                  <a:t> of the complementary events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⋂"/>
                        <m:limLoc m:val="subSu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acc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these events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independent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⋂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acc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1F84494-90DA-468E-A342-87F1D2359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79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AFD3-BAB8-4C3E-AC69-14059FD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082B49-339E-497D-8705-3A6381369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Recall that the probability of success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after one round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acc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box>
                                <m: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𝑒𝑛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box>
                              <m:box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𝑒𝑛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</m:box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082B49-339E-497D-8705-3A6381369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956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C3E1-D3FA-4758-B542-906158C1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9264-31E7-4892-B203-47E96250C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probability that any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succeed in any of rounds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bounded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independent of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 if we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box>
                                <m: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d>
                            <m:dPr>
                              <m:begChr m:val="⌈"/>
                              <m:endChr m:val="⌉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rounds,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not yet succeeded is bounded by a constant.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Between then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rounds, this probability drops to a quantity that is quite small, bounded by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inverse of polynomial </a:t>
                </a: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9264-31E7-4892-B203-47E96250C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443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083B-354A-4CCC-ABEA-B76701D5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ABFEC-B98B-4BE0-8CD9-ADB62EBC6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many rounds must elapse before there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high probability </a:t>
                </a:r>
                <a:r>
                  <a:rPr lang="en-US" dirty="0">
                    <a:solidFill>
                      <a:schemeClr val="accent1"/>
                    </a:solidFill>
                  </a:rPr>
                  <a:t>that all the processes have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succeeded</a:t>
                </a:r>
                <a:r>
                  <a:rPr lang="en-US" dirty="0">
                    <a:solidFill>
                      <a:schemeClr val="accent1"/>
                    </a:solidFill>
                  </a:rPr>
                  <a:t> in accessing the database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least once</a:t>
                </a:r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the protocol fails after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 if some processes have not yet succeeded.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event that the protocol fails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Goal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Find a reasonably small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small.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ABFEC-B98B-4BE0-8CD9-ADB62EBC6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619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10A-567D-482F-B9B4-C01A145E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ECA6B0-8941-432D-A433-3BC64B78E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occurs if and only if one of the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occurs.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⋃"/>
                          <m:limLoc m:val="subSup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}≤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]}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Union Bound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}≤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ECA6B0-8941-432D-A433-3BC64B78E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02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2FAB-3748-4056-960B-14DC55A5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42F19-D84C-4EE4-A992-8ED88C51C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conclude that with probability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all processes succeed in accessing the database at least once within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where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very small quantity, then an upper bound 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is larger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hence an upper bound 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is larger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completely useless bound.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algorithm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Las Vegas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 as the running time cannot be bounded deterministically, but it will terminate 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high probability </a:t>
                </a:r>
                <a:r>
                  <a:rPr lang="en-US" dirty="0">
                    <a:solidFill>
                      <a:schemeClr val="accent1"/>
                    </a:solidFill>
                  </a:rPr>
                  <a:t>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2 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rounds.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correctness is always ensured in the sense that none of the processes can access the database simultaneously.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42F19-D84C-4EE4-A992-8ED88C51C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71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D3F4-9FFF-48CD-ACC1-4885AEF7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Randomized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95C1-3E14-461C-A38B-41C250C9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From the diagram, on </a:t>
            </a:r>
            <a:r>
              <a:rPr lang="en-US" b="1" i="1" dirty="0">
                <a:solidFill>
                  <a:srgbClr val="FF0000"/>
                </a:solidFill>
              </a:rPr>
              <a:t>two occasions </a:t>
            </a:r>
            <a:r>
              <a:rPr lang="en-US" dirty="0">
                <a:solidFill>
                  <a:schemeClr val="accent1"/>
                </a:solidFill>
              </a:rPr>
              <a:t>where a randomized algorithm works on exactly </a:t>
            </a:r>
            <a:r>
              <a:rPr lang="en-US" b="1" i="1" dirty="0">
                <a:solidFill>
                  <a:srgbClr val="FF0000"/>
                </a:solidFill>
              </a:rPr>
              <a:t>the same input</a:t>
            </a:r>
            <a:r>
              <a:rPr lang="en-US" dirty="0">
                <a:solidFill>
                  <a:schemeClr val="accent1"/>
                </a:solidFill>
              </a:rPr>
              <a:t>, the behavior of the algorithm may be </a:t>
            </a:r>
            <a:r>
              <a:rPr lang="en-US" b="1" i="1" dirty="0">
                <a:solidFill>
                  <a:srgbClr val="FF0000"/>
                </a:solidFill>
              </a:rPr>
              <a:t>inconsistent</a:t>
            </a:r>
            <a:r>
              <a:rPr lang="en-US" dirty="0">
                <a:solidFill>
                  <a:schemeClr val="accent1"/>
                </a:solidFill>
              </a:rPr>
              <a:t> due to the </a:t>
            </a:r>
            <a:r>
              <a:rPr lang="en-US" b="1" i="1" dirty="0">
                <a:solidFill>
                  <a:srgbClr val="FF0000"/>
                </a:solidFill>
              </a:rPr>
              <a:t>randomness</a:t>
            </a:r>
            <a:r>
              <a:rPr lang="en-US" dirty="0">
                <a:solidFill>
                  <a:schemeClr val="accent1"/>
                </a:solidFill>
              </a:rPr>
              <a:t> introduced by the </a:t>
            </a:r>
            <a:r>
              <a:rPr lang="en-US" b="1" i="1" dirty="0">
                <a:solidFill>
                  <a:srgbClr val="FF0000"/>
                </a:solidFill>
              </a:rPr>
              <a:t>random number generator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8D64E-0450-41C2-8CD2-FC8B8E57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3705225"/>
            <a:ext cx="6867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1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FE71-45DC-4C65-A8D5-F780AD78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Monte Carlo and Las Vegas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8BCD-F89B-4566-8A0C-4E8E67B0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randomized algorithm is a 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Monte Carlo </a:t>
            </a:r>
            <a:r>
              <a:rPr lang="en-US" dirty="0">
                <a:solidFill>
                  <a:schemeClr val="accent1"/>
                </a:solidFill>
              </a:rPr>
              <a:t>randomized algorithm if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 returns a result which is probably correct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 always return a result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its running time is always deterministically bounded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Las Vegas </a:t>
            </a:r>
            <a:r>
              <a:rPr lang="en-US" dirty="0">
                <a:solidFill>
                  <a:schemeClr val="accent1"/>
                </a:solidFill>
              </a:rPr>
              <a:t>randomized algorithm if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 always returns the correct result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Its running is bounded in expectation</a:t>
            </a:r>
            <a:r>
              <a:rPr lang="en-US" b="1" i="1" dirty="0">
                <a:solidFill>
                  <a:schemeClr val="accent1"/>
                </a:solidFill>
              </a:rPr>
              <a:t>		</a:t>
            </a:r>
            <a:endParaRPr lang="en-US" b="1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A281E-FCCB-4F6C-9E4A-75C6A9B42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4" y="1690688"/>
            <a:ext cx="2809875" cy="2082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8093FC-FB23-4BFC-9C93-51580503F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4" y="4216112"/>
            <a:ext cx="2825115" cy="17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9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DAAC-9846-465A-BC9D-0A0AA769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016E-67DA-45C1-B45A-3AE3C1714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Monte Carlo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-correct if and only if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𝐶𝑜𝑟𝑟𝑒𝑐𝑡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𝑅𝑒𝑠𝑢𝑙𝑡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decision problems, </a:t>
                </a:r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One-sided error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algorithms only makes errors in one direction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Two-sided error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algorithms makes errors in both directions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016E-67DA-45C1-B45A-3AE3C1714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03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06C7-C14B-41C4-A77E-8219C33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Monte Carlo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77084-7EBE-46F9-87F8-D488038F7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amplify</a:t>
                </a:r>
                <a:r>
                  <a:rPr lang="en-US" dirty="0">
                    <a:solidFill>
                      <a:schemeClr val="accent1"/>
                    </a:solidFill>
                  </a:rPr>
                  <a:t> the correctness of a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-correct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one-sided error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repeatedly </a:t>
                </a:r>
                <a:r>
                  <a:rPr lang="en-US" dirty="0">
                    <a:solidFill>
                      <a:schemeClr val="accent1"/>
                    </a:solidFill>
                  </a:rPr>
                  <a:t>running the algorithm multiple times.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This process of repeatedly running a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-correct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one-sided error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algorithm multiple times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amplification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00B050"/>
                    </a:solidFill>
                  </a:rPr>
                  <a:t>#Steps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Pr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{Incorrect}        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Pr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{Correct}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77084-7EBE-46F9-87F8-D488038F7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95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2FF2-79A3-44F0-909D-4B37C2EC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Majority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23043-4A98-4A66-9F22-76326F9BC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an array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determine whether there are elements that appear more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no majority, the randomized algorithm always returns the correct result: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a majority, the randomized algorithm may return the incorrect result: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 Negative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23043-4A98-4A66-9F22-76326F9BC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7F87DC9-5430-450C-B88D-EAA62CBEB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390" y="4867275"/>
            <a:ext cx="489351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3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7644-9B4A-4E69-AB3C-10733D71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Majority: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59014-DD9A-478D-B85B-77D201B8C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is, in fact, a majority in the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the probability that the algorithm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picks a majority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least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does not pick a majority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randomized algorithm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-correct randomized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59014-DD9A-478D-B85B-77D201B8C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B5A5585-39C2-40E5-BB17-84E1B15C0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65" y="5078412"/>
            <a:ext cx="489351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4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12122</TotalTime>
  <Words>2798</Words>
  <Application>Microsoft Office PowerPoint</Application>
  <PresentationFormat>Widescreen</PresentationFormat>
  <Paragraphs>271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Randomized Algorithms</vt:lpstr>
      <vt:lpstr>Randomized Algorithms</vt:lpstr>
      <vt:lpstr>Monte Carlo and Las Vegas</vt:lpstr>
      <vt:lpstr>Monte Carlo</vt:lpstr>
      <vt:lpstr>Monte Carlo</vt:lpstr>
      <vt:lpstr>Majority</vt:lpstr>
      <vt:lpstr>Majority: Analysis</vt:lpstr>
      <vt:lpstr>Majority: Analysis</vt:lpstr>
      <vt:lpstr>2-SAT</vt:lpstr>
      <vt:lpstr>2-SAT</vt:lpstr>
      <vt:lpstr>2-SAT: Analysis</vt:lpstr>
      <vt:lpstr>2-SAT: Analysis</vt:lpstr>
      <vt:lpstr>2-SAT: Analysis</vt:lpstr>
      <vt:lpstr>2-SAT: Analysis</vt:lpstr>
      <vt:lpstr>2-SAT: Analysis</vt:lpstr>
      <vt:lpstr>2-SAT: Analysis</vt:lpstr>
      <vt:lpstr>Freivalds' algorithm</vt:lpstr>
      <vt:lpstr>Freivalds' algorithm: Analysis</vt:lpstr>
      <vt:lpstr>Freivalds' algorithm: Analysis</vt:lpstr>
      <vt:lpstr>Freivalds' algorithm: Analysis</vt:lpstr>
      <vt:lpstr>Freivalds' algorithm: Analysis</vt:lpstr>
      <vt:lpstr>Contention Resolution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2474</cp:revision>
  <cp:lastPrinted>2020-11-24T01:42:07Z</cp:lastPrinted>
  <dcterms:created xsi:type="dcterms:W3CDTF">2020-08-01T06:16:01Z</dcterms:created>
  <dcterms:modified xsi:type="dcterms:W3CDTF">2020-11-25T01:26:00Z</dcterms:modified>
</cp:coreProperties>
</file>