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5" r:id="rId3"/>
    <p:sldId id="308" r:id="rId4"/>
    <p:sldId id="332" r:id="rId5"/>
    <p:sldId id="331" r:id="rId6"/>
    <p:sldId id="333" r:id="rId7"/>
    <p:sldId id="334" r:id="rId8"/>
    <p:sldId id="306" r:id="rId9"/>
    <p:sldId id="309" r:id="rId10"/>
    <p:sldId id="307" r:id="rId11"/>
    <p:sldId id="311" r:id="rId12"/>
    <p:sldId id="314" r:id="rId13"/>
    <p:sldId id="310" r:id="rId14"/>
    <p:sldId id="312" r:id="rId15"/>
    <p:sldId id="313" r:id="rId16"/>
    <p:sldId id="315" r:id="rId17"/>
    <p:sldId id="316" r:id="rId18"/>
    <p:sldId id="317" r:id="rId19"/>
    <p:sldId id="318" r:id="rId20"/>
    <p:sldId id="322" r:id="rId21"/>
    <p:sldId id="321" r:id="rId22"/>
    <p:sldId id="319" r:id="rId23"/>
    <p:sldId id="320" r:id="rId24"/>
    <p:sldId id="323" r:id="rId25"/>
    <p:sldId id="326" r:id="rId26"/>
    <p:sldId id="327" r:id="rId27"/>
    <p:sldId id="328" r:id="rId28"/>
    <p:sldId id="324" r:id="rId29"/>
    <p:sldId id="325" r:id="rId30"/>
    <p:sldId id="329" r:id="rId31"/>
    <p:sldId id="330" r:id="rId32"/>
    <p:sldId id="335" r:id="rId33"/>
    <p:sldId id="336" r:id="rId34"/>
    <p:sldId id="337" r:id="rId35"/>
    <p:sldId id="338" r:id="rId36"/>
    <p:sldId id="339" r:id="rId37"/>
    <p:sldId id="340" r:id="rId38"/>
    <p:sldId id="34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Parent-Child Relationship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3DB848-FE27-4B58-A3C6-B24E4F10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54" y="2178249"/>
            <a:ext cx="5919859" cy="115014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9E422-D9C5-4500-BCC0-1D2E1426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23122"/>
            <a:ext cx="5413994" cy="93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31D0E3-E470-4951-A11E-28FB0FAC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7" y="4023122"/>
            <a:ext cx="5863013" cy="1025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94329-7DE8-4CF5-A530-8AB9AA78957A}"/>
              </a:ext>
            </a:extLst>
          </p:cNvPr>
          <p:cNvSpPr txBox="1"/>
          <p:nvPr/>
        </p:nvSpPr>
        <p:spPr>
          <a:xfrm>
            <a:off x="3900057" y="5952331"/>
            <a:ext cx="405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***Assume array indexing starts at 1.</a:t>
            </a:r>
          </a:p>
        </p:txBody>
      </p:sp>
    </p:spTree>
    <p:extLst>
      <p:ext uri="{BB962C8B-B14F-4D97-AF65-F5344CB8AC3E}">
        <p14:creationId xmlns:p14="http://schemas.microsoft.com/office/powerpoint/2010/main" val="376744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For every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other than the root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the value  of a node is at most the value of its parent</a:t>
                </a:r>
                <a:endParaRPr lang="en-US" b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𝑃𝑎𝑟𝑒𝑛𝑡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maximum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</a:t>
                </a:r>
                <a:r>
                  <a:rPr lang="en-US" dirty="0">
                    <a:solidFill>
                      <a:schemeClr val="accent1"/>
                    </a:solidFill>
                  </a:rPr>
                  <a:t>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is the opposite: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***From now on, we will talk about only the max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array a max heap </a:t>
            </a:r>
            <a:r>
              <a:rPr lang="en-US" b="1" i="1" dirty="0">
                <a:solidFill>
                  <a:srgbClr val="C00000"/>
                </a:solidFill>
              </a:rPr>
              <a:t>[29,22,19,16,20,15,9,7,10]?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68447C-5C00-46FA-A5F6-0680C6EB678E}"/>
              </a:ext>
            </a:extLst>
          </p:cNvPr>
          <p:cNvSpPr/>
          <p:nvPr/>
        </p:nvSpPr>
        <p:spPr>
          <a:xfrm>
            <a:off x="6096000" y="2713723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96441F-AE26-4EC7-AAE1-1C46748542B4}"/>
              </a:ext>
            </a:extLst>
          </p:cNvPr>
          <p:cNvSpPr/>
          <p:nvPr/>
        </p:nvSpPr>
        <p:spPr>
          <a:xfrm>
            <a:off x="4591050" y="362256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C2589-70F6-47E4-B13B-6FBFEE04450C}"/>
              </a:ext>
            </a:extLst>
          </p:cNvPr>
          <p:cNvSpPr/>
          <p:nvPr/>
        </p:nvSpPr>
        <p:spPr>
          <a:xfrm>
            <a:off x="7647035" y="340375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8B9CA2-40B9-4EA9-A462-89C38051F057}"/>
              </a:ext>
            </a:extLst>
          </p:cNvPr>
          <p:cNvSpPr/>
          <p:nvPr/>
        </p:nvSpPr>
        <p:spPr>
          <a:xfrm>
            <a:off x="3113091" y="457903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9702FA-966D-4251-8E20-11A5A20713BB}"/>
              </a:ext>
            </a:extLst>
          </p:cNvPr>
          <p:cNvSpPr/>
          <p:nvPr/>
        </p:nvSpPr>
        <p:spPr>
          <a:xfrm>
            <a:off x="5727739" y="473630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C623E47-0898-4493-9C97-3FA76DA027A8}"/>
              </a:ext>
            </a:extLst>
          </p:cNvPr>
          <p:cNvSpPr/>
          <p:nvPr/>
        </p:nvSpPr>
        <p:spPr>
          <a:xfrm>
            <a:off x="6592903" y="472984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54F64B8-0BAA-4088-88D2-E766751DB114}"/>
              </a:ext>
            </a:extLst>
          </p:cNvPr>
          <p:cNvSpPr/>
          <p:nvPr/>
        </p:nvSpPr>
        <p:spPr>
          <a:xfrm>
            <a:off x="9852109" y="48239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E1AE0C-AC97-40C2-AD4A-8F994EE74344}"/>
              </a:ext>
            </a:extLst>
          </p:cNvPr>
          <p:cNvSpPr/>
          <p:nvPr/>
        </p:nvSpPr>
        <p:spPr>
          <a:xfrm>
            <a:off x="1927262" y="531086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0843C5-0E95-4FB8-A66D-205C224AF0A0}"/>
              </a:ext>
            </a:extLst>
          </p:cNvPr>
          <p:cNvSpPr/>
          <p:nvPr/>
        </p:nvSpPr>
        <p:spPr>
          <a:xfrm>
            <a:off x="4318037" y="53108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AD13-3A6A-4545-8F4F-7BEA2ED1BC0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127636" y="3011230"/>
            <a:ext cx="968364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43D3D-53C2-4B98-8262-04DD64EB9D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9923" y="2945456"/>
            <a:ext cx="1019176" cy="5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22AC89-4854-49E0-8C75-36603ED7A5E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649677" y="4037699"/>
            <a:ext cx="941374" cy="6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4D050-7BF0-4A67-B0F1-098F20A0F08A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463848" y="5026691"/>
            <a:ext cx="727054" cy="3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9F4BD-37D8-4DDE-9B82-4FABCA4957D5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741741" y="4869543"/>
            <a:ext cx="668360" cy="52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C6FC6-C326-4160-994B-E2A7D60A89ED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6907228" y="3899693"/>
            <a:ext cx="831871" cy="8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71ACA-4168-4B7B-98F3-2CAEA907EA0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8183621" y="3899693"/>
            <a:ext cx="1760552" cy="100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56F811-8007-40F0-84D8-96AB5DC14BF0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5127636" y="4118503"/>
            <a:ext cx="692167" cy="7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I: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The height of a node is the number of edges on the longest simple path from that node to a leaf.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II: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The height of a tree is the height of the root.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binary heap </a:t>
                </a:r>
                <a:r>
                  <a:rPr lang="en-US" dirty="0">
                    <a:solidFill>
                      <a:schemeClr val="accent1"/>
                    </a:solidFill>
                  </a:rPr>
                  <a:t>can be viewed as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nearly complete</a:t>
                </a:r>
                <a:r>
                  <a:rPr lang="en-US" dirty="0">
                    <a:solidFill>
                      <a:schemeClr val="accent1"/>
                    </a:solidFill>
                  </a:rPr>
                  <a:t> binary tree,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heap is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the number of elements in the heap.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prove that some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basic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on any binary heap run in time proportional to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the height of the heap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time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these basic operations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b="1" u="sng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6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How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First, we must show that the minimum and the maximum number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heap of height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must show that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-element heap has height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30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of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this violation using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Max-</a:t>
                </a:r>
                <a:r>
                  <a:rPr lang="en-US" b="1" i="1" dirty="0" err="1">
                    <a:solidFill>
                      <a:srgbClr val="C00000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shown on the right.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blipFill>
                <a:blip r:embed="rId3"/>
                <a:stretch>
                  <a:fillRect l="-1378" t="-891" r="-1838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4D8FC7-6FD1-460D-BF94-B6B7C6BCF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1934369"/>
            <a:ext cx="5270054" cy="3178056"/>
          </a:xfrm>
        </p:spPr>
      </p:pic>
    </p:spTree>
    <p:extLst>
      <p:ext uri="{BB962C8B-B14F-4D97-AF65-F5344CB8AC3E}">
        <p14:creationId xmlns:p14="http://schemas.microsoft.com/office/powerpoint/2010/main" val="379245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of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this violation using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Max-</a:t>
                </a:r>
                <a:r>
                  <a:rPr lang="en-US" b="1" i="1" dirty="0" err="1">
                    <a:solidFill>
                      <a:srgbClr val="C00000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blipFill>
                <a:blip r:embed="rId2"/>
                <a:stretch>
                  <a:fillRect l="-1378" t="-891" r="-1838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A1D78A1-73E3-476F-9026-BE8C7EC63F34}"/>
              </a:ext>
            </a:extLst>
          </p:cNvPr>
          <p:cNvSpPr/>
          <p:nvPr/>
        </p:nvSpPr>
        <p:spPr>
          <a:xfrm>
            <a:off x="8315324" y="1482924"/>
            <a:ext cx="1128713" cy="105727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A5470FC-44F5-4371-A497-2248BBE7CD04}"/>
              </a:ext>
            </a:extLst>
          </p:cNvPr>
          <p:cNvSpPr/>
          <p:nvPr/>
        </p:nvSpPr>
        <p:spPr>
          <a:xfrm>
            <a:off x="9585961" y="4260651"/>
            <a:ext cx="2036961" cy="1396339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67D43A8-4BD7-4071-8343-1812764429C6}"/>
              </a:ext>
            </a:extLst>
          </p:cNvPr>
          <p:cNvSpPr/>
          <p:nvPr/>
        </p:nvSpPr>
        <p:spPr>
          <a:xfrm>
            <a:off x="5278278" y="4312047"/>
            <a:ext cx="4038561" cy="22602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329A85-4F77-4E93-9F81-CE11ADD14556}"/>
              </a:ext>
            </a:extLst>
          </p:cNvPr>
          <p:cNvSpPr/>
          <p:nvPr/>
        </p:nvSpPr>
        <p:spPr>
          <a:xfrm>
            <a:off x="6815139" y="3158727"/>
            <a:ext cx="1229201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257BDB0-BD17-40CD-AE99-D51DE9B06518}"/>
              </a:ext>
            </a:extLst>
          </p:cNvPr>
          <p:cNvSpPr/>
          <p:nvPr/>
        </p:nvSpPr>
        <p:spPr>
          <a:xfrm>
            <a:off x="9934574" y="3085305"/>
            <a:ext cx="1262065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06F61-7532-45D2-BD8E-B92F8A6627FB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7429740" y="2385365"/>
            <a:ext cx="1050880" cy="77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CC189F-D9C3-4D83-8712-5FB9BC93126D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9278741" y="2385365"/>
            <a:ext cx="840658" cy="86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58C2-DB9C-4F20-BD2A-C6EE2D81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a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rooted at a given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height of the tree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Another way to prove this is to derive 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a recurrence relation in terms of the running time of the recursive call on a subtree rooted at one of the children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work done at each level of a recursive call.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87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But, can we do better?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36257E0-3626-4161-A918-B55F80F6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2" y="3383736"/>
            <a:ext cx="5568878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3: Data Structures (</a:t>
            </a:r>
            <a:r>
              <a:rPr lang="en-US" sz="4400" dirty="0">
                <a:solidFill>
                  <a:srgbClr val="FF0000"/>
                </a:solidFill>
              </a:rPr>
              <a:t>Part 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Stack, Queue, Heap,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B65F18-671E-44F2-98D8-91A202B42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92" y="3248799"/>
            <a:ext cx="5425458" cy="1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contradiction.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not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must have a left child whose index is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accent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  <a:blipFill>
                <a:blip r:embed="rId2"/>
                <a:stretch>
                  <a:fillRect l="-1159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7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know that 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found that the index of the left child is bigger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contradiction to the fact that there are only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in the heap.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 nodes with larger indices must also be leaves.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2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Although we have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+2,…,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leaves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how do we confirm that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 a leaf</a:t>
                </a:r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***Left as homework (PS 3.2.3)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61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𝐵𝑢𝑙𝑑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makes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calls.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This upper bound is correct, but it is not the tightest asymptotic claim we can make.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We can make a tighter claim based on the following claim: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15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Structural Induction on the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r>
                  <a:rPr lang="en-US" dirty="0">
                    <a:solidFill>
                      <a:schemeClr val="accent1"/>
                    </a:solidFill>
                  </a:rPr>
                  <a:t> We will prove by induction on the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All the nodes at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leaf nodes.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leaves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You will prove this in PS 3.2.4</a:t>
                </a:r>
                <a:r>
                  <a:rPr lang="en-US" dirty="0">
                    <a:solidFill>
                      <a:srgbClr val="FF0000"/>
                    </a:solidFill>
                  </a:rPr>
                  <a:t>),</a:t>
                </a:r>
                <a:r>
                  <a:rPr lang="en-US" dirty="0">
                    <a:solidFill>
                      <a:schemeClr val="accent1"/>
                    </a:solidFill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done with the base case.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234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Show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Construct another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removing the leaves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nodes at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will become the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		(I.H.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16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ox>
                                  <m:box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26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 node of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b="0" dirty="0">
                    <a:solidFill>
                      <a:schemeClr val="accent1"/>
                    </a:solidFill>
                  </a:rPr>
                  <a:t>We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𝑀𝑎𝑥𝐵𝑢𝑖𝑙𝑑𝐻𝑒𝑎𝑝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bound from above by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102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Observation:</a:t>
                </a: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build a max heap from an unordered array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1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stack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most recently</a:t>
                </a:r>
                <a:r>
                  <a:rPr lang="en-US" dirty="0">
                    <a:solidFill>
                      <a:schemeClr val="accent1"/>
                    </a:solidFill>
                  </a:rPr>
                  <a:t> inserted element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points to the element at the bottom of the stack, i.e.,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oldest</a:t>
                </a:r>
                <a:r>
                  <a:rPr lang="en-US" dirty="0">
                    <a:solidFill>
                      <a:schemeClr val="accent1"/>
                    </a:solidFill>
                  </a:rPr>
                  <a:t> element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 stack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LIFO </a:t>
                </a:r>
                <a:r>
                  <a:rPr lang="en-US" dirty="0">
                    <a:solidFill>
                      <a:schemeClr val="accent1"/>
                    </a:solidFill>
                  </a:rPr>
                  <a:t>behavior.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 new item is added to the top of the stack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Only the most recently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deleted or popped off the stack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25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First, we build a max heap from an unordered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2)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maximum element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initially stored at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put the maximum into the correct position by swapping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points to the last element of the heap in the current iteration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4).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now reduce the size of our max heap by decrementing the heap size by one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5)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fix up the potential violation at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6)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If we perform such a swap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times, the array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sorted in increasing order.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C139D5-B2C4-4757-8A6C-C90FDED8B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75" y="4533900"/>
            <a:ext cx="5187950" cy="2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3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Analysis</a:t>
                </a:r>
                <a:r>
                  <a:rPr lang="en-US" sz="20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𝐵𝑢𝑖𝑙𝑑𝑀𝑎𝑥𝐻𝑒𝑎𝑝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time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−1,…,2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total cost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dirty="0"/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r>
                  <a:rPr lang="en-US" sz="10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/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!≤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	</a:t>
                </a: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blipFill>
                <a:blip r:embed="rId3"/>
                <a:stretch>
                  <a:fillRect l="-488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/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70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0A84-7C40-41B6-9ABB-FF12E4A7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One popular use of binary heaps is to implement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a data structure for maintaining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elements, each of which is assigned  a value called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Priority queues come into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variants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</a:t>
                </a:r>
                <a:r>
                  <a:rPr lang="en-US" dirty="0">
                    <a:solidFill>
                      <a:schemeClr val="accent1"/>
                    </a:solidFill>
                  </a:rPr>
                  <a:t> priority queue, depending on the type of the underlying binary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***In this lecture, we will talk about the max priority queue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65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A1A1-5010-4C4A-895D-C364B8BC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largest key.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𝐸𝑥𝑡𝑟𝑎𝑐𝑡𝑀𝑎𝑥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removes and 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increases the value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key to the new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assumed to be at least as large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current key value.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inserts the element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into the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6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4A41-DB9D-4DA4-B2F9-DE861C1E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element 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largest 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operation has a constant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899E6E-A644-46FA-B30D-DA1106B2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001294"/>
            <a:ext cx="4606925" cy="11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EF2A-362C-4074-8A9D-8D3411F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Extract-Max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𝐸𝑥𝑡𝑟𝑎𝑐𝑡𝑀𝑎𝑥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since it performs only constant time operations before it performs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which costs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0F3576-C31A-4983-8EC1-18EB5B6EA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3267633"/>
            <a:ext cx="4540250" cy="2635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44C99-7490-4BFB-8549-E3B7FB9E12BB}"/>
                  </a:ext>
                </a:extLst>
              </p:cNvPr>
              <p:cNvSpPr txBox="1"/>
              <p:nvPr/>
            </p:nvSpPr>
            <p:spPr>
              <a:xfrm>
                <a:off x="679450" y="3265626"/>
                <a:ext cx="591185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1) Save the value of the root element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2) Swap the element at the root with the last leaf element.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5)</a:t>
                </a:r>
              </a:p>
              <a:p>
                <a:r>
                  <a:rPr lang="en-US" sz="2000" b="1" i="1" dirty="0">
                    <a:solidFill>
                      <a:srgbClr val="FF0000"/>
                    </a:solidFill>
                  </a:rPr>
                  <a:t>***At this point, the max heap property might have been violated.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3) Decrease the size of the heap by one, which effectively discards the extracted max element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6)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4) Fix up the heap by calling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on the root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7)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5) Return the extracted element with the largest value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8)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44C99-7490-4BFB-8549-E3B7FB9E1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3265626"/>
                <a:ext cx="5911850" cy="3477875"/>
              </a:xfrm>
              <a:prstGeom prst="rect">
                <a:avLst/>
              </a:prstGeom>
              <a:blipFill>
                <a:blip r:embed="rId4"/>
                <a:stretch>
                  <a:fillRect l="-1031" t="-105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051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4D1-A9CC-4B89-AD5D-9E76AF4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Increase-Key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to point to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whose key value we want to increase.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Assumption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value must be at least as large as the current key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Otherwise, it is an error.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2 &amp; 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/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If the new key value is ok,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chemeClr val="accent1"/>
                    </a:solidFill>
                  </a:rPr>
                  <a:t>Assign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***At this point, the max heap property might have been violated.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342900" indent="-342900">
                  <a:buAutoNum type="arabicParenR" startAt="2"/>
                </a:pPr>
                <a:r>
                  <a:rPr lang="en-US" dirty="0">
                    <a:solidFill>
                      <a:schemeClr val="accent1"/>
                    </a:solidFill>
                  </a:rPr>
                  <a:t>Traverse a simple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root to find a proper place for the new key value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5&amp;6&amp;7)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pPr marL="342900" indent="-342900">
                  <a:buAutoNum type="arabicParenR"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blipFill>
                <a:blip r:embed="rId3"/>
                <a:stretch>
                  <a:fillRect l="-1094" t="-891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/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determined by the length of the path traversed up the tree, which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blipFill>
                <a:blip r:embed="rId5"/>
                <a:stretch>
                  <a:fillRect l="-93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483CC9F-6405-4019-B8A3-323BA33C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87" y="3429000"/>
            <a:ext cx="4693071" cy="18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6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6B1-9CCB-4388-8081-FB3B886A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Max-Heap-Insert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as input the key of a new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inserted into the max heap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/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Expand the max heap by incrementing the size by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2)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Add a new element with key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3)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Call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to set the key value of the newly inserted element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make sure the max heap property is maintained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4)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blipFill>
                <a:blip r:embed="rId3"/>
                <a:stretch>
                  <a:fillRect l="-905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/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since it performs constant time work before it calls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𝐼𝑛𝑐𝑟𝑒𝑎𝑠𝑒𝑘𝑒𝑦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runs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blipFill>
                <a:blip r:embed="rId4"/>
                <a:stretch>
                  <a:fillRect l="-689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DA0EC3-2823-457C-BACE-3322FCFB5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3063874"/>
            <a:ext cx="5071379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8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818D-1562-428E-8D2B-609BC276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6983-CEC1-4D1B-9EF9-24758C30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data structures today: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  <a:p>
            <a:r>
              <a:rPr lang="en-US" dirty="0">
                <a:solidFill>
                  <a:schemeClr val="accent1"/>
                </a:solidFill>
              </a:rPr>
              <a:t>Heap</a:t>
            </a:r>
          </a:p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also illustrated a new variant of mathematical induction known as </a:t>
            </a:r>
            <a:r>
              <a:rPr lang="en-US" b="1" i="1" dirty="0">
                <a:solidFill>
                  <a:srgbClr val="FF0000"/>
                </a:solidFill>
              </a:rPr>
              <a:t>structural induction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Part II </a:t>
            </a:r>
            <a:r>
              <a:rPr lang="en-US" dirty="0">
                <a:solidFill>
                  <a:schemeClr val="accent1"/>
                </a:solidFill>
              </a:rPr>
              <a:t>of Data Structures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664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E5B-CCD6-4B43-8372-AE3BBA5B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E34CE1-43CA-4F90-A940-FAD51A46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10" y="1638301"/>
            <a:ext cx="458724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50F3B-6E08-4229-83A4-B5E8B99E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752850"/>
            <a:ext cx="4657172" cy="142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956EA-F3B7-40E4-84EF-1A390FA1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52850"/>
            <a:ext cx="5119009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8721-384D-4696-92D5-7B0ECB08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Stack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Efficient operations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time: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PUSH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POP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TOP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SIZE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Applications: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Tree Traversal and Backtracking 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Evaluating arithmetic expressions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Parsing Grammar (CFG)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Implementation of Function Call Mechanism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Implementation: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Array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Linked List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0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A67-FE71-4292-BA85-62EE3639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FIFO</a:t>
                </a:r>
                <a:r>
                  <a:rPr lang="en-US" dirty="0">
                    <a:solidFill>
                      <a:schemeClr val="accent1"/>
                    </a:solidFill>
                  </a:rPr>
                  <a:t> behavior.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start of the queue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end of the queue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You may think of a queue this way: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highest priority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lowest priority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the queue is empty.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7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D82D-0A02-4069-84E7-CBDB3F7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 Operations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BC61CA-7150-4EA6-BAF9-24C35B34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8768"/>
            <a:ext cx="4718050" cy="29166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FEC48-85EC-435F-AB65-FC55FA0F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578768"/>
            <a:ext cx="4897408" cy="322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/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Enqueue and Dequeue operations take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constant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blipFill>
                <a:blip r:embed="rId4"/>
                <a:stretch>
                  <a:fillRect l="-169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binary heap</a:t>
            </a:r>
            <a:r>
              <a:rPr lang="en-US" dirty="0">
                <a:solidFill>
                  <a:schemeClr val="accent1"/>
                </a:solidFill>
              </a:rPr>
              <a:t> (or simply </a:t>
            </a:r>
            <a:r>
              <a:rPr lang="en-US" dirty="0">
                <a:solidFill>
                  <a:srgbClr val="C00000"/>
                </a:solidFill>
              </a:rPr>
              <a:t>heap</a:t>
            </a:r>
            <a:r>
              <a:rPr lang="en-US" dirty="0">
                <a:solidFill>
                  <a:schemeClr val="accent1"/>
                </a:solidFill>
              </a:rPr>
              <a:t>) is an </a:t>
            </a:r>
            <a:r>
              <a:rPr lang="en-US" b="1" i="1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/>
                </a:solidFill>
              </a:rPr>
              <a:t> which represents an </a:t>
            </a:r>
            <a:r>
              <a:rPr lang="en-US" b="1" i="1" dirty="0">
                <a:solidFill>
                  <a:schemeClr val="accent1"/>
                </a:solidFill>
              </a:rPr>
              <a:t>ordered binary tree: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 levels of a binary tree are filled </a:t>
            </a:r>
            <a:r>
              <a:rPr lang="en-US" b="1" i="1" dirty="0">
                <a:solidFill>
                  <a:schemeClr val="accent1"/>
                </a:solidFill>
              </a:rPr>
              <a:t>except </a:t>
            </a:r>
            <a:r>
              <a:rPr lang="en-US" dirty="0">
                <a:solidFill>
                  <a:schemeClr val="accent1"/>
                </a:solidFill>
              </a:rPr>
              <a:t>possibly for the last level, which is filled from left to right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This property is referred to as  being a </a:t>
            </a:r>
            <a:r>
              <a:rPr lang="en-US" b="1" i="1" dirty="0">
                <a:solidFill>
                  <a:srgbClr val="C00000"/>
                </a:solidFill>
              </a:rPr>
              <a:t>Nearly Complete Binary Tree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values stored at each node obey </a:t>
            </a:r>
            <a:r>
              <a:rPr lang="en-US" b="1" i="1" dirty="0">
                <a:solidFill>
                  <a:srgbClr val="C00000"/>
                </a:solidFill>
              </a:rPr>
              <a:t>the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MIN</a:t>
            </a:r>
            <a:r>
              <a:rPr lang="en-US" b="1" i="1" dirty="0">
                <a:solidFill>
                  <a:schemeClr val="accent1"/>
                </a:solidFill>
              </a:rPr>
              <a:t>/</a:t>
            </a:r>
            <a:r>
              <a:rPr lang="en-US" b="1" i="1" dirty="0">
                <a:solidFill>
                  <a:srgbClr val="C00000"/>
                </a:solidFill>
              </a:rPr>
              <a:t>MAX Heap Property</a:t>
            </a:r>
            <a:r>
              <a:rPr lang="en-US" dirty="0">
                <a:solidFill>
                  <a:schemeClr val="accent1"/>
                </a:solidFill>
              </a:rPr>
              <a:t>, depending on which kind of heap the heap is.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2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binary heap, 	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root of the binary tree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node, we can compute the indices of: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parent 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left child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right child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1371600" lvl="3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55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</TotalTime>
  <Words>2550</Words>
  <Application>Microsoft Office PowerPoint</Application>
  <PresentationFormat>Widescreen</PresentationFormat>
  <Paragraphs>287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Stack</vt:lpstr>
      <vt:lpstr>Stack Operations</vt:lpstr>
      <vt:lpstr>The Time Complexity of Stack Operations</vt:lpstr>
      <vt:lpstr>Queue</vt:lpstr>
      <vt:lpstr>Queue Operations</vt:lpstr>
      <vt:lpstr>Binary Heap</vt:lpstr>
      <vt:lpstr>Binary Heap</vt:lpstr>
      <vt:lpstr>Parent-Child Relationship</vt:lpstr>
      <vt:lpstr>The Max Heap Property</vt:lpstr>
      <vt:lpstr>The Max Heap Property</vt:lpstr>
      <vt:lpstr>Definition of the Height of a Tree</vt:lpstr>
      <vt:lpstr>Definition of the Height of a Tree</vt:lpstr>
      <vt:lpstr>How to prove h=Θ(log⁡〖n)〗</vt:lpstr>
      <vt:lpstr>Max-Heapify</vt:lpstr>
      <vt:lpstr>Max-Heapify</vt:lpstr>
      <vt:lpstr>Time Complexity of Max-Heapify</vt:lpstr>
      <vt:lpstr>Build-Max-Heap</vt:lpstr>
      <vt:lpstr>Build-Max-Heap</vt:lpstr>
      <vt:lpstr>Build-Max-Heap</vt:lpstr>
      <vt:lpstr>Build-Max-Heap</vt:lpstr>
      <vt:lpstr>Build-Max-Heap</vt:lpstr>
      <vt:lpstr>Time Complexity of Build-Max-Heap</vt:lpstr>
      <vt:lpstr>Structural Induction on the Binary Heap</vt:lpstr>
      <vt:lpstr>Time Complexity of Build-Max-Heap</vt:lpstr>
      <vt:lpstr>Time Complexity of Build-Max-Heap</vt:lpstr>
      <vt:lpstr>Time Complexity of Build-Max-Heap</vt:lpstr>
      <vt:lpstr>Time Complexity of Build-Max-Heap</vt:lpstr>
      <vt:lpstr>Heap Sort</vt:lpstr>
      <vt:lpstr>The time complexity of Heap Sort</vt:lpstr>
      <vt:lpstr>Priority Queue</vt:lpstr>
      <vt:lpstr>Basic Operations</vt:lpstr>
      <vt:lpstr>Maximum</vt:lpstr>
      <vt:lpstr>Extract-Max</vt:lpstr>
      <vt:lpstr>Increase-Key</vt:lpstr>
      <vt:lpstr>Max-Heap-Insert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770</cp:revision>
  <cp:lastPrinted>2020-08-20T03:39:40Z</cp:lastPrinted>
  <dcterms:created xsi:type="dcterms:W3CDTF">2020-08-01T06:16:01Z</dcterms:created>
  <dcterms:modified xsi:type="dcterms:W3CDTF">2020-08-20T14:10:17Z</dcterms:modified>
</cp:coreProperties>
</file>