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5" r:id="rId3"/>
    <p:sldId id="306" r:id="rId4"/>
    <p:sldId id="310" r:id="rId5"/>
    <p:sldId id="311" r:id="rId6"/>
    <p:sldId id="312" r:id="rId7"/>
    <p:sldId id="313" r:id="rId8"/>
    <p:sldId id="315" r:id="rId9"/>
    <p:sldId id="316" r:id="rId10"/>
    <p:sldId id="314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6" r:id="rId19"/>
    <p:sldId id="324" r:id="rId20"/>
    <p:sldId id="325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40" r:id="rId34"/>
    <p:sldId id="339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7C4C99-F27D-4270-B70C-CF00B5C64585}">
          <p14:sldIdLst>
            <p14:sldId id="256"/>
            <p14:sldId id="305"/>
            <p14:sldId id="306"/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6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39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BFS relies on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FIFO queue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generate frontiers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level-by-level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manner.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BFS operates as follows: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adds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initially empty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removes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from the head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scans its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adjacency list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whenever the search discovers a white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during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scanning of the adjacency list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colors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gray and updates its distance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also adds the edge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the BFS tree by setting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then adds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completely scanned, it colors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black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search continues as long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not empty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0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We use 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aggregate analysis 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as follows.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After initialization, no vertices are colored white a second time.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This ensures that each vertex is enqueued at most once (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and hence dequeued at most once as a consequence.</a:t>
                </a:r>
              </a:p>
              <a:p>
                <a:pPr marL="0" indent="0">
                  <a:buNone/>
                </a:pPr>
                <a:endParaRPr lang="en-US" sz="17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T</a:t>
                </a:r>
                <a:r>
                  <a:rPr lang="en-US" sz="1700" b="0" dirty="0">
                    <a:solidFill>
                      <a:schemeClr val="accent1"/>
                    </a:solidFill>
                  </a:rPr>
                  <a:t>he while loop executes at most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iterations.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operations of enqueuing and dequeuing cost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total time devoted to queue operations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BFS scans the adjacency list of each dequeued vertex at most once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Therefore, the total time spent on examining adjacent vertices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total  running time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For undirected graphs, the number of edges is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           For directed graphs, the number of edges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 </a:t>
                </a:r>
                <a:endParaRPr lang="en-US" sz="17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directed or undirected graph, and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an arbitrary vertex. Then, for any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there is at least the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 the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this case, a shortest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cannot be longer than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61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5AE1-8B6F-4AC8-BC03-A71925A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FDFD1-BA3E-4494-8B1B-2C2145762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not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 finite number.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Then,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not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still holds.				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 special case of the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triangle inequality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used in the process of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edge relaxation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in shortest-path algorithms for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graphs we will be studying.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FDFD1-BA3E-4494-8B1B-2C2145762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6A1E-70E2-4A68-97FD-64257B6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be a directed or undirected graph, and suppose that BFS is run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with a given source vertex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 Then, upon termination,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prove by induction that this property holds prior to the start of each iteration.</a:t>
                </a: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Prior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iteration,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∞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s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		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25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6A1E-70E2-4A68-97FD-64257B6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show true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a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dequeued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that are white,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 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 			---------(1)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          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                              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          			---------(2)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+1≥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 [Adding </a:t>
                </a:r>
                <a:r>
                  <a:rPr lang="en-US" sz="2400" i="1" dirty="0"/>
                  <a:t>1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on both sides of (2)]   ---------(3)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                        [Transitivity of (1)  and (2)]    	---------(4)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Line 15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			---------(5)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	 [Substituting(4) into (3)] 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For all the other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(including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),  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				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85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4EBF-F0D6-4DB7-ABE8-2AB18C70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D5920-8A79-4911-A45C-5A4094F7E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during the execution of BFS, the queue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the vertices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the head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the tail.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the following loop invariant properties hold prior to the start of each queue operation: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prove by induction on the number of queue operations.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contains only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holds since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vacuously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D5920-8A79-4911-A45C-5A4094F7E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40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Assume true for prior to any queue operation.</a:t>
                </a:r>
              </a:p>
              <a:p>
                <a:pPr marL="0" indent="0">
                  <a:buNone/>
                </a:pPr>
                <a:endParaRPr lang="en-US" sz="20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show that the invariant still holds prior to the next queue operation.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there are two kinds of queue operations, namely,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enqueue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we shall consider the following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 cases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separately: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the head.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dequeued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becomes the head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We will have to show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P2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58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becomes empty,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vacuously hold.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Otherwise,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	---------(1)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(1)] 	---------(2)</a:t>
                </a:r>
              </a:p>
              <a:p>
                <a:pPr marL="0" indent="0">
                  <a:buNone/>
                </a:pPr>
                <a:r>
                  <a:rPr lang="en-US" sz="2000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	---------(3)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		[Transitivity of (2) and (3)]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still holds right after a dequeue operation.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still holds since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not affected.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&amp;P2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 after a dequeue operation.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73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9: Graph Algorithms (Part I)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added and becomes the tail.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We will have to show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P2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Let’s consider what happens in the code.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enqueued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as part of the scanning of the adjacency list of some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just been dequeued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	---------(1)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(1)] 	---------(2)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	---------(3)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9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64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---------(1)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	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]          ---------(2)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holds since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not affected so the inequalities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still hold,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additionally holds.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&amp;P2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 after an enqueue operation.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This proves the lemma.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000" b="1" i="1" u="sng" strike="noStrike" baseline="0" dirty="0">
                    <a:solidFill>
                      <a:srgbClr val="FF0000"/>
                    </a:solidFill>
                  </a:rPr>
                  <a:t>Immediate Implication</a:t>
                </a:r>
                <a:r>
                  <a:rPr lang="en-US" sz="2000" b="1" i="1" strike="noStrike" baseline="0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The lemma immediately implies that the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d-values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at the time that vertices are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enqueued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are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monotonically increasing over time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.</a:t>
                </a:r>
                <a:endParaRPr lang="en-US" sz="2000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42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1AC-F512-42C7-AA25-BCB6D2BF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23CFF-BADF-4CBA-BB7F-BC85D683E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 directed or undirected graph, and suppose that BFS is run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 given source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Then, during its execution, BFS discovers every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and, upon termination,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Moreover, for any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one of the shortest paths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Claim I 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first show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b="1" i="1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Assume for the purpose of contradiction  some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receives a value not equal to its shortest-path distance.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vertex with the minimum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receives such an incorrect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; clearly,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correctly initialized to zero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That is,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23CFF-BADF-4CBA-BB7F-BC85D683E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870" b="-13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17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6C23-0C3F-4FA4-B53E-332CC035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FEACD-26E3-4B6F-B76E-AF341B239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3500" dirty="0"/>
                  <a:t>		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500" dirty="0"/>
                  <a:t>          </a:t>
                </a:r>
                <a:r>
                  <a:rPr lang="en-US" sz="35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3500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sz="3500" dirty="0">
                    <a:solidFill>
                      <a:schemeClr val="accent1"/>
                    </a:solidFill>
                  </a:rPr>
                  <a:t>]  				---------(1)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   [ (1) &amp; Assumption</a:t>
                </a:r>
                <a:r>
                  <a:rPr lang="en-US" sz="35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]  		---------(2)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be the vertex immediately preceding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on a shortest path from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3500" b="0" dirty="0"/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We chose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is the vertex with the minimum distance that received an incorrect value of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; any vertex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preceding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on the corresponding shortest path must have received the correct value.		 </a:t>
                </a:r>
              </a:p>
              <a:p>
                <a:pPr marL="0" indent="0">
                  <a:buNone/>
                </a:pPr>
                <a:r>
                  <a:rPr lang="en-US" sz="3500" b="0" dirty="0"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Putting these properties together, 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b="0" dirty="0"/>
                  <a:t>		        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b="0" dirty="0"/>
                  <a:t>		        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					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>
                    <a:solidFill>
                      <a:srgbClr val="FF0000"/>
                    </a:solidFill>
                  </a:rPr>
                  <a:t>						---------(*)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FEACD-26E3-4B6F-B76E-AF341B239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6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F422-EA66-40C7-B12D-7ECEAEC6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1101-0BC6-4E66-8836-A50C3C143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Consider the time when BFS chooses to dequeue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in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Line 11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At this time,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either white, gray or black. We will show that, in all the three cases, we  will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80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white.	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a:rPr lang="en-US" sz="8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				[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black;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has been dequeued.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Then, 	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				[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9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1101-0BC6-4E66-8836-A50C3C143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153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7C68-78EE-4A61-BA39-A7A43E5C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69681-22E1-4956-B2D6-DCDE2D87E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gray; Hence, we arrive at a contradiction to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was marked gray upon dequeuing some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was removed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earlier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Then 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	 ---------(1)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/>
                  <a:t>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 ---------(2)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(2)] 	 ---------(3)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	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/>
                  <a:t>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[Transitivity of (1) and (3)]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such a vertex with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does not exist.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Claim I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holds.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69681-22E1-4956-B2D6-DCDE2D87E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76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8D7-C2FB-48A9-908A-4CE822CB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31A2-AC67-4452-A1B8-B81580AE1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Claim II: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show, for any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one of the shortest paths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Observe that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 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15 &amp; 16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This means if there is a path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can obtain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by taking a shortest path from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31A2-AC67-4452-A1B8-B81580AE1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27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4C2E-40F8-498B-BDB4-273F50CC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496AE-DF19-4C64-A376-FDF5130F0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Problem 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Given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unweighted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reachable</a:t>
                </a:r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Idea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DFS is a graph traversal algorithm that explores all outgoing edges of the most recently visited vertex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Once all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outgoing edges have been explored, the algorithm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backtracks</a:t>
                </a:r>
                <a:r>
                  <a:rPr lang="en-US" dirty="0">
                    <a:solidFill>
                      <a:schemeClr val="accent1"/>
                    </a:solidFill>
                  </a:rPr>
                  <a:t> to explore edges leaving the vertex from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discovered.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496AE-DF19-4C64-A376-FDF5130F0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79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348A-C601-4C0D-88A5-3FA85043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Parent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B9EE6-83FF-44C9-9F94-07DCE07CE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As in BFS, whenever DFS discovers a vertex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during a scan of its adjacency list of the most recently discovered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it records this event by setting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400" dirty="0">
                    <a:solidFill>
                      <a:schemeClr val="accent1"/>
                    </a:solidFill>
                  </a:rPr>
                </a:b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sz="2400" dirty="0">
                    <a:solidFill>
                      <a:schemeClr val="accent1"/>
                    </a:solidFill>
                  </a:rPr>
                </a:br>
                <a:r>
                  <a:rPr lang="en-US" sz="2400" dirty="0">
                    <a:solidFill>
                      <a:schemeClr val="accent1"/>
                    </a:solidFill>
                  </a:rPr>
                  <a:t>Unlike BFS whose predecessor subgraph forms a tree, the predecessor subgraph produced by DFS forms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forest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(multiple trees), because the search may be repeated from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multiple sources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can define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predecessor subgraph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of DFS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NIL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call the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tree edges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B9EE6-83FF-44C9-9F94-07DCE07CE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r="-174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270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EEC-582E-4B54-AFB9-4776CE8D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(DFS): 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E36B-3D56-4CF6-BC6B-BE5277A0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DFS relies on a similar </a:t>
            </a:r>
            <a:r>
              <a:rPr lang="en-US" b="1" i="1" dirty="0">
                <a:solidFill>
                  <a:srgbClr val="FF0000"/>
                </a:solidFill>
              </a:rPr>
              <a:t>vertex-coloring scheme </a:t>
            </a:r>
            <a:r>
              <a:rPr lang="en-US" dirty="0">
                <a:solidFill>
                  <a:schemeClr val="accent1"/>
                </a:solidFill>
              </a:rPr>
              <a:t>to that of BFS as follows: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Initially, each vertex is white.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becomes gray when it is discovered during the search.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Eventually, it becomes black when it is finished, i.e., when its adjacency list is completely explored.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coloring scheme can also ensures that each vertex ends up in </a:t>
            </a:r>
            <a:r>
              <a:rPr lang="en-US" b="1" i="1" dirty="0">
                <a:solidFill>
                  <a:srgbClr val="FF0000"/>
                </a:solidFill>
              </a:rPr>
              <a:t>exactly one </a:t>
            </a:r>
            <a:r>
              <a:rPr lang="en-US" dirty="0">
                <a:solidFill>
                  <a:schemeClr val="accent1"/>
                </a:solidFill>
              </a:rPr>
              <a:t>DFS tree so that all the resulting DFS trees are </a:t>
            </a:r>
            <a:r>
              <a:rPr lang="en-US" b="1" i="1" dirty="0">
                <a:solidFill>
                  <a:srgbClr val="FF0000"/>
                </a:solidFill>
              </a:rPr>
              <a:t>disjoint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33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74A7-9CA2-434C-A511-DA8C2045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7E21-6909-4A5D-B3DA-134A0A04E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Problem 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Given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unweighted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 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reachable</a:t>
                </a:r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Idea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BFS is a graph traversal algorithm that explores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the order of their distance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(referred to as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dirty="0">
                    <a:solidFill>
                      <a:schemeClr val="accent1"/>
                    </a:solidFill>
                  </a:rPr>
                  <a:t>), where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defined as the </a:t>
                </a:r>
                <a:r>
                  <a:rPr lang="en-US" dirty="0">
                    <a:solidFill>
                      <a:srgbClr val="FF0000"/>
                    </a:solidFill>
                  </a:rPr>
                  <a:t>*** </a:t>
                </a:r>
                <a:r>
                  <a:rPr lang="en-US" dirty="0">
                    <a:solidFill>
                      <a:schemeClr val="accent1"/>
                    </a:solidFill>
                  </a:rPr>
                  <a:t>length</a:t>
                </a:r>
                <a:r>
                  <a:rPr lang="en-US" sz="3200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 of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rgbClr val="FF0000"/>
                    </a:solidFill>
                  </a:rPr>
                  <a:t>***length = the number of edges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7E21-6909-4A5D-B3DA-134A0A04E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3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4B33-A767-4D7B-A77E-F67260D1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Timestamp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EC7A1-C45D-4DBA-A45B-59E56C803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Associated with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timestamps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first timestamp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records when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first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discovered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grayed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second timestamp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records when DFS finishes exploring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adjacency list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blackens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These timestamps are helpful in reasoning about the behavior and correctness of DFS.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EC7A1-C45D-4DBA-A45B-59E56C803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61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0E72-B89B-4145-8639-01791810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Color and Timestamp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48DA08-E401-4793-BDFA-721518567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Timestamps can be implemented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integers</a:t>
                </a:r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white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gray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black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48DA08-E401-4793-BDFA-721518567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645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A37-D439-4198-852B-24BBC56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Pseudocode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8FDC2-2BEE-458B-8916-1573B8DA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E066D-6D9D-4A7A-A308-15940529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557466"/>
            <a:ext cx="6396037" cy="48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36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A37-D439-4198-852B-24BBC56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F8FDC2-2BEE-458B-8916-1573B8DA5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works as follows: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All vertices are initially painted white with their parent values set to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global time counter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is reset.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DFS checks each vertex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 explores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using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if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white</a:t>
                </a:r>
                <a:r>
                  <a:rPr lang="en-US" sz="8000" dirty="0"/>
                  <a:t>		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Every time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called, 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becomes the  root of a new tree.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When DFS returns, all vertices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are assigned with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8000" dirty="0"/>
              </a:p>
              <a:p>
                <a:pPr marL="457200" lvl="1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</m:oMath>
                </a14:m>
                <a:r>
                  <a:rPr lang="th-TH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works as follows:</a:t>
                </a:r>
              </a:p>
              <a:p>
                <a:pPr lvl="1"/>
                <a:r>
                  <a:rPr lang="en-US" sz="8000" b="0" dirty="0">
                    <a:solidFill>
                      <a:schemeClr val="accent1"/>
                    </a:solidFill>
                  </a:rPr>
                  <a:t>In each call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is initially white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Increment the global time counter and record it as the discovery time of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then painted gray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’s adjacency list is recursively explored</a:t>
                </a:r>
              </a:p>
              <a:p>
                <a:pPr lvl="2"/>
                <a:r>
                  <a:rPr lang="en-US" sz="8000" dirty="0">
                    <a:solidFill>
                      <a:schemeClr val="accent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is white, explore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After all edges leaving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are explored, blacken it increment the time counter and record it as the finishing time of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8000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F8FDC2-2BEE-458B-8916-1573B8DA5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781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479D-CA2D-4429-92C1-D212E07B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Example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A5B131-9473-407A-97D4-CA934D360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1577974"/>
            <a:ext cx="7251535" cy="50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13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0297-EED7-467A-A15E-BE58ED19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DBF13-F59E-4E27-A56B-5CCB90CF4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DFS, discovery and finishing times exhibit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parenthesis structure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if we represent the discovery of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 parenthesis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represent its finishing time 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 parenthesis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 history of discovering and finishing all vertices makes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well-form  expression </a:t>
                </a:r>
                <a:r>
                  <a:rPr lang="en-US" dirty="0">
                    <a:solidFill>
                      <a:schemeClr val="accent1"/>
                    </a:solidFill>
                  </a:rPr>
                  <a:t>in that the parentheses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properly nested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DBF13-F59E-4E27-A56B-5CCB90CF4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249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C7A1-6967-43D4-B30E-F6BB8447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2FE3E8-3AD1-47CB-8719-2CDFAA43C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981" y="1495941"/>
            <a:ext cx="4420038" cy="49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90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F828-F195-425D-A251-1840C627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EA94-D706-4568-97B6-5127D98E1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Parenthesis 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any depth-first search of a directed or undirected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for any two vertices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exactly one of the following conditions holds.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entirely disjoint, and neither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nor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the other in the resulting DFS forest.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contained entirely in the interval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contained entirely in the interval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descendant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EA94-D706-4568-97B6-5127D98E1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07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4A11-309C-4C81-8572-F35EBEE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35449-7FC9-4F08-9593-9746C8527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 (Nesting of Descendants’ Intervals)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proper descendant of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 in the DFS forest for a directed or undirected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b="0" dirty="0">
                    <a:solidFill>
                      <a:schemeClr val="accent1"/>
                    </a:solidFill>
                  </a:rPr>
                </a:br>
                <a:br>
                  <a:rPr lang="en-US" sz="2000" b="0" dirty="0">
                    <a:solidFill>
                      <a:schemeClr val="accent1"/>
                    </a:solidFill>
                  </a:rPr>
                </a:b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The lemma follows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Immediately from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Parenthesis Theorem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35449-7FC9-4F08-9593-9746C8527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123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9F3-2649-40ED-836C-2851133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White-path 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 DFS forest of a directed or an undirected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at the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the search discovers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there is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white path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consisting entirely of white vertices.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the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just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still white when we set the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Now 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proper descendant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                 	   [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Nesting of Descendants’ Intervals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white at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can be any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all vertices on the unique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white at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7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6785-ED85-462B-8396-61CCAA86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A3EB5-3BCE-495E-A2E7-960E8C3E4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is named so because it expands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frontier</a:t>
                </a:r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discovered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undiscovered</a:t>
                </a:r>
                <a:r>
                  <a:rPr lang="en-US" dirty="0">
                    <a:solidFill>
                      <a:schemeClr val="accent1"/>
                    </a:solidFill>
                  </a:rPr>
                  <a:t> vertices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uniformly across the breadth </a:t>
                </a:r>
                <a:r>
                  <a:rPr lang="en-US" dirty="0">
                    <a:solidFill>
                      <a:schemeClr val="accent1"/>
                    </a:solidFill>
                  </a:rPr>
                  <a:t>of the frontier.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In other words, the algorithm of BFS discovers all vertices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they discover any at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A3EB5-3BCE-495E-A2E7-960E8C3E4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799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9F3-2649-40ED-836C-2851133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Suppose there is a path from of white vertices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at time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but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FPOC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does not become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the resulting DFS tree.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wlog that the other vertices than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along the path become a descendant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predecessor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on that path 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may be the same vertex).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Then, 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Nesting of Descendants’ Intervals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be discovered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discovered, but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finished, we have</a:t>
                </a:r>
              </a:p>
              <a:p>
                <a:pPr marL="0" indent="0">
                  <a:buNone/>
                </a:pPr>
                <a:r>
                  <a:rPr lang="en-US" sz="2000" b="0" i="1" dirty="0"/>
                  <a:t>		u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Parenthesis Theorem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implies that the interval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entirely contained within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</a:t>
                </a:r>
                <a:r>
                  <a:rPr lang="en-US" sz="2000" i="1" dirty="0"/>
                  <a:t>u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after all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Nesting of Descendants’ Intervals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5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Another property of DFS is that the search can be used to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classify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the edges in the input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type of each edge can provide information about the graph.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define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four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edge types in terms of the DFS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produced by DFS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Tree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tree edge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was first discovered by exploring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Back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those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connecting a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a ancestor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Forward edges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are those non-tree edges connecting a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a descendant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Cross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all other edges that go between vertices that are not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ancestor-descendant- related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96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DFS algorithm has enough information to classify some edges as it encounters them.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key idea is that when we first explore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 color of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tells us something about the edge: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White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indicates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tree edge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Gray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indicates  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back edge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Black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indicates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forward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cross edge</a:t>
                </a:r>
              </a:p>
              <a:p>
                <a:pPr marL="457200" lvl="1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To distinguish between forward and cross edges,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forward edge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 cross edge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***In undirected graphs, there are only two types of edges, namely,  tree and back edges.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82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644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 DFS tree of an undirected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every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either a tree edge or a back edge.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an arbitrary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suppose wlog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search must discover and finish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before it finishes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while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still gray, 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’s adjacency list.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the first time that the search explores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 is in the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undiscovered (white). Otherwise, the search would have explored the search already in the opposite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becomes a tree edge.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the search explores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first in the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back edge,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still gray at the time the edge is first explored.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188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73811-C3B0-49C3-91C4-0F4CFF69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3576638"/>
            <a:ext cx="6753225" cy="1438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A9C97-702C-4272-A463-6106B9D1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Topological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1B9B6-CA38-4D78-B306-4D048C21B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DFS can be used to perform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topological sort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directed acyclic graph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DAG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 topological sort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linear (partial) ordering of all its vertices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an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that ordering.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If a graph is not a DAG, such a linear ordering cannot be constructed among all vertices.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1B9B6-CA38-4D78-B306-4D048C21B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599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3F597-8FD8-4FA0-9E59-AD2D95D9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14" y="1690688"/>
            <a:ext cx="2227635" cy="2794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36B56-FE6C-443D-920B-DA32C70A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Directed Acyclic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78673-10CC-4301-8838-9F0D1E4EB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If there is a back edge 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contains a cycle.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If there is a back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that means there is a path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the back edge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completes a cycle.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a cycle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first vertex to be discovered in the cycle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preceding edge in the cycle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when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discovered, all the other vertices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still white.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White-path Theorem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becomes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back edge.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78673-10CC-4301-8838-9F0D1E4EB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757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AC11-E574-48DE-B457-78E45E74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Directed Acyclic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76B4-93D5-4F43-9F7D-1C0B19CF3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there is a back edge if and only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contains a cycle.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This is logically equivalent to: 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DFS yields no back edge if and only if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DAG. 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↔¬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76B4-93D5-4F43-9F7D-1C0B19CF3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295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FEE4-7F87-4AFF-8A47-4E22C395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8F56-2A09-425B-816B-0DAA2263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</a:t>
            </a:r>
            <a:r>
              <a:rPr lang="en-US" b="1" i="1" dirty="0">
                <a:solidFill>
                  <a:srgbClr val="FF0000"/>
                </a:solidFill>
              </a:rPr>
              <a:t>graph traversal techniques </a:t>
            </a:r>
            <a:r>
              <a:rPr lang="en-US" dirty="0">
                <a:solidFill>
                  <a:schemeClr val="accent1"/>
                </a:solidFill>
              </a:rPr>
              <a:t>and their applications: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Breadth-First Search (BFS)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BFS Trees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Shortest Paths in Unweighted Graphs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Depth-First Search (DFS)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DFS Trees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Edge Classifications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Topological Sort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Directed Acyclic Graph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</a:t>
            </a:r>
            <a:r>
              <a:rPr lang="en-US" b="1" i="1" dirty="0">
                <a:solidFill>
                  <a:srgbClr val="FF0000"/>
                </a:solidFill>
              </a:rPr>
              <a:t>Single-Source Shortest Path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6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96FF-A214-4C5E-92BE-3087535B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DD34CCB-DB6E-438E-894E-F01B9403D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traverses the graph, starting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itself forms the level-0 frontier.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form the level-1 frontier.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form the level-2 frontier.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DD34CCB-DB6E-438E-894E-F01B9403D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C8983E-98A4-4083-BEDE-2ED5BAF20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88" y="2980531"/>
            <a:ext cx="5864311" cy="33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6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6DC1-FCDE-4746-A572-E798BC77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4793DCD-C376-4397-B984-94D24DC20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 only does BFS find a shortest path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every other vertex, but it also produces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BFS tree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BFS trees are not necessarily unique for all problem instances.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For this particular example, a different BFS tree would have been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produced if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had been explored before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4793DCD-C376-4397-B984-94D24DC20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4685A15-9980-475C-B820-6FADFD6EB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785" y="2994025"/>
            <a:ext cx="4205440" cy="3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Color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AFDE-EA06-43FA-A474-B60E2C94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BFS </a:t>
            </a:r>
            <a:r>
              <a:rPr lang="en-US" sz="2000" b="1" i="1" dirty="0">
                <a:solidFill>
                  <a:srgbClr val="FF0000"/>
                </a:solidFill>
              </a:rPr>
              <a:t>colors</a:t>
            </a:r>
            <a:r>
              <a:rPr lang="en-US" sz="2000" dirty="0">
                <a:solidFill>
                  <a:schemeClr val="accent1"/>
                </a:solidFill>
              </a:rPr>
              <a:t> each vertex to keep track of its progress.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White</a:t>
            </a:r>
            <a:r>
              <a:rPr lang="en-US" sz="1600" dirty="0">
                <a:solidFill>
                  <a:schemeClr val="accent1"/>
                </a:solidFill>
              </a:rPr>
              <a:t> = undiscovered</a:t>
            </a: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Gray</a:t>
            </a:r>
            <a:r>
              <a:rPr lang="en-US" sz="1600" dirty="0">
                <a:solidFill>
                  <a:schemeClr val="accent1"/>
                </a:solidFill>
              </a:rPr>
              <a:t>   = discovered and still in the frontier</a:t>
            </a: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Black</a:t>
            </a:r>
            <a:r>
              <a:rPr lang="en-US" sz="1600" dirty="0">
                <a:solidFill>
                  <a:schemeClr val="accent1"/>
                </a:solidFill>
              </a:rPr>
              <a:t>  = discovered but not in the frontier any more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All vertices start out white (</a:t>
            </a:r>
            <a:r>
              <a:rPr lang="en-US" sz="2000" b="1" i="1" dirty="0">
                <a:solidFill>
                  <a:srgbClr val="FF0000"/>
                </a:solidFill>
              </a:rPr>
              <a:t>Line 2</a:t>
            </a:r>
            <a:r>
              <a:rPr lang="en-US" sz="2000" dirty="0">
                <a:solidFill>
                  <a:schemeClr val="accent1"/>
                </a:solidFill>
              </a:rPr>
              <a:t>), except for the root, which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starts out gray (</a:t>
            </a:r>
            <a:r>
              <a:rPr lang="en-US" sz="2000" b="1" i="1" dirty="0">
                <a:solidFill>
                  <a:srgbClr val="FF0000"/>
                </a:solidFill>
              </a:rPr>
              <a:t>Line 5</a:t>
            </a:r>
            <a:r>
              <a:rPr lang="en-US" sz="2000" dirty="0">
                <a:solidFill>
                  <a:schemeClr val="accent1"/>
                </a:solidFill>
              </a:rPr>
              <a:t>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F7E2E-86EC-4A3D-9702-8474EC07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0607DC-21FF-46C0-A95C-D8E9484F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initialize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), except for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set to </a:t>
                </a:r>
                <a:r>
                  <a:rPr lang="en-US" sz="2000" i="1" dirty="0"/>
                  <a:t>0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d-value will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converge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not reachable, its d-value will stay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62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Parent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initialize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parent-value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all vertices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parent-value will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be set to some predecessor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not reachable, its parent-value will stay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parent-value will stay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resulting BFS tree can be constructed based on these parent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values found.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FE44AC5-6590-418F-8A60-1B29B335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5193</Words>
  <Application>Microsoft Office PowerPoint</Application>
  <PresentationFormat>Widescreen</PresentationFormat>
  <Paragraphs>430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Breadth-First Search (BFS)</vt:lpstr>
      <vt:lpstr>Breadth-First Search (BFS)</vt:lpstr>
      <vt:lpstr>Breadth-First Search (BFS): Example</vt:lpstr>
      <vt:lpstr>Breadth-First Search (BFS): Example</vt:lpstr>
      <vt:lpstr>Breadth-First Search (BFS): Color</vt:lpstr>
      <vt:lpstr>Breadth-First Search (BFS): Distance</vt:lpstr>
      <vt:lpstr>Breadth-First Search (BFS): Parent</vt:lpstr>
      <vt:lpstr>Breadth-First Search (BFS)</vt:lpstr>
      <vt:lpstr>Breadth-First Search (BFS): Analysis</vt:lpstr>
      <vt:lpstr>Breadth-First Search (BFS): Analysis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Depth-First Search (DFS)</vt:lpstr>
      <vt:lpstr>Depth-First Search (DFS) : Parent</vt:lpstr>
      <vt:lpstr>Depth-First Search (DFS): Color</vt:lpstr>
      <vt:lpstr>Depth-First Search (DFS) : Timestamp</vt:lpstr>
      <vt:lpstr>Depth-First Search (DFS) : Color and Timestamp</vt:lpstr>
      <vt:lpstr>Depth-First Search (DFS) : Pseudocode</vt:lpstr>
      <vt:lpstr>Depth-First Search (DFS) : Pseudocode</vt:lpstr>
      <vt:lpstr>Depth-First Search (DFS) : Example 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Edge Classification</vt:lpstr>
      <vt:lpstr>Depth-First Search (DFS) : Edge Classification</vt:lpstr>
      <vt:lpstr>Depth-First Search (DFS) : Edge Classification</vt:lpstr>
      <vt:lpstr>Topological Sorting</vt:lpstr>
      <vt:lpstr>Directed Acyclic Graph</vt:lpstr>
      <vt:lpstr>Directed Acyclic Graph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1780</cp:revision>
  <cp:lastPrinted>2020-10-01T05:55:04Z</cp:lastPrinted>
  <dcterms:created xsi:type="dcterms:W3CDTF">2020-08-01T06:16:01Z</dcterms:created>
  <dcterms:modified xsi:type="dcterms:W3CDTF">2020-10-18T02:24:38Z</dcterms:modified>
</cp:coreProperties>
</file>