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5" r:id="rId3"/>
    <p:sldId id="311" r:id="rId4"/>
    <p:sldId id="312" r:id="rId5"/>
    <p:sldId id="313" r:id="rId6"/>
    <p:sldId id="306" r:id="rId7"/>
    <p:sldId id="310" r:id="rId8"/>
    <p:sldId id="314" r:id="rId9"/>
    <p:sldId id="315" r:id="rId10"/>
    <p:sldId id="316" r:id="rId11"/>
    <p:sldId id="317" r:id="rId12"/>
    <p:sldId id="318" r:id="rId13"/>
    <p:sldId id="319" r:id="rId14"/>
    <p:sldId id="321" r:id="rId15"/>
    <p:sldId id="322" r:id="rId16"/>
    <p:sldId id="323" r:id="rId17"/>
    <p:sldId id="324" r:id="rId18"/>
    <p:sldId id="325" r:id="rId19"/>
    <p:sldId id="320" r:id="rId20"/>
    <p:sldId id="326" r:id="rId21"/>
    <p:sldId id="327" r:id="rId22"/>
    <p:sldId id="328" r:id="rId23"/>
    <p:sldId id="307" r:id="rId24"/>
    <p:sldId id="329" r:id="rId25"/>
    <p:sldId id="330" r:id="rId26"/>
    <p:sldId id="331" r:id="rId27"/>
    <p:sldId id="332" r:id="rId28"/>
    <p:sldId id="333" r:id="rId29"/>
    <p:sldId id="308" r:id="rId30"/>
    <p:sldId id="309"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9/10/2020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Efficient Algorithms </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D4E9-82BD-434D-8B54-C85901FA3571}"/>
              </a:ext>
            </a:extLst>
          </p:cNvPr>
          <p:cNvSpPr>
            <a:spLocks noGrp="1"/>
          </p:cNvSpPr>
          <p:nvPr>
            <p:ph type="title"/>
          </p:nvPr>
        </p:nvSpPr>
        <p:spPr/>
        <p:txBody>
          <a:bodyPr/>
          <a:lstStyle/>
          <a:p>
            <a:r>
              <a:rPr lang="en-US" dirty="0">
                <a:solidFill>
                  <a:schemeClr val="accent1"/>
                </a:solidFill>
              </a:rPr>
              <a:t>Quicksort: Pictorially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D79DFF-8C50-4C7E-8B8B-FA4F511541B3}"/>
                  </a:ext>
                </a:extLst>
              </p:cNvPr>
              <p:cNvSpPr txBox="1"/>
              <p:nvPr/>
            </p:nvSpPr>
            <p:spPr>
              <a:xfrm>
                <a:off x="497840" y="2174240"/>
                <a:ext cx="6613112" cy="3693319"/>
              </a:xfrm>
              <a:prstGeom prst="rect">
                <a:avLst/>
              </a:prstGeom>
              <a:noFill/>
            </p:spPr>
            <p:txBody>
              <a:bodyPr wrap="square" rtlCol="0">
                <a:spAutoFit/>
              </a:bodyPr>
              <a:lstStyle/>
              <a:p>
                <a:r>
                  <a:rPr lang="en-US" b="0" dirty="0">
                    <a:solidFill>
                      <a:schemeClr val="accent1"/>
                    </a:solidFill>
                  </a:rPr>
                  <a:t>The </a:t>
                </a:r>
                <a14:m>
                  <m:oMath xmlns:m="http://schemas.openxmlformats.org/officeDocument/2006/math">
                    <m:r>
                      <a:rPr lang="en-US" b="0" i="1" smtClean="0">
                        <a:solidFill>
                          <a:schemeClr val="tx1"/>
                        </a:solidFill>
                        <a:latin typeface="Cambria Math" panose="02040503050406030204" pitchFamily="18" charset="0"/>
                      </a:rPr>
                      <m:t>𝑃𝑎𝑟𝑡𝑖𝑡𝑖𝑜𝑛</m:t>
                    </m:r>
                  </m:oMath>
                </a14:m>
                <a:r>
                  <a:rPr lang="en-US" dirty="0"/>
                  <a:t> </a:t>
                </a:r>
                <a:r>
                  <a:rPr lang="en-US" dirty="0">
                    <a:solidFill>
                      <a:schemeClr val="accent1"/>
                    </a:solidFill>
                  </a:rPr>
                  <a:t>routine partitions the array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 </m:t>
                    </m:r>
                  </m:oMath>
                </a14:m>
                <a:r>
                  <a:rPr lang="en-US" dirty="0">
                    <a:solidFill>
                      <a:schemeClr val="accent1"/>
                    </a:solidFill>
                  </a:rPr>
                  <a:t>into </a:t>
                </a:r>
                <a:r>
                  <a:rPr lang="en-US" b="1" i="1" dirty="0">
                    <a:solidFill>
                      <a:srgbClr val="FF0000"/>
                    </a:solidFill>
                  </a:rPr>
                  <a:t>four </a:t>
                </a:r>
                <a:r>
                  <a:rPr lang="en-US" dirty="0">
                    <a:solidFill>
                      <a:schemeClr val="accent1"/>
                    </a:solidFill>
                  </a:rPr>
                  <a:t>(</a:t>
                </a:r>
                <a:r>
                  <a:rPr lang="en-US" b="1" i="1" dirty="0">
                    <a:solidFill>
                      <a:srgbClr val="FF0000"/>
                    </a:solidFill>
                  </a:rPr>
                  <a:t>possibly empty</a:t>
                </a:r>
                <a:r>
                  <a:rPr lang="en-US" dirty="0">
                    <a:solidFill>
                      <a:schemeClr val="accent1"/>
                    </a:solidFill>
                  </a:rPr>
                  <a:t>) regions:</a:t>
                </a:r>
              </a:p>
              <a:p>
                <a:endParaRPr lang="en-US" dirty="0">
                  <a:solidFill>
                    <a:schemeClr val="accent1"/>
                  </a:solidFill>
                </a:endParaRPr>
              </a:p>
              <a:p>
                <a:pPr marL="742950" lvl="1" indent="-285750">
                  <a:buFont typeface="Arial" panose="020B0604020202020204" pitchFamily="34" charset="0"/>
                  <a:buChar char="•"/>
                </a:pPr>
                <a:r>
                  <a:rPr lang="en-US" dirty="0">
                    <a:solidFill>
                      <a:schemeClr val="accent1"/>
                    </a:solidFill>
                  </a:rPr>
                  <a:t>The elements in the </a:t>
                </a:r>
                <a:r>
                  <a:rPr lang="en-US" b="1" i="1" dirty="0">
                    <a:solidFill>
                      <a:srgbClr val="FF0000"/>
                    </a:solidFill>
                  </a:rPr>
                  <a:t>lightly-shaded</a:t>
                </a:r>
                <a:r>
                  <a:rPr lang="en-US" dirty="0">
                    <a:solidFill>
                      <a:schemeClr val="accent1"/>
                    </a:solidFill>
                  </a:rPr>
                  <a:t> region are no larger than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𝑟</m:t>
                        </m:r>
                      </m:e>
                    </m:d>
                  </m:oMath>
                </a14:m>
                <a:r>
                  <a:rPr lang="en-US" sz="1800" dirty="0">
                    <a:solidFill>
                      <a:schemeClr val="accent1"/>
                    </a:solidFill>
                  </a:rPr>
                  <a:t>.</a:t>
                </a:r>
              </a:p>
              <a:p>
                <a:pPr marL="742950" lvl="1" indent="-285750">
                  <a:buFont typeface="Arial" panose="020B0604020202020204" pitchFamily="34" charset="0"/>
                  <a:buChar char="•"/>
                </a:pPr>
                <a:r>
                  <a:rPr lang="en-US" dirty="0">
                    <a:solidFill>
                      <a:schemeClr val="accent1"/>
                    </a:solidFill>
                  </a:rPr>
                  <a:t>The elements in the </a:t>
                </a:r>
                <a:r>
                  <a:rPr lang="en-US" b="1" i="1" dirty="0">
                    <a:solidFill>
                      <a:srgbClr val="FF0000"/>
                    </a:solidFill>
                  </a:rPr>
                  <a:t>heavily-shaded </a:t>
                </a:r>
                <a:r>
                  <a:rPr lang="en-US" dirty="0">
                    <a:solidFill>
                      <a:schemeClr val="accent1"/>
                    </a:solidFill>
                  </a:rPr>
                  <a:t>region are strictly greater than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𝑟</m:t>
                        </m:r>
                      </m:e>
                    </m:d>
                  </m:oMath>
                </a14:m>
                <a:r>
                  <a:rPr lang="en-US" sz="1800" dirty="0">
                    <a:solidFill>
                      <a:schemeClr val="accent1"/>
                    </a:solidFill>
                  </a:rPr>
                  <a:t>.</a:t>
                </a:r>
              </a:p>
              <a:p>
                <a:pPr marL="742950" lvl="1" indent="-285750">
                  <a:buFont typeface="Arial" panose="020B0604020202020204" pitchFamily="34" charset="0"/>
                  <a:buChar char="•"/>
                </a:pPr>
                <a:r>
                  <a:rPr lang="en-US" dirty="0">
                    <a:solidFill>
                      <a:schemeClr val="accent1"/>
                    </a:solidFill>
                  </a:rPr>
                  <a:t>The elements in the unshaded region have not yet been classified and hence put into the first two shaded regions</a:t>
                </a:r>
                <a:r>
                  <a:rPr lang="th-TH" dirty="0">
                    <a:solidFill>
                      <a:schemeClr val="accent1"/>
                    </a:solidFill>
                  </a:rPr>
                  <a:t> </a:t>
                </a:r>
                <a:r>
                  <a:rPr lang="en-US" dirty="0">
                    <a:solidFill>
                      <a:schemeClr val="accent1"/>
                    </a:solidFill>
                  </a:rPr>
                  <a:t>so their values have no particular relationship to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𝑟</m:t>
                    </m:r>
                    <m:r>
                      <a:rPr lang="en-US" sz="1800" b="0" i="1" smtClean="0">
                        <a:solidFill>
                          <a:schemeClr val="tx1"/>
                        </a:solidFill>
                        <a:latin typeface="Cambria Math" panose="02040503050406030204" pitchFamily="18" charset="0"/>
                      </a:rPr>
                      <m:t>]</m:t>
                    </m:r>
                  </m:oMath>
                </a14:m>
                <a:r>
                  <a:rPr lang="en-US" dirty="0">
                    <a:solidFill>
                      <a:schemeClr val="accent1"/>
                    </a:solidFill>
                  </a:rPr>
                  <a:t>.</a:t>
                </a:r>
              </a:p>
              <a:p>
                <a:pPr marL="742950" lvl="1" indent="-285750">
                  <a:buFont typeface="Arial" panose="020B0604020202020204" pitchFamily="34" charset="0"/>
                  <a:buChar char="•"/>
                </a:pPr>
                <a:r>
                  <a:rPr lang="en-US" dirty="0">
                    <a:solidFill>
                      <a:schemeClr val="accent1"/>
                    </a:solidFill>
                  </a:rPr>
                  <a:t>The last element, which is the </a:t>
                </a:r>
                <a:r>
                  <a:rPr lang="en-US" b="1" i="1" dirty="0">
                    <a:solidFill>
                      <a:srgbClr val="FF0000"/>
                    </a:solidFill>
                  </a:rPr>
                  <a:t>pivot</a:t>
                </a:r>
                <a:r>
                  <a:rPr lang="en-US" dirty="0">
                    <a:solidFill>
                      <a:schemeClr val="accent1"/>
                    </a:solidFill>
                  </a:rPr>
                  <a:t>, is in the </a:t>
                </a:r>
                <a:r>
                  <a:rPr lang="en-US" b="1" i="1" dirty="0">
                    <a:solidFill>
                      <a:srgbClr val="FF0000"/>
                    </a:solidFill>
                  </a:rPr>
                  <a:t>singleton</a:t>
                </a:r>
                <a:r>
                  <a:rPr lang="en-US" dirty="0">
                    <a:solidFill>
                      <a:schemeClr val="accent1"/>
                    </a:solidFill>
                  </a:rPr>
                  <a:t> region at the end of the array.</a:t>
                </a:r>
              </a:p>
            </p:txBody>
          </p:sp>
        </mc:Choice>
        <mc:Fallback xmlns="">
          <p:sp>
            <p:nvSpPr>
              <p:cNvPr id="7" name="TextBox 6">
                <a:extLst>
                  <a:ext uri="{FF2B5EF4-FFF2-40B4-BE49-F238E27FC236}">
                    <a16:creationId xmlns:a16="http://schemas.microsoft.com/office/drawing/2014/main" id="{B4D79DFF-8C50-4C7E-8B8B-FA4F511541B3}"/>
                  </a:ext>
                </a:extLst>
              </p:cNvPr>
              <p:cNvSpPr txBox="1">
                <a:spLocks noRot="1" noChangeAspect="1" noMove="1" noResize="1" noEditPoints="1" noAdjustHandles="1" noChangeArrowheads="1" noChangeShapeType="1" noTextEdit="1"/>
              </p:cNvSpPr>
              <p:nvPr/>
            </p:nvSpPr>
            <p:spPr>
              <a:xfrm>
                <a:off x="497840" y="2174240"/>
                <a:ext cx="6613112" cy="3693319"/>
              </a:xfrm>
              <a:prstGeom prst="rect">
                <a:avLst/>
              </a:prstGeom>
              <a:blipFill>
                <a:blip r:embed="rId2"/>
                <a:stretch>
                  <a:fillRect l="-830" t="-990" r="-461" b="-16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EA1AA0-70F4-4928-9771-C3DD564DB61D}"/>
                  </a:ext>
                </a:extLst>
              </p:cNvPr>
              <p:cNvSpPr txBox="1"/>
              <p:nvPr/>
            </p:nvSpPr>
            <p:spPr>
              <a:xfrm>
                <a:off x="7579360" y="4531866"/>
                <a:ext cx="3622040" cy="1754326"/>
              </a:xfrm>
              <a:prstGeom prst="rect">
                <a:avLst/>
              </a:prstGeom>
              <a:noFill/>
            </p:spPr>
            <p:txBody>
              <a:bodyPr wrap="square" rtlCol="0">
                <a:spAutoFit/>
              </a:bodyPr>
              <a:lstStyle/>
              <a:p>
                <a:r>
                  <a:rPr lang="en-US" b="1" i="1" u="sng" dirty="0">
                    <a:solidFill>
                      <a:srgbClr val="FF0000"/>
                    </a:solidFill>
                  </a:rPr>
                  <a:t>Observation:</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𝑖</m:t>
                    </m:r>
                  </m:oMath>
                </a14:m>
                <a:r>
                  <a:rPr lang="en-US" dirty="0"/>
                  <a:t> </a:t>
                </a:r>
                <a:r>
                  <a:rPr lang="en-US" dirty="0">
                    <a:solidFill>
                      <a:schemeClr val="accent1"/>
                    </a:solidFill>
                  </a:rPr>
                  <a:t>points to the last element of the yellow-shaded region.</a:t>
                </a:r>
              </a:p>
              <a:p>
                <a:pPr marL="285750" indent="-285750">
                  <a:buFont typeface="Arial" panose="020B0604020202020204" pitchFamily="34" charset="0"/>
                  <a:buChar char="•"/>
                </a:pPr>
                <a14:m>
                  <m:oMath xmlns:m="http://schemas.openxmlformats.org/officeDocument/2006/math">
                    <m:r>
                      <a:rPr lang="en-US" b="0" i="1" smtClean="0">
                        <a:solidFill>
                          <a:schemeClr val="tx1"/>
                        </a:solidFill>
                        <a:latin typeface="Cambria Math" panose="02040503050406030204" pitchFamily="18" charset="0"/>
                      </a:rPr>
                      <m:t>𝑗</m:t>
                    </m:r>
                  </m:oMath>
                </a14:m>
                <a:r>
                  <a:rPr lang="en-US" dirty="0">
                    <a:solidFill>
                      <a:schemeClr val="tx1"/>
                    </a:solidFill>
                  </a:rPr>
                  <a:t> </a:t>
                </a:r>
                <a:r>
                  <a:rPr lang="en-US" dirty="0">
                    <a:solidFill>
                      <a:schemeClr val="accent1"/>
                    </a:solidFill>
                  </a:rPr>
                  <a:t>points to the first element of the unrestricted region.</a:t>
                </a:r>
              </a:p>
              <a:p>
                <a:endParaRPr lang="en-US" dirty="0">
                  <a:solidFill>
                    <a:schemeClr val="accent1"/>
                  </a:solidFill>
                </a:endParaRPr>
              </a:p>
            </p:txBody>
          </p:sp>
        </mc:Choice>
        <mc:Fallback xmlns="">
          <p:sp>
            <p:nvSpPr>
              <p:cNvPr id="8" name="TextBox 7">
                <a:extLst>
                  <a:ext uri="{FF2B5EF4-FFF2-40B4-BE49-F238E27FC236}">
                    <a16:creationId xmlns:a16="http://schemas.microsoft.com/office/drawing/2014/main" id="{68EA1AA0-70F4-4928-9771-C3DD564DB61D}"/>
                  </a:ext>
                </a:extLst>
              </p:cNvPr>
              <p:cNvSpPr txBox="1">
                <a:spLocks noRot="1" noChangeAspect="1" noMove="1" noResize="1" noEditPoints="1" noAdjustHandles="1" noChangeArrowheads="1" noChangeShapeType="1" noTextEdit="1"/>
              </p:cNvSpPr>
              <p:nvPr/>
            </p:nvSpPr>
            <p:spPr>
              <a:xfrm>
                <a:off x="7579360" y="4531866"/>
                <a:ext cx="3622040" cy="1754326"/>
              </a:xfrm>
              <a:prstGeom prst="rect">
                <a:avLst/>
              </a:prstGeom>
              <a:blipFill>
                <a:blip r:embed="rId3"/>
                <a:stretch>
                  <a:fillRect l="-1345" t="-1736" r="-2185"/>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72B000B5-09F8-41C0-B971-2F5E31CE5EC8}"/>
              </a:ext>
            </a:extLst>
          </p:cNvPr>
          <p:cNvSpPr txBox="1"/>
          <p:nvPr/>
        </p:nvSpPr>
        <p:spPr>
          <a:xfrm>
            <a:off x="9245600" y="6336992"/>
            <a:ext cx="3022600" cy="369332"/>
          </a:xfrm>
          <a:prstGeom prst="rect">
            <a:avLst/>
          </a:prstGeom>
          <a:noFill/>
        </p:spPr>
        <p:txBody>
          <a:bodyPr wrap="square" rtlCol="0">
            <a:spAutoFit/>
          </a:bodyPr>
          <a:lstStyle/>
          <a:p>
            <a:r>
              <a:rPr lang="en-US" b="1" i="1" dirty="0">
                <a:solidFill>
                  <a:srgbClr val="FF0000"/>
                </a:solidFill>
              </a:rPr>
              <a:t>***Picture taken from CLRS</a:t>
            </a:r>
          </a:p>
        </p:txBody>
      </p:sp>
      <p:pic>
        <p:nvPicPr>
          <p:cNvPr id="24" name="Picture 23">
            <a:extLst>
              <a:ext uri="{FF2B5EF4-FFF2-40B4-BE49-F238E27FC236}">
                <a16:creationId xmlns:a16="http://schemas.microsoft.com/office/drawing/2014/main" id="{24FC8F96-9DCF-4958-A7DA-E03CFDC02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2294" y="2584172"/>
            <a:ext cx="4792706" cy="1298228"/>
          </a:xfrm>
          <a:prstGeom prst="rect">
            <a:avLst/>
          </a:prstGeom>
        </p:spPr>
      </p:pic>
    </p:spTree>
    <p:extLst>
      <p:ext uri="{BB962C8B-B14F-4D97-AF65-F5344CB8AC3E}">
        <p14:creationId xmlns:p14="http://schemas.microsoft.com/office/powerpoint/2010/main" val="399896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B36A-7227-463F-926D-944FE1B5E406}"/>
              </a:ext>
            </a:extLst>
          </p:cNvPr>
          <p:cNvSpPr>
            <a:spLocks noGrp="1"/>
          </p:cNvSpPr>
          <p:nvPr>
            <p:ph type="title"/>
          </p:nvPr>
        </p:nvSpPr>
        <p:spPr/>
        <p:txBody>
          <a:bodyPr/>
          <a:lstStyle/>
          <a:p>
            <a:r>
              <a:rPr lang="en-US" dirty="0">
                <a:solidFill>
                  <a:schemeClr val="accent1"/>
                </a:solidFill>
              </a:rPr>
              <a:t>Quicksort: Loop Invariant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2E3682-9353-4873-BC87-5A422E62CAC3}"/>
                  </a:ext>
                </a:extLst>
              </p:cNvPr>
              <p:cNvSpPr>
                <a:spLocks noGrp="1"/>
              </p:cNvSpPr>
              <p:nvPr>
                <p:ph idx="1"/>
              </p:nvPr>
            </p:nvSpPr>
            <p:spPr/>
            <p:txBody>
              <a:bodyPr/>
              <a:lstStyle/>
              <a:p>
                <a:pPr marL="0" indent="0">
                  <a:buNone/>
                </a:pPr>
                <a:r>
                  <a:rPr lang="en-US" dirty="0">
                    <a:solidFill>
                      <a:schemeClr val="accent1"/>
                    </a:solidFill>
                  </a:rPr>
                  <a:t>At the start of each iteration  of lines </a:t>
                </a:r>
                <a:r>
                  <a:rPr lang="en-US" b="1" i="1" dirty="0">
                    <a:solidFill>
                      <a:srgbClr val="FF0000"/>
                    </a:solidFill>
                  </a:rPr>
                  <a:t>4-7</a:t>
                </a:r>
                <a:r>
                  <a:rPr lang="en-US" dirty="0">
                    <a:solidFill>
                      <a:schemeClr val="accent1"/>
                    </a:solidFill>
                  </a:rPr>
                  <a:t> for any array index </a:t>
                </a:r>
                <a14:m>
                  <m:oMath xmlns:m="http://schemas.openxmlformats.org/officeDocument/2006/math">
                    <m:r>
                      <a:rPr lang="en-US" b="0" i="1" smtClean="0">
                        <a:solidFill>
                          <a:schemeClr val="tx1"/>
                        </a:solidFill>
                        <a:latin typeface="Cambria Math" panose="02040503050406030204" pitchFamily="18" charset="0"/>
                      </a:rPr>
                      <m:t>𝑘</m:t>
                    </m:r>
                  </m:oMath>
                </a14:m>
                <a:r>
                  <a:rPr lang="en-US" dirty="0">
                    <a:solidFill>
                      <a:schemeClr val="accent1"/>
                    </a:solidFill>
                  </a:rPr>
                  <a:t>,</a:t>
                </a:r>
              </a:p>
              <a:p>
                <a:pPr marL="0" indent="0">
                  <a:buNone/>
                </a:pPr>
                <a:endParaRPr lang="en-US" dirty="0">
                  <a:solidFill>
                    <a:schemeClr val="accent1"/>
                  </a:solidFill>
                </a:endParaRP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oMath>
                </a14:m>
                <a:r>
                  <a:rPr lang="en-US" dirty="0">
                    <a:solidFill>
                      <a:schemeClr val="accent1"/>
                    </a:solidFill>
                  </a:rPr>
                  <a:t>, then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𝑖</m:t>
                    </m:r>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−1</m:t>
                    </m:r>
                  </m:oMath>
                </a14:m>
                <a:r>
                  <a:rPr lang="en-US" dirty="0">
                    <a:solidFill>
                      <a:schemeClr val="accent1"/>
                    </a:solidFill>
                  </a:rPr>
                  <a:t>, then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&gt;</m:t>
                    </m:r>
                    <m:r>
                      <a:rPr lang="en-US" i="1">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𝑥</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B32E3682-9353-4873-BC87-5A422E62CAC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CD54E337-8889-4283-A1F4-139270F88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140" y="2613184"/>
            <a:ext cx="4545660" cy="3135312"/>
          </a:xfrm>
          <a:prstGeom prst="rect">
            <a:avLst/>
          </a:prstGeom>
        </p:spPr>
      </p:pic>
      <p:pic>
        <p:nvPicPr>
          <p:cNvPr id="8" name="Picture 7">
            <a:extLst>
              <a:ext uri="{FF2B5EF4-FFF2-40B4-BE49-F238E27FC236}">
                <a16:creationId xmlns:a16="http://schemas.microsoft.com/office/drawing/2014/main" id="{AAECDFEF-8402-494B-848C-C46DCF17A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512785"/>
            <a:ext cx="5697110" cy="1543209"/>
          </a:xfrm>
          <a:prstGeom prst="rect">
            <a:avLst/>
          </a:prstGeom>
        </p:spPr>
      </p:pic>
      <p:sp>
        <p:nvSpPr>
          <p:cNvPr id="11" name="TextBox 10">
            <a:extLst>
              <a:ext uri="{FF2B5EF4-FFF2-40B4-BE49-F238E27FC236}">
                <a16:creationId xmlns:a16="http://schemas.microsoft.com/office/drawing/2014/main" id="{5A6421DB-0C00-4DBF-BF38-5A2DE0F29D4C}"/>
              </a:ext>
            </a:extLst>
          </p:cNvPr>
          <p:cNvSpPr txBox="1"/>
          <p:nvPr/>
        </p:nvSpPr>
        <p:spPr>
          <a:xfrm>
            <a:off x="9080970" y="6318191"/>
            <a:ext cx="2816412" cy="646331"/>
          </a:xfrm>
          <a:prstGeom prst="rect">
            <a:avLst/>
          </a:prstGeom>
          <a:noFill/>
        </p:spPr>
        <p:txBody>
          <a:bodyPr wrap="non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736100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50A1-A114-4423-8D66-F15C159AF099}"/>
              </a:ext>
            </a:extLst>
          </p:cNvPr>
          <p:cNvSpPr>
            <a:spLocks noGrp="1"/>
          </p:cNvSpPr>
          <p:nvPr>
            <p:ph type="title"/>
          </p:nvPr>
        </p:nvSpPr>
        <p:spPr/>
        <p:txBody>
          <a:bodyPr/>
          <a:lstStyle/>
          <a:p>
            <a:r>
              <a:rPr lang="en-US" dirty="0">
                <a:solidFill>
                  <a:schemeClr val="accent1"/>
                </a:solidFill>
              </a:rPr>
              <a:t>Quicksort: Correctness</a:t>
            </a:r>
          </a:p>
        </p:txBody>
      </p:sp>
      <p:sp>
        <p:nvSpPr>
          <p:cNvPr id="3" name="Content Placeholder 2">
            <a:extLst>
              <a:ext uri="{FF2B5EF4-FFF2-40B4-BE49-F238E27FC236}">
                <a16:creationId xmlns:a16="http://schemas.microsoft.com/office/drawing/2014/main" id="{18869CA9-DF7F-4460-8320-CCBAF9B7837F}"/>
              </a:ext>
            </a:extLst>
          </p:cNvPr>
          <p:cNvSpPr>
            <a:spLocks noGrp="1"/>
          </p:cNvSpPr>
          <p:nvPr>
            <p:ph idx="1"/>
          </p:nvPr>
        </p:nvSpPr>
        <p:spPr/>
        <p:txBody>
          <a:bodyPr/>
          <a:lstStyle/>
          <a:p>
            <a:pPr marL="0" indent="0">
              <a:buNone/>
            </a:pPr>
            <a:r>
              <a:rPr lang="en-US" dirty="0">
                <a:solidFill>
                  <a:schemeClr val="accent1"/>
                </a:solidFill>
              </a:rPr>
              <a:t>To prove </a:t>
            </a:r>
            <a:r>
              <a:rPr lang="en-US" b="1" i="1" dirty="0">
                <a:solidFill>
                  <a:srgbClr val="FF0000"/>
                </a:solidFill>
              </a:rPr>
              <a:t>correctness</a:t>
            </a:r>
            <a:r>
              <a:rPr lang="en-US" dirty="0">
                <a:solidFill>
                  <a:schemeClr val="accent1"/>
                </a:solidFill>
              </a:rPr>
              <a:t>, we need to show that:</a:t>
            </a:r>
          </a:p>
          <a:p>
            <a:pPr marL="0"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is true prior to the start of the first iteration</a:t>
            </a:r>
          </a:p>
          <a:p>
            <a:pPr marL="457200" lvl="1"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is maintained at each iteration</a:t>
            </a:r>
          </a:p>
          <a:p>
            <a:pPr marL="457200" lvl="1"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provides a useful property to show correctness when the loop terminates</a:t>
            </a:r>
          </a:p>
          <a:p>
            <a:pPr marL="457200" lvl="1" indent="0">
              <a:buNone/>
            </a:pPr>
            <a:endParaRPr lang="en-US" dirty="0">
              <a:solidFill>
                <a:schemeClr val="accent1"/>
              </a:solidFill>
            </a:endParaRPr>
          </a:p>
          <a:p>
            <a:pPr lvl="1"/>
            <a:endParaRPr lang="en-US" dirty="0"/>
          </a:p>
        </p:txBody>
      </p:sp>
    </p:spTree>
    <p:extLst>
      <p:ext uri="{BB962C8B-B14F-4D97-AF65-F5344CB8AC3E}">
        <p14:creationId xmlns:p14="http://schemas.microsoft.com/office/powerpoint/2010/main" val="248687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44B8-1774-4456-B7F3-C6C5AE35123C}"/>
              </a:ext>
            </a:extLst>
          </p:cNvPr>
          <p:cNvSpPr>
            <a:spLocks noGrp="1"/>
          </p:cNvSpPr>
          <p:nvPr>
            <p:ph type="title"/>
          </p:nvPr>
        </p:nvSpPr>
        <p:spPr/>
        <p:txBody>
          <a:bodyPr/>
          <a:lstStyle/>
          <a:p>
            <a:r>
              <a:rPr lang="en-US" dirty="0">
                <a:solidFill>
                  <a:schemeClr val="accent1"/>
                </a:solidFill>
              </a:rPr>
              <a:t>Quick 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336BB-2F7D-4F2D-A6AC-865850B9F2A4}"/>
                  </a:ext>
                </a:extLst>
              </p:cNvPr>
              <p:cNvSpPr>
                <a:spLocks noGrp="1"/>
              </p:cNvSpPr>
              <p:nvPr>
                <p:ph idx="1"/>
              </p:nvPr>
            </p:nvSpPr>
            <p:spPr/>
            <p:txBody>
              <a:bodyPr/>
              <a:lstStyle/>
              <a:p>
                <a:pPr marL="0" indent="0">
                  <a:buNone/>
                </a:pPr>
                <a:r>
                  <a:rPr lang="en-US" b="1" i="1" u="sng" dirty="0">
                    <a:solidFill>
                      <a:srgbClr val="FF0000"/>
                    </a:solidFill>
                  </a:rPr>
                  <a:t>Initialization</a:t>
                </a:r>
                <a:r>
                  <a:rPr lang="en-US" b="1" i="1" dirty="0">
                    <a:solidFill>
                      <a:srgbClr val="FF0000"/>
                    </a:solidFill>
                  </a:rPr>
                  <a:t>: </a:t>
                </a:r>
              </a:p>
              <a:p>
                <a:pPr marL="0" indent="0">
                  <a:buNone/>
                </a:pPr>
                <a:r>
                  <a:rPr lang="en-US" dirty="0">
                    <a:solidFill>
                      <a:schemeClr val="accent1"/>
                    </a:solidFill>
                  </a:rPr>
                  <a:t>Prior to the start of the first iteration, </a:t>
                </a:r>
                <a14:m>
                  <m:oMath xmlns:m="http://schemas.openxmlformats.org/officeDocument/2006/math">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b="1" i="1" dirty="0">
                    <a:solidFill>
                      <a:schemeClr val="tx1"/>
                    </a:solidFill>
                  </a:rPr>
                  <a:t> </a:t>
                </a:r>
                <a:r>
                  <a:rPr lang="en-US" dirty="0">
                    <a:solidFill>
                      <a:schemeClr val="accent1"/>
                    </a:solidFill>
                  </a:rPr>
                  <a:t>and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i="1">
                        <a:latin typeface="Cambria Math" panose="02040503050406030204" pitchFamily="18" charset="0"/>
                      </a:rPr>
                      <m:t>𝑝</m:t>
                    </m:r>
                  </m:oMath>
                </a14:m>
                <a:r>
                  <a:rPr lang="en-US" b="1" i="1" dirty="0">
                    <a:solidFill>
                      <a:schemeClr val="accent1"/>
                    </a:solidFill>
                  </a:rPr>
                  <a:t>. </a:t>
                </a:r>
                <a:r>
                  <a:rPr lang="en-US" dirty="0">
                    <a:solidFill>
                      <a:schemeClr val="accent1"/>
                    </a:solidFill>
                  </a:rPr>
                  <a:t>The first two regions are initially empty so the first two invariant properties trivially hold, i.e., </a:t>
                </a:r>
                <a14:m>
                  <m:oMath xmlns:m="http://schemas.openxmlformats.org/officeDocument/2006/math">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𝑇</m:t>
                    </m:r>
                  </m:oMath>
                </a14:m>
                <a:r>
                  <a:rPr lang="en-US" b="1" i="1" dirty="0">
                    <a:solidFill>
                      <a:schemeClr val="accent1"/>
                    </a:solidFill>
                  </a:rPr>
                  <a:t>. </a:t>
                </a:r>
                <a:r>
                  <a:rPr lang="en-US" dirty="0">
                    <a:solidFill>
                      <a:schemeClr val="accent1"/>
                    </a:solidFill>
                  </a:rPr>
                  <a:t> The third invariant property initially holds because of the assignment </a:t>
                </a:r>
                <a14:m>
                  <m:oMath xmlns:m="http://schemas.openxmlformats.org/officeDocument/2006/math">
                    <m:r>
                      <a:rPr lang="en-US" b="0" i="1" smtClean="0">
                        <a:solidFill>
                          <a:schemeClr val="tx1"/>
                        </a:solidFill>
                        <a:latin typeface="Cambria Math" panose="02040503050406030204" pitchFamily="18" charset="0"/>
                      </a:rPr>
                      <m:t>𝑥</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in </a:t>
                </a:r>
                <a:r>
                  <a:rPr lang="en-US" b="1" i="1" dirty="0">
                    <a:solidFill>
                      <a:srgbClr val="FF0000"/>
                    </a:solidFill>
                  </a:rPr>
                  <a:t>Line 2</a:t>
                </a:r>
                <a:r>
                  <a:rPr lang="en-US" dirty="0">
                    <a:solidFill>
                      <a:schemeClr val="accent1"/>
                    </a:solidFill>
                  </a:rPr>
                  <a:t>.</a:t>
                </a:r>
              </a:p>
              <a:p>
                <a:pPr marL="0" indent="0">
                  <a:buNone/>
                </a:pPr>
                <a:endParaRPr lang="en-US" dirty="0">
                  <a:solidFill>
                    <a:schemeClr val="accent1"/>
                  </a:solidFill>
                </a:endParaRPr>
              </a:p>
              <a:p>
                <a:pPr marL="0" indent="0">
                  <a:buNone/>
                </a:pPr>
                <a:endParaRPr lang="en-US" b="1" i="1" dirty="0">
                  <a:solidFill>
                    <a:srgbClr val="FF0000"/>
                  </a:solidFill>
                </a:endParaRP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7E5336BB-2F7D-4F2D-A6AC-865850B9F2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9AB20639-C1A0-49A7-AF66-46ED57171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581" y="4104640"/>
            <a:ext cx="3664838" cy="2527776"/>
          </a:xfrm>
          <a:prstGeom prst="rect">
            <a:avLst/>
          </a:prstGeom>
        </p:spPr>
      </p:pic>
    </p:spTree>
    <p:extLst>
      <p:ext uri="{BB962C8B-B14F-4D97-AF65-F5344CB8AC3E}">
        <p14:creationId xmlns:p14="http://schemas.microsoft.com/office/powerpoint/2010/main" val="170331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AAB-4506-40E5-A59F-B6811DCE14D5}"/>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55F-8C19-46F7-BC6D-7DC89BC63252}"/>
                  </a:ext>
                </a:extLst>
              </p:cNvPr>
              <p:cNvSpPr>
                <a:spLocks noGrp="1"/>
              </p:cNvSpPr>
              <p:nvPr>
                <p:ph idx="1"/>
              </p:nvPr>
            </p:nvSpPr>
            <p:spPr>
              <a:xfrm>
                <a:off x="838200" y="1825624"/>
                <a:ext cx="10515600" cy="5032375"/>
              </a:xfrm>
            </p:spPr>
            <p:txBody>
              <a:bodyPr>
                <a:normAutofit/>
              </a:bodyPr>
              <a:lstStyle/>
              <a:p>
                <a:pPr marL="0" indent="0">
                  <a:buNone/>
                </a:pPr>
                <a:r>
                  <a:rPr lang="en-US" b="1" i="1" u="sng" dirty="0">
                    <a:solidFill>
                      <a:srgbClr val="FF0000"/>
                    </a:solidFill>
                  </a:rPr>
                  <a:t>Maintenance</a:t>
                </a:r>
                <a:r>
                  <a:rPr lang="en-US" b="1" i="1" dirty="0">
                    <a:solidFill>
                      <a:srgbClr val="FF0000"/>
                    </a:solidFill>
                  </a:rPr>
                  <a:t>:</a:t>
                </a:r>
                <a:r>
                  <a:rPr lang="en-US" dirty="0">
                    <a:solidFill>
                      <a:schemeClr val="accent1"/>
                    </a:solidFill>
                  </a:rPr>
                  <a:t> There are </a:t>
                </a:r>
                <a:r>
                  <a:rPr lang="en-US" b="1" i="1" dirty="0">
                    <a:solidFill>
                      <a:srgbClr val="FF0000"/>
                    </a:solidFill>
                  </a:rPr>
                  <a:t>two</a:t>
                </a:r>
                <a:r>
                  <a:rPr lang="en-US" dirty="0">
                    <a:solidFill>
                      <a:schemeClr val="accent1"/>
                    </a:solidFill>
                  </a:rPr>
                  <a:t> </a:t>
                </a:r>
                <a:r>
                  <a:rPr lang="en-US" b="1" i="1" dirty="0">
                    <a:solidFill>
                      <a:srgbClr val="FF0000"/>
                    </a:solidFill>
                  </a:rPr>
                  <a:t>cases</a:t>
                </a:r>
                <a:r>
                  <a:rPr lang="en-US" dirty="0">
                    <a:solidFill>
                      <a:schemeClr val="accent1"/>
                    </a:solidFill>
                  </a:rPr>
                  <a:t> to consider, depending on the test result of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tx1"/>
                    </a:solidFill>
                  </a:rPr>
                  <a:t> </a:t>
                </a:r>
                <a:r>
                  <a:rPr lang="en-US" dirty="0">
                    <a:solidFill>
                      <a:schemeClr val="accent1"/>
                    </a:solidFill>
                  </a:rPr>
                  <a:t>in </a:t>
                </a:r>
                <a:r>
                  <a:rPr lang="en-US" b="1" i="1" dirty="0">
                    <a:solidFill>
                      <a:srgbClr val="FF0000"/>
                    </a:solidFill>
                  </a:rPr>
                  <a:t>Line 4</a:t>
                </a:r>
                <a:r>
                  <a:rPr lang="en-US" dirty="0">
                    <a:solidFill>
                      <a:schemeClr val="accent1"/>
                    </a:solidFill>
                  </a:rPr>
                  <a:t>.</a:t>
                </a:r>
              </a:p>
              <a:p>
                <a:pPr marL="0" indent="0">
                  <a:buNone/>
                </a:pPr>
                <a:r>
                  <a:rPr lang="en-US" sz="1400" b="1" i="1" u="sng" dirty="0">
                    <a:solidFill>
                      <a:srgbClr val="FF0000"/>
                    </a:solidFill>
                  </a:rPr>
                  <a:t>Case I</a:t>
                </a:r>
                <a:r>
                  <a:rPr lang="en-US" sz="1400" b="1" i="1" dirty="0">
                    <a:solidFill>
                      <a:srgbClr val="FF0000"/>
                    </a:solidFill>
                  </a:rPr>
                  <a:t>:</a:t>
                </a:r>
                <a:r>
                  <a:rPr lang="en-US" sz="1400" dirty="0">
                    <a:solidFill>
                      <a:srgbClr val="FF0000"/>
                    </a:solidFill>
                  </a:rPr>
                  <a:t> </a:t>
                </a:r>
                <a14:m>
                  <m:oMath xmlns:m="http://schemas.openxmlformats.org/officeDocument/2006/math">
                    <m:r>
                      <a:rPr lang="en-US" sz="1400" b="0" i="1" smtClean="0">
                        <a:solidFill>
                          <a:schemeClr val="tx1"/>
                        </a:solidFill>
                        <a:latin typeface="Cambria Math" panose="02040503050406030204" pitchFamily="18" charset="0"/>
                      </a:rPr>
                      <m:t>𝐴</m:t>
                    </m:r>
                    <m:d>
                      <m:dPr>
                        <m:begChr m:val="["/>
                        <m:endChr m:val="]"/>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𝑗</m:t>
                        </m:r>
                      </m:e>
                    </m:d>
                    <m:r>
                      <a:rPr lang="en-US" sz="1400" b="0" i="1" smtClean="0">
                        <a:solidFill>
                          <a:schemeClr val="tx1"/>
                        </a:solidFill>
                        <a:latin typeface="Cambria Math" panose="02040503050406030204" pitchFamily="18" charset="0"/>
                      </a:rPr>
                      <m:t>&gt;</m:t>
                    </m:r>
                    <m:r>
                      <a:rPr lang="en-US" sz="1400" b="0" i="1" smtClean="0">
                        <a:solidFill>
                          <a:schemeClr val="tx1"/>
                        </a:solidFill>
                        <a:latin typeface="Cambria Math" panose="02040503050406030204" pitchFamily="18" charset="0"/>
                      </a:rPr>
                      <m:t>𝑥</m:t>
                    </m:r>
                  </m:oMath>
                </a14:m>
                <a:endParaRPr lang="en-US" sz="1400" b="1" i="1" dirty="0">
                  <a:solidFill>
                    <a:schemeClr val="tx1"/>
                  </a:solidFill>
                </a:endParaRPr>
              </a:p>
              <a:p>
                <a:pPr marL="0" indent="0">
                  <a:buNone/>
                </a:pPr>
                <a:r>
                  <a:rPr lang="en-US" sz="2000" dirty="0">
                    <a:solidFill>
                      <a:schemeClr val="accent1"/>
                    </a:solidFill>
                  </a:rPr>
                  <a:t>The only action performed is to increment </a:t>
                </a:r>
                <a14:m>
                  <m:oMath xmlns:m="http://schemas.openxmlformats.org/officeDocument/2006/math">
                    <m:r>
                      <a:rPr lang="en-US" sz="2000" b="0" i="1" smtClean="0">
                        <a:latin typeface="Cambria Math" panose="02040503050406030204" pitchFamily="18" charset="0"/>
                      </a:rPr>
                      <m:t>𝑗</m:t>
                    </m:r>
                  </m:oMath>
                </a14:m>
                <a:r>
                  <a:rPr lang="en-US" sz="2000" dirty="0">
                    <a:solidFill>
                      <a:schemeClr val="accent1"/>
                    </a:solidFill>
                  </a:rPr>
                  <a:t>.</a:t>
                </a:r>
              </a:p>
              <a:p>
                <a:pPr marL="0" indent="0">
                  <a:buNone/>
                </a:pPr>
                <a:r>
                  <a:rPr lang="en-US" sz="2000" dirty="0">
                    <a:solidFill>
                      <a:schemeClr val="accent1"/>
                    </a:solidFill>
                  </a:rPr>
                  <a:t>Since we assume the invariant holds at the start of the current iteration, </a:t>
                </a:r>
              </a:p>
              <a:p>
                <a:pPr marL="0" indent="0">
                  <a:buNone/>
                </a:pPr>
                <a:r>
                  <a:rPr lang="en-US" sz="2000" dirty="0">
                    <a:solidFill>
                      <a:schemeClr val="accent1"/>
                    </a:solidFill>
                  </a:rPr>
                  <a:t>we have:</a:t>
                </a:r>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i="1" smtClean="0">
                            <a:latin typeface="Cambria Math" panose="02040503050406030204" pitchFamily="18" charset="0"/>
                          </a:rPr>
                          <m:t>𝑝</m:t>
                        </m:r>
                        <m:r>
                          <a:rPr lang="en-US" sz="200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610D55F-8C19-46F7-BC6D-7DC89BC6325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CEA902C-6EAD-4F7F-B54C-6F993B2A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534" y="4421762"/>
            <a:ext cx="4154466" cy="1789906"/>
          </a:xfrm>
          <a:prstGeom prst="rect">
            <a:avLst/>
          </a:prstGeom>
        </p:spPr>
      </p:pic>
      <p:sp>
        <p:nvSpPr>
          <p:cNvPr id="11" name="TextBox 10">
            <a:extLst>
              <a:ext uri="{FF2B5EF4-FFF2-40B4-BE49-F238E27FC236}">
                <a16:creationId xmlns:a16="http://schemas.microsoft.com/office/drawing/2014/main" id="{30FBE073-AD31-4A08-A494-272D43BC3BA1}"/>
              </a:ext>
            </a:extLst>
          </p:cNvPr>
          <p:cNvSpPr txBox="1"/>
          <p:nvPr/>
        </p:nvSpPr>
        <p:spPr>
          <a:xfrm>
            <a:off x="9245600" y="6388681"/>
            <a:ext cx="3346637"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363949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AAB-4506-40E5-A59F-B6811DCE14D5}"/>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55F-8C19-46F7-BC6D-7DC89BC63252}"/>
                  </a:ext>
                </a:extLst>
              </p:cNvPr>
              <p:cNvSpPr>
                <a:spLocks noGrp="1"/>
              </p:cNvSpPr>
              <p:nvPr>
                <p:ph idx="1"/>
              </p:nvPr>
            </p:nvSpPr>
            <p:spPr>
              <a:xfrm>
                <a:off x="838200" y="1825624"/>
                <a:ext cx="10515600" cy="5032375"/>
              </a:xfrm>
            </p:spPr>
            <p:txBody>
              <a:bodyPr>
                <a:normAutofit/>
              </a:bodyPr>
              <a:lstStyle/>
              <a:p>
                <a:pPr marL="0" indent="0">
                  <a:buNone/>
                </a:pPr>
                <a:r>
                  <a:rPr lang="en-US" b="1" i="1" u="sng" dirty="0">
                    <a:solidFill>
                      <a:srgbClr val="FF0000"/>
                    </a:solidFill>
                  </a:rPr>
                  <a:t>Maintenance</a:t>
                </a:r>
                <a:r>
                  <a:rPr lang="en-US" b="1" i="1" dirty="0">
                    <a:solidFill>
                      <a:srgbClr val="FF0000"/>
                    </a:solidFill>
                  </a:rPr>
                  <a:t>:</a:t>
                </a:r>
                <a:r>
                  <a:rPr lang="en-US" dirty="0">
                    <a:solidFill>
                      <a:schemeClr val="accent1"/>
                    </a:solidFill>
                  </a:rPr>
                  <a:t> There are </a:t>
                </a:r>
                <a:r>
                  <a:rPr lang="en-US" b="1" i="1" dirty="0">
                    <a:solidFill>
                      <a:srgbClr val="FF0000"/>
                    </a:solidFill>
                  </a:rPr>
                  <a:t>two</a:t>
                </a:r>
                <a:r>
                  <a:rPr lang="en-US" dirty="0">
                    <a:solidFill>
                      <a:schemeClr val="accent1"/>
                    </a:solidFill>
                  </a:rPr>
                  <a:t> </a:t>
                </a:r>
                <a:r>
                  <a:rPr lang="en-US" b="1" i="1" dirty="0">
                    <a:solidFill>
                      <a:srgbClr val="FF0000"/>
                    </a:solidFill>
                  </a:rPr>
                  <a:t>cases</a:t>
                </a:r>
                <a:r>
                  <a:rPr lang="en-US" dirty="0">
                    <a:solidFill>
                      <a:schemeClr val="accent1"/>
                    </a:solidFill>
                  </a:rPr>
                  <a:t> to consider, depending on the test result of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tx1"/>
                    </a:solidFill>
                  </a:rPr>
                  <a:t> </a:t>
                </a:r>
                <a:r>
                  <a:rPr lang="en-US" dirty="0">
                    <a:solidFill>
                      <a:schemeClr val="accent1"/>
                    </a:solidFill>
                  </a:rPr>
                  <a:t>in </a:t>
                </a:r>
                <a:r>
                  <a:rPr lang="en-US" b="1" i="1" dirty="0">
                    <a:solidFill>
                      <a:srgbClr val="FF0000"/>
                    </a:solidFill>
                  </a:rPr>
                  <a:t>Line 4</a:t>
                </a:r>
                <a:r>
                  <a:rPr lang="en-US" dirty="0">
                    <a:solidFill>
                      <a:schemeClr val="accent1"/>
                    </a:solidFill>
                  </a:rPr>
                  <a:t>.</a:t>
                </a:r>
              </a:p>
              <a:p>
                <a:pPr marL="0" indent="0">
                  <a:buNone/>
                </a:pPr>
                <a:r>
                  <a:rPr lang="en-US" sz="1400" b="1" i="1" u="sng" dirty="0">
                    <a:solidFill>
                      <a:srgbClr val="FF0000"/>
                    </a:solidFill>
                  </a:rPr>
                  <a:t>Case I</a:t>
                </a:r>
                <a:r>
                  <a:rPr lang="en-US" sz="1400" b="1" i="1" dirty="0">
                    <a:solidFill>
                      <a:srgbClr val="FF0000"/>
                    </a:solidFill>
                  </a:rPr>
                  <a:t>:</a:t>
                </a:r>
                <a:r>
                  <a:rPr lang="en-US" sz="1400" dirty="0">
                    <a:solidFill>
                      <a:srgbClr val="FF0000"/>
                    </a:solidFill>
                  </a:rPr>
                  <a:t> </a:t>
                </a:r>
                <a14:m>
                  <m:oMath xmlns:m="http://schemas.openxmlformats.org/officeDocument/2006/math">
                    <m:r>
                      <a:rPr lang="en-US" sz="1400" b="0" i="1" smtClean="0">
                        <a:solidFill>
                          <a:schemeClr val="tx1"/>
                        </a:solidFill>
                        <a:latin typeface="Cambria Math" panose="02040503050406030204" pitchFamily="18" charset="0"/>
                      </a:rPr>
                      <m:t>𝐴</m:t>
                    </m:r>
                    <m:d>
                      <m:dPr>
                        <m:begChr m:val="["/>
                        <m:endChr m:val="]"/>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𝑗</m:t>
                        </m:r>
                      </m:e>
                    </m:d>
                    <m:r>
                      <a:rPr lang="en-US" sz="1400" b="0" i="1" smtClean="0">
                        <a:solidFill>
                          <a:schemeClr val="tx1"/>
                        </a:solidFill>
                        <a:latin typeface="Cambria Math" panose="02040503050406030204" pitchFamily="18" charset="0"/>
                      </a:rPr>
                      <m:t>&gt;</m:t>
                    </m:r>
                    <m:r>
                      <a:rPr lang="en-US" sz="1400" b="0" i="1" smtClean="0">
                        <a:solidFill>
                          <a:schemeClr val="tx1"/>
                        </a:solidFill>
                        <a:latin typeface="Cambria Math" panose="02040503050406030204" pitchFamily="18" charset="0"/>
                      </a:rPr>
                      <m:t>𝑥</m:t>
                    </m:r>
                  </m:oMath>
                </a14:m>
                <a:endParaRPr lang="en-US" sz="1400" b="1" i="1" dirty="0">
                  <a:solidFill>
                    <a:schemeClr val="tx1"/>
                  </a:solidFill>
                </a:endParaRPr>
              </a:p>
              <a:p>
                <a:pPr marL="0" indent="0">
                  <a:buNone/>
                </a:pPr>
                <a:r>
                  <a:rPr lang="en-US" sz="2000" dirty="0">
                    <a:solidFill>
                      <a:schemeClr val="accent1"/>
                    </a:solidFill>
                  </a:rPr>
                  <a:t>At the end of the iteration,</a:t>
                </a:r>
              </a:p>
              <a:p>
                <a:pPr marL="0" indent="0">
                  <a:buNone/>
                </a:pPr>
                <a:r>
                  <a:rPr lang="en-US" sz="2000" dirty="0">
                    <a:solidFill>
                      <a:schemeClr val="accent1"/>
                    </a:solidFill>
                  </a:rPr>
                  <a:t>	 we increment </a:t>
                </a:r>
                <a14:m>
                  <m:oMath xmlns:m="http://schemas.openxmlformats.org/officeDocument/2006/math">
                    <m:r>
                      <a:rPr lang="en-US" sz="2000" b="0" i="1" smtClean="0">
                        <a:solidFill>
                          <a:schemeClr val="tx1"/>
                        </a:solidFill>
                        <a:latin typeface="Cambria Math" panose="02040503050406030204" pitchFamily="18" charset="0"/>
                      </a:rPr>
                      <m:t>𝑗</m:t>
                    </m:r>
                  </m:oMath>
                </a14:m>
                <a:r>
                  <a:rPr lang="en-US" sz="2000" dirty="0">
                    <a:solidFill>
                      <a:schemeClr val="tx1"/>
                    </a:solidFill>
                  </a:rPr>
                  <a:t> </a:t>
                </a:r>
                <a:r>
                  <a:rPr lang="en-US" sz="2000" dirty="0">
                    <a:solidFill>
                      <a:schemeClr val="accent1"/>
                    </a:solidFill>
                  </a:rPr>
                  <a:t>while </a:t>
                </a:r>
                <a14:m>
                  <m:oMath xmlns:m="http://schemas.openxmlformats.org/officeDocument/2006/math">
                    <m:r>
                      <a:rPr lang="en-US" sz="2000" b="0" i="1" smtClean="0">
                        <a:solidFill>
                          <a:schemeClr val="tx1"/>
                        </a:solidFill>
                        <a:latin typeface="Cambria Math" panose="02040503050406030204" pitchFamily="18" charset="0"/>
                      </a:rPr>
                      <m:t>𝑖</m:t>
                    </m:r>
                  </m:oMath>
                </a14:m>
                <a:r>
                  <a:rPr lang="en-US" sz="2000" dirty="0">
                    <a:solidFill>
                      <a:schemeClr val="tx1"/>
                    </a:solidFill>
                  </a:rPr>
                  <a:t> </a:t>
                </a:r>
                <a:r>
                  <a:rPr lang="en-US" sz="2000" dirty="0">
                    <a:solidFill>
                      <a:schemeClr val="accent1"/>
                    </a:solidFill>
                  </a:rPr>
                  <a:t>remains the same.</a:t>
                </a:r>
              </a:p>
              <a:p>
                <a:pPr marL="0" indent="0">
                  <a:buNone/>
                </a:pPr>
                <a:r>
                  <a:rPr lang="en-US" sz="2000" dirty="0">
                    <a:solidFill>
                      <a:schemeClr val="accent1"/>
                    </a:solidFill>
                  </a:rPr>
                  <a:t>That is,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𝑗</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solidFill>
                      <a:schemeClr val="accent1"/>
                    </a:solidFill>
                  </a:rPr>
                  <a:t> and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oMath>
                </a14:m>
                <a:r>
                  <a:rPr lang="en-US" sz="2000" dirty="0">
                    <a:solidFill>
                      <a:schemeClr val="accent1"/>
                    </a:solidFill>
                  </a:rPr>
                  <a:t> and we have </a:t>
                </a:r>
              </a:p>
              <a:p>
                <a:pPr marL="0" indent="0">
                  <a:buNone/>
                </a:pPr>
                <a:r>
                  <a:rPr lang="en-US" sz="1400" dirty="0">
                    <a:solidFill>
                      <a:schemeClr val="accent1"/>
                    </a:solidFill>
                  </a:rPr>
                  <a:t>	</a:t>
                </a:r>
                <a:r>
                  <a:rPr lang="en-US" sz="1900" dirty="0">
                    <a:solidFill>
                      <a:schemeClr val="accent1"/>
                    </a:solidFill>
                  </a:rPr>
                  <a:t>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r>
                          <a:rPr lang="en-US" sz="1900" i="1" smtClean="0">
                            <a:latin typeface="Cambria Math" panose="02040503050406030204" pitchFamily="18" charset="0"/>
                          </a:rPr>
                          <m:t>𝑝</m:t>
                        </m:r>
                        <m:r>
                          <a:rPr lang="en-US" sz="19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e>
                    </m:d>
                    <m:r>
                      <a:rPr lang="en-US" sz="1900" b="0" i="1" smtClean="0">
                        <a:latin typeface="Cambria Math" panose="02040503050406030204" pitchFamily="18" charset="0"/>
                      </a:rPr>
                      <m:t>≤</m:t>
                    </m:r>
                    <m:r>
                      <a:rPr lang="en-US" sz="1900" b="0" i="1" smtClean="0">
                        <a:latin typeface="Cambria Math" panose="02040503050406030204" pitchFamily="18" charset="0"/>
                      </a:rPr>
                      <m:t>𝑥</m:t>
                    </m:r>
                  </m:oMath>
                </a14:m>
                <a:endParaRPr lang="en-US" sz="1900" dirty="0"/>
              </a:p>
              <a:p>
                <a:pPr marL="0" indent="0">
                  <a:buNone/>
                </a:pPr>
                <a:r>
                  <a:rPr lang="en-US" sz="1900" dirty="0">
                    <a:solidFill>
                      <a:schemeClr val="accent1"/>
                    </a:solidFill>
                  </a:rPr>
                  <a:t>  	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r>
                          <a:rPr lang="en-US" sz="1900" b="0" i="1" smtClean="0">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𝑗</m:t>
                            </m:r>
                          </m:e>
                          <m:sup>
                            <m:r>
                              <a:rPr lang="en-US" sz="1800" i="1">
                                <a:latin typeface="Cambria Math" panose="02040503050406030204" pitchFamily="18" charset="0"/>
                              </a:rPr>
                              <m:t>′</m:t>
                            </m:r>
                          </m:sup>
                        </m:sSup>
                        <m:r>
                          <a:rPr lang="en-US" sz="1900" b="0" i="1" smtClean="0">
                            <a:latin typeface="Cambria Math" panose="02040503050406030204" pitchFamily="18" charset="0"/>
                          </a:rPr>
                          <m:t>−1</m:t>
                        </m:r>
                      </m:e>
                    </m:d>
                    <m:r>
                      <a:rPr lang="en-US" sz="1900" b="0" i="1" smtClean="0">
                        <a:latin typeface="Cambria Math" panose="02040503050406030204" pitchFamily="18" charset="0"/>
                      </a:rPr>
                      <m:t>&gt;</m:t>
                    </m:r>
                    <m:r>
                      <a:rPr lang="en-US" sz="1900" b="0" i="1" smtClean="0">
                        <a:latin typeface="Cambria Math" panose="02040503050406030204" pitchFamily="18" charset="0"/>
                      </a:rPr>
                      <m:t>𝑥</m:t>
                    </m:r>
                  </m:oMath>
                </a14:m>
                <a:endParaRPr lang="en-US" sz="1900" dirty="0"/>
              </a:p>
              <a:p>
                <a:pPr marL="0" indent="0">
                  <a:buNone/>
                </a:pPr>
                <a:r>
                  <a:rPr lang="en-US" sz="1900" dirty="0"/>
                  <a:t>	</a:t>
                </a:r>
                <a14:m>
                  <m:oMath xmlns:m="http://schemas.openxmlformats.org/officeDocument/2006/math">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𝑥</m:t>
                    </m:r>
                  </m:oMath>
                </a14:m>
                <a:endParaRPr lang="en-US" sz="1800" dirty="0"/>
              </a:p>
              <a:p>
                <a:pPr marL="0" indent="0">
                  <a:buNone/>
                </a:pPr>
                <a:r>
                  <a:rPr lang="en-US" sz="1900" dirty="0">
                    <a:solidFill>
                      <a:schemeClr val="accent1"/>
                    </a:solidFill>
                  </a:rPr>
                  <a:t>Therefore, the invariant still holds at the start of the next iteration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𝑗</m:t>
                        </m:r>
                      </m:e>
                      <m:sup>
                        <m:r>
                          <a:rPr lang="en-US" sz="1800" i="1">
                            <a:latin typeface="Cambria Math" panose="02040503050406030204" pitchFamily="18" charset="0"/>
                          </a:rPr>
                          <m:t>′</m:t>
                        </m:r>
                      </m:sup>
                    </m:sSup>
                  </m:oMath>
                </a14:m>
                <a:r>
                  <a:rPr lang="en-US" sz="1900" dirty="0">
                    <a:solidFill>
                      <a:schemeClr val="accent1"/>
                    </a:solidFill>
                  </a:rPr>
                  <a:t>.</a:t>
                </a: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610D55F-8C19-46F7-BC6D-7DC89BC6325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CEA902C-6EAD-4F7F-B54C-6F993B2A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534" y="4421762"/>
            <a:ext cx="4154466" cy="1789906"/>
          </a:xfrm>
          <a:prstGeom prst="rect">
            <a:avLst/>
          </a:prstGeom>
        </p:spPr>
      </p:pic>
      <p:sp>
        <p:nvSpPr>
          <p:cNvPr id="11" name="TextBox 10">
            <a:extLst>
              <a:ext uri="{FF2B5EF4-FFF2-40B4-BE49-F238E27FC236}">
                <a16:creationId xmlns:a16="http://schemas.microsoft.com/office/drawing/2014/main" id="{30FBE073-AD31-4A08-A494-272D43BC3BA1}"/>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2807218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BCDC-76A3-40C9-9956-176CB09A8293}"/>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65982F-F15A-4D6F-8DD6-42DA525205AD}"/>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sz="2000" b="1" i="1" u="sng" dirty="0">
                    <a:solidFill>
                      <a:srgbClr val="FF0000"/>
                    </a:solidFill>
                  </a:rPr>
                  <a:t>Case II</a:t>
                </a:r>
                <a:r>
                  <a:rPr lang="en-US" sz="2000" b="1" i="1" dirty="0">
                    <a:solidFill>
                      <a:srgbClr val="FF0000"/>
                    </a:solidFill>
                  </a:rPr>
                  <a:t>:</a:t>
                </a:r>
                <a:r>
                  <a:rPr lang="en-US" sz="2000"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a14:m>
                <a:endParaRPr lang="en-US" sz="2000" b="1" i="1" dirty="0">
                  <a:solidFill>
                    <a:schemeClr val="tx1"/>
                  </a:solidFill>
                </a:endParaRPr>
              </a:p>
              <a:p>
                <a:pPr marL="0" indent="0">
                  <a:buNone/>
                </a:pPr>
                <a:r>
                  <a:rPr lang="en-US" sz="2000" dirty="0">
                    <a:solidFill>
                      <a:schemeClr val="accent1"/>
                    </a:solidFill>
                  </a:rPr>
                  <a:t>Since we assume the invariant holds at the start of the current iteration,</a:t>
                </a:r>
              </a:p>
              <a:p>
                <a:pPr marL="0" indent="0">
                  <a:buNone/>
                </a:pPr>
                <a:r>
                  <a:rPr lang="en-US" sz="2000" dirty="0">
                    <a:solidFill>
                      <a:schemeClr val="accent1"/>
                    </a:solidFill>
                  </a:rPr>
                  <a:t> we have:</a:t>
                </a:r>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i="1" smtClean="0">
                            <a:latin typeface="Cambria Math" panose="02040503050406030204" pitchFamily="18" charset="0"/>
                          </a:rPr>
                          <m:t>𝑝</m:t>
                        </m:r>
                        <m:r>
                          <a:rPr lang="en-US" sz="200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The actions performed are </a:t>
                </a:r>
              </a:p>
              <a:p>
                <a:pPr marL="0" indent="0">
                  <a:buNone/>
                </a:pPr>
                <a:r>
                  <a:rPr lang="en-US" sz="2000" dirty="0">
                    <a:solidFill>
                      <a:schemeClr val="accent1"/>
                    </a:solidFill>
                  </a:rPr>
                  <a:t>	to increment</a:t>
                </a:r>
                <a:r>
                  <a:rPr lang="en-US" sz="200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𝑖</m:t>
                    </m:r>
                  </m:oMath>
                </a14:m>
                <a:r>
                  <a:rPr lang="en-US" sz="2000" dirty="0">
                    <a:solidFill>
                      <a:schemeClr val="tx1"/>
                    </a:solidFill>
                  </a:rPr>
                  <a:t> </a:t>
                </a:r>
                <a:r>
                  <a:rPr lang="en-US" sz="2000" dirty="0">
                    <a:solidFill>
                      <a:schemeClr val="accent1"/>
                    </a:solidFill>
                  </a:rPr>
                  <a:t>by one and swap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𝑖</m:t>
                        </m:r>
                      </m:e>
                    </m:d>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rPr>
                      <m:t>𝐴</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oMath>
                </a14:m>
                <a:r>
                  <a:rPr lang="en-US" sz="2000" dirty="0">
                    <a:solidFill>
                      <a:schemeClr val="accent1"/>
                    </a:solidFill>
                  </a:rPr>
                  <a:t>. </a:t>
                </a:r>
              </a:p>
              <a:p>
                <a:pPr marL="0" indent="0">
                  <a:buNone/>
                </a:pPr>
                <a:r>
                  <a:rPr lang="en-US" sz="2000" dirty="0">
                    <a:solidFill>
                      <a:schemeClr val="accent1"/>
                    </a:solidFill>
                  </a:rPr>
                  <a:t>After the increment,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oMath>
                </a14:m>
                <a:r>
                  <a:rPr lang="en-US" sz="2000" dirty="0">
                    <a:solidFill>
                      <a:schemeClr val="tx1"/>
                    </a:solidFill>
                  </a:rPr>
                  <a:t> </a:t>
                </a:r>
                <a:r>
                  <a:rPr lang="en-US" sz="2000" dirty="0">
                    <a:solidFill>
                      <a:schemeClr val="accent1"/>
                    </a:solidFill>
                  </a:rPr>
                  <a:t>in </a:t>
                </a:r>
                <a:r>
                  <a:rPr lang="en-US" sz="2000" b="1" i="1" dirty="0">
                    <a:solidFill>
                      <a:srgbClr val="FF0000"/>
                    </a:solidFill>
                  </a:rPr>
                  <a:t>Line 6</a:t>
                </a:r>
                <a:r>
                  <a:rPr lang="en-US" sz="2000" dirty="0">
                    <a:solidFill>
                      <a:schemeClr val="accent1"/>
                    </a:solidFill>
                  </a:rPr>
                  <a:t>.</a:t>
                </a:r>
                <a:r>
                  <a:rPr lang="en-US" sz="2000" dirty="0">
                    <a:solidFill>
                      <a:schemeClr val="tx1"/>
                    </a:solidFill>
                  </a:rPr>
                  <a:t> </a:t>
                </a:r>
              </a:p>
              <a:p>
                <a:pPr marL="0" indent="0">
                  <a:buNone/>
                </a:pPr>
                <a:r>
                  <a:rPr lang="en-US" sz="2000" dirty="0">
                    <a:solidFill>
                      <a:schemeClr val="accent1"/>
                    </a:solidFill>
                  </a:rPr>
                  <a:t>Since</a:t>
                </a:r>
                <a:r>
                  <a:rPr lang="en-US" sz="2000" dirty="0">
                    <a:solidFill>
                      <a:schemeClr val="tx1"/>
                    </a:solidFill>
                  </a:rPr>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r>
                  <a:rPr lang="en-US" sz="2000" dirty="0">
                    <a:solidFill>
                      <a:schemeClr val="tx1"/>
                    </a:solidFill>
                  </a:rPr>
                  <a:t>, </a:t>
                </a:r>
                <a:r>
                  <a:rPr lang="en-US" sz="2000" dirty="0">
                    <a:solidFill>
                      <a:schemeClr val="accent1"/>
                    </a:solidFill>
                  </a:rPr>
                  <a:t>after the swap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solidFill>
                      <a:schemeClr val="accent1"/>
                    </a:solidFill>
                  </a:rPr>
                  <a:t> in </a:t>
                </a:r>
                <a:r>
                  <a:rPr lang="en-US" sz="2000" b="1" i="1" dirty="0">
                    <a:solidFill>
                      <a:srgbClr val="FF0000"/>
                    </a:solidFill>
                  </a:rPr>
                  <a:t>Line 7</a:t>
                </a:r>
                <a:r>
                  <a:rPr lang="en-US" sz="2000" dirty="0">
                    <a:solidFill>
                      <a:schemeClr val="accent1"/>
                    </a:solidFill>
                  </a:rPr>
                  <a:t>, </a:t>
                </a:r>
              </a:p>
              <a:p>
                <a:pPr marL="0" indent="0">
                  <a:buNone/>
                </a:pPr>
                <a:r>
                  <a:rPr lang="en-US" sz="2000" dirty="0">
                    <a:solidFill>
                      <a:schemeClr val="accent1"/>
                    </a:solidFill>
                  </a:rPr>
                  <a:t>	we have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m:t>
                    </m:r>
                    <m:r>
                      <a:rPr lang="en-US" sz="2000" i="1">
                        <a:latin typeface="Cambria Math" panose="02040503050406030204" pitchFamily="18" charset="0"/>
                      </a:rPr>
                      <m:t>𝑥</m:t>
                    </m:r>
                  </m:oMath>
                </a14:m>
                <a:endParaRPr lang="en-US" sz="2000" dirty="0">
                  <a:solidFill>
                    <a:schemeClr val="accent1"/>
                  </a:solidFill>
                </a:endParaRPr>
              </a:p>
              <a:p>
                <a:pPr marL="0" indent="0">
                  <a:buNone/>
                </a:pPr>
                <a:r>
                  <a:rPr lang="en-US" sz="2000" dirty="0">
                    <a:solidFill>
                      <a:schemeClr val="accent1"/>
                    </a:solidFill>
                  </a:rPr>
                  <a:t>Since</a:t>
                </a:r>
                <a:r>
                  <a:rPr lang="en-US" sz="2000" dirty="0"/>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r>
                  <a:rPr lang="en-US" sz="2000" dirty="0">
                    <a:solidFill>
                      <a:schemeClr val="accent1"/>
                    </a:solidFill>
                  </a:rPr>
                  <a:t> </a:t>
                </a:r>
                <a:r>
                  <a:rPr lang="en-US" sz="2000" b="1" i="1" dirty="0">
                    <a:solidFill>
                      <a:srgbClr val="FF0000"/>
                    </a:solidFill>
                  </a:rPr>
                  <a:t>previously</a:t>
                </a:r>
                <a:r>
                  <a:rPr lang="en-US" sz="2000" dirty="0">
                    <a:solidFill>
                      <a:schemeClr val="accent1"/>
                    </a:solidFill>
                  </a:rPr>
                  <a:t> (by the loop invariant), </a:t>
                </a:r>
              </a:p>
              <a:p>
                <a:pPr marL="0" indent="0">
                  <a:buNone/>
                </a:pPr>
                <a:r>
                  <a:rPr lang="en-US" sz="2000" dirty="0">
                    <a:solidFill>
                      <a:schemeClr val="accent1"/>
                    </a:solidFill>
                  </a:rPr>
                  <a:t>after the swap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solidFill>
                      <a:schemeClr val="accent1"/>
                    </a:solidFill>
                  </a:rPr>
                  <a:t> in in </a:t>
                </a:r>
                <a:r>
                  <a:rPr lang="en-US" sz="2000" b="1" i="1" dirty="0">
                    <a:solidFill>
                      <a:srgbClr val="FF0000"/>
                    </a:solidFill>
                  </a:rPr>
                  <a:t>Line 7</a:t>
                </a:r>
                <a:r>
                  <a:rPr lang="en-US" sz="2000" dirty="0">
                    <a:solidFill>
                      <a:schemeClr val="accent1"/>
                    </a:solidFill>
                  </a:rPr>
                  <a:t>, </a:t>
                </a:r>
              </a:p>
              <a:p>
                <a:pPr marL="0" indent="0">
                  <a:buNone/>
                </a:pPr>
                <a:r>
                  <a:rPr lang="en-US" sz="2000" dirty="0">
                    <a:solidFill>
                      <a:schemeClr val="accent1"/>
                    </a:solidFill>
                  </a:rPr>
                  <a:t>	we have </a:t>
                </a:r>
                <a14:m>
                  <m:oMath xmlns:m="http://schemas.openxmlformats.org/officeDocument/2006/math">
                    <m:r>
                      <a:rPr lang="en-US" sz="2000" i="1" smtClean="0">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&gt;</m:t>
                    </m:r>
                    <m:r>
                      <a:rPr lang="en-US" sz="2000" i="1">
                        <a:latin typeface="Cambria Math" panose="02040503050406030204" pitchFamily="18" charset="0"/>
                      </a:rPr>
                      <m:t>𝑥</m:t>
                    </m:r>
                  </m:oMath>
                </a14:m>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D65982F-F15A-4D6F-8DD6-42DA525205AD}"/>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580" t="-2219" b="-65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F465207-17C0-4FF8-8EE6-7B94105F7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655" y="4384331"/>
            <a:ext cx="3814106" cy="1741805"/>
          </a:xfrm>
          <a:prstGeom prst="rect">
            <a:avLst/>
          </a:prstGeom>
        </p:spPr>
      </p:pic>
      <p:sp>
        <p:nvSpPr>
          <p:cNvPr id="9" name="TextBox 8">
            <a:extLst>
              <a:ext uri="{FF2B5EF4-FFF2-40B4-BE49-F238E27FC236}">
                <a16:creationId xmlns:a16="http://schemas.microsoft.com/office/drawing/2014/main" id="{3B268E1C-CD08-4AD5-B035-BF3F5BA8AFAC}"/>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52129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5D4F-CA71-4EA5-A3E2-2FF251BDC7BC}"/>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C15ED1-DF25-41A0-BD11-3D57F4C52237}"/>
                  </a:ext>
                </a:extLst>
              </p:cNvPr>
              <p:cNvSpPr>
                <a:spLocks noGrp="1"/>
              </p:cNvSpPr>
              <p:nvPr>
                <p:ph idx="1"/>
              </p:nvPr>
            </p:nvSpPr>
            <p:spPr/>
            <p:txBody>
              <a:bodyPr/>
              <a:lstStyle/>
              <a:p>
                <a:pPr marL="0" indent="0">
                  <a:buNone/>
                </a:pPr>
                <a:r>
                  <a:rPr lang="en-US" sz="2000" b="1" i="1" u="sng" dirty="0">
                    <a:solidFill>
                      <a:srgbClr val="FF0000"/>
                    </a:solidFill>
                  </a:rPr>
                  <a:t>Case II</a:t>
                </a:r>
                <a:r>
                  <a:rPr lang="en-US" sz="2000" b="1" i="1" dirty="0">
                    <a:solidFill>
                      <a:srgbClr val="FF0000"/>
                    </a:solidFill>
                  </a:rPr>
                  <a:t>:</a:t>
                </a:r>
                <a:r>
                  <a:rPr lang="en-US" sz="2000"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a14:m>
                <a:endParaRPr lang="en-US" sz="2000" b="1" i="1" dirty="0">
                  <a:solidFill>
                    <a:schemeClr val="tx1"/>
                  </a:solidFill>
                </a:endParaRPr>
              </a:p>
              <a:p>
                <a:pPr marL="0" indent="0">
                  <a:buNone/>
                </a:pPr>
                <a:r>
                  <a:rPr lang="en-US" sz="2000" dirty="0">
                    <a:solidFill>
                      <a:schemeClr val="accent1"/>
                    </a:solidFill>
                  </a:rPr>
                  <a:t>At the end of the iteration,</a:t>
                </a:r>
              </a:p>
              <a:p>
                <a:pPr marL="0" indent="0">
                  <a:buNone/>
                </a:pPr>
                <a:r>
                  <a:rPr lang="en-US" sz="2000" dirty="0">
                    <a:solidFill>
                      <a:schemeClr val="accent1"/>
                    </a:solidFill>
                  </a:rPr>
                  <a:t>	 we increment </a:t>
                </a:r>
                <a14:m>
                  <m:oMath xmlns:m="http://schemas.openxmlformats.org/officeDocument/2006/math">
                    <m:r>
                      <a:rPr lang="en-US" sz="2000" b="0" i="1" smtClean="0">
                        <a:solidFill>
                          <a:schemeClr val="tx1"/>
                        </a:solidFill>
                        <a:latin typeface="Cambria Math" panose="02040503050406030204" pitchFamily="18" charset="0"/>
                      </a:rPr>
                      <m:t>𝑗</m:t>
                    </m:r>
                  </m:oMath>
                </a14:m>
                <a:r>
                  <a:rPr lang="en-US" sz="2000" dirty="0">
                    <a:solidFill>
                      <a:schemeClr val="accent1"/>
                    </a:solidFill>
                  </a:rPr>
                  <a:t>.</a:t>
                </a:r>
              </a:p>
              <a:p>
                <a:pPr marL="0" indent="0">
                  <a:buNone/>
                </a:pPr>
                <a:r>
                  <a:rPr lang="en-US" sz="2000" dirty="0">
                    <a:solidFill>
                      <a:schemeClr val="accent1"/>
                    </a:solidFill>
                  </a:rPr>
                  <a:t>That is,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𝑗</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solidFill>
                      <a:schemeClr val="accent1"/>
                    </a:solidFill>
                  </a:rPr>
                  <a:t> and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oMath>
                </a14:m>
                <a:r>
                  <a:rPr lang="en-US" sz="2000" dirty="0">
                    <a:solidFill>
                      <a:schemeClr val="accent1"/>
                    </a:solidFill>
                  </a:rPr>
                  <a:t> and we have </a:t>
                </a:r>
              </a:p>
              <a:p>
                <a:pPr marL="0" indent="0">
                  <a:buNone/>
                </a:pPr>
                <a:r>
                  <a:rPr lang="en-US" sz="1400" dirty="0">
                    <a:solidFill>
                      <a:schemeClr val="accent1"/>
                    </a:solidFill>
                  </a:rPr>
                  <a:t>	</a:t>
                </a:r>
                <a:r>
                  <a:rPr lang="en-US" sz="1900" dirty="0">
                    <a:solidFill>
                      <a:schemeClr val="accent1"/>
                    </a:solidFill>
                  </a:rPr>
                  <a:t>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r>
                          <a:rPr lang="en-US" sz="1900" i="1" smtClean="0">
                            <a:latin typeface="Cambria Math" panose="02040503050406030204" pitchFamily="18" charset="0"/>
                          </a:rPr>
                          <m:t>𝑝</m:t>
                        </m:r>
                        <m:r>
                          <a:rPr lang="en-US" sz="19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e>
                    </m:d>
                    <m:r>
                      <a:rPr lang="en-US" sz="1900" b="0" i="1" smtClean="0">
                        <a:latin typeface="Cambria Math" panose="02040503050406030204" pitchFamily="18" charset="0"/>
                      </a:rPr>
                      <m:t>≤</m:t>
                    </m:r>
                    <m:r>
                      <a:rPr lang="en-US" sz="1900" b="0" i="1" smtClean="0">
                        <a:latin typeface="Cambria Math" panose="02040503050406030204" pitchFamily="18" charset="0"/>
                      </a:rPr>
                      <m:t>𝑥</m:t>
                    </m:r>
                  </m:oMath>
                </a14:m>
                <a:endParaRPr lang="en-US" sz="1900" dirty="0"/>
              </a:p>
              <a:p>
                <a:pPr marL="0" indent="0">
                  <a:buNone/>
                </a:pPr>
                <a:r>
                  <a:rPr lang="en-US" sz="1900" dirty="0">
                    <a:solidFill>
                      <a:schemeClr val="accent1"/>
                    </a:solidFill>
                  </a:rPr>
                  <a:t>  	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r>
                          <a:rPr lang="en-US" sz="1900" b="0" i="1" smtClean="0">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𝑗</m:t>
                            </m:r>
                          </m:e>
                          <m:sup>
                            <m:r>
                              <a:rPr lang="en-US" sz="1800" i="1">
                                <a:latin typeface="Cambria Math" panose="02040503050406030204" pitchFamily="18" charset="0"/>
                              </a:rPr>
                              <m:t>′</m:t>
                            </m:r>
                          </m:sup>
                        </m:sSup>
                        <m:r>
                          <a:rPr lang="en-US" sz="1900" b="0" i="1" smtClean="0">
                            <a:latin typeface="Cambria Math" panose="02040503050406030204" pitchFamily="18" charset="0"/>
                          </a:rPr>
                          <m:t>−1</m:t>
                        </m:r>
                      </m:e>
                    </m:d>
                    <m:r>
                      <a:rPr lang="en-US" sz="1900" b="0" i="1" smtClean="0">
                        <a:latin typeface="Cambria Math" panose="02040503050406030204" pitchFamily="18" charset="0"/>
                      </a:rPr>
                      <m:t>&gt;</m:t>
                    </m:r>
                    <m:r>
                      <a:rPr lang="en-US" sz="1900" b="0" i="1" smtClean="0">
                        <a:latin typeface="Cambria Math" panose="02040503050406030204" pitchFamily="18" charset="0"/>
                      </a:rPr>
                      <m:t>𝑥</m:t>
                    </m:r>
                  </m:oMath>
                </a14:m>
                <a:endParaRPr lang="en-US" sz="1900" dirty="0"/>
              </a:p>
              <a:p>
                <a:pPr marL="0" indent="0">
                  <a:buNone/>
                </a:pPr>
                <a:r>
                  <a:rPr lang="en-US" sz="1900" dirty="0"/>
                  <a:t>	</a:t>
                </a:r>
                <a14:m>
                  <m:oMath xmlns:m="http://schemas.openxmlformats.org/officeDocument/2006/math">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𝑥</m:t>
                    </m:r>
                  </m:oMath>
                </a14:m>
                <a:endParaRPr lang="en-US" sz="1800" dirty="0"/>
              </a:p>
              <a:p>
                <a:pPr marL="0" indent="0">
                  <a:buNone/>
                </a:pPr>
                <a:r>
                  <a:rPr lang="en-US" sz="1900" dirty="0">
                    <a:solidFill>
                      <a:schemeClr val="accent1"/>
                    </a:solidFill>
                  </a:rPr>
                  <a:t>Therefore, the invariant still holds at the start of the next iteration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𝑗</m:t>
                        </m:r>
                      </m:e>
                      <m:sup>
                        <m:r>
                          <a:rPr lang="en-US" sz="1800" i="1">
                            <a:latin typeface="Cambria Math" panose="02040503050406030204" pitchFamily="18" charset="0"/>
                          </a:rPr>
                          <m:t>′</m:t>
                        </m:r>
                      </m:sup>
                    </m:sSup>
                  </m:oMath>
                </a14:m>
                <a:r>
                  <a:rPr lang="en-US" sz="1900" dirty="0">
                    <a:solidFill>
                      <a:schemeClr val="accent1"/>
                    </a:solidFill>
                  </a:rPr>
                  <a:t>.</a:t>
                </a:r>
              </a:p>
              <a:p>
                <a:pPr marL="0" indent="0">
                  <a:buNone/>
                </a:pPr>
                <a:endParaRPr lang="en-US" sz="1900" dirty="0">
                  <a:solidFill>
                    <a:schemeClr val="accent1"/>
                  </a:solidFill>
                </a:endParaRPr>
              </a:p>
              <a:p>
                <a:pPr marL="0" indent="0">
                  <a:buNone/>
                </a:pPr>
                <a:r>
                  <a:rPr lang="en-US" sz="1900" dirty="0">
                    <a:solidFill>
                      <a:schemeClr val="accent1"/>
                    </a:solidFill>
                  </a:rPr>
                  <a:t>We have just shown that the invariant is maintained across iterations. </a:t>
                </a:r>
              </a:p>
              <a:p>
                <a:pPr marL="0" indent="0">
                  <a:buNone/>
                </a:pPr>
                <a:endParaRPr lang="en-US" sz="2000" b="1" i="1" dirty="0">
                  <a:solidFill>
                    <a:schemeClr val="tx1"/>
                  </a:solidFill>
                </a:endParaRPr>
              </a:p>
              <a:p>
                <a:endParaRPr lang="en-US" dirty="0"/>
              </a:p>
            </p:txBody>
          </p:sp>
        </mc:Choice>
        <mc:Fallback xmlns="">
          <p:sp>
            <p:nvSpPr>
              <p:cNvPr id="3" name="Content Placeholder 2">
                <a:extLst>
                  <a:ext uri="{FF2B5EF4-FFF2-40B4-BE49-F238E27FC236}">
                    <a16:creationId xmlns:a16="http://schemas.microsoft.com/office/drawing/2014/main" id="{ADC15ED1-DF25-41A0-BD11-3D57F4C52237}"/>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FDB59B2-B5B6-4FE7-B9F0-B4184069F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655" y="4435158"/>
            <a:ext cx="3814106" cy="1741805"/>
          </a:xfrm>
          <a:prstGeom prst="rect">
            <a:avLst/>
          </a:prstGeom>
        </p:spPr>
      </p:pic>
      <p:sp>
        <p:nvSpPr>
          <p:cNvPr id="11" name="TextBox 10">
            <a:extLst>
              <a:ext uri="{FF2B5EF4-FFF2-40B4-BE49-F238E27FC236}">
                <a16:creationId xmlns:a16="http://schemas.microsoft.com/office/drawing/2014/main" id="{65820FF2-A0E2-453E-AA66-2AA460F72512}"/>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946009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0569-C9AF-4885-AA3E-01E155E53467}"/>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3837B5-C28B-4B9A-ACE3-995A913179E7}"/>
                  </a:ext>
                </a:extLst>
              </p:cNvPr>
              <p:cNvSpPr>
                <a:spLocks noGrp="1"/>
              </p:cNvSpPr>
              <p:nvPr>
                <p:ph idx="1"/>
              </p:nvPr>
            </p:nvSpPr>
            <p:spPr/>
            <p:txBody>
              <a:bodyPr>
                <a:normAutofit fontScale="70000" lnSpcReduction="20000"/>
              </a:bodyPr>
              <a:lstStyle/>
              <a:p>
                <a:pPr marL="0" indent="0">
                  <a:buNone/>
                </a:pPr>
                <a:r>
                  <a:rPr lang="en-US" b="1" i="1" u="sng" dirty="0">
                    <a:solidFill>
                      <a:srgbClr val="FF0000"/>
                    </a:solidFill>
                  </a:rPr>
                  <a:t>Termination</a:t>
                </a:r>
                <a:r>
                  <a:rPr lang="en-US" b="1" i="1" dirty="0">
                    <a:solidFill>
                      <a:srgbClr val="FF0000"/>
                    </a:solidFill>
                  </a:rPr>
                  <a:t>: </a:t>
                </a:r>
                <a:r>
                  <a:rPr lang="en-US" dirty="0">
                    <a:solidFill>
                      <a:schemeClr val="accent1"/>
                    </a:solidFill>
                  </a:rPr>
                  <a:t>At termination,  we have </a:t>
                </a:r>
                <a14:m>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Plugging </a:t>
                </a:r>
                <a14:m>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into the three invariant properties, we have</a:t>
                </a:r>
              </a:p>
              <a:p>
                <a:pPr marL="0" indent="0">
                  <a:buNone/>
                </a:pPr>
                <a:endParaRPr lang="en-US" dirty="0">
                  <a:solidFill>
                    <a:schemeClr val="accent1"/>
                  </a:solidFill>
                </a:endParaRP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oMath>
                </a14:m>
                <a:r>
                  <a:rPr lang="en-US" dirty="0">
                    <a:solidFill>
                      <a:schemeClr val="accent1"/>
                    </a:solidFill>
                  </a:rPr>
                  <a:t>, then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𝑖</m:t>
                    </m:r>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−1</m:t>
                    </m:r>
                  </m:oMath>
                </a14:m>
                <a:r>
                  <a:rPr lang="en-US" dirty="0">
                    <a:solidFill>
                      <a:schemeClr val="accent1"/>
                    </a:solidFill>
                  </a:rPr>
                  <a:t>, then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&gt;</m:t>
                    </m:r>
                    <m:r>
                      <a:rPr lang="en-US" i="1">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𝑥</m:t>
                    </m:r>
                  </m:oMath>
                </a14:m>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0" indent="0">
                  <a:buNone/>
                </a:pPr>
                <a:r>
                  <a:rPr lang="en-US" dirty="0">
                    <a:solidFill>
                      <a:schemeClr val="accent1"/>
                    </a:solidFill>
                  </a:rPr>
                  <a:t>Therefore, every entry in the array is in one of the three regions described by the invariant. We have partitioned the elements in the array into </a:t>
                </a:r>
                <a:r>
                  <a:rPr lang="en-US" b="1" i="1" dirty="0">
                    <a:solidFill>
                      <a:srgbClr val="FF0000"/>
                    </a:solidFill>
                  </a:rPr>
                  <a:t>three sets </a:t>
                </a:r>
                <a:r>
                  <a:rPr lang="en-US" dirty="0">
                    <a:solidFill>
                      <a:schemeClr val="accent1"/>
                    </a:solidFill>
                  </a:rPr>
                  <a:t>as required: those smaller or equal to the pivot </a:t>
                </a:r>
                <a14:m>
                  <m:oMath xmlns:m="http://schemas.openxmlformats.org/officeDocument/2006/math">
                    <m:r>
                      <a:rPr lang="en-US" i="1" smtClean="0">
                        <a:latin typeface="Cambria Math" panose="02040503050406030204" pitchFamily="18" charset="0"/>
                      </a:rPr>
                      <m:t>𝑥</m:t>
                    </m:r>
                  </m:oMath>
                </a14:m>
                <a:r>
                  <a:rPr lang="en-US" dirty="0">
                    <a:solidFill>
                      <a:schemeClr val="accent1"/>
                    </a:solidFill>
                  </a:rPr>
                  <a:t>, those strictly larger than </a:t>
                </a:r>
                <a14:m>
                  <m:oMath xmlns:m="http://schemas.openxmlformats.org/officeDocument/2006/math">
                    <m:r>
                      <a:rPr lang="en-US" i="1">
                        <a:latin typeface="Cambria Math" panose="02040503050406030204" pitchFamily="18" charset="0"/>
                      </a:rPr>
                      <m:t>𝑥</m:t>
                    </m:r>
                  </m:oMath>
                </a14:m>
                <a:r>
                  <a:rPr lang="en-US" dirty="0">
                    <a:solidFill>
                      <a:schemeClr val="accent1"/>
                    </a:solidFill>
                  </a:rPr>
                  <a:t> and a singleton set containing the pivot </a:t>
                </a:r>
                <a14:m>
                  <m:oMath xmlns:m="http://schemas.openxmlformats.org/officeDocument/2006/math">
                    <m:r>
                      <a:rPr lang="en-US" i="1">
                        <a:latin typeface="Cambria Math" panose="02040503050406030204" pitchFamily="18" charset="0"/>
                      </a:rPr>
                      <m:t>𝑥</m:t>
                    </m:r>
                  </m:oMath>
                </a14:m>
                <a:r>
                  <a:rPr lang="en-US" dirty="0">
                    <a:solidFill>
                      <a:schemeClr val="accent1"/>
                    </a:solidFill>
                  </a:rPr>
                  <a:t>. </a:t>
                </a:r>
              </a:p>
              <a:p>
                <a:pPr marL="0" indent="0">
                  <a:buNone/>
                </a:pPr>
                <a:endParaRPr lang="en-US" dirty="0">
                  <a:solidFill>
                    <a:schemeClr val="accent1"/>
                  </a:solidFill>
                </a:endParaRPr>
              </a:p>
              <a:p>
                <a:pPr marL="0" indent="0">
                  <a:buNone/>
                </a:pPr>
                <a:r>
                  <a:rPr lang="en-US" b="1" i="1" dirty="0">
                    <a:solidFill>
                      <a:srgbClr val="FF0000"/>
                    </a:solidFill>
                  </a:rPr>
                  <a:t>The final two lines </a:t>
                </a:r>
                <a:r>
                  <a:rPr lang="en-US" dirty="0">
                    <a:solidFill>
                      <a:schemeClr val="accent1"/>
                    </a:solidFill>
                  </a:rPr>
                  <a:t>swap the pivot with the leftmost element larger than the pivot, thereby placing the pivot into the correct position, and return the pivot index.</a:t>
                </a:r>
                <a:r>
                  <a:rPr lang="en-US" dirty="0">
                    <a:solidFill>
                      <a:schemeClr val="tx1"/>
                    </a:solidFill>
                    <a:ea typeface="Cambria Math" panose="02040503050406030204" pitchFamily="18" charset="0"/>
                  </a:rPr>
                  <a:t> </a:t>
                </a:r>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endParaRPr lang="en-US" i="1" dirty="0">
                  <a:latin typeface="Cambria Math" panose="02040503050406030204" pitchFamily="18" charset="0"/>
                  <a:ea typeface="Cambria Math" panose="02040503050406030204" pitchFamily="18" charset="0"/>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063837B5-C28B-4B9A-ACE3-995A913179E7}"/>
                  </a:ext>
                </a:extLst>
              </p:cNvPr>
              <p:cNvSpPr>
                <a:spLocks noGrp="1" noRot="1" noChangeAspect="1" noMove="1" noResize="1" noEditPoints="1" noAdjustHandles="1" noChangeArrowheads="1" noChangeShapeType="1" noTextEdit="1"/>
              </p:cNvSpPr>
              <p:nvPr>
                <p:ph idx="1"/>
              </p:nvPr>
            </p:nvSpPr>
            <p:spPr>
              <a:blipFill>
                <a:blip r:embed="rId2"/>
                <a:stretch>
                  <a:fillRect l="-638" t="-2521" r="-928"/>
                </a:stretch>
              </a:blipFill>
            </p:spPr>
            <p:txBody>
              <a:bodyPr/>
              <a:lstStyle/>
              <a:p>
                <a:r>
                  <a:rPr lang="en-US">
                    <a:noFill/>
                  </a:rPr>
                  <a:t> </a:t>
                </a:r>
              </a:p>
            </p:txBody>
          </p:sp>
        </mc:Fallback>
      </mc:AlternateContent>
    </p:spTree>
    <p:extLst>
      <p:ext uri="{BB962C8B-B14F-4D97-AF65-F5344CB8AC3E}">
        <p14:creationId xmlns:p14="http://schemas.microsoft.com/office/powerpoint/2010/main" val="379609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44B8-1774-4456-B7F3-C6C5AE35123C}"/>
              </a:ext>
            </a:extLst>
          </p:cNvPr>
          <p:cNvSpPr>
            <a:spLocks noGrp="1"/>
          </p:cNvSpPr>
          <p:nvPr>
            <p:ph type="title"/>
          </p:nvPr>
        </p:nvSpPr>
        <p:spPr/>
        <p:txBody>
          <a:bodyPr/>
          <a:lstStyle/>
          <a:p>
            <a:r>
              <a:rPr lang="en-US" dirty="0">
                <a:solidFill>
                  <a:schemeClr val="accent1"/>
                </a:solidFill>
              </a:rPr>
              <a:t>Quicksort: Analysis of Partitioning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336BB-2F7D-4F2D-A6AC-865850B9F2A4}"/>
                  </a:ext>
                </a:extLst>
              </p:cNvPr>
              <p:cNvSpPr>
                <a:spLocks noGrp="1"/>
              </p:cNvSpPr>
              <p:nvPr>
                <p:ph idx="1"/>
              </p:nvPr>
            </p:nvSpPr>
            <p:spPr/>
            <p:txBody>
              <a:bodyPr/>
              <a:lstStyle/>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be the number of elements in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a:t>
                </a:r>
              </a:p>
              <a:p>
                <a:pPr marL="0" indent="0">
                  <a:buNone/>
                </a:pPr>
                <a:endParaRPr lang="en-US" dirty="0">
                  <a:solidFill>
                    <a:schemeClr val="tx1"/>
                  </a:solidFill>
                </a:endParaRPr>
              </a:p>
              <a:p>
                <a:pPr marL="0" indent="0">
                  <a:buNone/>
                </a:pPr>
                <a:r>
                  <a:rPr lang="en-US" dirty="0">
                    <a:solidFill>
                      <a:schemeClr val="accent1"/>
                    </a:solidFill>
                  </a:rPr>
                  <a:t>Therefore, we have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number of iterations executed by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is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Since the loop body consists of only constant-time operations,</a:t>
                </a:r>
              </a:p>
              <a:p>
                <a:pPr marL="0" indent="0">
                  <a:buNone/>
                </a:pPr>
                <a:r>
                  <a:rPr lang="en-US" dirty="0">
                    <a:solidFill>
                      <a:schemeClr val="accent1"/>
                    </a:solidFill>
                  </a:rPr>
                  <a:t>	 the running time of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is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−1</m:t>
                        </m:r>
                      </m:e>
                    </m:d>
                    <m:r>
                      <a:rPr lang="en-US" b="0" i="1"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E5336BB-2F7D-4F2D-A6AC-865850B9F2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65448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lstStyle/>
          <a:p>
            <a:endParaRPr lang="en-US" dirty="0"/>
          </a:p>
          <a:p>
            <a:pPr marL="0" indent="0">
              <a:buNone/>
            </a:pPr>
            <a:endParaRPr lang="en-US" dirty="0"/>
          </a:p>
          <a:p>
            <a:pPr marL="0" indent="0">
              <a:buNone/>
            </a:pPr>
            <a:r>
              <a:rPr lang="en-US" sz="4400" dirty="0">
                <a:solidFill>
                  <a:schemeClr val="accent1"/>
                </a:solidFill>
              </a:rPr>
              <a:t>Lecture 6:  Divide and Conquer</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D0C5-305A-4216-9B7D-3489A87095AA}"/>
              </a:ext>
            </a:extLst>
          </p:cNvPr>
          <p:cNvSpPr>
            <a:spLocks noGrp="1"/>
          </p:cNvSpPr>
          <p:nvPr>
            <p:ph type="title"/>
          </p:nvPr>
        </p:nvSpPr>
        <p:spPr/>
        <p:txBody>
          <a:bodyPr/>
          <a:lstStyle/>
          <a:p>
            <a:r>
              <a:rPr lang="en-US" dirty="0">
                <a:solidFill>
                  <a:schemeClr val="accent1"/>
                </a:solidFill>
              </a:rPr>
              <a:t>Quick sort: Worst-Case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9BC134-3C59-47DC-BD8D-54D2509494A9}"/>
                  </a:ext>
                </a:extLst>
              </p:cNvPr>
              <p:cNvSpPr>
                <a:spLocks noGrp="1"/>
              </p:cNvSpPr>
              <p:nvPr>
                <p:ph idx="1"/>
              </p:nvPr>
            </p:nvSpPr>
            <p:spPr/>
            <p:txBody>
              <a:bodyPr/>
              <a:lstStyle/>
              <a:p>
                <a:pPr marL="0" indent="0">
                  <a:buNone/>
                </a:pPr>
                <a:r>
                  <a:rPr lang="en-US" dirty="0">
                    <a:solidFill>
                      <a:schemeClr val="accent1"/>
                    </a:solidFill>
                  </a:rPr>
                  <a:t>The</a:t>
                </a:r>
                <a:r>
                  <a:rPr lang="en-US" b="1" i="1" dirty="0">
                    <a:solidFill>
                      <a:srgbClr val="FF0000"/>
                    </a:solidFill>
                  </a:rPr>
                  <a:t> Worst-case</a:t>
                </a:r>
                <a:r>
                  <a:rPr lang="en-US" dirty="0">
                    <a:solidFill>
                      <a:schemeClr val="accent1"/>
                    </a:solidFill>
                  </a:rPr>
                  <a:t> behavior for quicksort occurs when the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routine produces one subproblem with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 elements and one with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elements.</a:t>
                </a:r>
              </a:p>
              <a:p>
                <a:pPr marL="0" indent="0">
                  <a:buNone/>
                </a:pPr>
                <a:endParaRPr lang="en-US" dirty="0">
                  <a:solidFill>
                    <a:schemeClr val="accent1"/>
                  </a:solidFill>
                </a:endParaRPr>
              </a:p>
              <a:p>
                <a:pPr marL="0" indent="0">
                  <a:buNone/>
                </a:pPr>
                <a:r>
                  <a:rPr lang="en-US" dirty="0">
                    <a:solidFill>
                      <a:schemeClr val="accent1"/>
                    </a:solidFill>
                  </a:rPr>
                  <a:t>Let us assume that such an </a:t>
                </a:r>
                <a:r>
                  <a:rPr lang="en-US" b="1" i="1" dirty="0">
                    <a:solidFill>
                      <a:srgbClr val="FF0000"/>
                    </a:solidFill>
                  </a:rPr>
                  <a:t>unbalanced partitioning </a:t>
                </a:r>
                <a:r>
                  <a:rPr lang="en-US" dirty="0">
                    <a:solidFill>
                      <a:schemeClr val="accent1"/>
                    </a:solidFill>
                  </a:rPr>
                  <a:t>happens in each recursive call.</a:t>
                </a:r>
              </a:p>
              <a:p>
                <a:pPr marL="0" indent="0">
                  <a:buNone/>
                </a:pPr>
                <a:endParaRPr lang="en-US" dirty="0">
                  <a:solidFill>
                    <a:schemeClr val="accent1"/>
                  </a:solidFill>
                </a:endParaRPr>
              </a:p>
              <a:p>
                <a:pPr marL="0" indent="0">
                  <a:buNone/>
                </a:pPr>
                <a:r>
                  <a:rPr lang="en-US" dirty="0">
                    <a:solidFill>
                      <a:schemeClr val="accent1"/>
                    </a:solidFill>
                  </a:rPr>
                  <a:t>Since the recursive call on an array of size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returns immediately,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379BC134-3C59-47DC-BD8D-54D2509494A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98085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0AED-A8C8-427B-A95C-1D2A066D8E75}"/>
              </a:ext>
            </a:extLst>
          </p:cNvPr>
          <p:cNvSpPr>
            <a:spLocks noGrp="1"/>
          </p:cNvSpPr>
          <p:nvPr>
            <p:ph type="title"/>
          </p:nvPr>
        </p:nvSpPr>
        <p:spPr/>
        <p:txBody>
          <a:bodyPr/>
          <a:lstStyle/>
          <a:p>
            <a:r>
              <a:rPr lang="en-US" dirty="0">
                <a:solidFill>
                  <a:schemeClr val="accent1"/>
                </a:solidFill>
              </a:rPr>
              <a:t>Quicksort: Worst-Case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AABDC7-2C34-4188-9425-96065A739E3A}"/>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Therefore, the running time of quicksort is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solidFill>
                      <a:schemeClr val="accent1"/>
                    </a:solidFill>
                  </a:rPr>
                  <a:t>Since</a:t>
                </a:r>
                <a:r>
                  <a:rPr lang="en-US" dirty="0"/>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m:t>
                        </m:r>
                      </m:e>
                    </m:d>
                  </m:oMath>
                </a14:m>
                <a:r>
                  <a:rPr lang="en-US" dirty="0">
                    <a:solidFill>
                      <a:schemeClr val="accent1"/>
                    </a:solidFill>
                  </a:rPr>
                  <a: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ea typeface="Cambria Math" panose="02040503050406030204" pitchFamily="18" charset="0"/>
                  </a:rPr>
                  <a:t>The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term can be absorbed into the more asymptotically dominant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endParaRPr lang="en-US" dirty="0"/>
              </a:p>
              <a:p>
                <a:pPr marL="0" indent="0">
                  <a:buNone/>
                </a:pPr>
                <a:r>
                  <a:rPr lang="en-US" dirty="0">
                    <a:solidFill>
                      <a:schemeClr val="accent1"/>
                    </a:solidFill>
                  </a:rPr>
                  <a:t>term.</a:t>
                </a:r>
              </a:p>
              <a:p>
                <a:pPr marL="0" indent="0">
                  <a:buNone/>
                </a:pPr>
                <a:endParaRPr lang="en-US" dirty="0">
                  <a:solidFill>
                    <a:schemeClr val="accent1"/>
                  </a:solidFill>
                </a:endParaRPr>
              </a:p>
              <a:p>
                <a:pPr marL="0" indent="0">
                  <a:buNone/>
                </a:pPr>
                <a:r>
                  <a:rPr lang="en-US" dirty="0">
                    <a:solidFill>
                      <a:schemeClr val="accent1"/>
                    </a:solidFill>
                  </a:rPr>
                  <a:t>Therefore,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rPr>
                  <a:t>Solving the recurrence, we have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a:t>
                </a:r>
              </a:p>
              <a:p>
                <a:pPr marL="0" indent="0">
                  <a:buNone/>
                </a:pPr>
                <a:endParaRPr lang="en-US" dirty="0"/>
              </a:p>
              <a:p>
                <a:pPr marL="0" indent="0">
                  <a:buNone/>
                </a:pPr>
                <a:endParaRPr lang="en-US" dirty="0"/>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4AABDC7-2C34-4188-9425-96065A739E3A}"/>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67231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A95D-F581-4014-ADA0-CC177516D595}"/>
              </a:ext>
            </a:extLst>
          </p:cNvPr>
          <p:cNvSpPr>
            <a:spLocks noGrp="1"/>
          </p:cNvSpPr>
          <p:nvPr>
            <p:ph type="title"/>
          </p:nvPr>
        </p:nvSpPr>
        <p:spPr/>
        <p:txBody>
          <a:bodyPr/>
          <a:lstStyle/>
          <a:p>
            <a:r>
              <a:rPr lang="en-US" dirty="0">
                <a:solidFill>
                  <a:schemeClr val="accent1"/>
                </a:solidFill>
              </a:rPr>
              <a:t>Quicksort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1A1E60-77F7-41D2-AF99-1D7E85B0DFE7}"/>
                  </a:ext>
                </a:extLst>
              </p:cNvPr>
              <p:cNvSpPr>
                <a:spLocks noGrp="1"/>
              </p:cNvSpPr>
              <p:nvPr>
                <p:ph idx="1"/>
              </p:nvPr>
            </p:nvSpPr>
            <p:spPr/>
            <p:txBody>
              <a:bodyPr/>
              <a:lstStyle/>
              <a:p>
                <a:pPr marL="0" indent="0">
                  <a:buNone/>
                </a:pPr>
                <a:r>
                  <a:rPr lang="en-US" dirty="0">
                    <a:solidFill>
                      <a:schemeClr val="accent1"/>
                    </a:solidFill>
                  </a:rPr>
                  <a:t>Although quicksort is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in the worst case, </a:t>
                </a:r>
              </a:p>
              <a:p>
                <a:pPr marL="0" indent="0">
                  <a:buNone/>
                </a:pPr>
                <a:r>
                  <a:rPr lang="en-US" dirty="0">
                    <a:solidFill>
                      <a:schemeClr val="accent1"/>
                    </a:solidFill>
                  </a:rPr>
                  <a:t>	it performs fairly well in the average case as we will see in a future lecture on </a:t>
                </a:r>
                <a:r>
                  <a:rPr lang="en-US" b="1" i="1" dirty="0">
                    <a:solidFill>
                      <a:srgbClr val="FF0000"/>
                    </a:solidFill>
                  </a:rPr>
                  <a:t>Randomized Algorithms</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We will see that the randomized version of quicksort runs in </a:t>
                </a:r>
                <a:r>
                  <a:rPr lang="en-US" b="1" i="1" dirty="0">
                    <a:solidFill>
                      <a:srgbClr val="FF0000"/>
                    </a:solidFill>
                  </a:rPr>
                  <a:t>expected time </a:t>
                </a:r>
                <a14:m>
                  <m:oMath xmlns:m="http://schemas.openxmlformats.org/officeDocument/2006/math">
                    <m:r>
                      <m:rPr>
                        <m:sty m:val="p"/>
                      </m:rPr>
                      <a:rPr lang="en-US" i="1">
                        <a:latin typeface="Cambria Math" panose="02040503050406030204" pitchFamily="18" charset="0"/>
                        <a:ea typeface="Cambria Math" panose="02040503050406030204" pitchFamily="18" charset="0"/>
                      </a:rPr>
                      <m:t>O</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r>
                      <a:rPr lang="en-US" b="0" i="1" smtClean="0">
                        <a:latin typeface="Cambria Math" panose="02040503050406030204" pitchFamily="18" charset="0"/>
                        <a:ea typeface="Cambria Math" panose="02040503050406030204" pitchFamily="18" charset="0"/>
                      </a:rPr>
                      <m:t>)</m:t>
                    </m:r>
                  </m:oMath>
                </a14:m>
                <a:r>
                  <a:rPr lang="en-US" dirty="0"/>
                  <a:t>.</a:t>
                </a:r>
              </a:p>
              <a:p>
                <a:pPr marL="0" indent="0">
                  <a:buNone/>
                </a:pPr>
                <a:endParaRPr lang="en-US" dirty="0">
                  <a:solidFill>
                    <a:schemeClr val="accent1"/>
                  </a:solidFill>
                </a:endParaRPr>
              </a:p>
              <a:p>
                <a:pPr marL="0" indent="0">
                  <a:buNone/>
                </a:pPr>
                <a:r>
                  <a:rPr lang="en-US" dirty="0">
                    <a:solidFill>
                      <a:schemeClr val="accent1"/>
                    </a:solidFill>
                  </a:rPr>
                  <a:t>Another crucial property of quicksort is that it is an </a:t>
                </a:r>
                <a:r>
                  <a:rPr lang="en-US" b="1" i="1" dirty="0">
                    <a:solidFill>
                      <a:srgbClr val="FF0000"/>
                    </a:solidFill>
                  </a:rPr>
                  <a:t>in-place</a:t>
                </a:r>
                <a:r>
                  <a:rPr lang="en-US" dirty="0">
                    <a:solidFill>
                      <a:schemeClr val="accent1"/>
                    </a:solidFill>
                  </a:rPr>
                  <a:t> sorting algorithm.</a:t>
                </a:r>
              </a:p>
            </p:txBody>
          </p:sp>
        </mc:Choice>
        <mc:Fallback xmlns="">
          <p:sp>
            <p:nvSpPr>
              <p:cNvPr id="3" name="Content Placeholder 2">
                <a:extLst>
                  <a:ext uri="{FF2B5EF4-FFF2-40B4-BE49-F238E27FC236}">
                    <a16:creationId xmlns:a16="http://schemas.microsoft.com/office/drawing/2014/main" id="{1A1A1E60-77F7-41D2-AF99-1D7E85B0DFE7}"/>
                  </a:ext>
                </a:extLst>
              </p:cNvPr>
              <p:cNvSpPr>
                <a:spLocks noGrp="1" noRot="1" noChangeAspect="1" noMove="1" noResize="1" noEditPoints="1" noAdjustHandles="1" noChangeArrowheads="1" noChangeShapeType="1" noTextEdit="1"/>
              </p:cNvSpPr>
              <p:nvPr>
                <p:ph idx="1"/>
              </p:nvPr>
            </p:nvSpPr>
            <p:spPr>
              <a:blipFill>
                <a:blip r:embed="rId2"/>
                <a:stretch>
                  <a:fillRect l="-1217"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2570527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Matrix Multiplication: Naïve Algorithm</a:t>
            </a:r>
          </a:p>
        </p:txBody>
      </p:sp>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lstStyle/>
          <a:p>
            <a:pPr marL="0" indent="0">
              <a:buNone/>
            </a:pPr>
            <a:r>
              <a:rPr lang="en-US" b="1" i="1" dirty="0">
                <a:solidFill>
                  <a:srgbClr val="FF0000"/>
                </a:solidFill>
              </a:rPr>
              <a:t>Naïve matrix multiplication </a:t>
            </a:r>
            <a:r>
              <a:rPr lang="en-US" dirty="0">
                <a:solidFill>
                  <a:schemeClr val="accent1"/>
                </a:solidFill>
              </a:rPr>
              <a:t>can be implemented in an iterative </a:t>
            </a:r>
            <a:r>
              <a:rPr lang="en-US" dirty="0" err="1">
                <a:solidFill>
                  <a:schemeClr val="accent1"/>
                </a:solidFill>
              </a:rPr>
              <a:t>fasion</a:t>
            </a:r>
            <a:r>
              <a:rPr lang="en-US" dirty="0">
                <a:solidFill>
                  <a:schemeClr val="accent1"/>
                </a:solidFill>
              </a:rPr>
              <a:t> as follows:</a:t>
            </a: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96FF235F-1FDC-4A7A-97E1-2CBB3F638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040" y="3021965"/>
            <a:ext cx="5909310" cy="2996714"/>
          </a:xfrm>
          <a:prstGeom prst="rect">
            <a:avLst/>
          </a:prstGeom>
        </p:spPr>
      </p:pic>
    </p:spTree>
    <p:extLst>
      <p:ext uri="{BB962C8B-B14F-4D97-AF65-F5344CB8AC3E}">
        <p14:creationId xmlns:p14="http://schemas.microsoft.com/office/powerpoint/2010/main" val="896040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21C7-16DA-4641-B5DA-40E1D8AAB8D2}"/>
              </a:ext>
            </a:extLst>
          </p:cNvPr>
          <p:cNvSpPr>
            <a:spLocks noGrp="1"/>
          </p:cNvSpPr>
          <p:nvPr>
            <p:ph type="title"/>
          </p:nvPr>
        </p:nvSpPr>
        <p:spPr/>
        <p:txBody>
          <a:bodyPr/>
          <a:lstStyle/>
          <a:p>
            <a:r>
              <a:rPr lang="en-US" dirty="0">
                <a:solidFill>
                  <a:schemeClr val="accent1"/>
                </a:solidFill>
              </a:rPr>
              <a:t>Matrix Multiplication: Naïve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256624-3280-4EE2-A5F8-03CBF09608C1}"/>
                  </a:ext>
                </a:extLst>
              </p:cNvPr>
              <p:cNvSpPr>
                <a:spLocks noGrp="1"/>
              </p:cNvSpPr>
              <p:nvPr>
                <p:ph idx="1"/>
              </p:nvPr>
            </p:nvSpPr>
            <p:spPr/>
            <p:txBody>
              <a:bodyPr/>
              <a:lstStyle/>
              <a:p>
                <a:pPr marL="0" indent="0">
                  <a:buNone/>
                </a:pPr>
                <a:r>
                  <a:rPr lang="en-US" sz="2800" dirty="0">
                    <a:solidFill>
                      <a:schemeClr val="accent1"/>
                    </a:solidFill>
                  </a:rPr>
                  <a:t>Because each of the </a:t>
                </a:r>
                <a:r>
                  <a:rPr lang="en-US" sz="2800" b="1" i="1" dirty="0">
                    <a:solidFill>
                      <a:srgbClr val="FF0000"/>
                    </a:solidFill>
                  </a:rPr>
                  <a:t>three nested loops </a:t>
                </a:r>
                <a:r>
                  <a:rPr lang="en-US" sz="2800" dirty="0">
                    <a:solidFill>
                      <a:schemeClr val="accent1"/>
                    </a:solidFill>
                  </a:rPr>
                  <a:t>runs exactly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a:t>
                </a:r>
                <a:r>
                  <a:rPr lang="en-US" sz="2800" dirty="0">
                    <a:solidFill>
                      <a:schemeClr val="accent1"/>
                    </a:solidFill>
                  </a:rPr>
                  <a:t>times and each execution of </a:t>
                </a:r>
                <a:r>
                  <a:rPr lang="en-US" b="1" i="1" dirty="0">
                    <a:solidFill>
                      <a:srgbClr val="FF0000"/>
                    </a:solidFill>
                  </a:rPr>
                  <a:t>L</a:t>
                </a:r>
                <a:r>
                  <a:rPr lang="en-US" sz="2800" b="1" i="1" dirty="0">
                    <a:solidFill>
                      <a:srgbClr val="FF0000"/>
                    </a:solidFill>
                  </a:rPr>
                  <a:t>ine 8 </a:t>
                </a:r>
                <a:r>
                  <a:rPr lang="en-US" sz="2800" dirty="0">
                    <a:solidFill>
                      <a:schemeClr val="accent1"/>
                    </a:solidFill>
                  </a:rPr>
                  <a:t>runs in constant time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a:t>
                </a:r>
                <a:r>
                  <a:rPr lang="en-US" dirty="0">
                    <a:solidFill>
                      <a:schemeClr val="accent1"/>
                    </a:solidFill>
                  </a:rPr>
                  <a:t>, </a:t>
                </a:r>
                <a:endParaRPr lang="en-US" sz="2800" b="1" i="1" dirty="0">
                  <a:solidFill>
                    <a:srgbClr val="FF0000"/>
                  </a:solidFill>
                </a:endParaRPr>
              </a:p>
              <a:p>
                <a:pPr marL="0" indent="0">
                  <a:buNone/>
                </a:pPr>
                <a:endParaRPr lang="en-US" dirty="0">
                  <a:solidFill>
                    <a:schemeClr val="accent1"/>
                  </a:solidFill>
                </a:endParaRPr>
              </a:p>
              <a:p>
                <a:pPr marL="0" indent="0">
                  <a:buNone/>
                </a:pPr>
                <a:r>
                  <a:rPr lang="en-US" dirty="0">
                    <a:solidFill>
                      <a:schemeClr val="accent1"/>
                    </a:solidFill>
                  </a:rPr>
                  <a:t>t</a:t>
                </a:r>
                <a:r>
                  <a:rPr lang="en-US" sz="2800" dirty="0">
                    <a:solidFill>
                      <a:schemeClr val="accent1"/>
                    </a:solidFill>
                  </a:rPr>
                  <a:t>he running time of the naïve algorithm takes </a:t>
                </a:r>
                <a14:m>
                  <m:oMath xmlns:m="http://schemas.openxmlformats.org/officeDocument/2006/math">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 </m:t>
                    </m:r>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𝑛</m:t>
                        </m:r>
                      </m:e>
                      <m:sup>
                        <m:r>
                          <a:rPr lang="en-US" sz="2800" b="0" i="1" smtClean="0">
                            <a:latin typeface="Cambria Math" panose="02040503050406030204" pitchFamily="18" charset="0"/>
                            <a:ea typeface="Cambria Math" panose="02040503050406030204" pitchFamily="18" charset="0"/>
                          </a:rPr>
                          <m:t>3</m:t>
                        </m:r>
                      </m:sup>
                    </m:sSup>
                  </m:oMath>
                </a14:m>
                <a:r>
                  <a:rPr lang="en-US" sz="2800" dirty="0"/>
                  <a:t>)</a:t>
                </a:r>
                <a:r>
                  <a:rPr lang="en-US" sz="2800" dirty="0">
                    <a:solidFill>
                      <a:schemeClr val="accent1"/>
                    </a:solidFill>
                  </a:rPr>
                  <a:t>.</a:t>
                </a:r>
              </a:p>
              <a:p>
                <a:pPr marL="0" indent="0">
                  <a:buNone/>
                </a:pPr>
                <a:endParaRPr lang="en-US" dirty="0">
                  <a:solidFill>
                    <a:schemeClr val="accent1"/>
                  </a:solidFill>
                </a:endParaRPr>
              </a:p>
              <a:p>
                <a:pPr marL="0" indent="0">
                  <a:buNone/>
                </a:pPr>
                <a:r>
                  <a:rPr lang="en-US" sz="2800" dirty="0">
                    <a:solidFill>
                      <a:schemeClr val="accent1"/>
                    </a:solidFill>
                  </a:rPr>
                  <a:t>We will see shortly that we can </a:t>
                </a:r>
                <a:r>
                  <a:rPr lang="en-US" dirty="0">
                    <a:solidFill>
                      <a:schemeClr val="accent1"/>
                    </a:solidFill>
                  </a:rPr>
                  <a:t>multiply two square matrices </a:t>
                </a:r>
                <a:r>
                  <a:rPr lang="en-US" b="1" i="1" dirty="0">
                    <a:solidFill>
                      <a:srgbClr val="FF0000"/>
                    </a:solidFill>
                  </a:rPr>
                  <a:t>asymptotically better</a:t>
                </a:r>
                <a:r>
                  <a:rPr lang="en-US" dirty="0">
                    <a:solidFill>
                      <a:schemeClr val="accent1"/>
                    </a:solidFill>
                  </a:rPr>
                  <a:t> than </a:t>
                </a:r>
                <a14:m>
                  <m:oMath xmlns:m="http://schemas.openxmlformats.org/officeDocument/2006/math">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𝑛</m:t>
                        </m:r>
                      </m:e>
                      <m:sup>
                        <m:r>
                          <a:rPr lang="en-US" sz="2800" b="0" i="1" smtClean="0">
                            <a:latin typeface="Cambria Math" panose="02040503050406030204" pitchFamily="18" charset="0"/>
                            <a:ea typeface="Cambria Math" panose="02040503050406030204" pitchFamily="18" charset="0"/>
                          </a:rPr>
                          <m:t>3</m:t>
                        </m:r>
                      </m:sup>
                    </m:sSup>
                  </m:oMath>
                </a14:m>
                <a:r>
                  <a:rPr lang="en-US" sz="2800" dirty="0"/>
                  <a:t>)</a:t>
                </a:r>
                <a:r>
                  <a:rPr lang="en-US" dirty="0">
                    <a:solidFill>
                      <a:schemeClr val="accent1"/>
                    </a:solidFill>
                  </a:rPr>
                  <a:t> since there is a </a:t>
                </a:r>
                <a:r>
                  <a:rPr lang="en-US" b="1" i="1" dirty="0">
                    <a:solidFill>
                      <a:srgbClr val="FF0000"/>
                    </a:solidFill>
                  </a:rPr>
                  <a:t>divide-and-conquer</a:t>
                </a:r>
                <a:r>
                  <a:rPr lang="en-US" dirty="0">
                    <a:solidFill>
                      <a:schemeClr val="accent1"/>
                    </a:solidFill>
                  </a:rPr>
                  <a:t> algorithm called </a:t>
                </a:r>
                <a:r>
                  <a:rPr lang="en-US" b="1" i="1" dirty="0">
                    <a:solidFill>
                      <a:srgbClr val="FF0000"/>
                    </a:solidFill>
                  </a:rPr>
                  <a:t>Strassen</a:t>
                </a:r>
                <a:r>
                  <a:rPr lang="en-US" dirty="0">
                    <a:solidFill>
                      <a:schemeClr val="accent1"/>
                    </a:solidFill>
                  </a:rPr>
                  <a:t>’s algorithm that runs in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7</m:t>
                            </m:r>
                          </m:e>
                        </m:func>
                      </m:sup>
                    </m:sSup>
                  </m:oMath>
                </a14:m>
                <a:r>
                  <a:rPr lang="en-US" dirty="0"/>
                  <a:t>)</a:t>
                </a:r>
                <a:r>
                  <a:rPr lang="en-US" dirty="0">
                    <a:solidFill>
                      <a:schemeClr val="accent1"/>
                    </a:solidFill>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oMath>
                </a14:m>
                <a:r>
                  <a:rPr lang="en-US" dirty="0"/>
                  <a:t>)</a:t>
                </a:r>
                <a:r>
                  <a:rPr lang="en-US" dirty="0">
                    <a:solidFill>
                      <a:schemeClr val="accent1"/>
                    </a:solidFill>
                  </a:rPr>
                  <a:t> time.</a:t>
                </a:r>
                <a:endParaRPr lang="en-US" sz="2800" dirty="0">
                  <a:solidFill>
                    <a:schemeClr val="accent1"/>
                  </a:solidFill>
                </a:endParaRPr>
              </a:p>
              <a:p>
                <a:endParaRPr lang="en-US" dirty="0"/>
              </a:p>
            </p:txBody>
          </p:sp>
        </mc:Choice>
        <mc:Fallback xmlns="">
          <p:sp>
            <p:nvSpPr>
              <p:cNvPr id="3" name="Content Placeholder 2">
                <a:extLst>
                  <a:ext uri="{FF2B5EF4-FFF2-40B4-BE49-F238E27FC236}">
                    <a16:creationId xmlns:a16="http://schemas.microsoft.com/office/drawing/2014/main" id="{78256624-3280-4EE2-A5F8-03CBF09608C1}"/>
                  </a:ext>
                </a:extLst>
              </p:cNvPr>
              <p:cNvSpPr>
                <a:spLocks noGrp="1" noRot="1" noChangeAspect="1" noMove="1" noResize="1" noEditPoints="1" noAdjustHandles="1" noChangeArrowheads="1" noChangeShapeType="1" noTextEdit="1"/>
              </p:cNvSpPr>
              <p:nvPr>
                <p:ph idx="1"/>
              </p:nvPr>
            </p:nvSpPr>
            <p:spPr>
              <a:blipFill>
                <a:blip r:embed="rId2"/>
                <a:stretch>
                  <a:fillRect l="-1217" t="-2241" r="-522"/>
                </a:stretch>
              </a:blipFill>
            </p:spPr>
            <p:txBody>
              <a:bodyPr/>
              <a:lstStyle/>
              <a:p>
                <a:r>
                  <a:rPr lang="en-US">
                    <a:noFill/>
                  </a:rPr>
                  <a:t> </a:t>
                </a:r>
              </a:p>
            </p:txBody>
          </p:sp>
        </mc:Fallback>
      </mc:AlternateContent>
    </p:spTree>
    <p:extLst>
      <p:ext uri="{BB962C8B-B14F-4D97-AF65-F5344CB8AC3E}">
        <p14:creationId xmlns:p14="http://schemas.microsoft.com/office/powerpoint/2010/main" val="365234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Matrix Multiplication: Naïve DQ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lstStyle/>
              <a:p>
                <a:pPr marL="0" indent="0">
                  <a:buNone/>
                </a:pPr>
                <a:r>
                  <a:rPr lang="en-US" dirty="0">
                    <a:solidFill>
                      <a:schemeClr val="accent1"/>
                    </a:solidFill>
                  </a:rPr>
                  <a:t>Before we talk about </a:t>
                </a:r>
                <a:r>
                  <a:rPr lang="en-US" b="1" i="1" dirty="0">
                    <a:solidFill>
                      <a:srgbClr val="FF0000"/>
                    </a:solidFill>
                  </a:rPr>
                  <a:t>Strassen’s</a:t>
                </a:r>
                <a:r>
                  <a:rPr lang="en-US" dirty="0">
                    <a:solidFill>
                      <a:schemeClr val="accent1"/>
                    </a:solidFill>
                  </a:rPr>
                  <a:t>, we shall try to implement MM in a straightforward, recursive, divide-and-conquer manner.</a:t>
                </a:r>
              </a:p>
              <a:p>
                <a:pPr marL="0" indent="0">
                  <a:buNone/>
                </a:pPr>
                <a:r>
                  <a:rPr lang="en-US" dirty="0">
                    <a:solidFill>
                      <a:schemeClr val="accent1"/>
                    </a:solidFill>
                  </a:rPr>
                  <a:t>To keep things simple, we shall assume that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is an </a:t>
                </a:r>
                <a:r>
                  <a:rPr lang="en-US" b="1" i="1" dirty="0">
                    <a:solidFill>
                      <a:srgbClr val="FF0000"/>
                    </a:solidFill>
                  </a:rPr>
                  <a:t>exact power of two </a:t>
                </a:r>
                <a:r>
                  <a:rPr lang="en-US" dirty="0">
                    <a:solidFill>
                      <a:schemeClr val="accent1"/>
                    </a:solidFill>
                  </a:rPr>
                  <a:t>in each of the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solidFill>
                      <a:schemeClr val="accent1"/>
                    </a:solidFill>
                  </a:rPr>
                  <a:t> matrices. </a:t>
                </a:r>
              </a:p>
              <a:p>
                <a:pPr marL="0" indent="0">
                  <a:buNone/>
                </a:pPr>
                <a:endParaRPr lang="en-US" dirty="0">
                  <a:solidFill>
                    <a:schemeClr val="accent1"/>
                  </a:solidFill>
                </a:endParaRPr>
              </a:p>
              <a:p>
                <a:pPr marL="0" indent="0">
                  <a:buNone/>
                </a:pPr>
                <a:r>
                  <a:rPr lang="en-US" dirty="0">
                    <a:solidFill>
                      <a:schemeClr val="accent1"/>
                    </a:solidFill>
                  </a:rPr>
                  <a:t>We make this assumption because in each divide step, we will divide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solidFill>
                      <a:schemeClr val="accent1"/>
                    </a:solidFill>
                  </a:rPr>
                  <a:t> matrices into </a:t>
                </a:r>
                <a:r>
                  <a:rPr lang="en-US" b="1" i="1" dirty="0">
                    <a:solidFill>
                      <a:srgbClr val="FF0000"/>
                    </a:solidFill>
                  </a:rPr>
                  <a:t>four</a:t>
                </a:r>
                <a:r>
                  <a:rPr lang="en-US" dirty="0">
                    <a:solidFill>
                      <a:schemeClr val="accent1"/>
                    </a:solidFill>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oMath>
                </a14:m>
                <a:r>
                  <a:rPr lang="en-US" dirty="0">
                    <a:solidFill>
                      <a:schemeClr val="accent1"/>
                    </a:solidFill>
                  </a:rPr>
                  <a:t> matrices.</a:t>
                </a: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2241" r="-986"/>
                </a:stretch>
              </a:blipFill>
            </p:spPr>
            <p:txBody>
              <a:bodyPr/>
              <a:lstStyle/>
              <a:p>
                <a:r>
                  <a:rPr lang="en-US">
                    <a:noFill/>
                  </a:rPr>
                  <a:t> </a:t>
                </a:r>
              </a:p>
            </p:txBody>
          </p:sp>
        </mc:Fallback>
      </mc:AlternateContent>
    </p:spTree>
    <p:extLst>
      <p:ext uri="{BB962C8B-B14F-4D97-AF65-F5344CB8AC3E}">
        <p14:creationId xmlns:p14="http://schemas.microsoft.com/office/powerpoint/2010/main" val="2209121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lstStyle/>
              <a:p>
                <a:pPr marL="0" indent="0">
                  <a:buNone/>
                </a:pPr>
                <a:r>
                  <a:rPr lang="en-US" dirty="0">
                    <a:solidFill>
                      <a:schemeClr val="accent1"/>
                    </a:solidFill>
                  </a:rPr>
                  <a:t>Suppose we partition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tx1"/>
                    </a:solidFill>
                  </a:rPr>
                  <a:t> </a:t>
                </a:r>
                <a:r>
                  <a:rPr lang="en-US" dirty="0">
                    <a:solidFill>
                      <a:schemeClr val="accent1"/>
                    </a:solidFill>
                  </a:rPr>
                  <a:t>,</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into </a:t>
                </a:r>
                <a:r>
                  <a:rPr lang="en-US" b="1" i="1" dirty="0">
                    <a:solidFill>
                      <a:srgbClr val="FF0000"/>
                    </a:solidFill>
                  </a:rPr>
                  <a:t>four</a:t>
                </a:r>
                <a:r>
                  <a:rPr lang="en-US" dirty="0">
                    <a:solidFill>
                      <a:schemeClr val="accent1"/>
                    </a:solidFill>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as follows:</a:t>
                </a:r>
              </a:p>
              <a:p>
                <a:pPr marL="0" indent="0">
                  <a:buNone/>
                </a:pPr>
                <a:endParaRPr lang="en-US" dirty="0">
                  <a:solidFill>
                    <a:schemeClr val="accent1"/>
                  </a:solidFill>
                </a:endParaRPr>
              </a:p>
              <a:p>
                <a:pPr marL="0" indent="0">
                  <a:buNone/>
                </a:pP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d>
                      <m:dPr>
                        <m:begChr m:val="["/>
                        <m:endChr m:val="]"/>
                        <m:ctrlPr>
                          <a:rPr lang="en-US" i="1" smtClean="0">
                            <a:solidFill>
                              <a:schemeClr val="tx1"/>
                            </a:solidFill>
                            <a:latin typeface="Cambria Math" panose="02040503050406030204" pitchFamily="18" charset="0"/>
                          </a:rPr>
                        </m:ctrlPr>
                      </m:dPr>
                      <m:e>
                        <m:m>
                          <m:mPr>
                            <m:mcs>
                              <m:mc>
                                <m:mcPr>
                                  <m:count m:val="2"/>
                                  <m:mcJc m:val="center"/>
                                </m:mcPr>
                              </m:mc>
                            </m:mcs>
                            <m:ctrlPr>
                              <a:rPr lang="en-US" i="1" smtClean="0">
                                <a:solidFill>
                                  <a:schemeClr val="tx1"/>
                                </a:solidFill>
                                <a:latin typeface="Cambria Math" panose="02040503050406030204" pitchFamily="18" charset="0"/>
                              </a:rPr>
                            </m:ctrlPr>
                          </m:mPr>
                          <m:mr>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2</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22</m:t>
                                  </m:r>
                                </m:sub>
                              </m:sSub>
                            </m:e>
                          </m:mr>
                        </m:m>
                      </m:e>
                    </m:d>
                  </m:oMath>
                </a14:m>
                <a:r>
                  <a:rPr lang="en-US" dirty="0">
                    <a:solidFill>
                      <a:schemeClr val="tx1"/>
                    </a:solidFill>
                  </a:rPr>
                  <a:t>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22</m:t>
                                  </m:r>
                                </m:sub>
                              </m:sSub>
                            </m:e>
                          </m:mr>
                        </m:m>
                      </m:e>
                    </m:d>
                  </m:oMath>
                </a14:m>
                <a:r>
                  <a:rPr lang="en-US"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22</m:t>
                                  </m:r>
                                </m:sub>
                              </m:sSub>
                            </m:e>
                          </m:mr>
                        </m:m>
                      </m:e>
                    </m:d>
                  </m:oMath>
                </a14:m>
                <a:r>
                  <a:rPr lang="en-US" dirty="0"/>
                  <a:t> </a:t>
                </a:r>
              </a:p>
              <a:p>
                <a:pPr marL="0" indent="0">
                  <a:buNone/>
                </a:pPr>
                <a:endParaRPr lang="en-US" dirty="0">
                  <a:solidFill>
                    <a:schemeClr val="accent1"/>
                  </a:solidFill>
                </a:endParaRPr>
              </a:p>
              <a:p>
                <a:pPr marL="0" indent="0">
                  <a:buNone/>
                </a:pPr>
                <a:r>
                  <a:rPr lang="en-US" dirty="0">
                    <a:solidFill>
                      <a:schemeClr val="accent1"/>
                    </a:solidFill>
                  </a:rPr>
                  <a:t>So we can write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accent1"/>
                    </a:solidFill>
                  </a:rPr>
                  <a:t> ,</a:t>
                </a:r>
                <a:r>
                  <a:rPr lang="en-US" dirty="0">
                    <a:solidFill>
                      <a:schemeClr val="tx1"/>
                    </a:solidFill>
                  </a:rPr>
                  <a:t> </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as:</a:t>
                </a:r>
              </a:p>
              <a:p>
                <a:pPr marL="0" indent="0">
                  <a:buNone/>
                </a:pPr>
                <a:endParaRPr lang="en-US" dirty="0"/>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22</m:t>
                                  </m:r>
                                </m:sub>
                              </m:sSub>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22</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22</m:t>
                                  </m:r>
                                </m:sub>
                              </m:sSub>
                            </m:e>
                          </m:mr>
                        </m:m>
                      </m:e>
                    </m:d>
                  </m:oMath>
                </a14:m>
                <a:endParaRPr lang="en-US" dirty="0"/>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spTree>
    <p:extLst>
      <p:ext uri="{BB962C8B-B14F-4D97-AF65-F5344CB8AC3E}">
        <p14:creationId xmlns:p14="http://schemas.microsoft.com/office/powerpoint/2010/main" val="3617936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normAutofit/>
              </a:bodyPr>
              <a:lstStyle/>
              <a:p>
                <a:pPr marL="0" indent="0">
                  <a:buNone/>
                </a:pPr>
                <a:r>
                  <a:rPr lang="en-US" dirty="0">
                    <a:solidFill>
                      <a:schemeClr val="accent1"/>
                    </a:solidFill>
                  </a:rPr>
                  <a:t>Therefore, we have four </a:t>
                </a:r>
                <a:r>
                  <a:rPr lang="en-US" b="1" i="1" dirty="0">
                    <a:solidFill>
                      <a:srgbClr val="FF0000"/>
                    </a:solidFill>
                  </a:rPr>
                  <a:t>matrix-level </a:t>
                </a:r>
                <a:r>
                  <a:rPr lang="en-US" dirty="0">
                    <a:solidFill>
                      <a:schemeClr val="accent1"/>
                    </a:solidFill>
                  </a:rPr>
                  <a:t>equations as follows:</a:t>
                </a:r>
              </a:p>
              <a:p>
                <a:pPr marL="0" indent="0">
                  <a:buNone/>
                </a:pPr>
                <a:endParaRPr lang="en-US" dirty="0">
                  <a:solidFill>
                    <a:schemeClr val="accent1"/>
                  </a:solidFill>
                </a:endParaRP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1</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22</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1</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22</m:t>
                        </m:r>
                      </m:sub>
                    </m:sSub>
                  </m:oMath>
                </a14:m>
                <a:endParaRPr lang="en-US" dirty="0"/>
              </a:p>
              <a:p>
                <a:pPr marL="0" indent="0">
                  <a:buNone/>
                </a:pPr>
                <a:r>
                  <a:rPr lang="en-US" dirty="0">
                    <a:solidFill>
                      <a:schemeClr val="accent1"/>
                    </a:solidFill>
                  </a:rPr>
                  <a:t>Each of these four equations specifies </a:t>
                </a:r>
                <a:r>
                  <a:rPr lang="en-US" b="1" i="1" dirty="0">
                    <a:solidFill>
                      <a:srgbClr val="FF0000"/>
                    </a:solidFill>
                  </a:rPr>
                  <a:t>two matrix-level multiplications </a:t>
                </a:r>
                <a:r>
                  <a:rPr lang="en-US" dirty="0">
                    <a:solidFill>
                      <a:schemeClr val="accent1"/>
                    </a:solidFill>
                  </a:rPr>
                  <a:t>of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and </a:t>
                </a:r>
                <a:r>
                  <a:rPr lang="en-US" b="1" i="1" dirty="0">
                    <a:solidFill>
                      <a:srgbClr val="FF0000"/>
                    </a:solidFill>
                  </a:rPr>
                  <a:t>one matrix-level addition </a:t>
                </a:r>
                <a:r>
                  <a:rPr lang="en-US" dirty="0">
                    <a:solidFill>
                      <a:schemeClr val="accent1"/>
                    </a:solidFill>
                  </a:rPr>
                  <a:t>of their products.</a:t>
                </a: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4176805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normAutofit/>
          </a:bodyPr>
          <a:lstStyle/>
          <a:p>
            <a:pPr marL="0" indent="0">
              <a:buNone/>
            </a:pPr>
            <a:r>
              <a:rPr lang="en-US" dirty="0">
                <a:solidFill>
                  <a:schemeClr val="accent1"/>
                </a:solidFill>
              </a:rPr>
              <a:t>Therefore, we can use these equations to create a straightforward recursive divide-and-conquer algorithm for MM.</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tx1"/>
              </a:solidFill>
            </a:endParaRPr>
          </a:p>
        </p:txBody>
      </p:sp>
      <p:pic>
        <p:nvPicPr>
          <p:cNvPr id="7" name="Picture 6">
            <a:extLst>
              <a:ext uri="{FF2B5EF4-FFF2-40B4-BE49-F238E27FC236}">
                <a16:creationId xmlns:a16="http://schemas.microsoft.com/office/drawing/2014/main" id="{6C67DB9B-B2E6-4938-BC9D-ED3F467A7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327" y="2889568"/>
            <a:ext cx="8345080" cy="3683952"/>
          </a:xfrm>
          <a:prstGeom prst="rect">
            <a:avLst/>
          </a:prstGeom>
        </p:spPr>
      </p:pic>
    </p:spTree>
    <p:extLst>
      <p:ext uri="{BB962C8B-B14F-4D97-AF65-F5344CB8AC3E}">
        <p14:creationId xmlns:p14="http://schemas.microsoft.com/office/powerpoint/2010/main" val="1743397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08BF-1775-4208-AECF-B3727920EAA9}"/>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2AC653-666D-4FBB-B932-C9E4E5CB4899}"/>
                  </a:ext>
                </a:extLst>
              </p:cNvPr>
              <p:cNvSpPr>
                <a:spLocks noGrp="1"/>
              </p:cNvSpPr>
              <p:nvPr>
                <p:ph idx="1"/>
              </p:nvPr>
            </p:nvSpPr>
            <p:spPr/>
            <p:txBody>
              <a:bodyPr/>
              <a:lstStyle/>
              <a:p>
                <a:pPr marL="0" indent="0">
                  <a:buNone/>
                </a:pPr>
                <a:r>
                  <a:rPr lang="en-US" dirty="0">
                    <a:solidFill>
                      <a:schemeClr val="accent1"/>
                    </a:solidFill>
                  </a:rPr>
                  <a:t>The pseudocode glosses over one subtle but important implementation detail: 	How do we partition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tx1"/>
                    </a:solidFill>
                  </a:rPr>
                  <a:t> </a:t>
                </a:r>
                <a:r>
                  <a:rPr lang="en-US" dirty="0">
                    <a:solidFill>
                      <a:schemeClr val="accent1"/>
                    </a:solidFill>
                  </a:rPr>
                  <a:t>,</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in </a:t>
                </a:r>
                <a:r>
                  <a:rPr lang="en-US" b="1" i="1" dirty="0">
                    <a:solidFill>
                      <a:srgbClr val="FF0000"/>
                    </a:solidFill>
                  </a:rPr>
                  <a:t>Line 7</a:t>
                </a:r>
                <a:r>
                  <a:rPr lang="en-US" dirty="0">
                    <a:solidFill>
                      <a:schemeClr val="accent1"/>
                    </a:solidFill>
                  </a:rPr>
                  <a:t>?</a:t>
                </a:r>
              </a:p>
              <a:p>
                <a:pPr marL="0" indent="0">
                  <a:buNone/>
                </a:pPr>
                <a:r>
                  <a:rPr lang="en-US" dirty="0">
                    <a:solidFill>
                      <a:schemeClr val="accent1"/>
                    </a:solidFill>
                  </a:rPr>
                  <a:t> </a:t>
                </a:r>
              </a:p>
              <a:p>
                <a:pPr marL="0" indent="0">
                  <a:buNone/>
                </a:pPr>
                <a:r>
                  <a:rPr lang="en-US" dirty="0">
                    <a:solidFill>
                      <a:schemeClr val="accent1"/>
                    </a:solidFill>
                  </a:rPr>
                  <a:t>We can partition using </a:t>
                </a:r>
                <a:r>
                  <a:rPr lang="en-US" b="1" i="1" dirty="0">
                    <a:solidFill>
                      <a:srgbClr val="FF0000"/>
                    </a:solidFill>
                  </a:rPr>
                  <a:t>index calculations</a:t>
                </a:r>
                <a:r>
                  <a:rPr lang="en-US" dirty="0">
                    <a:solidFill>
                      <a:schemeClr val="accent1"/>
                    </a:solidFill>
                  </a:rPr>
                  <a:t>: we identify a submatrix by a range of row indices and  a range of column indices of the original matrix.</a:t>
                </a:r>
              </a:p>
              <a:p>
                <a:pPr marL="0" indent="0">
                  <a:buNone/>
                </a:pPr>
                <a:endParaRPr lang="en-US" dirty="0">
                  <a:solidFill>
                    <a:schemeClr val="accent1"/>
                  </a:solidFill>
                </a:endParaRPr>
              </a:p>
              <a:p>
                <a:pPr marL="0" indent="0">
                  <a:buNone/>
                </a:pPr>
                <a:r>
                  <a:rPr lang="en-US" dirty="0">
                    <a:solidFill>
                      <a:schemeClr val="accent1"/>
                    </a:solidFill>
                  </a:rPr>
                  <a:t>This way, we can compute </a:t>
                </a:r>
                <a:r>
                  <a:rPr lang="en-US" b="1" i="1" dirty="0">
                    <a:solidFill>
                      <a:srgbClr val="FF0000"/>
                    </a:solidFill>
                  </a:rPr>
                  <a:t>Line 7</a:t>
                </a:r>
                <a:r>
                  <a:rPr lang="en-US" dirty="0">
                    <a:solidFill>
                      <a:schemeClr val="accent1"/>
                    </a:solidFill>
                  </a:rPr>
                  <a:t> in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t> </a:t>
                </a:r>
                <a:r>
                  <a:rPr lang="en-US" dirty="0">
                    <a:solidFill>
                      <a:schemeClr val="accent1"/>
                    </a:solidFill>
                  </a:rPr>
                  <a:t>time.</a:t>
                </a:r>
              </a:p>
            </p:txBody>
          </p:sp>
        </mc:Choice>
        <mc:Fallback xmlns="">
          <p:sp>
            <p:nvSpPr>
              <p:cNvPr id="3" name="Content Placeholder 2">
                <a:extLst>
                  <a:ext uri="{FF2B5EF4-FFF2-40B4-BE49-F238E27FC236}">
                    <a16:creationId xmlns:a16="http://schemas.microsoft.com/office/drawing/2014/main" id="{162AC653-666D-4FBB-B932-C9E4E5CB4899}"/>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57595F0-0CFE-4113-B70A-C51CD80CBC85}"/>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01246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8704-26A1-4A96-841A-E9BCF964ABC5}"/>
              </a:ext>
            </a:extLst>
          </p:cNvPr>
          <p:cNvSpPr>
            <a:spLocks noGrp="1"/>
          </p:cNvSpPr>
          <p:nvPr>
            <p:ph type="title"/>
          </p:nvPr>
        </p:nvSpPr>
        <p:spPr/>
        <p:txBody>
          <a:bodyPr/>
          <a:lstStyle/>
          <a:p>
            <a:r>
              <a:rPr lang="en-US" dirty="0">
                <a:solidFill>
                  <a:schemeClr val="accent1"/>
                </a:solidFill>
              </a:rPr>
              <a:t>Divide and Conquer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50A460-ACE2-46D8-A096-1911E5B8F544}"/>
                  </a:ext>
                </a:extLst>
              </p:cNvPr>
              <p:cNvSpPr>
                <a:spLocks noGrp="1"/>
              </p:cNvSpPr>
              <p:nvPr>
                <p:ph idx="1"/>
              </p:nvPr>
            </p:nvSpPr>
            <p:spPr/>
            <p:txBody>
              <a:bodyPr/>
              <a:lstStyle/>
              <a:p>
                <a:pPr marL="0" indent="0">
                  <a:buNone/>
                </a:pPr>
                <a:r>
                  <a:rPr lang="en-US" dirty="0">
                    <a:solidFill>
                      <a:schemeClr val="accent1"/>
                    </a:solidFill>
                  </a:rPr>
                  <a:t>In the last lecture, </a:t>
                </a:r>
              </a:p>
              <a:p>
                <a:pPr marL="0" indent="0">
                  <a:buNone/>
                </a:pPr>
                <a:r>
                  <a:rPr lang="en-US" dirty="0">
                    <a:solidFill>
                      <a:schemeClr val="accent1"/>
                    </a:solidFill>
                  </a:rPr>
                  <a:t>	we saw how </a:t>
                </a:r>
                <a:r>
                  <a:rPr lang="en-US" b="1" i="1" dirty="0">
                    <a:solidFill>
                      <a:srgbClr val="FF0000"/>
                    </a:solidFill>
                  </a:rPr>
                  <a:t>mergesort</a:t>
                </a:r>
                <a:r>
                  <a:rPr lang="en-US" dirty="0">
                    <a:solidFill>
                      <a:schemeClr val="accent1"/>
                    </a:solidFill>
                  </a:rPr>
                  <a:t> sorts an array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r>
                  <a:rPr lang="en-US" dirty="0">
                    <a:solidFill>
                      <a:schemeClr val="accent1"/>
                    </a:solidFill>
                  </a:rPr>
                  <a:t>by recursively sorting smaller subarrays of approximately equal size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oMath>
                </a14:m>
                <a:r>
                  <a:rPr lang="en-US" dirty="0">
                    <a:solidFill>
                      <a:schemeClr val="accent1"/>
                    </a:solidFill>
                  </a:rPr>
                  <a:t> and combining  the results from the two subarrays to produce a sorted array of the original length </a:t>
                </a:r>
                <a14:m>
                  <m:oMath xmlns:m="http://schemas.openxmlformats.org/officeDocument/2006/math">
                    <m:r>
                      <a:rPr lang="en-US" i="1">
                        <a:latin typeface="Cambria Math" panose="02040503050406030204" pitchFamily="18" charset="0"/>
                      </a:rPr>
                      <m:t>𝑛</m:t>
                    </m:r>
                  </m:oMath>
                </a14:m>
                <a:r>
                  <a:rPr lang="en-US" dirty="0">
                    <a:solidFill>
                      <a:schemeClr val="accent1"/>
                    </a:solidFill>
                  </a:rPr>
                  <a:t>.</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1650A460-ACE2-46D8-A096-1911E5B8F544}"/>
                  </a:ext>
                </a:extLst>
              </p:cNvPr>
              <p:cNvSpPr>
                <a:spLocks noGrp="1" noRot="1" noChangeAspect="1" noMove="1" noResize="1" noEditPoints="1" noAdjustHandles="1" noChangeArrowheads="1" noChangeShapeType="1" noTextEdit="1"/>
              </p:cNvSpPr>
              <p:nvPr>
                <p:ph idx="1"/>
              </p:nvPr>
            </p:nvSpPr>
            <p:spPr>
              <a:blipFill>
                <a:blip r:embed="rId2"/>
                <a:stretch>
                  <a:fillRect l="-1217" t="-2241" r="-348"/>
                </a:stretch>
              </a:blipFill>
            </p:spPr>
            <p:txBody>
              <a:bodyPr/>
              <a:lstStyle/>
              <a:p>
                <a:r>
                  <a:rPr lang="en-US">
                    <a:noFill/>
                  </a:rPr>
                  <a:t> </a:t>
                </a:r>
              </a:p>
            </p:txBody>
          </p:sp>
        </mc:Fallback>
      </mc:AlternateContent>
    </p:spTree>
    <p:extLst>
      <p:ext uri="{BB962C8B-B14F-4D97-AF65-F5344CB8AC3E}">
        <p14:creationId xmlns:p14="http://schemas.microsoft.com/office/powerpoint/2010/main" val="3662928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lstStyle/>
              <a:p>
                <a:pPr marL="0" indent="0">
                  <a:buNone/>
                </a:pPr>
                <a:r>
                  <a:rPr lang="en-US" dirty="0">
                    <a:solidFill>
                      <a:schemeClr val="accent1"/>
                    </a:solidFill>
                  </a:rPr>
                  <a:t>Let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a:t>
                </a:r>
                <a:r>
                  <a:rPr lang="en-US" dirty="0">
                    <a:solidFill>
                      <a:schemeClr val="accent1"/>
                    </a:solidFill>
                  </a:rPr>
                  <a:t>be the running time of the naïve DQ MM algorithm multiplying two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𝑛</m:t>
                    </m:r>
                  </m:oMath>
                </a14:m>
                <a:r>
                  <a:rPr lang="en-US" dirty="0">
                    <a:solidFill>
                      <a:schemeClr val="accent1"/>
                    </a:solidFill>
                  </a:rPr>
                  <a:t> matrices.</a:t>
                </a:r>
              </a:p>
              <a:p>
                <a:pPr marL="0" indent="0">
                  <a:buNone/>
                </a:pPr>
                <a:endParaRPr lang="en-US" dirty="0">
                  <a:solidFill>
                    <a:schemeClr val="accent1"/>
                  </a:solidFill>
                </a:endParaRPr>
              </a:p>
              <a:p>
                <a:pPr marL="0" indent="0">
                  <a:buNone/>
                </a:pPr>
                <a:r>
                  <a:rPr lang="en-US" dirty="0">
                    <a:solidFill>
                      <a:schemeClr val="accent1"/>
                    </a:solidFill>
                  </a:rPr>
                  <a:t>In the </a:t>
                </a:r>
                <a:r>
                  <a:rPr lang="en-US" b="1" i="1" dirty="0">
                    <a:solidFill>
                      <a:srgbClr val="FF0000"/>
                    </a:solidFill>
                  </a:rPr>
                  <a:t>base case</a:t>
                </a:r>
                <a:r>
                  <a:rPr lang="en-US" dirty="0">
                    <a:solidFill>
                      <a:schemeClr val="accent1"/>
                    </a:solidFill>
                  </a:rPr>
                  <a:t>, when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=1</m:t>
                    </m:r>
                  </m:oMath>
                </a14:m>
                <a:r>
                  <a:rPr lang="en-US" dirty="0"/>
                  <a:t>, </a:t>
                </a:r>
                <a:r>
                  <a:rPr lang="en-US" dirty="0">
                    <a:solidFill>
                      <a:schemeClr val="accent1"/>
                    </a:solidFill>
                  </a:rPr>
                  <a:t>we perform only the one scalar multiplication in </a:t>
                </a:r>
                <a:r>
                  <a:rPr lang="en-US" b="1" i="1" dirty="0">
                    <a:solidFill>
                      <a:srgbClr val="FF0000"/>
                    </a:solidFill>
                  </a:rPr>
                  <a:t>Line 5</a:t>
                </a:r>
                <a:r>
                  <a:rPr lang="en-US" dirty="0">
                    <a:solidFill>
                      <a:schemeClr val="accent1"/>
                    </a:solidFill>
                  </a:rPr>
                  <a:t> and so </a:t>
                </a:r>
                <a14:m>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a:t>
                </a:r>
                <a:r>
                  <a:rPr lang="en-US" b="1" i="1" dirty="0">
                    <a:solidFill>
                      <a:srgbClr val="FF0000"/>
                    </a:solidFill>
                  </a:rPr>
                  <a:t>recursive case </a:t>
                </a:r>
                <a:r>
                  <a:rPr lang="en-US" dirty="0">
                    <a:solidFill>
                      <a:schemeClr val="accent1"/>
                    </a:solidFill>
                  </a:rPr>
                  <a:t>occurs when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&gt;1</m:t>
                    </m:r>
                  </m:oMath>
                </a14:m>
                <a:r>
                  <a:rPr lang="en-US" dirty="0">
                    <a:solidFill>
                      <a:schemeClr val="accent1"/>
                    </a:solidFill>
                  </a:rPr>
                  <a:t>. As discussed, the partitioning in </a:t>
                </a:r>
                <a:r>
                  <a:rPr lang="en-US" b="1" i="1" dirty="0">
                    <a:solidFill>
                      <a:srgbClr val="FF0000"/>
                    </a:solidFill>
                  </a:rPr>
                  <a:t>Line 7 </a:t>
                </a:r>
                <a:r>
                  <a:rPr lang="en-US" dirty="0">
                    <a:solidFill>
                      <a:schemeClr val="accent1"/>
                    </a:solidFill>
                  </a:rPr>
                  <a:t>takes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(1)</m:t>
                    </m:r>
                  </m:oMath>
                </a14:m>
                <a:r>
                  <a:rPr lang="en-US" dirty="0">
                    <a:solidFill>
                      <a:schemeClr val="accent1"/>
                    </a:solidFill>
                  </a:rPr>
                  <a:t> time using </a:t>
                </a:r>
                <a:r>
                  <a:rPr lang="en-US" b="1" i="1" dirty="0">
                    <a:solidFill>
                      <a:srgbClr val="FF0000"/>
                    </a:solidFill>
                  </a:rPr>
                  <a:t>index calculations</a:t>
                </a: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2986152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In </a:t>
                </a:r>
                <a:r>
                  <a:rPr lang="en-US" b="1" i="1" dirty="0">
                    <a:solidFill>
                      <a:srgbClr val="FF0000"/>
                    </a:solidFill>
                  </a:rPr>
                  <a:t>Lines 8-11</a:t>
                </a:r>
                <a:r>
                  <a:rPr lang="en-US" dirty="0">
                    <a:solidFill>
                      <a:schemeClr val="accent1"/>
                    </a:solidFill>
                  </a:rPr>
                  <a:t>, we recursively call </a:t>
                </a:r>
                <a14:m>
                  <m:oMath xmlns:m="http://schemas.openxmlformats.org/officeDocument/2006/math">
                    <m:r>
                      <a:rPr lang="en-US" i="1">
                        <a:latin typeface="Cambria Math" panose="02040503050406030204" pitchFamily="18" charset="0"/>
                      </a:rPr>
                      <m:t>𝑁𝑎𝑖𝑣𝑒𝐷𝑄𝑀𝑀</m:t>
                    </m:r>
                  </m:oMath>
                </a14:m>
                <a:r>
                  <a:rPr lang="en-US" dirty="0">
                    <a:solidFill>
                      <a:schemeClr val="accent1"/>
                    </a:solidFill>
                  </a:rPr>
                  <a:t> </a:t>
                </a:r>
                <a:r>
                  <a:rPr lang="en-US" b="1" i="1" dirty="0">
                    <a:solidFill>
                      <a:srgbClr val="FF0000"/>
                    </a:solidFill>
                  </a:rPr>
                  <a:t>8</a:t>
                </a:r>
                <a:r>
                  <a:rPr lang="en-US" dirty="0">
                    <a:solidFill>
                      <a:schemeClr val="accent1"/>
                    </a:solidFill>
                  </a:rPr>
                  <a:t> times.</a:t>
                </a:r>
              </a:p>
              <a:p>
                <a:pPr marL="0" indent="0">
                  <a:buNone/>
                </a:pPr>
                <a:endParaRPr lang="en-US" dirty="0">
                  <a:solidFill>
                    <a:schemeClr val="accent1"/>
                  </a:solidFill>
                </a:endParaRPr>
              </a:p>
              <a:p>
                <a:pPr marL="0" indent="0">
                  <a:buNone/>
                </a:pPr>
                <a:r>
                  <a:rPr lang="en-US" dirty="0">
                    <a:solidFill>
                      <a:schemeClr val="accent1"/>
                    </a:solidFill>
                  </a:rPr>
                  <a:t>Each recursive call multiplies </a:t>
                </a:r>
                <a:r>
                  <a:rPr lang="en-US" b="1" i="1" dirty="0">
                    <a:solidFill>
                      <a:srgbClr val="FF0000"/>
                    </a:solidFill>
                  </a:rPr>
                  <a:t>two</a:t>
                </a:r>
                <a:r>
                  <a:rPr lang="en-US" dirty="0">
                    <a:solidFill>
                      <a:schemeClr val="accent1"/>
                    </a:solidFill>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thereby contributing </a:t>
                </a:r>
                <a14:m>
                  <m:oMath xmlns:m="http://schemas.openxmlformats.org/officeDocument/2006/math">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to the overall running time.  The time taken by the </a:t>
                </a:r>
                <a:r>
                  <a:rPr lang="en-US" b="1" i="1" dirty="0">
                    <a:solidFill>
                      <a:srgbClr val="FF0000"/>
                    </a:solidFill>
                  </a:rPr>
                  <a:t>8</a:t>
                </a:r>
                <a:r>
                  <a:rPr lang="en-US" dirty="0">
                    <a:solidFill>
                      <a:schemeClr val="accent1"/>
                    </a:solidFill>
                  </a:rPr>
                  <a:t> recursive calls is then </a:t>
                </a:r>
                <a14:m>
                  <m:oMath xmlns:m="http://schemas.openxmlformats.org/officeDocument/2006/math">
                    <m:r>
                      <a:rPr lang="en-US" b="0" i="1" smtClean="0">
                        <a:latin typeface="Cambria Math" panose="02040503050406030204" pitchFamily="18" charset="0"/>
                      </a:rPr>
                      <m:t>8</m:t>
                    </m:r>
                    <m:r>
                      <a:rPr lang="en-US" i="1">
                        <a:latin typeface="Cambria Math" panose="02040503050406030204" pitchFamily="18" charset="0"/>
                      </a:rPr>
                      <m:t>𝑇</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m:t>
                    </m:r>
                  </m:oMath>
                </a14:m>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Additionally, we must also take into account the </a:t>
                </a:r>
                <a:r>
                  <a:rPr lang="en-US" b="1" i="1" dirty="0">
                    <a:solidFill>
                      <a:srgbClr val="FF0000"/>
                    </a:solidFill>
                  </a:rPr>
                  <a:t>four</a:t>
                </a:r>
                <a:r>
                  <a:rPr lang="en-US" dirty="0">
                    <a:solidFill>
                      <a:schemeClr val="accent1"/>
                    </a:solidFill>
                  </a:rPr>
                  <a:t> </a:t>
                </a:r>
                <a:r>
                  <a:rPr lang="en-US" b="1" i="1" dirty="0">
                    <a:solidFill>
                      <a:srgbClr val="FF0000"/>
                    </a:solidFill>
                  </a:rPr>
                  <a:t>matrix-level additions</a:t>
                </a:r>
                <a:r>
                  <a:rPr lang="en-US" dirty="0">
                    <a:solidFill>
                      <a:schemeClr val="accent1"/>
                    </a:solidFill>
                  </a:rPr>
                  <a:t> in </a:t>
                </a:r>
                <a:r>
                  <a:rPr lang="en-US" b="1" i="1" dirty="0">
                    <a:solidFill>
                      <a:srgbClr val="FF0000"/>
                    </a:solidFill>
                  </a:rPr>
                  <a:t>Lines 8-11</a:t>
                </a:r>
                <a:r>
                  <a:rPr lang="en-US" dirty="0">
                    <a:solidFill>
                      <a:schemeClr val="accent1"/>
                    </a:solidFill>
                  </a:rPr>
                  <a:t>.  </a:t>
                </a:r>
              </a:p>
              <a:p>
                <a:pPr marL="0" indent="0">
                  <a:buNone/>
                </a:pPr>
                <a:r>
                  <a:rPr lang="en-US" dirty="0">
                    <a:solidFill>
                      <a:schemeClr val="accent1"/>
                    </a:solidFill>
                  </a:rPr>
                  <a:t>Each of these matrices has </a:t>
                </a:r>
                <a14:m>
                  <m:oMath xmlns:m="http://schemas.openxmlformats.org/officeDocument/2006/math">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den>
                    </m:f>
                  </m:oMath>
                </a14:m>
                <a:r>
                  <a:rPr lang="en-US" dirty="0">
                    <a:solidFill>
                      <a:schemeClr val="accent1"/>
                    </a:solidFill>
                  </a:rPr>
                  <a:t> entries and requires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num>
                      <m:den>
                        <m:r>
                          <a:rPr lang="en-US" i="1">
                            <a:latin typeface="Cambria Math" panose="02040503050406030204" pitchFamily="18" charset="0"/>
                          </a:rPr>
                          <m:t>4</m:t>
                        </m:r>
                      </m:den>
                    </m:f>
                    <m:r>
                      <a:rPr lang="en-US" i="1">
                        <a:latin typeface="Cambria Math" panose="02040503050406030204" pitchFamily="18" charset="0"/>
                      </a:rPr>
                      <m:t> </m:t>
                    </m:r>
                  </m:oMath>
                </a14:m>
                <a:r>
                  <a:rPr lang="en-US" b="1" i="1" dirty="0">
                    <a:solidFill>
                      <a:srgbClr val="FF0000"/>
                    </a:solidFill>
                  </a:rPr>
                  <a:t>scalar additions</a:t>
                </a:r>
                <a:r>
                  <a:rPr lang="en-US" dirty="0">
                    <a:solidFill>
                      <a:schemeClr val="accent1"/>
                    </a:solidFill>
                  </a:rPr>
                  <a:t>.</a:t>
                </a:r>
              </a:p>
              <a:p>
                <a:pPr marL="0" indent="0">
                  <a:buNone/>
                </a:pPr>
                <a:r>
                  <a:rPr lang="en-US" dirty="0">
                    <a:solidFill>
                      <a:schemeClr val="accent1"/>
                    </a:solidFill>
                  </a:rPr>
                  <a:t>In total, there are </a:t>
                </a:r>
                <a14:m>
                  <m:oMath xmlns:m="http://schemas.openxmlformats.org/officeDocument/2006/math">
                    <m:r>
                      <a:rPr lang="en-US" b="0" i="0" smtClean="0">
                        <a:solidFill>
                          <a:schemeClr val="tx1"/>
                        </a:solidFill>
                        <a:latin typeface="Cambria Math" panose="02040503050406030204" pitchFamily="18" charset="0"/>
                      </a:rPr>
                      <m:t>4</m:t>
                    </m:r>
                    <m:r>
                      <a:rPr lang="en-US" b="0" i="1" smtClean="0">
                        <a:solidFill>
                          <a:schemeClr val="tx1"/>
                        </a:solidFill>
                        <a:latin typeface="Cambria Math" panose="02040503050406030204" pitchFamily="18" charset="0"/>
                        <a:ea typeface="Cambria Math" panose="02040503050406030204" pitchFamily="18" charset="0"/>
                      </a:rPr>
                      <m:t>×</m:t>
                    </m:r>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den>
                    </m:f>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e>
                    </m:d>
                  </m:oMath>
                </a14:m>
                <a:r>
                  <a:rPr lang="en-US" dirty="0">
                    <a:solidFill>
                      <a:schemeClr val="accent1"/>
                    </a:solidFill>
                  </a:rPr>
                  <a:t> scalar additions.</a:t>
                </a: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4153771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lnSpcReduction="10000"/>
              </a:bodyPr>
              <a:lstStyle/>
              <a:p>
                <a:pPr marL="0" indent="0">
                  <a:buNone/>
                </a:pPr>
                <a:r>
                  <a:rPr lang="en-US" dirty="0">
                    <a:solidFill>
                      <a:schemeClr val="accent1"/>
                    </a:solidFill>
                  </a:rPr>
                  <a:t>The total running time is the sum of the time taken to </a:t>
                </a:r>
                <a:r>
                  <a:rPr lang="en-US" b="1" i="1" dirty="0">
                    <a:solidFill>
                      <a:srgbClr val="FF0000"/>
                    </a:solidFill>
                  </a:rPr>
                  <a:t>partition</a:t>
                </a:r>
                <a:r>
                  <a:rPr lang="en-US" dirty="0">
                    <a:solidFill>
                      <a:schemeClr val="accent1"/>
                    </a:solidFill>
                  </a:rPr>
                  <a:t>, the time for the </a:t>
                </a:r>
                <a:r>
                  <a:rPr lang="en-US" b="1" i="1" dirty="0">
                    <a:solidFill>
                      <a:srgbClr val="FF0000"/>
                    </a:solidFill>
                  </a:rPr>
                  <a:t>eight recursive calls </a:t>
                </a:r>
                <a:r>
                  <a:rPr lang="en-US" dirty="0">
                    <a:solidFill>
                      <a:schemeClr val="accent1"/>
                    </a:solidFill>
                  </a:rPr>
                  <a:t>and the time to perform </a:t>
                </a:r>
                <a:r>
                  <a:rPr lang="en-US" b="1" i="1" dirty="0">
                    <a:solidFill>
                      <a:srgbClr val="FF0000"/>
                    </a:solidFill>
                  </a:rPr>
                  <a:t>scalar additions</a:t>
                </a:r>
                <a:r>
                  <a:rPr lang="en-US" dirty="0">
                    <a:solidFill>
                      <a:schemeClr val="accent1"/>
                    </a:solidFill>
                  </a:rPr>
                  <a:t>.</a:t>
                </a:r>
                <a:endParaRPr lang="en-US" dirty="0">
                  <a:solidFill>
                    <a:schemeClr val="accent1"/>
                  </a:solidFill>
                  <a:latin typeface="Cambria Math" panose="02040503050406030204" pitchFamily="18" charset="0"/>
                </a:endParaRPr>
              </a:p>
              <a:p>
                <a:pPr marL="0" indent="0">
                  <a:buNone/>
                </a:pPr>
                <a:endParaRPr lang="en-US" b="0" i="1" dirty="0">
                  <a:latin typeface="Cambria Math" panose="02040503050406030204" pitchFamily="18" charset="0"/>
                </a:endParaRPr>
              </a:p>
              <a:p>
                <a:pPr marL="0" indent="0" algn="ctr">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b="0" dirty="0">
                    <a:solidFill>
                      <a:schemeClr val="accent1"/>
                    </a:solidFill>
                    <a:ea typeface="Cambria Math" panose="02040503050406030204" pitchFamily="18" charset="0"/>
                  </a:rPr>
                  <a:t>Since the constant-time term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oMath>
                </a14:m>
                <a:r>
                  <a:rPr lang="en-US" dirty="0">
                    <a:solidFill>
                      <a:schemeClr val="accent1"/>
                    </a:solidFill>
                  </a:rPr>
                  <a:t> can be absorbed into the more asymptotically dominating term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e>
                    </m:d>
                    <m:r>
                      <a:rPr lang="en-US" b="0" i="0" smtClean="0">
                        <a:latin typeface="Cambria Math" panose="02040503050406030204" pitchFamily="18" charset="0"/>
                        <a:ea typeface="Cambria Math" panose="02040503050406030204" pitchFamily="18" charset="0"/>
                      </a:rPr>
                      <m:t>,</m:t>
                    </m:r>
                  </m:oMath>
                </a14:m>
                <a:r>
                  <a:rPr lang="en-US" dirty="0">
                    <a:solidFill>
                      <a:schemeClr val="accent1"/>
                    </a:solidFill>
                  </a:rPr>
                  <a:t> we have</a:t>
                </a:r>
              </a:p>
              <a:p>
                <a:pPr marL="0" indent="0" algn="ctr">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321247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fontScale="92500" lnSpcReduction="20000"/>
              </a:bodyPr>
              <a:lstStyle/>
              <a:p>
                <a:pPr marL="0" indent="0">
                  <a:buNone/>
                </a:pPr>
                <a:r>
                  <a:rPr lang="en-US" dirty="0">
                    <a:solidFill>
                      <a:schemeClr val="accent1"/>
                    </a:solidFill>
                    <a:latin typeface="Cambria Math" panose="02040503050406030204" pitchFamily="18" charset="0"/>
                  </a:rPr>
                  <a:t>Solving the recurrence,</a:t>
                </a:r>
              </a:p>
              <a:p>
                <a:pPr marL="0" indent="0">
                  <a:buNone/>
                </a:pPr>
                <a:endParaRPr lang="en-US" b="0" dirty="0">
                  <a:solidFill>
                    <a:schemeClr val="accent1"/>
                  </a:solidFill>
                  <a:latin typeface="Cambria Math" panose="02040503050406030204" pitchFamily="18" charset="0"/>
                </a:endParaRPr>
              </a:p>
              <a:p>
                <a:pPr marL="0" indent="0">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endParaRPr lang="en-US" dirty="0">
                  <a:solidFill>
                    <a:schemeClr val="accent1"/>
                  </a:solidFill>
                </a:endParaRPr>
              </a:p>
              <a:p>
                <a:pPr marL="0" indent="0">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&gt;1</m:t>
                    </m:r>
                  </m:oMath>
                </a14:m>
                <a:endParaRPr lang="en-US" dirty="0">
                  <a:solidFill>
                    <a:schemeClr val="accent1"/>
                  </a:solidFill>
                </a:endParaRPr>
              </a:p>
              <a:p>
                <a:pPr marL="0" indent="0">
                  <a:buNone/>
                </a:pPr>
                <a:r>
                  <a:rPr lang="en-US" dirty="0">
                    <a:solidFill>
                      <a:schemeClr val="accent1"/>
                    </a:solidFill>
                  </a:rPr>
                  <a:t>we have </a:t>
                </a:r>
              </a:p>
              <a:p>
                <a:pPr marL="0" indent="0">
                  <a:buNone/>
                </a:pPr>
                <a:endParaRPr lang="en-US" dirty="0">
                  <a:solidFill>
                    <a:schemeClr val="accent1"/>
                  </a:solidFill>
                </a:endParaRPr>
              </a:p>
              <a:p>
                <a:pPr marL="0" indent="0">
                  <a:buNone/>
                </a:pPr>
                <a:r>
                  <a:rPr lang="en-US" b="0" dirty="0">
                    <a:solidFill>
                      <a:schemeClr val="accent1"/>
                    </a:solidFill>
                  </a:rPr>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,which is </a:t>
                </a:r>
                <a:r>
                  <a:rPr lang="en-US" b="1" i="1" dirty="0">
                    <a:solidFill>
                      <a:srgbClr val="FF0000"/>
                    </a:solidFill>
                  </a:rPr>
                  <a:t>asymptotically identical </a:t>
                </a:r>
                <a:r>
                  <a:rPr lang="en-US" dirty="0">
                    <a:solidFill>
                      <a:schemeClr val="accent1"/>
                    </a:solidFill>
                  </a:rPr>
                  <a:t>to the running time of the naïve algorithm implemented using loop iterations discussed previously.</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043" t="-3922" r="-522"/>
                </a:stretch>
              </a:blipFill>
            </p:spPr>
            <p:txBody>
              <a:bodyPr/>
              <a:lstStyle/>
              <a:p>
                <a:r>
                  <a:rPr lang="en-US">
                    <a:noFill/>
                  </a:rPr>
                  <a:t> </a:t>
                </a:r>
              </a:p>
            </p:txBody>
          </p:sp>
        </mc:Fallback>
      </mc:AlternateContent>
    </p:spTree>
    <p:extLst>
      <p:ext uri="{BB962C8B-B14F-4D97-AF65-F5344CB8AC3E}">
        <p14:creationId xmlns:p14="http://schemas.microsoft.com/office/powerpoint/2010/main" val="311668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09E0-4A82-4F24-B601-76A615D469D7}"/>
              </a:ext>
            </a:extLst>
          </p:cNvPr>
          <p:cNvSpPr>
            <a:spLocks noGrp="1"/>
          </p:cNvSpPr>
          <p:nvPr>
            <p:ph type="title"/>
          </p:nvPr>
        </p:nvSpPr>
        <p:spPr/>
        <p:txBody>
          <a:bodyPr/>
          <a:lstStyle/>
          <a:p>
            <a:r>
              <a:rPr lang="en-US" dirty="0">
                <a:solidFill>
                  <a:schemeClr val="accent1"/>
                </a:solidFill>
              </a:rPr>
              <a:t>Strassen’s Algorithm</a:t>
            </a:r>
          </a:p>
        </p:txBody>
      </p:sp>
      <p:sp>
        <p:nvSpPr>
          <p:cNvPr id="3" name="Content Placeholder 2">
            <a:extLst>
              <a:ext uri="{FF2B5EF4-FFF2-40B4-BE49-F238E27FC236}">
                <a16:creationId xmlns:a16="http://schemas.microsoft.com/office/drawing/2014/main" id="{BA1DA66D-05A8-4753-AA4A-9FEC1D348A37}"/>
              </a:ext>
            </a:extLst>
          </p:cNvPr>
          <p:cNvSpPr>
            <a:spLocks noGrp="1"/>
          </p:cNvSpPr>
          <p:nvPr>
            <p:ph idx="1"/>
          </p:nvPr>
        </p:nvSpPr>
        <p:spPr/>
        <p:txBody>
          <a:bodyPr/>
          <a:lstStyle/>
          <a:p>
            <a:pPr marL="0" indent="0">
              <a:buNone/>
            </a:pPr>
            <a:r>
              <a:rPr lang="en-US" dirty="0">
                <a:solidFill>
                  <a:schemeClr val="accent1"/>
                </a:solidFill>
              </a:rPr>
              <a:t>The key idea of </a:t>
            </a:r>
            <a:r>
              <a:rPr lang="en-US" b="1" i="1" dirty="0">
                <a:solidFill>
                  <a:srgbClr val="FF0000"/>
                </a:solidFill>
              </a:rPr>
              <a:t>Strassen’s algorithm </a:t>
            </a:r>
            <a:r>
              <a:rPr lang="en-US" dirty="0">
                <a:solidFill>
                  <a:schemeClr val="accent1"/>
                </a:solidFill>
              </a:rPr>
              <a:t>is to make the recursion tree </a:t>
            </a:r>
            <a:r>
              <a:rPr lang="en-US" b="1" i="1" dirty="0">
                <a:solidFill>
                  <a:srgbClr val="FF0000"/>
                </a:solidFill>
              </a:rPr>
              <a:t>slightly less bushy</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Instead of performing </a:t>
            </a:r>
            <a:r>
              <a:rPr lang="en-US" b="1" i="1" dirty="0">
                <a:solidFill>
                  <a:srgbClr val="FF0000"/>
                </a:solidFill>
              </a:rPr>
              <a:t>eight</a:t>
            </a:r>
            <a:r>
              <a:rPr lang="en-US" dirty="0">
                <a:solidFill>
                  <a:schemeClr val="accent1"/>
                </a:solidFill>
              </a:rPr>
              <a:t> matrix-level multiplications in each recursive call, it performs only </a:t>
            </a:r>
            <a:r>
              <a:rPr lang="en-US" b="1" i="1" dirty="0">
                <a:solidFill>
                  <a:srgbClr val="FF0000"/>
                </a:solidFill>
              </a:rPr>
              <a:t>seven</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 cost of eliminating </a:t>
            </a:r>
            <a:r>
              <a:rPr lang="en-US" b="1" i="1" dirty="0">
                <a:solidFill>
                  <a:srgbClr val="FF0000"/>
                </a:solidFill>
              </a:rPr>
              <a:t>one</a:t>
            </a:r>
            <a:r>
              <a:rPr lang="en-US" dirty="0">
                <a:solidFill>
                  <a:schemeClr val="accent1"/>
                </a:solidFill>
              </a:rPr>
              <a:t> matrix-level multiplication will increase the number of matrix-level additions/subtractions to </a:t>
            </a:r>
            <a:r>
              <a:rPr lang="en-US" b="1" i="1" dirty="0">
                <a:solidFill>
                  <a:srgbClr val="FF0000"/>
                </a:solidFill>
              </a:rPr>
              <a:t>18</a:t>
            </a:r>
            <a:r>
              <a:rPr lang="en-US" dirty="0">
                <a:solidFill>
                  <a:schemeClr val="accent1"/>
                </a:solidFill>
              </a:rPr>
              <a:t>.</a:t>
            </a:r>
          </a:p>
        </p:txBody>
      </p:sp>
    </p:spTree>
    <p:extLst>
      <p:ext uri="{BB962C8B-B14F-4D97-AF65-F5344CB8AC3E}">
        <p14:creationId xmlns:p14="http://schemas.microsoft.com/office/powerpoint/2010/main" val="2705264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FBE-EEF6-47AC-A457-A967C75975AB}"/>
              </a:ext>
            </a:extLst>
          </p:cNvPr>
          <p:cNvSpPr>
            <a:spLocks noGrp="1"/>
          </p:cNvSpPr>
          <p:nvPr>
            <p:ph type="title"/>
          </p:nvPr>
        </p:nvSpPr>
        <p:spPr/>
        <p:txBody>
          <a:bodyPr/>
          <a:lstStyle/>
          <a:p>
            <a:r>
              <a:rPr lang="en-US" dirty="0">
                <a:solidFill>
                  <a:schemeClr val="accent1"/>
                </a:solidFill>
              </a:rPr>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9DD76-9BB5-453E-AEA7-D9BE383D5051}"/>
                  </a:ext>
                </a:extLst>
              </p:cNvPr>
              <p:cNvSpPr>
                <a:spLocks noGrp="1"/>
              </p:cNvSpPr>
              <p:nvPr>
                <p:ph idx="1"/>
              </p:nvPr>
            </p:nvSpPr>
            <p:spPr/>
            <p:txBody>
              <a:bodyPr/>
              <a:lstStyle/>
              <a:p>
                <a:pPr marL="0" indent="0">
                  <a:buNone/>
                </a:pPr>
                <a:r>
                  <a:rPr lang="en-US" dirty="0">
                    <a:solidFill>
                      <a:schemeClr val="accent1"/>
                    </a:solidFill>
                  </a:rPr>
                  <a:t>Strassen’s algorithm makes use of the following fact for multiplying two </a:t>
                </a:r>
                <a14:m>
                  <m:oMath xmlns:m="http://schemas.openxmlformats.org/officeDocument/2006/math">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ea typeface="Cambria Math" panose="02040503050406030204" pitchFamily="18" charset="0"/>
                      </a:rPr>
                      <m:t>×2</m:t>
                    </m:r>
                  </m:oMath>
                </a14:m>
                <a:r>
                  <a:rPr lang="en-US" dirty="0">
                    <a:solidFill>
                      <a:schemeClr val="accent1"/>
                    </a:solidFill>
                  </a:rPr>
                  <a:t> matrices:</a:t>
                </a:r>
              </a:p>
              <a:p>
                <a:pPr marL="0" indent="0">
                  <a:buNone/>
                </a:pPr>
                <a:r>
                  <a:rPr lang="en-US" dirty="0"/>
                  <a:t>	</a:t>
                </a:r>
                <a:endParaRPr lang="en-US" dirty="0">
                  <a:solidFill>
                    <a:schemeClr val="accent1"/>
                  </a:solidFill>
                </a:endParaRPr>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22</m:t>
                                  </m:r>
                                </m:sub>
                              </m:sSub>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1</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22</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22</m:t>
                                  </m:r>
                                </m:sub>
                              </m:sSub>
                            </m:e>
                          </m:mr>
                        </m:m>
                      </m:e>
                    </m:d>
                  </m:oMath>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m:rPr>
                                    <m:brk m:alnAt="7"/>
                                  </m:rP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7</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5</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6</m:t>
                                    </m:r>
                                  </m:sub>
                                </m:sSub>
                              </m:e>
                            </m:mr>
                          </m:m>
                        </m:e>
                      </m:d>
                    </m:oMath>
                  </m:oMathPara>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8F19DD76-9BB5-453E-AEA7-D9BE383D5051}"/>
                  </a:ext>
                </a:extLst>
              </p:cNvPr>
              <p:cNvSpPr>
                <a:spLocks noGrp="1" noRot="1" noChangeAspect="1" noMove="1" noResize="1" noEditPoints="1" noAdjustHandles="1" noChangeArrowheads="1" noChangeShapeType="1" noTextEdit="1"/>
              </p:cNvSpPr>
              <p:nvPr>
                <p:ph idx="1"/>
              </p:nvPr>
            </p:nvSpPr>
            <p:spPr>
              <a:blipFill>
                <a:blip r:embed="rId2"/>
                <a:stretch>
                  <a:fillRect l="-1217" t="-2241" r="-1391"/>
                </a:stretch>
              </a:blipFill>
            </p:spPr>
            <p:txBody>
              <a:bodyPr/>
              <a:lstStyle/>
              <a:p>
                <a:r>
                  <a:rPr lang="en-US">
                    <a:noFill/>
                  </a:rPr>
                  <a:t> </a:t>
                </a:r>
              </a:p>
            </p:txBody>
          </p:sp>
        </mc:Fallback>
      </mc:AlternateContent>
    </p:spTree>
    <p:extLst>
      <p:ext uri="{BB962C8B-B14F-4D97-AF65-F5344CB8AC3E}">
        <p14:creationId xmlns:p14="http://schemas.microsoft.com/office/powerpoint/2010/main" val="1282238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FBE-EEF6-47AC-A457-A967C75975AB}"/>
              </a:ext>
            </a:extLst>
          </p:cNvPr>
          <p:cNvSpPr>
            <a:spLocks noGrp="1"/>
          </p:cNvSpPr>
          <p:nvPr>
            <p:ph type="title"/>
          </p:nvPr>
        </p:nvSpPr>
        <p:spPr/>
        <p:txBody>
          <a:bodyPr/>
          <a:lstStyle/>
          <a:p>
            <a:r>
              <a:rPr lang="en-US" dirty="0">
                <a:solidFill>
                  <a:schemeClr val="accent1"/>
                </a:solidFill>
              </a:rPr>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9DD76-9BB5-453E-AEA7-D9BE383D5051}"/>
                  </a:ext>
                </a:extLst>
              </p:cNvPr>
              <p:cNvSpPr>
                <a:spLocks noGrp="1"/>
              </p:cNvSpPr>
              <p:nvPr>
                <p:ph idx="1"/>
              </p:nvPr>
            </p:nvSpPr>
            <p:spPr/>
            <p:txBody>
              <a:bodyPr>
                <a:normAutofit fontScale="85000" lnSpcReduction="20000"/>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7</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5</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6</m:t>
                                    </m:r>
                                  </m:sub>
                                </m:sSub>
                              </m:e>
                            </m:mr>
                          </m:m>
                        </m:e>
                      </m:d>
                    </m:oMath>
                  </m:oMathPara>
                </a14:m>
                <a:endParaRPr lang="en-US" dirty="0">
                  <a:solidFill>
                    <a:schemeClr val="accent1"/>
                  </a:solidFill>
                </a:endParaRPr>
              </a:p>
              <a:p>
                <a:pPr marL="0" indent="0">
                  <a:buNone/>
                </a:pPr>
                <a:endParaRPr lang="en-US" b="0" i="1" dirty="0">
                  <a:solidFill>
                    <a:schemeClr val="tx1"/>
                  </a:solidFill>
                  <a:latin typeface="Cambria Math" panose="02040503050406030204" pitchFamily="18" charset="0"/>
                </a:endParaRPr>
              </a:p>
              <a:p>
                <a:pPr marL="0" indent="0">
                  <a:buNone/>
                </a:pPr>
                <a:r>
                  <a:rPr lang="en-US" b="0" dirty="0">
                    <a:solidFill>
                      <a:schemeClr val="accent1"/>
                    </a:solidFill>
                    <a:latin typeface="Cambria Math" panose="02040503050406030204" pitchFamily="18" charset="0"/>
                  </a:rPr>
                  <a:t>where</a:t>
                </a: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11</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4</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11</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7</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12</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F19DD76-9BB5-453E-AEA7-D9BE383D5051}"/>
                  </a:ext>
                </a:extLst>
              </p:cNvPr>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US">
                    <a:noFill/>
                  </a:rPr>
                  <a:t> </a:t>
                </a:r>
              </a:p>
            </p:txBody>
          </p:sp>
        </mc:Fallback>
      </mc:AlternateContent>
    </p:spTree>
    <p:extLst>
      <p:ext uri="{BB962C8B-B14F-4D97-AF65-F5344CB8AC3E}">
        <p14:creationId xmlns:p14="http://schemas.microsoft.com/office/powerpoint/2010/main" val="362549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In the </a:t>
                </a:r>
                <a:r>
                  <a:rPr lang="en-US" b="1" i="1" dirty="0">
                    <a:solidFill>
                      <a:srgbClr val="FF0000"/>
                    </a:solidFill>
                  </a:rPr>
                  <a:t>base case, </a:t>
                </a:r>
                <a:r>
                  <a:rPr lang="en-US" dirty="0">
                    <a:solidFill>
                      <a:schemeClr val="accent1"/>
                    </a:solidFill>
                  </a:rPr>
                  <a:t>when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 only one scalar multiplications is performed so </a:t>
                </a:r>
                <a14:m>
                  <m:oMath xmlns:m="http://schemas.openxmlformats.org/officeDocument/2006/math">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In the </a:t>
                </a:r>
                <a:r>
                  <a:rPr lang="en-US" b="1" i="1" dirty="0">
                    <a:solidFill>
                      <a:srgbClr val="FF0000"/>
                    </a:solidFill>
                  </a:rPr>
                  <a:t>recursive case</a:t>
                </a:r>
                <a:r>
                  <a:rPr lang="en-US" dirty="0">
                    <a:solidFill>
                      <a:schemeClr val="accent1"/>
                    </a:solidFill>
                  </a:rPr>
                  <a:t>,</a:t>
                </a:r>
              </a:p>
              <a:p>
                <a:pPr marL="0" indent="0">
                  <a:buNone/>
                </a:pPr>
                <a:r>
                  <a:rPr lang="en-US" b="1" i="1" dirty="0">
                    <a:solidFill>
                      <a:srgbClr val="FF0000"/>
                    </a:solidFill>
                  </a:rPr>
                  <a:t>Partitioning</a:t>
                </a:r>
                <a:r>
                  <a:rPr lang="en-US" dirty="0">
                    <a:solidFill>
                      <a:schemeClr val="accent1"/>
                    </a:solidFill>
                  </a:rPr>
                  <a:t> takes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 time using index calculations. </a:t>
                </a:r>
              </a:p>
              <a:p>
                <a:pPr marL="0" indent="0">
                  <a:buNone/>
                </a:pPr>
                <a:endParaRPr lang="en-US" dirty="0">
                  <a:solidFill>
                    <a:schemeClr val="accent1"/>
                  </a:solidFill>
                </a:endParaRPr>
              </a:p>
              <a:p>
                <a:pPr marL="0" indent="0">
                  <a:buNone/>
                </a:pPr>
                <a:r>
                  <a:rPr lang="en-US" dirty="0">
                    <a:solidFill>
                      <a:schemeClr val="accent1"/>
                    </a:solidFill>
                  </a:rPr>
                  <a:t>There are now </a:t>
                </a:r>
                <a:r>
                  <a:rPr lang="en-US" b="1" i="1" dirty="0">
                    <a:solidFill>
                      <a:srgbClr val="FF0000"/>
                    </a:solidFill>
                  </a:rPr>
                  <a:t>seven</a:t>
                </a:r>
                <a:r>
                  <a:rPr lang="en-US" dirty="0">
                    <a:solidFill>
                      <a:schemeClr val="accent1"/>
                    </a:solidFill>
                  </a:rPr>
                  <a:t> matrix-level multiplications, each of which multiplies two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 </m:t>
                    </m:r>
                  </m:oMath>
                </a14:m>
                <a:r>
                  <a:rPr lang="en-US" dirty="0">
                    <a:solidFill>
                      <a:schemeClr val="accent1"/>
                    </a:solidFill>
                  </a:rPr>
                  <a:t>matrices, thereby contributing </a:t>
                </a:r>
                <a14:m>
                  <m:oMath xmlns:m="http://schemas.openxmlformats.org/officeDocument/2006/math">
                    <m:r>
                      <a:rPr lang="en-US" i="1" dirty="0" smtClean="0">
                        <a:latin typeface="Cambria Math" panose="02040503050406030204" pitchFamily="18" charset="0"/>
                        <a:ea typeface="Cambria Math" panose="02040503050406030204" pitchFamily="18" charset="0"/>
                      </a:rPr>
                      <m:t>7</m:t>
                    </m:r>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oMath>
                </a14:m>
                <a:r>
                  <a:rPr lang="en-US" dirty="0">
                    <a:solidFill>
                      <a:schemeClr val="accent1"/>
                    </a:solidFill>
                  </a:rPr>
                  <a:t> to the overall running time.</a:t>
                </a:r>
              </a:p>
              <a:p>
                <a:pPr marL="0" indent="0">
                  <a:buNone/>
                </a:pPr>
                <a:endParaRPr lang="en-US" dirty="0">
                  <a:solidFill>
                    <a:schemeClr val="accent1"/>
                  </a:solidFill>
                </a:endParaRPr>
              </a:p>
              <a:p>
                <a:pPr marL="0" indent="0">
                  <a:buNone/>
                </a:pPr>
                <a:r>
                  <a:rPr lang="en-US" dirty="0">
                    <a:solidFill>
                      <a:schemeClr val="accent1"/>
                    </a:solidFill>
                  </a:rPr>
                  <a:t>There are now </a:t>
                </a:r>
                <a:r>
                  <a:rPr lang="en-US" b="1" i="1" dirty="0">
                    <a:solidFill>
                      <a:srgbClr val="FF0000"/>
                    </a:solidFill>
                  </a:rPr>
                  <a:t>18</a:t>
                </a:r>
                <a:r>
                  <a:rPr lang="en-US" dirty="0">
                    <a:solidFill>
                      <a:schemeClr val="accent1"/>
                    </a:solidFill>
                  </a:rPr>
                  <a:t> matrix-level additions/subtractions, each adding or subtracting two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 </m:t>
                    </m:r>
                  </m:oMath>
                </a14:m>
                <a:r>
                  <a:rPr lang="en-US" dirty="0">
                    <a:solidFill>
                      <a:schemeClr val="accent1"/>
                    </a:solidFill>
                  </a:rPr>
                  <a:t>matrices, thereby contributing to </a:t>
                </a:r>
                <a14:m>
                  <m:oMath xmlns:m="http://schemas.openxmlformats.org/officeDocument/2006/math">
                    <m:r>
                      <a:rPr lang="en-US" b="0" i="1" smtClean="0">
                        <a:solidFill>
                          <a:schemeClr val="tx1"/>
                        </a:solidFill>
                        <a:latin typeface="Cambria Math" panose="02040503050406030204" pitchFamily="18" charset="0"/>
                      </a:rPr>
                      <m:t>18</m:t>
                    </m:r>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num>
                      <m:den>
                        <m:r>
                          <a:rPr lang="en-US" b="0" i="1" smtClean="0">
                            <a:solidFill>
                              <a:schemeClr val="tx1"/>
                            </a:solidFill>
                            <a:latin typeface="Cambria Math" panose="02040503050406030204" pitchFamily="18" charset="0"/>
                            <a:ea typeface="Cambria Math" panose="02040503050406030204" pitchFamily="18" charset="0"/>
                          </a:rPr>
                          <m:t>4</m:t>
                        </m:r>
                      </m:den>
                    </m:f>
                  </m:oMath>
                </a14:m>
                <a:r>
                  <a:rPr lang="en-US" dirty="0">
                    <a:solidFill>
                      <a:schemeClr val="accent1"/>
                    </a:solidFill>
                  </a:rPr>
                  <a:t> to the overall running time.</a:t>
                </a:r>
              </a:p>
              <a:p>
                <a:pPr marL="0" indent="0">
                  <a:buNone/>
                </a:pPr>
                <a:endParaRPr lang="en-US" dirty="0">
                  <a:solidFill>
                    <a:schemeClr val="accent1"/>
                  </a:solidFill>
                </a:endParaRPr>
              </a:p>
              <a:p>
                <a:pPr marL="0" indent="0">
                  <a:buNone/>
                </a:pPr>
                <a:r>
                  <a:rPr lang="en-US" dirty="0">
                    <a:solidFill>
                      <a:schemeClr val="accent1"/>
                    </a:solidFill>
                  </a:rPr>
                  <a:t>Summing up all the contributions, we have</a:t>
                </a: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=7</m:t>
                    </m:r>
                    <m:r>
                      <a:rPr lang="en-US" i="1" smtClean="0">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3395962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a:bodyPr>
              <a:lstStyle/>
              <a:p>
                <a:pPr marL="0" indent="0">
                  <a:buNone/>
                </a:pPr>
                <a:r>
                  <a:rPr lang="en-US" b="0" dirty="0">
                    <a:solidFill>
                      <a:schemeClr val="accent1"/>
                    </a:solidFill>
                    <a:ea typeface="Cambria Math" panose="02040503050406030204" pitchFamily="18" charset="0"/>
                  </a:rPr>
                  <a:t>Solving the recurrence,</a:t>
                </a:r>
              </a:p>
              <a:p>
                <a:pPr marL="0" indent="0">
                  <a:buNone/>
                </a:pPr>
                <a:r>
                  <a:rPr lang="en-US" dirty="0">
                    <a:solidFill>
                      <a:schemeClr val="accent1"/>
                    </a:solidFill>
                    <a:ea typeface="Cambria Math" panose="02040503050406030204" pitchFamily="18" charset="0"/>
                  </a:rPr>
                  <a:t>			</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m:rPr>
                        <m:nor/>
                      </m:rPr>
                      <a:rPr lang="en-US" b="0" i="0" smtClean="0">
                        <a:latin typeface="Cambria Math" panose="02040503050406030204" pitchFamily="18" charset="0"/>
                        <a:ea typeface="Cambria Math" panose="02040503050406030204" pitchFamily="18" charset="0"/>
                      </a:rPr>
                      <m:t>                     </m:t>
                    </m:r>
                    <m:r>
                      <m:rPr>
                        <m:nor/>
                      </m:rPr>
                      <a:rPr lang="en-US" dirty="0">
                        <a:solidFill>
                          <a:schemeClr val="accent1"/>
                        </a:solidFill>
                      </a:rPr>
                      <m:t>for</m:t>
                    </m:r>
                    <m:r>
                      <m:rPr>
                        <m:nor/>
                      </m:rPr>
                      <a:rPr lang="en-US" dirty="0">
                        <a:solidFill>
                          <a:schemeClr val="accent1"/>
                        </a:solidFill>
                      </a:rPr>
                      <m:t> </m:t>
                    </m:r>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1</m:t>
                    </m:r>
                  </m:oMath>
                </a14:m>
                <a:endParaRPr lang="en-US" b="0" dirty="0">
                  <a:solidFill>
                    <a:schemeClr val="accent1"/>
                  </a:solidFill>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=7</m:t>
                    </m:r>
                    <m:r>
                      <a:rPr lang="en-US" i="1" smtClean="0">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&gt;1</m:t>
                    </m:r>
                  </m:oMath>
                </a14:m>
                <a:endParaRPr lang="en-US" dirty="0">
                  <a:solidFill>
                    <a:schemeClr val="accent1"/>
                  </a:solidFill>
                </a:endParaRPr>
              </a:p>
              <a:p>
                <a:pPr marL="0" indent="0">
                  <a:buNone/>
                </a:pPr>
                <a:r>
                  <a:rPr lang="en-US" dirty="0">
                    <a:solidFill>
                      <a:schemeClr val="accent1"/>
                    </a:solidFill>
                  </a:rPr>
                  <a:t>we have </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7</m:t>
                              </m:r>
                            </m:e>
                          </m:func>
                        </m:sup>
                      </m:sSup>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oMath>
                  </m:oMathPara>
                </a14:m>
                <a:endParaRPr lang="en-US" dirty="0">
                  <a:solidFill>
                    <a:schemeClr val="accent1"/>
                  </a:solidFill>
                </a:endParaRPr>
              </a:p>
              <a:p>
                <a:pPr marL="0" indent="0">
                  <a:buNone/>
                </a:pPr>
                <a:r>
                  <a:rPr lang="en-US" dirty="0">
                    <a:solidFill>
                      <a:schemeClr val="accent1"/>
                    </a:solidFill>
                  </a:rPr>
                  <a:t>Since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e>
                    </m:d>
                  </m:oMath>
                </a14:m>
                <a:r>
                  <a:rPr lang="en-US" dirty="0">
                    <a:solidFill>
                      <a:schemeClr val="accent1"/>
                    </a:solidFill>
                  </a:rPr>
                  <a:t>,</a:t>
                </a:r>
              </a:p>
              <a:p>
                <a:pPr marL="0" indent="0">
                  <a:buNone/>
                </a:pPr>
                <a:r>
                  <a:rPr lang="en-US" dirty="0">
                    <a:solidFill>
                      <a:schemeClr val="accent1"/>
                    </a:solidFill>
                  </a:rPr>
                  <a:t>	Strassen’s algorithm is asymptotically better than the naïve algorithm.</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14641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Algorithmic Gap</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a:bodyPr>
              <a:lstStyle/>
              <a:p>
                <a:pPr marL="0" indent="0">
                  <a:buNone/>
                </a:pPr>
                <a:r>
                  <a:rPr lang="en-US" dirty="0">
                    <a:solidFill>
                      <a:schemeClr val="accent1"/>
                    </a:solidFill>
                  </a:rPr>
                  <a:t>Since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e>
                    </m:d>
                  </m:oMath>
                </a14:m>
                <a:r>
                  <a:rPr lang="en-US" dirty="0">
                    <a:solidFill>
                      <a:schemeClr val="accent1"/>
                    </a:solidFill>
                  </a:rPr>
                  <a:t>,</a:t>
                </a:r>
              </a:p>
              <a:p>
                <a:pPr marL="0" indent="0">
                  <a:buNone/>
                </a:pPr>
                <a:r>
                  <a:rPr lang="en-US" dirty="0">
                    <a:solidFill>
                      <a:schemeClr val="accent1"/>
                    </a:solidFill>
                  </a:rPr>
                  <a:t>	Strassen’s algorithm is asymptotically better than the naïve algorithm.</a:t>
                </a:r>
              </a:p>
              <a:p>
                <a:pPr marL="0" indent="0">
                  <a:buNone/>
                </a:pPr>
                <a:endParaRPr lang="en-US" dirty="0">
                  <a:solidFill>
                    <a:schemeClr val="accent1"/>
                  </a:solidFill>
                </a:endParaRPr>
              </a:p>
              <a:p>
                <a:pPr marL="0" indent="0">
                  <a:buNone/>
                </a:pPr>
                <a:r>
                  <a:rPr lang="en-US" dirty="0">
                    <a:solidFill>
                      <a:schemeClr val="accent1"/>
                    </a:solidFill>
                  </a:rPr>
                  <a:t>We know that any matrix multiplication algorithm must take at least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oMath>
                </a14:m>
                <a:r>
                  <a:rPr lang="en-US" dirty="0">
                    <a:solidFill>
                      <a:schemeClr val="tx1"/>
                    </a:solidFill>
                  </a:rPr>
                  <a:t>) </a:t>
                </a:r>
                <a:r>
                  <a:rPr lang="en-US" dirty="0">
                    <a:solidFill>
                      <a:schemeClr val="accent1"/>
                    </a:solidFill>
                  </a:rPr>
                  <a:t>time.</a:t>
                </a:r>
              </a:p>
              <a:p>
                <a:pPr marL="0" indent="0">
                  <a:buNone/>
                </a:pPr>
                <a:endParaRPr lang="en-US" dirty="0">
                  <a:solidFill>
                    <a:schemeClr val="accent1"/>
                  </a:solidFill>
                </a:endParaRPr>
              </a:p>
              <a:p>
                <a:pPr marL="0" indent="0">
                  <a:buNone/>
                </a:pPr>
                <a:r>
                  <a:rPr lang="en-US" dirty="0">
                    <a:solidFill>
                      <a:srgbClr val="FF0000"/>
                    </a:solidFill>
                  </a:rPr>
                  <a:t>***</a:t>
                </a:r>
                <a:r>
                  <a:rPr lang="en-US" dirty="0">
                    <a:solidFill>
                      <a:schemeClr val="accent1"/>
                    </a:solidFill>
                  </a:rPr>
                  <a:t>The question whether there exists a matrix multiplication algorithm that runs in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time still remains unsolved.</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1217" t="-2241" r="-1275" b="-140"/>
                </a:stretch>
              </a:blipFill>
            </p:spPr>
            <p:txBody>
              <a:bodyPr/>
              <a:lstStyle/>
              <a:p>
                <a:r>
                  <a:rPr lang="en-US">
                    <a:noFill/>
                  </a:rPr>
                  <a:t> </a:t>
                </a:r>
              </a:p>
            </p:txBody>
          </p:sp>
        </mc:Fallback>
      </mc:AlternateContent>
    </p:spTree>
    <p:extLst>
      <p:ext uri="{BB962C8B-B14F-4D97-AF65-F5344CB8AC3E}">
        <p14:creationId xmlns:p14="http://schemas.microsoft.com/office/powerpoint/2010/main" val="379169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6319-2E36-47E5-9B79-24CAAFDE6181}"/>
              </a:ext>
            </a:extLst>
          </p:cNvPr>
          <p:cNvSpPr>
            <a:spLocks noGrp="1"/>
          </p:cNvSpPr>
          <p:nvPr>
            <p:ph type="title"/>
          </p:nvPr>
        </p:nvSpPr>
        <p:spPr/>
        <p:txBody>
          <a:bodyPr/>
          <a:lstStyle/>
          <a:p>
            <a:r>
              <a:rPr lang="en-US" dirty="0">
                <a:solidFill>
                  <a:schemeClr val="accent1"/>
                </a:solidFill>
              </a:rPr>
              <a:t>Divide and Conquer: The Three-Step Process</a:t>
            </a:r>
          </a:p>
        </p:txBody>
      </p:sp>
      <p:sp>
        <p:nvSpPr>
          <p:cNvPr id="3" name="Content Placeholder 2">
            <a:extLst>
              <a:ext uri="{FF2B5EF4-FFF2-40B4-BE49-F238E27FC236}">
                <a16:creationId xmlns:a16="http://schemas.microsoft.com/office/drawing/2014/main" id="{156394F1-E30F-4FA5-B393-79C505A142C7}"/>
              </a:ext>
            </a:extLst>
          </p:cNvPr>
          <p:cNvSpPr>
            <a:spLocks noGrp="1"/>
          </p:cNvSpPr>
          <p:nvPr>
            <p:ph idx="1"/>
          </p:nvPr>
        </p:nvSpPr>
        <p:spPr/>
        <p:txBody>
          <a:bodyPr>
            <a:normAutofit lnSpcReduction="10000"/>
          </a:bodyPr>
          <a:lstStyle/>
          <a:p>
            <a:pPr marL="0" indent="0">
              <a:buNone/>
            </a:pPr>
            <a:r>
              <a:rPr lang="en-US" dirty="0">
                <a:solidFill>
                  <a:schemeClr val="accent1"/>
                </a:solidFill>
              </a:rPr>
              <a:t>Generally, in the divide-and-conquer paradigm , we solve a problem by recursively, applying the following three steps at each level of recursion: </a:t>
            </a:r>
          </a:p>
          <a:p>
            <a:r>
              <a:rPr lang="en-US" b="1" i="1" dirty="0">
                <a:solidFill>
                  <a:srgbClr val="FF0000"/>
                </a:solidFill>
              </a:rPr>
              <a:t>Divide</a:t>
            </a:r>
            <a:r>
              <a:rPr lang="en-US" dirty="0">
                <a:solidFill>
                  <a:schemeClr val="accent1"/>
                </a:solidFill>
              </a:rPr>
              <a:t> the problem into a number of smaller subproblems that are smaller instances of the same problem</a:t>
            </a:r>
          </a:p>
          <a:p>
            <a:r>
              <a:rPr lang="en-US" b="1" i="1" dirty="0">
                <a:solidFill>
                  <a:srgbClr val="FF0000"/>
                </a:solidFill>
              </a:rPr>
              <a:t>Conquer</a:t>
            </a:r>
            <a:r>
              <a:rPr lang="en-US" dirty="0">
                <a:solidFill>
                  <a:schemeClr val="accent1"/>
                </a:solidFill>
              </a:rPr>
              <a:t> the subproblems by solving them recursively. However, if the sizes of subproblems are small enough, simply solve these  subproblems in a straightforward way without the need to divide any further</a:t>
            </a:r>
          </a:p>
          <a:p>
            <a:r>
              <a:rPr lang="en-US" b="1" i="1" dirty="0">
                <a:solidFill>
                  <a:srgbClr val="FF0000"/>
                </a:solidFill>
              </a:rPr>
              <a:t>Combine </a:t>
            </a:r>
            <a:r>
              <a:rPr lang="en-US" dirty="0">
                <a:solidFill>
                  <a:schemeClr val="accent1"/>
                </a:solidFill>
              </a:rPr>
              <a:t>the solutions to the subproblems into the solution to the original problem</a:t>
            </a:r>
            <a:endParaRPr lang="en-US" b="1" i="1" dirty="0">
              <a:solidFill>
                <a:srgbClr val="FF0000"/>
              </a:solidFill>
            </a:endParaRPr>
          </a:p>
        </p:txBody>
      </p:sp>
    </p:spTree>
    <p:extLst>
      <p:ext uri="{BB962C8B-B14F-4D97-AF65-F5344CB8AC3E}">
        <p14:creationId xmlns:p14="http://schemas.microsoft.com/office/powerpoint/2010/main" val="902051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5D7D-87F0-4DF2-A680-87B84374A79F}"/>
              </a:ext>
            </a:extLst>
          </p:cNvPr>
          <p:cNvSpPr>
            <a:spLocks noGrp="1"/>
          </p:cNvSpPr>
          <p:nvPr>
            <p:ph type="title"/>
          </p:nvPr>
        </p:nvSpPr>
        <p:spPr/>
        <p:txBody>
          <a:bodyPr/>
          <a:lstStyle/>
          <a:p>
            <a:r>
              <a:rPr lang="en-US" dirty="0">
                <a:solidFill>
                  <a:schemeClr val="accent1"/>
                </a:solidFill>
              </a:rPr>
              <a:t>Strassen’s Algorithm: No Practical Use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C561B1-643D-4AB7-A144-2070C350DDC8}"/>
                  </a:ext>
                </a:extLst>
              </p:cNvPr>
              <p:cNvSpPr>
                <a:spLocks noGrp="1"/>
              </p:cNvSpPr>
              <p:nvPr>
                <p:ph idx="1"/>
              </p:nvPr>
            </p:nvSpPr>
            <p:spPr/>
            <p:txBody>
              <a:bodyPr/>
              <a:lstStyle/>
              <a:p>
                <a:pPr marL="0" indent="0">
                  <a:buNone/>
                </a:pPr>
                <a:r>
                  <a:rPr lang="en-US" dirty="0">
                    <a:solidFill>
                      <a:schemeClr val="accent1"/>
                    </a:solidFill>
                  </a:rPr>
                  <a:t>Because of its complexity, it has a </a:t>
                </a:r>
                <a:r>
                  <a:rPr lang="en-US" b="1" i="1" dirty="0">
                    <a:solidFill>
                      <a:srgbClr val="FF0000"/>
                    </a:solidFill>
                  </a:rPr>
                  <a:t>very large multiplicative constant </a:t>
                </a:r>
                <a:r>
                  <a:rPr lang="en-US" dirty="0">
                    <a:solidFill>
                      <a:schemeClr val="accent1"/>
                    </a:solidFill>
                  </a:rPr>
                  <a:t>so Strassen’s algorithm has no real practical use. </a:t>
                </a:r>
              </a:p>
              <a:p>
                <a:pPr marL="0" indent="0">
                  <a:buNone/>
                </a:pPr>
                <a:endParaRPr lang="en-US" dirty="0">
                  <a:solidFill>
                    <a:schemeClr val="accent1"/>
                  </a:solidFill>
                </a:endParaRPr>
              </a:p>
              <a:p>
                <a:pPr marL="0" indent="0">
                  <a:buNone/>
                </a:pPr>
                <a:r>
                  <a:rPr lang="en-US" dirty="0">
                    <a:solidFill>
                      <a:schemeClr val="accent1"/>
                    </a:solidFill>
                  </a:rPr>
                  <a:t>It is only interesting from the theoretical perspective.</a:t>
                </a:r>
              </a:p>
              <a:p>
                <a:pPr marL="0" indent="0">
                  <a:buNone/>
                </a:pPr>
                <a:endParaRPr lang="en-US" dirty="0">
                  <a:solidFill>
                    <a:schemeClr val="accent1"/>
                  </a:solidFill>
                </a:endParaRPr>
              </a:p>
              <a:p>
                <a:pPr marL="0" indent="0">
                  <a:buNone/>
                </a:pPr>
                <a:r>
                  <a:rPr lang="en-US" dirty="0">
                    <a:solidFill>
                      <a:schemeClr val="accent1"/>
                    </a:solidFill>
                  </a:rPr>
                  <a:t>Since the invention of Strassen’s algorithm, there have been several other algorithms that run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𝛼</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time with </a:t>
                </a:r>
                <a:r>
                  <a:rPr lang="en-US" b="1" i="1" dirty="0">
                    <a:solidFill>
                      <a:srgbClr val="FF0000"/>
                    </a:solidFill>
                  </a:rPr>
                  <a:t>progressively smaller constants</a:t>
                </a:r>
                <a:r>
                  <a:rPr lang="en-US" dirty="0">
                    <a:solidFill>
                      <a:schemeClr val="accent1"/>
                    </a:solidFill>
                  </a:rPr>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𝛼</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6FC561B1-643D-4AB7-A144-2070C350DDC8}"/>
                  </a:ext>
                </a:extLst>
              </p:cNvPr>
              <p:cNvSpPr>
                <a:spLocks noGrp="1" noRot="1" noChangeAspect="1" noMove="1" noResize="1" noEditPoints="1" noAdjustHandles="1" noChangeArrowheads="1" noChangeShapeType="1" noTextEdit="1"/>
              </p:cNvSpPr>
              <p:nvPr>
                <p:ph idx="1"/>
              </p:nvPr>
            </p:nvSpPr>
            <p:spPr>
              <a:blipFill>
                <a:blip r:embed="rId2"/>
                <a:stretch>
                  <a:fillRect l="-1217"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2223452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F441-F016-4E2E-BF8B-1F444E22FE48}"/>
              </a:ext>
            </a:extLst>
          </p:cNvPr>
          <p:cNvSpPr>
            <a:spLocks noGrp="1"/>
          </p:cNvSpPr>
          <p:nvPr>
            <p:ph type="title"/>
          </p:nvPr>
        </p:nvSpPr>
        <p:spPr/>
        <p:txBody>
          <a:bodyPr/>
          <a:lstStyle/>
          <a:p>
            <a:r>
              <a:rPr lang="en-US" dirty="0">
                <a:solidFill>
                  <a:schemeClr val="accent1"/>
                </a:solidFill>
              </a:rPr>
              <a:t>Master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5A55DE-BC92-46FD-BCEC-CA74E9A798A1}"/>
                  </a:ext>
                </a:extLst>
              </p:cNvPr>
              <p:cNvSpPr>
                <a:spLocks noGrp="1"/>
              </p:cNvSpPr>
              <p:nvPr>
                <p:ph idx="1"/>
              </p:nvPr>
            </p:nvSpPr>
            <p:spPr>
              <a:xfrm>
                <a:off x="838200" y="1825624"/>
                <a:ext cx="10515600" cy="5032375"/>
              </a:xfrm>
            </p:spPr>
            <p:txBody>
              <a:bodyPr>
                <a:normAutofit fontScale="85000" lnSpcReduction="20000"/>
              </a:bodyPr>
              <a:lstStyle/>
              <a:p>
                <a:pPr marL="0" indent="0">
                  <a:buNone/>
                </a:pPr>
                <a:r>
                  <a:rPr lang="en-US" dirty="0">
                    <a:solidFill>
                      <a:schemeClr val="accent1"/>
                    </a:solidFill>
                  </a:rPr>
                  <a:t>In a more general case of divide-and-conquer, a problem’s instance of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rgbClr val="FF0000"/>
                    </a:solidFill>
                  </a:rPr>
                  <a:t> </a:t>
                </a:r>
                <a:r>
                  <a:rPr lang="en-US" dirty="0">
                    <a:solidFill>
                      <a:schemeClr val="accent1"/>
                    </a:solidFill>
                  </a:rPr>
                  <a:t>is divided into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accent1"/>
                    </a:solidFill>
                  </a:rPr>
                  <a:t> instances of size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𝑏</m:t>
                        </m:r>
                      </m:den>
                    </m:f>
                  </m:oMath>
                </a14:m>
                <a:r>
                  <a:rPr lang="en-US" dirty="0">
                    <a:solidFill>
                      <a:schemeClr val="accent1"/>
                    </a:solidFill>
                  </a:rPr>
                  <a:t>, where </a:t>
                </a:r>
                <a14:m>
                  <m:oMath xmlns:m="http://schemas.openxmlformats.org/officeDocument/2006/math">
                    <m:r>
                      <a:rPr lang="en-US" i="1">
                        <a:latin typeface="Cambria Math" panose="02040503050406030204" pitchFamily="18" charset="0"/>
                      </a:rPr>
                      <m:t>𝑎</m:t>
                    </m:r>
                    <m:r>
                      <a:rPr lang="en-US" b="0" i="1" smtClean="0">
                        <a:latin typeface="Cambria Math" panose="02040503050406030204" pitchFamily="18" charset="0"/>
                      </a:rPr>
                      <m:t>≥1</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&gt;1</m:t>
                    </m:r>
                  </m:oMath>
                </a14:m>
                <a:r>
                  <a:rPr lang="en-US" dirty="0">
                    <a:solidFill>
                      <a:schemeClr val="accent1"/>
                    </a:solidFill>
                  </a:rPr>
                  <a:t>.</a:t>
                </a:r>
              </a:p>
              <a:p>
                <a:pPr marL="0" indent="0">
                  <a:buNone/>
                </a:pPr>
                <a:r>
                  <a:rPr lang="en-US" dirty="0">
                    <a:solidFill>
                      <a:schemeClr val="accent1"/>
                    </a:solidFill>
                  </a:rPr>
                  <a:t>That is, the running time can be written as a recurrence: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𝑎𝑇</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𝑏</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b="1" i="1" u="sng" dirty="0">
                  <a:solidFill>
                    <a:srgbClr val="FF0000"/>
                  </a:solidFill>
                </a:endParaRPr>
              </a:p>
              <a:p>
                <a:pPr marL="0" indent="0">
                  <a:buNone/>
                </a:pPr>
                <a:r>
                  <a:rPr lang="en-US" dirty="0">
                    <a:solidFill>
                      <a:schemeClr val="accent1"/>
                    </a:solidFill>
                  </a:rPr>
                  <a:t>where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solidFill>
                      <a:schemeClr val="accent1"/>
                    </a:solidFill>
                  </a:rPr>
                  <a:t> is a function that accounts for the time spent on dividing the problem into smaller ones and on combining their solutions.</a:t>
                </a:r>
                <a:br>
                  <a:rPr lang="en-US" dirty="0">
                    <a:solidFill>
                      <a:schemeClr val="accent1"/>
                    </a:solidFill>
                  </a:rPr>
                </a:br>
                <a:br>
                  <a:rPr lang="en-US" b="1" i="1" u="sng" dirty="0">
                    <a:solidFill>
                      <a:srgbClr val="FF0000"/>
                    </a:solidFill>
                  </a:rPr>
                </a:br>
                <a:br>
                  <a:rPr lang="en-US" b="1" i="1" u="sng" dirty="0">
                    <a:solidFill>
                      <a:srgbClr val="FF0000"/>
                    </a:solidFill>
                  </a:rPr>
                </a:br>
                <a:r>
                  <a:rPr lang="en-US" b="1" i="1" u="sng" dirty="0">
                    <a:solidFill>
                      <a:srgbClr val="FF0000"/>
                    </a:solidFill>
                  </a:rPr>
                  <a:t>Theorem</a:t>
                </a:r>
                <a:r>
                  <a:rPr lang="en-US" b="1" i="1" dirty="0">
                    <a:solidFill>
                      <a:srgbClr val="FF0000"/>
                    </a:solidFill>
                  </a:rPr>
                  <a:t>:  </a:t>
                </a: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𝑑</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with </a:t>
                </a:r>
                <a14:m>
                  <m:oMath xmlns:m="http://schemas.openxmlformats.org/officeDocument/2006/math">
                    <m:r>
                      <a:rPr lang="en-US" b="0"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≥0</m:t>
                    </m:r>
                  </m:oMath>
                </a14:m>
                <a:r>
                  <a:rPr lang="en-US" dirty="0">
                    <a:solidFill>
                      <a:schemeClr val="accent1"/>
                    </a:solidFill>
                  </a:rPr>
                  <a:t>, then</a:t>
                </a:r>
              </a:p>
              <a:p>
                <a:pPr marL="0" indent="0">
                  <a:buNone/>
                </a:pPr>
                <a:r>
                  <a:rPr lang="en-US" dirty="0">
                    <a:solidFill>
                      <a:schemeClr val="accent1"/>
                    </a:solidFill>
                  </a:rPr>
                  <a:t>	</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𝑏</m:t>
                                </m:r>
                              </m:sub>
                            </m:sSub>
                          </m:fName>
                          <m:e>
                            <m:r>
                              <a:rPr lang="en-US" b="0" i="1" smtClean="0">
                                <a:latin typeface="Cambria Math" panose="02040503050406030204" pitchFamily="18" charset="0"/>
                                <a:ea typeface="Cambria Math" panose="02040503050406030204" pitchFamily="18" charset="0"/>
                              </a:rPr>
                              <m:t>𝑎</m:t>
                            </m:r>
                          </m:e>
                        </m:func>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F05A55DE-BC92-46FD-BCEC-CA74E9A798A1}"/>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928" t="-2785"/>
                </a:stretch>
              </a:blipFill>
            </p:spPr>
            <p:txBody>
              <a:bodyPr/>
              <a:lstStyle/>
              <a:p>
                <a:r>
                  <a:rPr lang="en-US">
                    <a:noFill/>
                  </a:rPr>
                  <a:t> </a:t>
                </a:r>
              </a:p>
            </p:txBody>
          </p:sp>
        </mc:Fallback>
      </mc:AlternateContent>
    </p:spTree>
    <p:extLst>
      <p:ext uri="{BB962C8B-B14F-4D97-AF65-F5344CB8AC3E}">
        <p14:creationId xmlns:p14="http://schemas.microsoft.com/office/powerpoint/2010/main" val="1470667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99C7-0525-47A4-ACCB-CBF5D58D7845}"/>
              </a:ext>
            </a:extLst>
          </p:cNvPr>
          <p:cNvSpPr>
            <a:spLocks noGrp="1"/>
          </p:cNvSpPr>
          <p:nvPr>
            <p:ph type="title"/>
          </p:nvPr>
        </p:nvSpPr>
        <p:spPr/>
        <p:txBody>
          <a:bodyPr/>
          <a:lstStyle/>
          <a:p>
            <a:r>
              <a:rPr lang="en-US" dirty="0">
                <a:solidFill>
                  <a:schemeClr val="accent1"/>
                </a:solidFill>
              </a:rPr>
              <a:t>Master Theorem: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46C9A8-2687-4DB1-8781-CD9E4455F75C}"/>
                  </a:ext>
                </a:extLst>
              </p:cNvPr>
              <p:cNvSpPr>
                <a:spLocks noGrp="1"/>
              </p:cNvSpPr>
              <p:nvPr>
                <p:ph idx="1"/>
              </p:nvPr>
            </p:nvSpPr>
            <p:spPr/>
            <p:txBody>
              <a:bodyPr>
                <a:normAutofit fontScale="70000" lnSpcReduction="20000"/>
              </a:bodyPr>
              <a:lstStyle/>
              <a:p>
                <a:pPr marL="0" indent="0">
                  <a:buNone/>
                </a:pPr>
                <a:r>
                  <a:rPr lang="en-US" dirty="0">
                    <a:solidFill>
                      <a:schemeClr val="accent1"/>
                    </a:solidFill>
                  </a:rPr>
                  <a:t>Applying </a:t>
                </a:r>
                <a:r>
                  <a:rPr lang="en-US" b="1" i="1" dirty="0">
                    <a:solidFill>
                      <a:srgbClr val="FF0000"/>
                    </a:solidFill>
                  </a:rPr>
                  <a:t>Master Theorem </a:t>
                </a:r>
                <a:r>
                  <a:rPr lang="en-US" dirty="0">
                    <a:solidFill>
                      <a:schemeClr val="accent1"/>
                    </a:solidFill>
                  </a:rPr>
                  <a:t>to the running time of </a:t>
                </a:r>
                <a:r>
                  <a:rPr lang="en-US" b="1" i="1" dirty="0">
                    <a:solidFill>
                      <a:srgbClr val="FF0000"/>
                    </a:solidFill>
                  </a:rPr>
                  <a:t>mergesort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=2</m:t>
                      </m:r>
                      <m:r>
                        <a:rPr lang="en-US" i="1">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rPr>
                  <a:t>we have </a:t>
                </a:r>
                <a14:m>
                  <m:oMath xmlns:m="http://schemas.openxmlformats.org/officeDocument/2006/math">
                    <m:r>
                      <a:rPr lang="en-US" i="1" smtClean="0">
                        <a:latin typeface="Cambria Math" panose="02040503050406030204" pitchFamily="18" charset="0"/>
                      </a:rPr>
                      <m:t>𝑎</m:t>
                    </m:r>
                    <m:r>
                      <a:rPr lang="en-US" b="0" i="1" smtClean="0">
                        <a:latin typeface="Cambria Math" panose="02040503050406030204" pitchFamily="18" charset="0"/>
                      </a:rPr>
                      <m:t>=2</m:t>
                    </m:r>
                  </m:oMath>
                </a14:m>
                <a:r>
                  <a:rPr lang="en-US" dirty="0"/>
                  <a:t> </a:t>
                </a:r>
                <a:r>
                  <a:rPr lang="en-US" dirty="0">
                    <a:solidFill>
                      <a:schemeClr val="accent1"/>
                    </a:solidFill>
                  </a:rPr>
                  <a:t>,</a:t>
                </a:r>
                <a14:m>
                  <m:oMath xmlns:m="http://schemas.openxmlformats.org/officeDocument/2006/math">
                    <m:r>
                      <a:rPr lang="en-US" b="0" i="1" smtClean="0">
                        <a:latin typeface="Cambria Math" panose="02040503050406030204" pitchFamily="18" charset="0"/>
                      </a:rPr>
                      <m:t>𝑏</m:t>
                    </m:r>
                    <m:r>
                      <a:rPr lang="en-US" b="0" i="0" smtClean="0">
                        <a:latin typeface="Cambria Math" panose="02040503050406030204" pitchFamily="18" charset="0"/>
                      </a:rPr>
                      <m:t>=</m:t>
                    </m:r>
                    <m:r>
                      <a:rPr lang="en-US" i="1">
                        <a:latin typeface="Cambria Math" panose="02040503050406030204" pitchFamily="18" charset="0"/>
                      </a:rPr>
                      <m:t>2</m:t>
                    </m:r>
                  </m:oMath>
                </a14:m>
                <a:r>
                  <a:rPr lang="en-US" dirty="0"/>
                  <a:t> </a:t>
                </a:r>
                <a:r>
                  <a:rPr lang="en-US" dirty="0">
                    <a:solidFill>
                      <a:schemeClr val="accent1"/>
                    </a:solidFill>
                  </a:rPr>
                  <a:t>and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en-US" dirty="0">
                    <a:solidFill>
                      <a:schemeClr val="accent1"/>
                    </a:solidFill>
                  </a:rPr>
                  <a:t>i.e. </a:t>
                </a:r>
                <a14:m>
                  <m:oMath xmlns:m="http://schemas.openxmlformats.org/officeDocument/2006/math">
                    <m:r>
                      <a:rPr lang="en-US" i="1">
                        <a:latin typeface="Cambria Math" panose="02040503050406030204" pitchFamily="18" charset="0"/>
                      </a:rPr>
                      <m:t>𝑑</m:t>
                    </m:r>
                    <m:r>
                      <a:rPr lang="en-US" b="0" i="1" smtClean="0">
                        <a:latin typeface="Cambria Math" panose="02040503050406030204" pitchFamily="18" charset="0"/>
                      </a:rPr>
                      <m:t>=1</m:t>
                    </m:r>
                    <m:r>
                      <a:rPr lang="en-US" b="0" i="0" smtClean="0">
                        <a:solidFill>
                          <a:schemeClr val="accent1"/>
                        </a:solidFill>
                        <a:latin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b="0" dirty="0">
                    <a:solidFill>
                      <a:schemeClr val="accent1"/>
                    </a:solidFill>
                  </a:rPr>
                  <a:t>Since</a:t>
                </a:r>
                <a:r>
                  <a:rPr lang="en-US" b="0"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=2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r>
                  <a:rPr lang="en-US" dirty="0"/>
                  <a:t>, </a:t>
                </a:r>
                <a:r>
                  <a:rPr lang="en-US" dirty="0">
                    <a:solidFill>
                      <a:schemeClr val="accent1"/>
                    </a:solidFill>
                  </a:rPr>
                  <a:t>this is the </a:t>
                </a:r>
                <a:r>
                  <a:rPr lang="en-US" b="1" i="1" dirty="0">
                    <a:solidFill>
                      <a:srgbClr val="FF0000"/>
                    </a:solidFill>
                  </a:rPr>
                  <a:t>second case </a:t>
                </a:r>
                <a:r>
                  <a:rPr lang="en-US" dirty="0">
                    <a:solidFill>
                      <a:schemeClr val="accent1"/>
                    </a:solidFill>
                  </a:rPr>
                  <a:t>of Master theorem.</a:t>
                </a:r>
              </a:p>
              <a:p>
                <a:pPr marL="0" indent="0">
                  <a:buNone/>
                </a:pPr>
                <a:endParaRPr lang="en-US" dirty="0">
                  <a:solidFill>
                    <a:schemeClr val="accent1"/>
                  </a:solidFill>
                </a:endParaRPr>
              </a:p>
              <a:p>
                <a:pPr marL="0" indent="0">
                  <a:buNone/>
                </a:pPr>
                <a:r>
                  <a:rPr lang="en-US" dirty="0">
                    <a:solidFill>
                      <a:schemeClr val="accent1"/>
                    </a:solidFill>
                  </a:rPr>
                  <a:t>Therefore, </a:t>
                </a:r>
                <a14:m>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b="0" i="1" smtClean="0">
                        <a:solidFill>
                          <a:schemeClr val="tx1"/>
                        </a:solidFill>
                        <a:latin typeface="Cambria Math" panose="02040503050406030204" pitchFamily="18" charset="0"/>
                      </a:rPr>
                      <m:t>𝑂</m:t>
                    </m:r>
                    <m:d>
                      <m:dPr>
                        <m:ctrlPr>
                          <a:rPr lang="en-US" b="0" i="1" smtClean="0">
                            <a:solidFill>
                              <a:schemeClr val="tx1"/>
                            </a:solidFill>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e>
                        </m:func>
                      </m:e>
                    </m:d>
                    <m:r>
                      <a:rPr lang="en-US" b="0" i="1" smtClean="0">
                        <a:solidFill>
                          <a:schemeClr val="tx1"/>
                        </a:solidFill>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1</m:t>
                        </m:r>
                      </m:sup>
                    </m:sSup>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e>
                        </m:func>
                      </m:e>
                    </m:func>
                  </m:oMath>
                </a14:m>
                <a:r>
                  <a:rPr lang="en-US" dirty="0">
                    <a:solidFill>
                      <a:schemeClr val="accent1"/>
                    </a:solidFill>
                  </a:rPr>
                  <a:t>.</a:t>
                </a:r>
              </a:p>
              <a:p>
                <a:pPr marL="0" indent="0">
                  <a:buNone/>
                </a:pPr>
                <a:endParaRPr lang="en-US" dirty="0">
                  <a:solidFill>
                    <a:schemeClr val="accent1"/>
                  </a:solidFill>
                </a:endParaRPr>
              </a:p>
              <a:p>
                <a:pPr marL="0" indent="0">
                  <a:buNone/>
                </a:pPr>
                <a:endParaRPr lang="en-US" b="1" i="1" u="sng" dirty="0">
                  <a:solidFill>
                    <a:srgbClr val="FF0000"/>
                  </a:solidFill>
                </a:endParaRP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BA46C9A8-2687-4DB1-8781-CD9E4455F75C}"/>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US">
                    <a:noFill/>
                  </a:rPr>
                  <a:t> </a:t>
                </a:r>
              </a:p>
            </p:txBody>
          </p:sp>
        </mc:Fallback>
      </mc:AlternateContent>
    </p:spTree>
    <p:extLst>
      <p:ext uri="{BB962C8B-B14F-4D97-AF65-F5344CB8AC3E}">
        <p14:creationId xmlns:p14="http://schemas.microsoft.com/office/powerpoint/2010/main" val="4076607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4BA0-68D6-4FD3-9BCA-AD3AE199FFAC}"/>
              </a:ext>
            </a:extLst>
          </p:cNvPr>
          <p:cNvSpPr>
            <a:spLocks noGrp="1"/>
          </p:cNvSpPr>
          <p:nvPr>
            <p:ph type="title"/>
          </p:nvPr>
        </p:nvSpPr>
        <p:spPr/>
        <p:txBody>
          <a:bodyPr/>
          <a:lstStyle/>
          <a:p>
            <a:r>
              <a:rPr lang="en-US" dirty="0">
                <a:solidFill>
                  <a:schemeClr val="accent1"/>
                </a:solidFill>
              </a:rPr>
              <a:t>Summary</a:t>
            </a:r>
          </a:p>
        </p:txBody>
      </p:sp>
      <p:sp>
        <p:nvSpPr>
          <p:cNvPr id="3" name="Content Placeholder 2">
            <a:extLst>
              <a:ext uri="{FF2B5EF4-FFF2-40B4-BE49-F238E27FC236}">
                <a16:creationId xmlns:a16="http://schemas.microsoft.com/office/drawing/2014/main" id="{C32930E2-CFF1-4B2F-BD34-37898B19CD2A}"/>
              </a:ext>
            </a:extLst>
          </p:cNvPr>
          <p:cNvSpPr>
            <a:spLocks noGrp="1"/>
          </p:cNvSpPr>
          <p:nvPr>
            <p:ph idx="1"/>
          </p:nvPr>
        </p:nvSpPr>
        <p:spPr/>
        <p:txBody>
          <a:bodyPr/>
          <a:lstStyle/>
          <a:p>
            <a:pPr marL="0" indent="0">
              <a:buNone/>
            </a:pPr>
            <a:r>
              <a:rPr lang="en-US" dirty="0">
                <a:solidFill>
                  <a:schemeClr val="accent1"/>
                </a:solidFill>
              </a:rPr>
              <a:t>We have covered the following topics:</a:t>
            </a:r>
          </a:p>
          <a:p>
            <a:pPr marL="0" indent="0">
              <a:buNone/>
            </a:pPr>
            <a:endParaRPr lang="en-US" dirty="0">
              <a:solidFill>
                <a:schemeClr val="accent1"/>
              </a:solidFill>
            </a:endParaRPr>
          </a:p>
          <a:p>
            <a:pPr lvl="1"/>
            <a:r>
              <a:rPr lang="en-US" dirty="0">
                <a:solidFill>
                  <a:schemeClr val="accent1"/>
                </a:solidFill>
              </a:rPr>
              <a:t>The Three-Step Process in the Divide-and-Conquer Paradigm.</a:t>
            </a:r>
          </a:p>
          <a:p>
            <a:pPr lvl="1"/>
            <a:r>
              <a:rPr lang="en-US" dirty="0">
                <a:solidFill>
                  <a:schemeClr val="accent1"/>
                </a:solidFill>
              </a:rPr>
              <a:t>Quick Sort</a:t>
            </a:r>
          </a:p>
          <a:p>
            <a:pPr lvl="1"/>
            <a:r>
              <a:rPr lang="en-US" dirty="0">
                <a:solidFill>
                  <a:schemeClr val="accent1"/>
                </a:solidFill>
              </a:rPr>
              <a:t>Matrix Multiplication: Naïve and Strassen’s Method</a:t>
            </a:r>
          </a:p>
          <a:p>
            <a:pPr lvl="1"/>
            <a:r>
              <a:rPr lang="en-US" dirty="0">
                <a:solidFill>
                  <a:schemeClr val="accent1"/>
                </a:solidFill>
              </a:rPr>
              <a:t>Master Theorem</a:t>
            </a:r>
          </a:p>
          <a:p>
            <a:pPr marL="457200" lvl="1" indent="0">
              <a:buNone/>
            </a:pPr>
            <a:endParaRPr lang="en-US" dirty="0">
              <a:solidFill>
                <a:schemeClr val="accent1"/>
              </a:solidFill>
            </a:endParaRPr>
          </a:p>
          <a:p>
            <a:pPr marL="457200" lvl="1" indent="0">
              <a:buNone/>
            </a:pPr>
            <a:r>
              <a:rPr lang="en-US" dirty="0">
                <a:solidFill>
                  <a:schemeClr val="accent1"/>
                </a:solidFill>
              </a:rPr>
              <a:t>In the next lecture, we will cover </a:t>
            </a:r>
            <a:r>
              <a:rPr lang="en-US" b="1" i="1" dirty="0">
                <a:solidFill>
                  <a:srgbClr val="FF0000"/>
                </a:solidFill>
              </a:rPr>
              <a:t>dynamic programming</a:t>
            </a:r>
            <a:r>
              <a:rPr lang="en-US" dirty="0">
                <a:solidFill>
                  <a:schemeClr val="accent1"/>
                </a:solidFill>
              </a:rPr>
              <a:t>.</a:t>
            </a:r>
            <a:endParaRPr lang="en-US" dirty="0"/>
          </a:p>
        </p:txBody>
      </p:sp>
    </p:spTree>
    <p:extLst>
      <p:ext uri="{BB962C8B-B14F-4D97-AF65-F5344CB8AC3E}">
        <p14:creationId xmlns:p14="http://schemas.microsoft.com/office/powerpoint/2010/main" val="226935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6319-2E36-47E5-9B79-24CAAFDE6181}"/>
              </a:ext>
            </a:extLst>
          </p:cNvPr>
          <p:cNvSpPr>
            <a:spLocks noGrp="1"/>
          </p:cNvSpPr>
          <p:nvPr>
            <p:ph type="title"/>
          </p:nvPr>
        </p:nvSpPr>
        <p:spPr/>
        <p:txBody>
          <a:bodyPr/>
          <a:lstStyle/>
          <a:p>
            <a:r>
              <a:rPr lang="en-US" dirty="0">
                <a:solidFill>
                  <a:schemeClr val="accent1"/>
                </a:solidFill>
              </a:rPr>
              <a:t>Divide and Conquer: Recursion</a:t>
            </a:r>
          </a:p>
        </p:txBody>
      </p:sp>
      <p:sp>
        <p:nvSpPr>
          <p:cNvPr id="3" name="Content Placeholder 2">
            <a:extLst>
              <a:ext uri="{FF2B5EF4-FFF2-40B4-BE49-F238E27FC236}">
                <a16:creationId xmlns:a16="http://schemas.microsoft.com/office/drawing/2014/main" id="{156394F1-E30F-4FA5-B393-79C505A142C7}"/>
              </a:ext>
            </a:extLst>
          </p:cNvPr>
          <p:cNvSpPr>
            <a:spLocks noGrp="1"/>
          </p:cNvSpPr>
          <p:nvPr>
            <p:ph idx="1"/>
          </p:nvPr>
        </p:nvSpPr>
        <p:spPr/>
        <p:txBody>
          <a:bodyPr>
            <a:normAutofit/>
          </a:bodyPr>
          <a:lstStyle/>
          <a:p>
            <a:pPr marL="0" indent="0">
              <a:buNone/>
            </a:pPr>
            <a:r>
              <a:rPr lang="en-US" dirty="0">
                <a:solidFill>
                  <a:schemeClr val="accent1"/>
                </a:solidFill>
              </a:rPr>
              <a:t>When the subproblems are large enough to solve recursively, we call such cases </a:t>
            </a:r>
            <a:r>
              <a:rPr lang="en-US" b="1" i="1" dirty="0">
                <a:solidFill>
                  <a:srgbClr val="FF0000"/>
                </a:solidFill>
              </a:rPr>
              <a:t>the recursive case</a:t>
            </a:r>
            <a:r>
              <a:rPr lang="en-US" dirty="0">
                <a:solidFill>
                  <a:schemeClr val="accent1"/>
                </a:solidFill>
              </a:rPr>
              <a:t>.</a:t>
            </a:r>
          </a:p>
          <a:p>
            <a:pPr marL="0" indent="0">
              <a:buNone/>
            </a:pPr>
            <a:r>
              <a:rPr lang="en-US" dirty="0">
                <a:solidFill>
                  <a:schemeClr val="accent1"/>
                </a:solidFill>
              </a:rPr>
              <a:t>Once the subproblems become small enough that we do not recurse anymore, we say that the recursion </a:t>
            </a:r>
            <a:r>
              <a:rPr lang="en-US" b="1" i="1" dirty="0">
                <a:solidFill>
                  <a:srgbClr val="FF0000"/>
                </a:solidFill>
              </a:rPr>
              <a:t>“bottoms out”</a:t>
            </a:r>
            <a:r>
              <a:rPr lang="en-US" dirty="0">
                <a:solidFill>
                  <a:srgbClr val="FF0000"/>
                </a:solidFill>
              </a:rPr>
              <a:t> </a:t>
            </a:r>
            <a:r>
              <a:rPr lang="en-US" dirty="0">
                <a:solidFill>
                  <a:schemeClr val="accent1"/>
                </a:solidFill>
              </a:rPr>
              <a:t>and that we have reached </a:t>
            </a:r>
            <a:r>
              <a:rPr lang="en-US" b="1" i="1" dirty="0">
                <a:solidFill>
                  <a:srgbClr val="FF0000"/>
                </a:solidFill>
              </a:rPr>
              <a:t>the base case</a:t>
            </a:r>
            <a:r>
              <a:rPr lang="en-US" dirty="0">
                <a:solidFill>
                  <a:schemeClr val="accent1"/>
                </a:solidFill>
              </a:rPr>
              <a:t>.</a:t>
            </a:r>
          </a:p>
          <a:p>
            <a:pPr marL="0" indent="0">
              <a:buNone/>
            </a:pPr>
            <a:endParaRPr lang="en-US" dirty="0">
              <a:solidFill>
                <a:schemeClr val="accent1"/>
              </a:solidFill>
            </a:endParaRPr>
          </a:p>
          <a:p>
            <a:pPr marL="0" indent="0">
              <a:buNone/>
            </a:pPr>
            <a:r>
              <a:rPr lang="en-US" b="1" i="1" dirty="0">
                <a:solidFill>
                  <a:srgbClr val="FF0000"/>
                </a:solidFill>
              </a:rPr>
              <a:t>***</a:t>
            </a:r>
            <a:r>
              <a:rPr lang="en-US" dirty="0">
                <a:solidFill>
                  <a:schemeClr val="accent1"/>
                </a:solidFill>
              </a:rPr>
              <a:t>In addition to the subproblems that are smaller instances of the same problem, we sometimes need to solve subproblems that are not quite the same as the original subproblem. We consider solving such subproblems in the </a:t>
            </a:r>
            <a:r>
              <a:rPr lang="en-US" b="1" i="1" dirty="0">
                <a:solidFill>
                  <a:srgbClr val="FF0000"/>
                </a:solidFill>
              </a:rPr>
              <a:t>combine step</a:t>
            </a:r>
            <a:r>
              <a:rPr lang="en-US" dirty="0">
                <a:solidFill>
                  <a:schemeClr val="accent1"/>
                </a:solidFill>
              </a:rPr>
              <a:t>.</a:t>
            </a:r>
          </a:p>
        </p:txBody>
      </p:sp>
    </p:spTree>
    <p:extLst>
      <p:ext uri="{BB962C8B-B14F-4D97-AF65-F5344CB8AC3E}">
        <p14:creationId xmlns:p14="http://schemas.microsoft.com/office/powerpoint/2010/main" val="33612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Quicksort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lstStyle/>
              <a:p>
                <a:pPr marL="0" indent="0">
                  <a:buNone/>
                </a:pPr>
                <a:r>
                  <a:rPr lang="en-US" dirty="0">
                    <a:solidFill>
                      <a:schemeClr val="accent1"/>
                    </a:solidFill>
                  </a:rPr>
                  <a:t>Like </a:t>
                </a:r>
                <a:r>
                  <a:rPr lang="en-US" b="1" i="1" dirty="0">
                    <a:solidFill>
                      <a:srgbClr val="FF0000"/>
                    </a:solidFill>
                  </a:rPr>
                  <a:t>mergesort</a:t>
                </a:r>
                <a:r>
                  <a:rPr lang="en-US" dirty="0">
                    <a:solidFill>
                      <a:schemeClr val="accent1"/>
                    </a:solidFill>
                  </a:rPr>
                  <a:t>, </a:t>
                </a:r>
                <a:r>
                  <a:rPr lang="en-US" b="1" i="1" dirty="0">
                    <a:solidFill>
                      <a:srgbClr val="FF0000"/>
                    </a:solidFill>
                  </a:rPr>
                  <a:t>quicksort</a:t>
                </a:r>
                <a:r>
                  <a:rPr lang="en-US" dirty="0">
                    <a:solidFill>
                      <a:schemeClr val="accent1"/>
                    </a:solidFill>
                  </a:rPr>
                  <a:t> is a sorting algorithm based on </a:t>
                </a:r>
                <a:r>
                  <a:rPr lang="en-US" b="1" i="1" dirty="0">
                    <a:solidFill>
                      <a:srgbClr val="FF0000"/>
                    </a:solidFill>
                  </a:rPr>
                  <a:t>the divide and conquer </a:t>
                </a:r>
                <a:r>
                  <a:rPr lang="en-US" dirty="0">
                    <a:solidFill>
                      <a:schemeClr val="accent1"/>
                    </a:solidFill>
                  </a:rPr>
                  <a:t>paradigm. </a:t>
                </a:r>
              </a:p>
              <a:p>
                <a:pPr marL="0" indent="0">
                  <a:buNone/>
                </a:pPr>
                <a:endParaRPr lang="en-US" dirty="0">
                  <a:solidFill>
                    <a:schemeClr val="accent1"/>
                  </a:solidFill>
                </a:endParaRPr>
              </a:p>
              <a:p>
                <a:pPr marL="0" indent="0">
                  <a:buNone/>
                </a:pPr>
                <a:r>
                  <a:rPr lang="en-US" dirty="0">
                    <a:solidFill>
                      <a:schemeClr val="accent1"/>
                    </a:solidFill>
                  </a:rPr>
                  <a:t>	Typical of a divide-and-conquer algorithm, </a:t>
                </a:r>
                <a:r>
                  <a:rPr lang="en-US" b="1" i="1" dirty="0">
                    <a:solidFill>
                      <a:srgbClr val="FF0000"/>
                    </a:solidFill>
                  </a:rPr>
                  <a:t>quicksort</a:t>
                </a:r>
                <a:r>
                  <a:rPr lang="en-US" dirty="0">
                    <a:solidFill>
                      <a:schemeClr val="accent1"/>
                    </a:solidFill>
                  </a:rPr>
                  <a:t> follows the following </a:t>
                </a:r>
                <a:r>
                  <a:rPr lang="en-US" b="1" i="1" dirty="0">
                    <a:solidFill>
                      <a:srgbClr val="FF0000"/>
                    </a:solidFill>
                  </a:rPr>
                  <a:t>three-step</a:t>
                </a:r>
                <a:r>
                  <a:rPr lang="en-US" dirty="0">
                    <a:solidFill>
                      <a:schemeClr val="accent1"/>
                    </a:solidFill>
                  </a:rPr>
                  <a:t> divide-and-conquer process for sorting an array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accent1"/>
                    </a:solidFill>
                  </a:rPr>
                  <a:t> : </a:t>
                </a:r>
                <a:r>
                  <a:rPr lang="en-US" b="1" i="1" dirty="0">
                    <a:solidFill>
                      <a:srgbClr val="FF0000"/>
                    </a:solidFill>
                  </a:rPr>
                  <a:t>Divide, Conquer </a:t>
                </a:r>
                <a:r>
                  <a:rPr lang="en-US" dirty="0">
                    <a:solidFill>
                      <a:schemeClr val="accent1"/>
                    </a:solidFill>
                  </a:rPr>
                  <a:t>and</a:t>
                </a:r>
                <a:r>
                  <a:rPr lang="en-US" b="1" i="1" dirty="0">
                    <a:solidFill>
                      <a:srgbClr val="FF0000"/>
                    </a:solidFill>
                  </a:rPr>
                  <a:t> Combine</a:t>
                </a:r>
              </a:p>
            </p:txBody>
          </p:sp>
        </mc:Choice>
        <mc:Fallback xmlns="">
          <p:sp>
            <p:nvSpPr>
              <p:cNvPr id="3" name="Content Placeholder 2">
                <a:extLst>
                  <a:ext uri="{FF2B5EF4-FFF2-40B4-BE49-F238E27FC236}">
                    <a16:creationId xmlns:a16="http://schemas.microsoft.com/office/drawing/2014/main" id="{3C0ED6E8-A38A-4B91-8947-EA8D06A6442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0289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Quicksort: The Three-Step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normAutofit lnSpcReduction="10000"/>
              </a:bodyPr>
              <a:lstStyle/>
              <a:p>
                <a:pPr marL="457200" lvl="1" indent="0">
                  <a:buNone/>
                </a:pPr>
                <a:r>
                  <a:rPr lang="en-US" b="1" i="1" dirty="0">
                    <a:solidFill>
                      <a:srgbClr val="FF0000"/>
                    </a:solidFill>
                  </a:rPr>
                  <a:t>Divide: </a:t>
                </a:r>
                <a:r>
                  <a:rPr lang="en-US" dirty="0">
                    <a:solidFill>
                      <a:schemeClr val="accent1"/>
                    </a:solidFill>
                  </a:rPr>
                  <a:t>Partition the array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into two (possibly empty) subarrays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oMath>
                </a14:m>
                <a:r>
                  <a:rPr lang="en-US" dirty="0"/>
                  <a:t>  </a:t>
                </a:r>
                <a:r>
                  <a:rPr lang="en-US" dirty="0">
                    <a:solidFill>
                      <a:schemeClr val="accent1"/>
                    </a:solidFill>
                  </a:rPr>
                  <a:t>and</a:t>
                </a:r>
                <a:r>
                  <a:rPr lang="en-US" dirty="0"/>
                  <a: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r>
                      <a:rPr lang="en-US" i="1">
                        <a:latin typeface="Cambria Math" panose="02040503050406030204" pitchFamily="18" charset="0"/>
                      </a:rPr>
                      <m:t>𝑟</m:t>
                    </m:r>
                    <m:r>
                      <a:rPr lang="en-US" i="1">
                        <a:latin typeface="Cambria Math" panose="02040503050406030204" pitchFamily="18" charset="0"/>
                      </a:rPr>
                      <m:t>]</m:t>
                    </m:r>
                  </m:oMath>
                </a14:m>
                <a:r>
                  <a:rPr lang="en-US" dirty="0"/>
                  <a:t> </a:t>
                </a:r>
                <a:r>
                  <a:rPr lang="en-US" dirty="0">
                    <a:solidFill>
                      <a:schemeClr val="accent1"/>
                    </a:solidFill>
                  </a:rPr>
                  <a:t> such that each element in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−1]</m:t>
                    </m:r>
                  </m:oMath>
                </a14:m>
                <a:r>
                  <a:rPr lang="en-US" dirty="0"/>
                  <a:t> </a:t>
                </a:r>
                <a:r>
                  <a:rPr lang="en-US" dirty="0">
                    <a:solidFill>
                      <a:schemeClr val="accent1"/>
                    </a:solidFill>
                  </a:rPr>
                  <a:t>is smaller or equal to </a:t>
                </a:r>
                <a14:m>
                  <m:oMath xmlns:m="http://schemas.openxmlformats.org/officeDocument/2006/math">
                    <m:r>
                      <a:rPr lang="en-US" i="1">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𝑞</m:t>
                        </m:r>
                      </m:e>
                    </m:d>
                  </m:oMath>
                </a14:m>
                <a:r>
                  <a:rPr lang="en-US" dirty="0">
                    <a:solidFill>
                      <a:schemeClr val="accent1"/>
                    </a:solidFill>
                  </a:rPr>
                  <a:t>, which, in turn, is smaller or equal to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+1…</m:t>
                        </m:r>
                        <m:r>
                          <a:rPr lang="en-US" i="1">
                            <a:latin typeface="Cambria Math" panose="02040503050406030204" pitchFamily="18" charset="0"/>
                          </a:rPr>
                          <m:t>𝑟</m:t>
                        </m:r>
                      </m:e>
                    </m:d>
                  </m:oMath>
                </a14:m>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457200" lvl="1" indent="0">
                  <a:buNone/>
                </a:pPr>
                <a:endParaRPr lang="th-TH" dirty="0">
                  <a:solidFill>
                    <a:schemeClr val="accent1"/>
                  </a:solidFill>
                </a:endParaRP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457200" lvl="1" indent="0">
                  <a:buNone/>
                </a:pPr>
                <a:r>
                  <a:rPr lang="en-US" b="1" i="1" dirty="0">
                    <a:solidFill>
                      <a:srgbClr val="FF0000"/>
                    </a:solidFill>
                  </a:rPr>
                  <a:t>Partition: </a:t>
                </a:r>
                <a:r>
                  <a:rPr lang="en-US" dirty="0">
                    <a:solidFill>
                      <a:schemeClr val="accent1"/>
                    </a:solidFill>
                  </a:rPr>
                  <a:t>Sort the two subarrays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oMath>
                </a14:m>
                <a:r>
                  <a:rPr lang="en-US" dirty="0"/>
                  <a:t>  </a:t>
                </a:r>
                <a:r>
                  <a:rPr lang="en-US" dirty="0">
                    <a:solidFill>
                      <a:schemeClr val="accent1"/>
                    </a:solidFill>
                  </a:rPr>
                  <a:t>and</a:t>
                </a:r>
                <a:r>
                  <a:rPr lang="en-US" dirty="0"/>
                  <a: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𝑟</m:t>
                    </m:r>
                    <m:r>
                      <a:rPr lang="en-US" i="1">
                        <a:latin typeface="Cambria Math" panose="02040503050406030204" pitchFamily="18" charset="0"/>
                      </a:rPr>
                      <m:t>]</m:t>
                    </m:r>
                  </m:oMath>
                </a14:m>
                <a:r>
                  <a:rPr lang="en-US" dirty="0"/>
                  <a:t> </a:t>
                </a:r>
                <a:r>
                  <a:rPr lang="en-US" dirty="0">
                    <a:solidFill>
                      <a:schemeClr val="accent1"/>
                    </a:solidFill>
                  </a:rPr>
                  <a:t>recursively.</a:t>
                </a:r>
              </a:p>
              <a:p>
                <a:pPr marL="457200" lvl="1" indent="0">
                  <a:buNone/>
                </a:pPr>
                <a:endParaRPr lang="en-US" b="1" i="1" dirty="0">
                  <a:solidFill>
                    <a:schemeClr val="accent1"/>
                  </a:solidFill>
                </a:endParaRPr>
              </a:p>
              <a:p>
                <a:pPr marL="457200" lvl="1" indent="0">
                  <a:buNone/>
                </a:pPr>
                <a:r>
                  <a:rPr lang="en-US" b="1" i="1" dirty="0">
                    <a:solidFill>
                      <a:srgbClr val="FF0000"/>
                    </a:solidFill>
                  </a:rPr>
                  <a:t>Combine: </a:t>
                </a:r>
                <a:r>
                  <a:rPr lang="en-US" dirty="0">
                    <a:solidFill>
                      <a:schemeClr val="accent1"/>
                    </a:solidFill>
                  </a:rPr>
                  <a:t>No work is needed to combine the two sorted arrays because the two subarrays are already sorted: the entire array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dirty="0"/>
                  <a:t> </a:t>
                </a:r>
                <a:r>
                  <a:rPr lang="en-US" dirty="0">
                    <a:solidFill>
                      <a:schemeClr val="accent1"/>
                    </a:solidFill>
                  </a:rPr>
                  <a:t>is now sorted.</a:t>
                </a:r>
              </a:p>
            </p:txBody>
          </p:sp>
        </mc:Choice>
        <mc:Fallback xmlns="">
          <p:sp>
            <p:nvSpPr>
              <p:cNvPr id="3" name="Content Placeholder 2">
                <a:extLst>
                  <a:ext uri="{FF2B5EF4-FFF2-40B4-BE49-F238E27FC236}">
                    <a16:creationId xmlns:a16="http://schemas.microsoft.com/office/drawing/2014/main" id="{3C0ED6E8-A38A-4B91-8947-EA8D06A64427}"/>
                  </a:ext>
                </a:extLst>
              </p:cNvPr>
              <p:cNvSpPr>
                <a:spLocks noGrp="1" noRot="1" noChangeAspect="1" noMove="1" noResize="1" noEditPoints="1" noAdjustHandles="1" noChangeArrowheads="1" noChangeShapeType="1" noTextEdit="1"/>
              </p:cNvSpPr>
              <p:nvPr>
                <p:ph idx="1"/>
              </p:nvPr>
            </p:nvSpPr>
            <p:spPr>
              <a:blipFill>
                <a:blip r:embed="rId2"/>
                <a:stretch>
                  <a:fillRect t="-2661" r="-133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400EA27-182D-4D89-8606-FBAE04FA8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2080" y="2748684"/>
            <a:ext cx="5699760" cy="1754887"/>
          </a:xfrm>
          <a:prstGeom prst="rect">
            <a:avLst/>
          </a:prstGeom>
        </p:spPr>
      </p:pic>
    </p:spTree>
    <p:extLst>
      <p:ext uri="{BB962C8B-B14F-4D97-AF65-F5344CB8AC3E}">
        <p14:creationId xmlns:p14="http://schemas.microsoft.com/office/powerpoint/2010/main" val="153134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00A9-F04E-499A-8858-C1A0D956FDA0}"/>
              </a:ext>
            </a:extLst>
          </p:cNvPr>
          <p:cNvSpPr>
            <a:spLocks noGrp="1"/>
          </p:cNvSpPr>
          <p:nvPr>
            <p:ph type="title"/>
          </p:nvPr>
        </p:nvSpPr>
        <p:spPr/>
        <p:txBody>
          <a:bodyPr/>
          <a:lstStyle/>
          <a:p>
            <a:r>
              <a:rPr lang="en-US" dirty="0">
                <a:solidFill>
                  <a:schemeClr val="accent1"/>
                </a:solidFill>
              </a:rPr>
              <a:t>Quicksort: Pseudocode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A6315-057D-46C3-8079-FA98FD7B9696}"/>
                  </a:ext>
                </a:extLst>
              </p:cNvPr>
              <p:cNvSpPr>
                <a:spLocks noGrp="1"/>
              </p:cNvSpPr>
              <p:nvPr>
                <p:ph idx="1"/>
              </p:nvPr>
            </p:nvSpPr>
            <p:spPr/>
            <p:txBody>
              <a:bodyPr/>
              <a:lstStyle/>
              <a:p>
                <a:pPr marL="0" indent="0">
                  <a:buNone/>
                </a:pPr>
                <a:r>
                  <a:rPr lang="en-US" dirty="0">
                    <a:solidFill>
                      <a:schemeClr val="accent1"/>
                    </a:solidFill>
                  </a:rPr>
                  <a:t>To sort an entire array, </a:t>
                </a:r>
                <a14:m>
                  <m:oMath xmlns:m="http://schemas.openxmlformats.org/officeDocument/2006/math">
                    <m:r>
                      <a:rPr lang="en-US" b="0" i="1" smtClean="0">
                        <a:latin typeface="Cambria Math" panose="02040503050406030204" pitchFamily="18" charset="0"/>
                      </a:rPr>
                      <m:t>𝑄𝑢𝑖𝑐𝑘𝑆𝑜𝑟𝑡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r>
                      <a:rPr lang="en-US" b="0" i="1" smtClean="0">
                        <a:latin typeface="Cambria Math" panose="02040503050406030204" pitchFamily="18" charset="0"/>
                      </a:rPr>
                      <m:t>)</m:t>
                    </m:r>
                  </m:oMath>
                </a14:m>
                <a:r>
                  <a:rPr lang="en-US" dirty="0">
                    <a:solidFill>
                      <a:schemeClr val="accent1"/>
                    </a:solidFill>
                  </a:rPr>
                  <a:t> is initially called.</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The key part of the algorithm is to partition the array as shown in the figure.</a:t>
                </a: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BBA6315-057D-46C3-8079-FA98FD7B969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E7D4675-4066-40C5-9A50-9C1D6DFB7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3920" y="5067550"/>
            <a:ext cx="5174190" cy="1593069"/>
          </a:xfrm>
          <a:prstGeom prst="rect">
            <a:avLst/>
          </a:prstGeom>
        </p:spPr>
      </p:pic>
      <p:pic>
        <p:nvPicPr>
          <p:cNvPr id="9" name="Picture 8">
            <a:extLst>
              <a:ext uri="{FF2B5EF4-FFF2-40B4-BE49-F238E27FC236}">
                <a16:creationId xmlns:a16="http://schemas.microsoft.com/office/drawing/2014/main" id="{321C74ED-B457-43E9-8526-A223C45EF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0930" y="2663835"/>
            <a:ext cx="3866300" cy="1425325"/>
          </a:xfrm>
          <a:prstGeom prst="rect">
            <a:avLst/>
          </a:prstGeom>
        </p:spPr>
      </p:pic>
    </p:spTree>
    <p:extLst>
      <p:ext uri="{BB962C8B-B14F-4D97-AF65-F5344CB8AC3E}">
        <p14:creationId xmlns:p14="http://schemas.microsoft.com/office/powerpoint/2010/main" val="415805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00A9-F04E-499A-8858-C1A0D956FDA0}"/>
              </a:ext>
            </a:extLst>
          </p:cNvPr>
          <p:cNvSpPr>
            <a:spLocks noGrp="1"/>
          </p:cNvSpPr>
          <p:nvPr>
            <p:ph type="title"/>
          </p:nvPr>
        </p:nvSpPr>
        <p:spPr/>
        <p:txBody>
          <a:bodyPr/>
          <a:lstStyle/>
          <a:p>
            <a:r>
              <a:rPr lang="en-US" dirty="0">
                <a:solidFill>
                  <a:schemeClr val="accent1"/>
                </a:solidFill>
              </a:rPr>
              <a:t>Quicksort: Partitioning</a:t>
            </a:r>
          </a:p>
        </p:txBody>
      </p:sp>
      <p:pic>
        <p:nvPicPr>
          <p:cNvPr id="5" name="Content Placeholder 4">
            <a:extLst>
              <a:ext uri="{FF2B5EF4-FFF2-40B4-BE49-F238E27FC236}">
                <a16:creationId xmlns:a16="http://schemas.microsoft.com/office/drawing/2014/main" id="{3215AA21-878D-404C-99CB-F2E7E9507F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0880" y="1861344"/>
            <a:ext cx="4545660" cy="3135312"/>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6D62FBC-D7A7-41C5-A8E9-7FB9460EBF77}"/>
                  </a:ext>
                </a:extLst>
              </p:cNvPr>
              <p:cNvSpPr txBox="1"/>
              <p:nvPr/>
            </p:nvSpPr>
            <p:spPr>
              <a:xfrm>
                <a:off x="504800" y="1690688"/>
                <a:ext cx="6303340" cy="4401205"/>
              </a:xfrm>
              <a:prstGeom prst="rect">
                <a:avLst/>
              </a:prstGeom>
              <a:noFill/>
            </p:spPr>
            <p:txBody>
              <a:bodyPr wrap="square" rtlCol="0">
                <a:spAutoFit/>
              </a:bodyPr>
              <a:lstStyle/>
              <a:p>
                <a:r>
                  <a:rPr lang="en-US" sz="2800" dirty="0">
                    <a:solidFill>
                      <a:schemeClr val="accent1"/>
                    </a:solidFill>
                  </a:rPr>
                  <a:t>In each recursive call, the algorithm always chooses  </a:t>
                </a:r>
                <a14:m>
                  <m:oMath xmlns:m="http://schemas.openxmlformats.org/officeDocument/2006/math">
                    <m:r>
                      <a:rPr lang="en-US" sz="2800" b="0" i="1" smtClean="0">
                        <a:solidFill>
                          <a:schemeClr val="tx1"/>
                        </a:solidFill>
                        <a:latin typeface="Cambria Math" panose="02040503050406030204" pitchFamily="18" charset="0"/>
                      </a:rPr>
                      <m:t>𝐴</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𝑟</m:t>
                    </m:r>
                    <m:r>
                      <a:rPr lang="en-US" sz="2800" b="0" i="1" smtClean="0">
                        <a:solidFill>
                          <a:schemeClr val="tx1"/>
                        </a:solidFill>
                        <a:latin typeface="Cambria Math" panose="02040503050406030204" pitchFamily="18" charset="0"/>
                      </a:rPr>
                      <m:t>]</m:t>
                    </m:r>
                  </m:oMath>
                </a14:m>
                <a:r>
                  <a:rPr lang="en-US" sz="2800" dirty="0">
                    <a:solidFill>
                      <a:schemeClr val="tx1"/>
                    </a:solidFill>
                  </a:rPr>
                  <a:t> </a:t>
                </a:r>
                <a:r>
                  <a:rPr lang="en-US" sz="2800" dirty="0">
                    <a:solidFill>
                      <a:schemeClr val="accent1"/>
                    </a:solidFill>
                  </a:rPr>
                  <a:t>as</a:t>
                </a:r>
                <a:r>
                  <a:rPr lang="en-US" sz="2800" dirty="0">
                    <a:solidFill>
                      <a:schemeClr val="tx1"/>
                    </a:solidFill>
                  </a:rPr>
                  <a:t> </a:t>
                </a:r>
                <a:r>
                  <a:rPr lang="en-US" sz="2800" dirty="0">
                    <a:solidFill>
                      <a:schemeClr val="accent1"/>
                    </a:solidFill>
                  </a:rPr>
                  <a:t>the so called </a:t>
                </a:r>
                <a:r>
                  <a:rPr lang="en-US" sz="2800" b="1" i="1" dirty="0">
                    <a:solidFill>
                      <a:srgbClr val="FF0000"/>
                    </a:solidFill>
                  </a:rPr>
                  <a:t>pivot</a:t>
                </a:r>
                <a:r>
                  <a:rPr lang="en-US" sz="2800" dirty="0">
                    <a:solidFill>
                      <a:schemeClr val="accent1"/>
                    </a:solidFill>
                  </a:rPr>
                  <a:t>.</a:t>
                </a:r>
              </a:p>
              <a:p>
                <a:endParaRPr lang="en-US" sz="2800" dirty="0">
                  <a:solidFill>
                    <a:schemeClr val="accent1"/>
                  </a:solidFill>
                </a:endParaRPr>
              </a:p>
              <a:p>
                <a:r>
                  <a:rPr lang="en-US" sz="2800" dirty="0">
                    <a:solidFill>
                      <a:schemeClr val="accent1"/>
                    </a:solidFill>
                  </a:rPr>
                  <a:t>The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sz="2800" dirty="0">
                    <a:solidFill>
                      <a:schemeClr val="accent1"/>
                    </a:solidFill>
                  </a:rPr>
                  <a:t> routine computes the pivot element </a:t>
                </a:r>
                <a14:m>
                  <m:oMath xmlns:m="http://schemas.openxmlformats.org/officeDocument/2006/math">
                    <m:r>
                      <a:rPr lang="en-US" sz="2800" i="1">
                        <a:latin typeface="Cambria Math" panose="02040503050406030204" pitchFamily="18" charset="0"/>
                      </a:rPr>
                      <m:t>𝑞</m:t>
                    </m:r>
                    <m:r>
                      <a:rPr lang="en-US" sz="2800" i="1">
                        <a:latin typeface="Cambria Math" panose="02040503050406030204" pitchFamily="18" charset="0"/>
                      </a:rPr>
                      <m:t> </m:t>
                    </m:r>
                  </m:oMath>
                </a14:m>
                <a:r>
                  <a:rPr lang="en-US" sz="2800" dirty="0">
                    <a:solidFill>
                      <a:schemeClr val="accent1"/>
                    </a:solidFill>
                  </a:rPr>
                  <a:t>in such a way that:</a:t>
                </a:r>
              </a:p>
              <a:p>
                <a:pPr marL="914400" lvl="1" indent="-457200">
                  <a:buFont typeface="Arial" panose="020B0604020202020204" pitchFamily="34" charset="0"/>
                  <a:buChar char="•"/>
                </a:pPr>
                <a:r>
                  <a:rPr lang="en-US" sz="2800" dirty="0">
                    <a:solidFill>
                      <a:schemeClr val="accent1"/>
                    </a:solidFill>
                  </a:rPr>
                  <a:t> all elements in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𝑞</m:t>
                    </m:r>
                    <m:r>
                      <a:rPr lang="en-US" sz="2800" i="1">
                        <a:latin typeface="Cambria Math" panose="02040503050406030204" pitchFamily="18" charset="0"/>
                      </a:rPr>
                      <m:t>−1]</m:t>
                    </m:r>
                  </m:oMath>
                </a14:m>
                <a:r>
                  <a:rPr lang="en-US" sz="2800" dirty="0"/>
                  <a:t> </a:t>
                </a:r>
                <a:r>
                  <a:rPr lang="en-US" sz="2800" dirty="0">
                    <a:solidFill>
                      <a:schemeClr val="accent1"/>
                    </a:solidFill>
                  </a:rPr>
                  <a:t>are smaller or equal to </a:t>
                </a:r>
                <a14:m>
                  <m:oMath xmlns:m="http://schemas.openxmlformats.org/officeDocument/2006/math">
                    <m:r>
                      <a:rPr lang="en-US" sz="2800" i="1">
                        <a:latin typeface="Cambria Math" panose="02040503050406030204" pitchFamily="18" charset="0"/>
                      </a:rPr>
                      <m:t>𝑞</m:t>
                    </m:r>
                  </m:oMath>
                </a14:m>
                <a:endParaRPr lang="en-US" sz="2800" dirty="0"/>
              </a:p>
              <a:p>
                <a:pPr marL="914400" lvl="1" indent="-457200">
                  <a:buFont typeface="Arial" panose="020B0604020202020204" pitchFamily="34" charset="0"/>
                  <a:buChar char="•"/>
                </a:pPr>
                <a:r>
                  <a:rPr lang="en-US" sz="2800" dirty="0">
                    <a:solidFill>
                      <a:schemeClr val="accent1"/>
                    </a:solidFill>
                  </a:rPr>
                  <a:t>all elements in </a:t>
                </a:r>
                <a14:m>
                  <m:oMath xmlns:m="http://schemas.openxmlformats.org/officeDocument/2006/math">
                    <m:r>
                      <a:rPr lang="en-US" sz="280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+1…</m:t>
                    </m:r>
                    <m:r>
                      <a:rPr lang="en-US" sz="2800" b="0" i="1" smtClean="0">
                        <a:latin typeface="Cambria Math" panose="02040503050406030204" pitchFamily="18" charset="0"/>
                      </a:rPr>
                      <m:t>𝑟</m:t>
                    </m:r>
                    <m:r>
                      <a:rPr lang="en-US" sz="2800" i="1" smtClean="0">
                        <a:latin typeface="Cambria Math" panose="02040503050406030204" pitchFamily="18" charset="0"/>
                      </a:rPr>
                      <m:t>]</m:t>
                    </m:r>
                  </m:oMath>
                </a14:m>
                <a:r>
                  <a:rPr lang="en-US" sz="2800" dirty="0"/>
                  <a:t> </a:t>
                </a:r>
                <a:r>
                  <a:rPr lang="en-US" sz="2800" dirty="0">
                    <a:solidFill>
                      <a:schemeClr val="accent1"/>
                    </a:solidFill>
                  </a:rPr>
                  <a:t>are strictly larger than</a:t>
                </a:r>
                <a:r>
                  <a:rPr lang="en-US" sz="2800" dirty="0"/>
                  <a:t> </a:t>
                </a:r>
                <a14:m>
                  <m:oMath xmlns:m="http://schemas.openxmlformats.org/officeDocument/2006/math">
                    <m:r>
                      <a:rPr lang="en-US" sz="2800" i="1">
                        <a:latin typeface="Cambria Math" panose="02040503050406030204" pitchFamily="18" charset="0"/>
                      </a:rPr>
                      <m:t>𝑞</m:t>
                    </m:r>
                  </m:oMath>
                </a14:m>
                <a:r>
                  <a:rPr lang="en-US" sz="2800" dirty="0"/>
                  <a:t> </a:t>
                </a:r>
                <a:endParaRPr lang="th-TH" sz="2800" dirty="0">
                  <a:solidFill>
                    <a:schemeClr val="accent1"/>
                  </a:solidFill>
                </a:endParaRPr>
              </a:p>
            </p:txBody>
          </p:sp>
        </mc:Choice>
        <mc:Fallback xmlns="">
          <p:sp>
            <p:nvSpPr>
              <p:cNvPr id="6" name="TextBox 5">
                <a:extLst>
                  <a:ext uri="{FF2B5EF4-FFF2-40B4-BE49-F238E27FC236}">
                    <a16:creationId xmlns:a16="http://schemas.microsoft.com/office/drawing/2014/main" id="{A6D62FBC-D7A7-41C5-A8E9-7FB9460EBF77}"/>
                  </a:ext>
                </a:extLst>
              </p:cNvPr>
              <p:cNvSpPr txBox="1">
                <a:spLocks noRot="1" noChangeAspect="1" noMove="1" noResize="1" noEditPoints="1" noAdjustHandles="1" noChangeArrowheads="1" noChangeShapeType="1" noTextEdit="1"/>
              </p:cNvSpPr>
              <p:nvPr/>
            </p:nvSpPr>
            <p:spPr>
              <a:xfrm>
                <a:off x="504800" y="1690688"/>
                <a:ext cx="6303340" cy="4401205"/>
              </a:xfrm>
              <a:prstGeom prst="rect">
                <a:avLst/>
              </a:prstGeom>
              <a:blipFill>
                <a:blip r:embed="rId3"/>
                <a:stretch>
                  <a:fillRect l="-2031" t="-1247" b="-2078"/>
                </a:stretch>
              </a:blipFill>
            </p:spPr>
            <p:txBody>
              <a:bodyPr/>
              <a:lstStyle/>
              <a:p>
                <a:r>
                  <a:rPr lang="en-US">
                    <a:noFill/>
                  </a:rPr>
                  <a:t> </a:t>
                </a:r>
              </a:p>
            </p:txBody>
          </p:sp>
        </mc:Fallback>
      </mc:AlternateContent>
    </p:spTree>
    <p:extLst>
      <p:ext uri="{BB962C8B-B14F-4D97-AF65-F5344CB8AC3E}">
        <p14:creationId xmlns:p14="http://schemas.microsoft.com/office/powerpoint/2010/main" val="419842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6168</TotalTime>
  <Words>3209</Words>
  <Application>Microsoft Office PowerPoint</Application>
  <PresentationFormat>Widescreen</PresentationFormat>
  <Paragraphs>347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Cambria Math</vt:lpstr>
      <vt:lpstr>Office Theme</vt:lpstr>
      <vt:lpstr>Efficient Algorithms </vt:lpstr>
      <vt:lpstr>PowerPoint Presentation</vt:lpstr>
      <vt:lpstr>Divide and Conquer</vt:lpstr>
      <vt:lpstr>Divide and Conquer: The Three-Step Process</vt:lpstr>
      <vt:lpstr>Divide and Conquer: Recursion</vt:lpstr>
      <vt:lpstr>Quicksort</vt:lpstr>
      <vt:lpstr>Quicksort: The Three-Step Process</vt:lpstr>
      <vt:lpstr>Quicksort: Pseudocode</vt:lpstr>
      <vt:lpstr>Quicksort: Partitioning</vt:lpstr>
      <vt:lpstr>Quicksort: Pictorially</vt:lpstr>
      <vt:lpstr>Quicksort: Loop Invariant</vt:lpstr>
      <vt:lpstr>Quicksort: Correctness</vt:lpstr>
      <vt:lpstr>Quick sort: Correctness</vt:lpstr>
      <vt:lpstr>Quicksort: Correctness</vt:lpstr>
      <vt:lpstr>Quicksort: Correctness</vt:lpstr>
      <vt:lpstr>Quicksort: Correctness</vt:lpstr>
      <vt:lpstr>Quicksort: Correctness</vt:lpstr>
      <vt:lpstr>Quicksort: Correctness</vt:lpstr>
      <vt:lpstr>Quicksort: Analysis of Partitioning</vt:lpstr>
      <vt:lpstr>Quick sort: Worst-Case Analysis</vt:lpstr>
      <vt:lpstr>Quicksort: Worst-Case Analysis</vt:lpstr>
      <vt:lpstr>Quicksort</vt:lpstr>
      <vt:lpstr>Matrix Multiplication: Naïve Algorithm</vt:lpstr>
      <vt:lpstr>Matrix Multiplication: Naïve Algorithm</vt:lpstr>
      <vt:lpstr>Matrix Multiplication: Naïve DQ Algorithm</vt:lpstr>
      <vt:lpstr>Naïve DQ MM Algorithm</vt:lpstr>
      <vt:lpstr>Naïve DQ MM Algorithm</vt:lpstr>
      <vt:lpstr>Naïve DQ MM Algorithm</vt:lpstr>
      <vt:lpstr>Naïve DQ MM Algorithm: Running Time</vt:lpstr>
      <vt:lpstr>Naïve DQ MM Algorithm: Running Time</vt:lpstr>
      <vt:lpstr>Naïve DQ MM Algorithm: Running Time</vt:lpstr>
      <vt:lpstr>Naïve DQ MM Algorithm: Running Time</vt:lpstr>
      <vt:lpstr>Naïve DQ MM Algorithm: Running Time</vt:lpstr>
      <vt:lpstr>Strassen’s Algorithm</vt:lpstr>
      <vt:lpstr>Strassen’s Algorithm</vt:lpstr>
      <vt:lpstr>Strassen’s Algorithm</vt:lpstr>
      <vt:lpstr>Strassen’s Algorithm: Analysis</vt:lpstr>
      <vt:lpstr>Strassen’s Algorithm: Analysis</vt:lpstr>
      <vt:lpstr>Strassen’s Algorithm: Algorithmic Gap</vt:lpstr>
      <vt:lpstr>Strassen’s Algorithm: No Practical Use</vt:lpstr>
      <vt:lpstr>Master Theorem</vt:lpstr>
      <vt:lpstr>Master Theorem: Example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1684</cp:revision>
  <cp:lastPrinted>2020-09-04T04:57:21Z</cp:lastPrinted>
  <dcterms:created xsi:type="dcterms:W3CDTF">2020-08-01T06:16:01Z</dcterms:created>
  <dcterms:modified xsi:type="dcterms:W3CDTF">2020-09-10T04:18:16Z</dcterms:modified>
</cp:coreProperties>
</file>