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276" r:id="rId4"/>
    <p:sldId id="298" r:id="rId5"/>
    <p:sldId id="285" r:id="rId6"/>
    <p:sldId id="258" r:id="rId7"/>
    <p:sldId id="257" r:id="rId8"/>
    <p:sldId id="259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1" r:id="rId21"/>
    <p:sldId id="284" r:id="rId22"/>
    <p:sldId id="263" r:id="rId23"/>
    <p:sldId id="266" r:id="rId24"/>
    <p:sldId id="27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78" r:id="rId34"/>
    <p:sldId id="280" r:id="rId35"/>
    <p:sldId id="264" r:id="rId36"/>
    <p:sldId id="281" r:id="rId37"/>
    <p:sldId id="282" r:id="rId38"/>
    <p:sldId id="299" r:id="rId39"/>
    <p:sldId id="286" r:id="rId40"/>
    <p:sldId id="265" r:id="rId41"/>
    <p:sldId id="283" r:id="rId42"/>
    <p:sldId id="300" r:id="rId43"/>
    <p:sldId id="301" r:id="rId44"/>
    <p:sldId id="302" r:id="rId45"/>
    <p:sldId id="279" r:id="rId46"/>
    <p:sldId id="30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sus%20WebStorage\miyano2005@gmail.com\MySyncFolder\TGGS\Teaching\2563-1\Selection%20S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1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b="1" i="1">
                <a:solidFill>
                  <a:schemeClr val="accent1"/>
                </a:solidFill>
              </a:rPr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1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99-4DD2-BADE-720B7581E7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99-4DD2-BADE-720B7581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Selection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70603674540683"/>
          <c:y val="0.21337962962962964"/>
          <c:w val="0.79329396325459323"/>
          <c:h val="0.60106408573928261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Sheet1!$B$2:$B$22</c:f>
              <c:numCache>
                <c:formatCode>General</c:formatCode>
                <c:ptCount val="2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316-A113-88AF2AF7C9B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900</c:v>
                </c:pt>
                <c:pt idx="2">
                  <c:v>3421</c:v>
                </c:pt>
                <c:pt idx="3">
                  <c:v>7724</c:v>
                </c:pt>
                <c:pt idx="4">
                  <c:v>13735</c:v>
                </c:pt>
                <c:pt idx="5">
                  <c:v>21632</c:v>
                </c:pt>
                <c:pt idx="6">
                  <c:v>30946</c:v>
                </c:pt>
                <c:pt idx="7">
                  <c:v>42289</c:v>
                </c:pt>
                <c:pt idx="8">
                  <c:v>55003</c:v>
                </c:pt>
                <c:pt idx="9">
                  <c:v>69744</c:v>
                </c:pt>
                <c:pt idx="10">
                  <c:v>86362</c:v>
                </c:pt>
                <c:pt idx="11">
                  <c:v>104374</c:v>
                </c:pt>
                <c:pt idx="12">
                  <c:v>124170</c:v>
                </c:pt>
                <c:pt idx="13">
                  <c:v>145146</c:v>
                </c:pt>
                <c:pt idx="14">
                  <c:v>169105</c:v>
                </c:pt>
                <c:pt idx="15">
                  <c:v>193949</c:v>
                </c:pt>
                <c:pt idx="16">
                  <c:v>221006</c:v>
                </c:pt>
                <c:pt idx="17">
                  <c:v>249132</c:v>
                </c:pt>
                <c:pt idx="18">
                  <c:v>278904</c:v>
                </c:pt>
                <c:pt idx="19">
                  <c:v>310715</c:v>
                </c:pt>
                <c:pt idx="20">
                  <c:v>344296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2B-4316-A113-88AF2AF7C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5928368"/>
        <c:axId val="870357200"/>
      </c:lineChart>
      <c:catAx>
        <c:axId val="94592836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Problem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870357200"/>
        <c:crosses val="autoZero"/>
        <c:auto val="1"/>
        <c:lblAlgn val="ctr"/>
        <c:lblOffset val="100"/>
        <c:noMultiLvlLbl val="0"/>
      </c:catAx>
      <c:valAx>
        <c:axId val="8703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</a:t>
                </a:r>
                <a:r>
                  <a:rPr lang="en-US" baseline="0"/>
                  <a:t> Time in Microseconds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9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4B8041-7D72-4371-94CC-C1894268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90788"/>
            <a:ext cx="6467475" cy="2910806"/>
          </a:xfrm>
        </p:spPr>
      </p:pic>
    </p:spTree>
    <p:extLst>
      <p:ext uri="{BB962C8B-B14F-4D97-AF65-F5344CB8AC3E}">
        <p14:creationId xmlns:p14="http://schemas.microsoft.com/office/powerpoint/2010/main" val="6490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3F62-428D-42E8-9C13-B9D6609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Running a C++ implementation of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selection sort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𝟐𝟎𝟎𝟎𝟎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 my workstation: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sz="1900" i="1" dirty="0">
                    <a:solidFill>
                      <a:srgbClr val="C00000"/>
                    </a:solidFill>
                  </a:rPr>
                  <a:t>Ubuntu 18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Intel Core-i7-7700 CPU @3.60GHz</a:t>
                </a:r>
              </a:p>
              <a:p>
                <a:pPr marL="0" indent="0">
                  <a:buNone/>
                </a:pPr>
                <a:r>
                  <a:rPr lang="en-US" sz="1900" i="1" dirty="0">
                    <a:solidFill>
                      <a:srgbClr val="C00000"/>
                    </a:solidFill>
                  </a:rPr>
                  <a:t>	with 16 GB of RAM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yielded the plot on the right.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appears to be quadratic in problem size: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      	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)=8.60×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8CC3DC-69EA-44BA-9765-AAD44CF5F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700501"/>
              </p:ext>
            </p:extLst>
          </p:nvPr>
        </p:nvGraphicFramePr>
        <p:xfrm>
          <a:off x="6010274" y="2057400"/>
          <a:ext cx="4695826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2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59E1-FF20-468B-902C-AA8D644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Analysis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FC18E57-3A33-403B-8BF8-7F7117CE7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3109"/>
              </p:ext>
            </p:extLst>
          </p:nvPr>
        </p:nvGraphicFramePr>
        <p:xfrm>
          <a:off x="928685" y="1584960"/>
          <a:ext cx="673418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37">
                  <a:extLst>
                    <a:ext uri="{9D8B030D-6E8A-4147-A177-3AD203B41FA5}">
                      <a16:colId xmlns:a16="http://schemas.microsoft.com/office/drawing/2014/main" val="92291637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236079659"/>
                    </a:ext>
                  </a:extLst>
                </a:gridCol>
                <a:gridCol w="954693">
                  <a:extLst>
                    <a:ext uri="{9D8B030D-6E8A-4147-A177-3AD203B41FA5}">
                      <a16:colId xmlns:a16="http://schemas.microsoft.com/office/drawing/2014/main" val="3458056312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84651356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1217751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79821805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88206068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1708560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554536084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4011983851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2492704339"/>
                    </a:ext>
                  </a:extLst>
                </a:gridCol>
                <a:gridCol w="492745">
                  <a:extLst>
                    <a:ext uri="{9D8B030D-6E8A-4147-A177-3AD203B41FA5}">
                      <a16:colId xmlns:a16="http://schemas.microsoft.com/office/drawing/2014/main" val="1941742863"/>
                    </a:ext>
                  </a:extLst>
                </a:gridCol>
              </a:tblGrid>
              <a:tr h="138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Problem Size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45036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929902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65197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91500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91832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1362629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731426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08500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16032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5811917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4850035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506337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7971033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72052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1177123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8778209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4707836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221006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288666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249132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7236684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278904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768891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2745900"/>
                  </a:ext>
                </a:extLst>
              </a:tr>
              <a:tr h="13843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51716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496C432-D867-42D1-9360-9D31788C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80995"/>
              </p:ext>
            </p:extLst>
          </p:nvPr>
        </p:nvGraphicFramePr>
        <p:xfrm>
          <a:off x="3286125" y="1584960"/>
          <a:ext cx="4572000" cy="277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/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The code was run for different numbers of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step increase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/>
                    </a:solidFill>
                  </a:rPr>
                  <a:t>Each problem size was run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times and the running times were averaged.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48B70-CC80-4C04-9BCB-95CEF835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561568"/>
                <a:ext cx="6438900" cy="1200329"/>
              </a:xfrm>
              <a:prstGeom prst="rect">
                <a:avLst/>
              </a:prstGeom>
              <a:blipFill>
                <a:blip r:embed="rId3"/>
                <a:stretch>
                  <a:fillRect l="-568" t="-2538" r="-5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0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07F-96EC-4130-A72C-D0AC33D8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an algorithm can be determined by the total number of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executed.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∝#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𝐸𝑙𝑒𝑚𝑒𝑛𝑡𝑎𝑟𝑦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𝑂𝑝𝑒𝑟𝑎𝑡𝑖𝑜𝑛𝑠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b="1" i="1" dirty="0">
                    <a:solidFill>
                      <a:schemeClr val="accent1"/>
                    </a:solidFill>
                  </a:rPr>
                  <a:t>Elementary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are operations whose execution time is bounded by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constant</a:t>
                </a:r>
                <a:r>
                  <a:rPr lang="en-US" dirty="0">
                    <a:solidFill>
                      <a:schemeClr val="accent1"/>
                    </a:solidFill>
                  </a:rPr>
                  <a:t>, which depends on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Programming Language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Compiler</a:t>
                </a:r>
              </a:p>
              <a:p>
                <a:pPr lvl="2"/>
                <a:r>
                  <a:rPr lang="en-US" dirty="0">
                    <a:solidFill>
                      <a:srgbClr val="C00000"/>
                    </a:solidFill>
                  </a:rPr>
                  <a:t>Machine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59A51-5BC0-4043-8B9B-7478A264E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BE6E0-73F1-4947-8EE4-683D4178A3BC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9B94B-A9D5-4155-8D1F-65630F047559}"/>
              </a:ext>
            </a:extLst>
          </p:cNvPr>
          <p:cNvSpPr txBox="1"/>
          <p:nvPr/>
        </p:nvSpPr>
        <p:spPr>
          <a:xfrm>
            <a:off x="3590925" y="5014922"/>
            <a:ext cx="5448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are the barometer operations in the code of selection sort shown on the right?</a:t>
            </a:r>
          </a:p>
        </p:txBody>
      </p:sp>
    </p:spTree>
    <p:extLst>
      <p:ext uri="{BB962C8B-B14F-4D97-AF65-F5344CB8AC3E}">
        <p14:creationId xmlns:p14="http://schemas.microsoft.com/office/powerpoint/2010/main" val="43433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Barometer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5395922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2BC192-056E-4AE7-9A76-4D07A5E4067F}"/>
              </a:ext>
            </a:extLst>
          </p:cNvPr>
          <p:cNvSpPr txBox="1"/>
          <p:nvPr/>
        </p:nvSpPr>
        <p:spPr>
          <a:xfrm>
            <a:off x="400050" y="1515973"/>
            <a:ext cx="43180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every 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impractical</a:t>
            </a:r>
            <a:r>
              <a:rPr lang="en-US" dirty="0">
                <a:solidFill>
                  <a:schemeClr val="accent1"/>
                </a:solidFill>
              </a:rPr>
              <a:t> 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Count only </a:t>
            </a:r>
            <a:r>
              <a:rPr lang="en-US" sz="2400" b="1" i="1" dirty="0">
                <a:solidFill>
                  <a:srgbClr val="C00000"/>
                </a:solidFill>
              </a:rPr>
              <a:t>representative </a:t>
            </a:r>
            <a:r>
              <a:rPr lang="en-US" sz="2400" dirty="0">
                <a:solidFill>
                  <a:srgbClr val="C00000"/>
                </a:solidFill>
              </a:rPr>
              <a:t>elementary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executed the most number of times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called </a:t>
            </a:r>
            <a:r>
              <a:rPr lang="en-US" sz="2000" b="1" i="1" dirty="0">
                <a:solidFill>
                  <a:schemeClr val="accent1"/>
                </a:solidFill>
              </a:rPr>
              <a:t>barometer operations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1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/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ACCEB0-D5EA-45B7-9844-1E943348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1525"/>
                <a:ext cx="4641851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</p:spTree>
    <p:extLst>
      <p:ext uri="{BB962C8B-B14F-4D97-AF65-F5344CB8AC3E}">
        <p14:creationId xmlns:p14="http://schemas.microsoft.com/office/powerpoint/2010/main" val="71661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B348FB-D449-4B9F-97A0-556DB5040388}"/>
              </a:ext>
            </a:extLst>
          </p:cNvPr>
          <p:cNvSpPr txBox="1"/>
          <p:nvPr/>
        </p:nvSpPr>
        <p:spPr>
          <a:xfrm>
            <a:off x="2228851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Inner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121CD-58B9-4981-BD41-CFFE9916FB39}"/>
              </a:ext>
            </a:extLst>
          </p:cNvPr>
          <p:cNvSpPr txBox="1"/>
          <p:nvPr/>
        </p:nvSpPr>
        <p:spPr>
          <a:xfrm>
            <a:off x="571500" y="41359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Outer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401" y="4605944"/>
                <a:ext cx="4641851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/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7C64D-8D0A-48DC-821D-023EE96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80007"/>
                <a:ext cx="4641851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Approaches to Counting Elementary Operations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950" y="2262188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/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Count the number of times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𝑚𝑎𝑥𝐼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executed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29B94B-A9D5-4155-8D1F-65630F04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00578"/>
                <a:ext cx="5448300" cy="954107"/>
              </a:xfrm>
              <a:prstGeom prst="rect">
                <a:avLst/>
              </a:prstGeom>
              <a:blipFill>
                <a:blip r:embed="rId3"/>
                <a:stretch>
                  <a:fillRect l="-2237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/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1=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 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0EFC89-FE8C-46DC-B54E-9792230B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3732213"/>
                <a:ext cx="570547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/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running time of selection sort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B5F7-F588-49F0-8738-79203CF3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4" y="5310448"/>
                <a:ext cx="8677276" cy="954107"/>
              </a:xfrm>
              <a:prstGeom prst="rect">
                <a:avLst/>
              </a:prstGeom>
              <a:blipFill>
                <a:blip r:embed="rId5"/>
                <a:stretch>
                  <a:fillRect l="-1404" t="-5732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57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D156-AF91-4E2C-B8F9-51AA5A77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Complexity Growth of Selection Sort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D37EC75-5CC4-4B46-A4C3-50B89D7E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24063"/>
            <a:ext cx="4641850" cy="20891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/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say that the time complexity of selection sort exhibits a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quadratic growth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 the number of elements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A4AAE-A4AC-428F-875E-2FBE2878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0" y="4676993"/>
                <a:ext cx="4937126" cy="1815882"/>
              </a:xfrm>
              <a:prstGeom prst="rect">
                <a:avLst/>
              </a:prstGeom>
              <a:blipFill>
                <a:blip r:embed="rId3"/>
                <a:stretch>
                  <a:fillRect l="-2469" t="-3020" r="-34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9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D969-0651-4383-8E1D-230DF782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9" y="18846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Ekkapot Charoenwanit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802/806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you will more likely find me in 806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Office Hours: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</a:t>
            </a:r>
            <a:r>
              <a:rPr lang="en-US" dirty="0">
                <a:solidFill>
                  <a:schemeClr val="accent1"/>
                </a:solidFill>
              </a:rPr>
              <a:t>Wednesday Afternoon 13:00-16:30</a:t>
            </a:r>
          </a:p>
        </p:txBody>
      </p:sp>
    </p:spTree>
    <p:extLst>
      <p:ext uri="{BB962C8B-B14F-4D97-AF65-F5344CB8AC3E}">
        <p14:creationId xmlns:p14="http://schemas.microsoft.com/office/powerpoint/2010/main" val="279902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Complexity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complexity of an algorithm is generally represented as a function of its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input size </a:t>
                </a:r>
                <a:r>
                  <a:rPr lang="en-US" dirty="0">
                    <a:solidFill>
                      <a:schemeClr val="accent1"/>
                    </a:solidFill>
                  </a:rPr>
                  <a:t>(and possibly the values of other parameters).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Such functions are restricted to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real-valued functions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defined on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non-negative integers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eventually</a:t>
                </a:r>
                <a:r>
                  <a:rPr lang="en-US" dirty="0">
                    <a:solidFill>
                      <a:schemeClr val="accent1"/>
                    </a:solidFill>
                  </a:rPr>
                  <a:t> positive as there exists an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growth function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characterization of the algorithm’s efficiency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gives a simple relative efficiency comparison with other algorithms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E9F3-CFC3-4445-9921-1B9EAF5A1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217" t="-2038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ED7A-53C8-49C7-804A-FA308E35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9F3-CFC3-4445-9921-1B9EAF5A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Benefits of Asymptotic Analysis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Provides machine-independent 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Abstracts away from implementation details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Focuses only on the dominating factors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chemeClr val="accent1"/>
                </a:solidFill>
              </a:rPr>
              <a:t>sufficiently large </a:t>
            </a:r>
            <a:r>
              <a:rPr lang="en-US" dirty="0">
                <a:solidFill>
                  <a:schemeClr val="accent1"/>
                </a:solidFill>
              </a:rPr>
              <a:t>input sizes, a linear-time algorithm with a moderately big constant overhead will eventually run faster than a quadratic-time one with </a:t>
            </a:r>
            <a:r>
              <a:rPr lang="en-US">
                <a:solidFill>
                  <a:schemeClr val="accent1"/>
                </a:solidFill>
              </a:rPr>
              <a:t>a relatively </a:t>
            </a:r>
            <a:r>
              <a:rPr lang="en-US" dirty="0">
                <a:solidFill>
                  <a:schemeClr val="accent1"/>
                </a:solidFill>
              </a:rPr>
              <a:t>small constant overhead.</a:t>
            </a:r>
          </a:p>
        </p:txBody>
      </p:sp>
    </p:spTree>
    <p:extLst>
      <p:ext uri="{BB962C8B-B14F-4D97-AF65-F5344CB8AC3E}">
        <p14:creationId xmlns:p14="http://schemas.microsoft.com/office/powerpoint/2010/main" val="133292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CB0AA31-154A-41FB-8705-C733F90B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6" y="4001294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/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is bound from above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up to a constant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for all sufficiently large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64B971-B35C-406B-B26F-0826784B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51" y="4210051"/>
                <a:ext cx="5167412" cy="1200329"/>
              </a:xfrm>
              <a:prstGeom prst="rect">
                <a:avLst/>
              </a:prstGeom>
              <a:blipFill>
                <a:blip r:embed="rId4"/>
                <a:stretch>
                  <a:fillRect l="-176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0DB-86A5-4C4B-AC11-551DFBDC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81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</a:t>
                </a:r>
                <a:r>
                  <a:rPr lang="en-US">
                    <a:solidFill>
                      <a:schemeClr val="accent1"/>
                    </a:solidFill>
                  </a:rPr>
                  <a:t>a </a:t>
                </a:r>
                <a:r>
                  <a:rPr lang="en-US" b="1" i="1">
                    <a:solidFill>
                      <a:schemeClr val="accent1"/>
                    </a:solidFill>
                  </a:rPr>
                  <a:t>real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8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/>
                  <a:t>	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for all </a:t>
                </a:r>
                <a14:m>
                  <m:oMath xmlns:m="http://schemas.openxmlformats.org/officeDocument/2006/math"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/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Since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is non-negative, choosing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6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60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6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6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60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= 2 </a:t>
                </a:r>
                <a:r>
                  <a:rPr lang="en-US" sz="60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6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6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65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Converting the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easy but </a:t>
                </a:r>
                <a:r>
                  <a:rPr lang="en-US" u="sng" dirty="0">
                    <a:solidFill>
                      <a:srgbClr val="C00000"/>
                    </a:solidFill>
                  </a:rPr>
                  <a:t>*</a:t>
                </a:r>
                <a:r>
                  <a:rPr lang="en-US" b="0" u="sng" dirty="0">
                    <a:solidFill>
                      <a:srgbClr val="C00000"/>
                    </a:solidFill>
                  </a:rPr>
                  <a:t>impulsive*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Try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and solve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/>
                  <a:t> 	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(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u="sng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negative values are ignored.)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15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Yet another little harder claim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u="sng" dirty="0">
                    <a:solidFill>
                      <a:srgbClr val="C00000"/>
                    </a:solidFill>
                  </a:rPr>
                  <a:t>The more systematic way</a:t>
                </a:r>
                <a:r>
                  <a:rPr lang="en-US" b="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</a:t>
                </a:r>
                <a:r>
                  <a:rPr lang="en-US" b="0" dirty="0">
                    <a:solidFill>
                      <a:schemeClr val="accent1"/>
                    </a:solidFill>
                  </a:rPr>
                  <a:t>olve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Rearranging gives	</a:t>
                </a: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−2&gt;0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 we can choose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look simple.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leads to: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most obvious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54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≥ 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63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1000</m:t>
                            </m:r>
                          </m:num>
                          <m:den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box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1217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66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348-2C4A-41BA-9E0D-F7B6E8DE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hard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−7&gt;0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Consider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divide both sides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 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−1000 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  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900" u="sng" dirty="0">
                    <a:solidFill>
                      <a:srgbClr val="C00000"/>
                    </a:solidFill>
                  </a:rPr>
                  <a:t>NB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: the sign does not flip b/c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1000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546F1-740D-4C1F-9129-6EAB16BC9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6888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537-1027-4637-9DB7-1C15311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Textbook known as </a:t>
            </a:r>
            <a:r>
              <a:rPr lang="en-US" b="1" i="1" dirty="0">
                <a:solidFill>
                  <a:schemeClr val="accent1"/>
                </a:solidFill>
              </a:rPr>
              <a:t>CLRS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8FAE6-4D0A-4A66-8627-9FB5B671D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4658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80D5-E9E3-4858-B0BA-95B03E5BD7B6}"/>
              </a:ext>
            </a:extLst>
          </p:cNvPr>
          <p:cNvSpPr txBox="1"/>
          <p:nvPr/>
        </p:nvSpPr>
        <p:spPr>
          <a:xfrm>
            <a:off x="5962649" y="2352674"/>
            <a:ext cx="4010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The </a:t>
            </a:r>
            <a:r>
              <a:rPr lang="en-US" sz="2800" b="1" i="1" dirty="0">
                <a:solidFill>
                  <a:schemeClr val="accent1"/>
                </a:solidFill>
              </a:rPr>
              <a:t>third edition</a:t>
            </a:r>
            <a:r>
              <a:rPr lang="en-US" sz="2800" dirty="0">
                <a:solidFill>
                  <a:schemeClr val="accent1"/>
                </a:solidFill>
              </a:rPr>
              <a:t> is recommended, but the </a:t>
            </a:r>
            <a:r>
              <a:rPr lang="en-US" sz="2800" b="1" i="1" dirty="0">
                <a:solidFill>
                  <a:schemeClr val="accent1"/>
                </a:solidFill>
              </a:rPr>
              <a:t>second edition </a:t>
            </a:r>
            <a:r>
              <a:rPr lang="en-US" sz="2800" dirty="0">
                <a:solidFill>
                  <a:schemeClr val="accent1"/>
                </a:solidFill>
              </a:rPr>
              <a:t>is also fine.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323D8-78F9-43CA-A2F5-989C67BAD770}"/>
              </a:ext>
            </a:extLst>
          </p:cNvPr>
          <p:cNvSpPr txBox="1"/>
          <p:nvPr/>
        </p:nvSpPr>
        <p:spPr>
          <a:xfrm>
            <a:off x="6029325" y="4399655"/>
            <a:ext cx="479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***Available at the main library</a:t>
            </a:r>
          </a:p>
        </p:txBody>
      </p:sp>
    </p:spTree>
    <p:extLst>
      <p:ext uri="{BB962C8B-B14F-4D97-AF65-F5344CB8AC3E}">
        <p14:creationId xmlns:p14="http://schemas.microsoft.com/office/powerpoint/2010/main" val="3316563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show that the negation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negation is: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2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Disproving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49F01D7-D8FB-416C-A221-F01B1B537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3254-C066-4618-9A9B-B5350352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4200"/>
                <a:ext cx="10515600" cy="4351338"/>
              </a:xfrm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109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easy to figure out a Big-O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belongs to.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the term with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highest degree</a:t>
                </a:r>
                <a:r>
                  <a:rPr lang="en-US" dirty="0">
                    <a:solidFill>
                      <a:schemeClr val="accent1"/>
                    </a:solidFill>
                  </a:rPr>
                  <a:t> !!!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perfectly valid to use a more slacking upper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th-TH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1,000,000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***Exercise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Show 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914400" lvl="2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B4B3-28E3-426F-BF55-DEC78A1E0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CF78-7D9B-4578-AB90-8D9ED3F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Comparing Polynomial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417988"/>
                  </p:ext>
                </p:extLst>
              </p:nvPr>
            </p:nvGraphicFramePr>
            <p:xfrm>
              <a:off x="838200" y="1690688"/>
              <a:ext cx="10515600" cy="210534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7321947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0923915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2090883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9548619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966073572"/>
                        </a:ext>
                      </a:extLst>
                    </a:gridCol>
                  </a:tblGrid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" t="-69608" r="-4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69608" r="-30144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11" t="-69608" r="-200578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69608" r="-101159" b="-25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608" r="-1159" b="-25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395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08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499,500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1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49,995,000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047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5,000,0000,000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4,999,950,000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10,000,000,000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5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3814221" y="5167312"/>
            <a:ext cx="456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 comparing linear and quadratic growth</a:t>
            </a:r>
          </a:p>
        </p:txBody>
      </p:sp>
    </p:spTree>
    <p:extLst>
      <p:ext uri="{BB962C8B-B14F-4D97-AF65-F5344CB8AC3E}">
        <p14:creationId xmlns:p14="http://schemas.microsoft.com/office/powerpoint/2010/main" val="21284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conserved under multiplicative constant.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Big-O is transitive.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many more …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solidFill>
                      <a:srgbClr val="C00000"/>
                    </a:solidFill>
                  </a:rPr>
                  <a:t>***Exercise: </a:t>
                </a:r>
                <a:r>
                  <a:rPr lang="en-US" i="1" dirty="0">
                    <a:solidFill>
                      <a:schemeClr val="accent1"/>
                    </a:solidFill>
                  </a:rPr>
                  <a:t>Show that the properties above always hold.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F7C9EAC-6F11-4422-9AD3-B2E3A4EC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78" y="3781286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/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is bound from below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for all sufficiently large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+mj-lt"/>
                  </a:rPr>
                  <a:t> 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66B-EFED-4CD1-BFEB-9BD0504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14" y="4210051"/>
                <a:ext cx="5167412" cy="830997"/>
              </a:xfrm>
              <a:prstGeom prst="rect">
                <a:avLst/>
              </a:prstGeom>
              <a:blipFill>
                <a:blip r:embed="rId4"/>
                <a:stretch>
                  <a:fillRect l="-176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4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set of functions taking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natural number </a:t>
                </a:r>
                <a:r>
                  <a:rPr lang="en-US" dirty="0">
                    <a:solidFill>
                      <a:schemeClr val="accent1"/>
                    </a:solidFill>
                  </a:rPr>
                  <a:t>as input and returning a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real number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actually means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it is also common in the literature to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ED5F70-EBD3-4D6C-8F12-044BD98A0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4" y="1806575"/>
                <a:ext cx="10515600" cy="4351338"/>
              </a:xfrm>
              <a:blipFill>
                <a:blip r:embed="rId2"/>
                <a:stretch>
                  <a:fillRect l="-1159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Proving that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is about intelligently picking</a:t>
                </a:r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accent1"/>
                    </a:solidFill>
                  </a:rPr>
                  <a:t>.</a:t>
                </a:r>
                <a:r>
                  <a:rPr lang="en-US" sz="3000" dirty="0"/>
                  <a:t>					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Converting the above notation into the corresponding inequality gives:</a:t>
                </a:r>
              </a:p>
              <a:p>
                <a:pPr marL="0" indent="0">
                  <a:buNone/>
                </a:pPr>
                <a:r>
                  <a:rPr lang="en-US" sz="3000" dirty="0"/>
                  <a:t>			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for all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All we have to do is to show that there is at least a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</a:rPr>
                  <a:t>that satisfies the inequality above.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4" y="1476375"/>
                <a:ext cx="10658475" cy="5016500"/>
              </a:xfrm>
              <a:blipFill>
                <a:blip r:embed="rId3"/>
                <a:stretch>
                  <a:fillRect l="-1315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62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solidFill>
                      <a:schemeClr val="accent2"/>
                    </a:solidFill>
                    <a:latin typeface="+mn-lt"/>
                  </a:rPr>
                </a:br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sz="32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dividing both sides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gives:</a:t>
                </a: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		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the above inequality will holds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1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b="1" i="1" u="sng" dirty="0">
                    <a:solidFill>
                      <a:srgbClr val="C00000"/>
                    </a:solidFill>
                  </a:rPr>
                  <a:t>NB: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we could have chosen other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= 5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and</a:t>
                </a:r>
                <a:r>
                  <a:rPr lang="en-US" sz="32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658475" cy="5016500"/>
              </a:xfrm>
              <a:blipFill>
                <a:blip r:embed="rId3"/>
                <a:stretch>
                  <a:fillRect l="-1087" t="-3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59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664-12F9-4CBB-AA79-3373462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Big-Omega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***Exercise: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&gt;0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54650-D4A8-4E42-845F-818931845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B9FC-D2CC-40F4-BBC7-3A47893E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Weekly Assignments 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50%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Problem Sets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Programming Labs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Midterm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20%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Final Exam				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30%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***Turning in an assignment late = 10% off per day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Grading Scale: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1" dirty="0">
                    <a:solidFill>
                      <a:schemeClr val="accent1"/>
                    </a:solidFill>
                  </a:rPr>
                  <a:t>A [80-100]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B [70-80)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C [60-70)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D [50-60)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	F  (-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F3DD6-45A6-408D-84BB-8209AD96F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754" t="-25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Devil face with solid fill">
            <a:extLst>
              <a:ext uri="{FF2B5EF4-FFF2-40B4-BE49-F238E27FC236}">
                <a16:creationId xmlns:a16="http://schemas.microsoft.com/office/drawing/2014/main" id="{0B0F9AC3-E0D1-4C4B-9BCC-74D795640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2944" y="36941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function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4E42C8-4851-4C60-BF57-40E665F7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3" y="3753069"/>
            <a:ext cx="3829247" cy="2711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/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is sandwiched between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sufficiently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large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beyond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061FF-6031-4BE8-9383-F0291C463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93" y="3827502"/>
                <a:ext cx="6797312" cy="1015663"/>
              </a:xfrm>
              <a:prstGeom prst="rect">
                <a:avLst/>
              </a:prstGeom>
              <a:blipFill>
                <a:blip r:embed="rId4"/>
                <a:stretch>
                  <a:fillRect l="-987" t="-36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grows at the same rate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 the sense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eventually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squeezed between two constant multiples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" y="4978102"/>
                <a:ext cx="7728013" cy="707886"/>
              </a:xfrm>
              <a:prstGeom prst="rect">
                <a:avLst/>
              </a:prstGeom>
              <a:blipFill>
                <a:blip r:embed="rId5"/>
                <a:stretch>
                  <a:fillRect l="-868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38" y="5919429"/>
                <a:ext cx="3137077" cy="404983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5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for all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/>
                    </a:solidFill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gives:</a:t>
                </a:r>
              </a:p>
              <a:p>
                <a:pPr marL="0" indent="0">
                  <a:buNone/>
                </a:pP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2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Lower Bound: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5100" dirty="0">
                    <a:solidFill>
                      <a:schemeClr val="accent1"/>
                    </a:solidFill>
                  </a:rPr>
                  <a:t>Upper Bound:</a:t>
                </a:r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51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5100" dirty="0"/>
                  <a:t>	</a:t>
                </a:r>
                <a:endParaRPr lang="th-TH" sz="5100" dirty="0"/>
              </a:p>
              <a:p>
                <a:pPr marL="0" indent="0">
                  <a:buNone/>
                </a:pPr>
                <a:r>
                  <a:rPr lang="th-TH" sz="5100" dirty="0"/>
                  <a:t>        </a:t>
                </a:r>
                <a:r>
                  <a:rPr lang="en-US" sz="5100" dirty="0"/>
                  <a:t>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5100">
                        <a:latin typeface="Cambria Math" panose="02040503050406030204" pitchFamily="18" charset="0"/>
                      </a:rPr>
                      <m:t>≥6</m:t>
                    </m:r>
                  </m:oMath>
                </a14:m>
                <a:r>
                  <a:rPr lang="en-US" sz="5100" dirty="0"/>
                  <a:t>	</a:t>
                </a:r>
              </a:p>
              <a:p>
                <a:pPr marL="0" indent="0">
                  <a:buNone/>
                </a:pPr>
                <a:r>
                  <a:rPr lang="en-US" sz="5100" dirty="0"/>
                  <a:t>Assuming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1−2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51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        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5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r>
                  <a:rPr lang="en-US" sz="51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51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0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Proving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111E6-6C67-4DB2-9362-40B7A9703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5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chemeClr val="accent1"/>
                    </a:solidFill>
                  </a:rPr>
                  <a:t>Therefore,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12,1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51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60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7E3A3-7FEE-4F83-AC47-6EF096FE8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" y="1476375"/>
                <a:ext cx="10753725" cy="5181600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432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DF6-BBC9-4F1B-98B7-24C16EAC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Properties of Big Theta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Reflexive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itself.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			 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Symmetric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Transitive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the same order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8D60C6-E1D5-4B80-B546-093E473DD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797335"/>
                <a:ext cx="10515600" cy="4351338"/>
              </a:xfrm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C6CB-BD60-476C-AE5F-690C3EF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Orders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)⊂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!)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2139DD-E9B7-4688-8A08-8D312D8C4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04A38-DB22-4E9B-B4FE-C9F0CF1337BA}"/>
              </a:ext>
            </a:extLst>
          </p:cNvPr>
          <p:cNvSpPr txBox="1"/>
          <p:nvPr/>
        </p:nvSpPr>
        <p:spPr>
          <a:xfrm>
            <a:off x="1066800" y="4333875"/>
            <a:ext cx="8629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Proofs involving </a:t>
            </a:r>
            <a:r>
              <a:rPr lang="en-US" sz="2800" b="1" i="1" dirty="0">
                <a:solidFill>
                  <a:schemeClr val="accent1"/>
                </a:solidFill>
              </a:rPr>
              <a:t>non-polynomial</a:t>
            </a:r>
            <a:r>
              <a:rPr lang="en-US" sz="2800" dirty="0">
                <a:solidFill>
                  <a:schemeClr val="accent1"/>
                </a:solidFill>
              </a:rPr>
              <a:t> functions require </a:t>
            </a:r>
            <a:r>
              <a:rPr lang="en-US" sz="2800" b="1" i="1" dirty="0">
                <a:solidFill>
                  <a:schemeClr val="accent1"/>
                </a:solidFill>
              </a:rPr>
              <a:t>mathematical induction.</a:t>
            </a:r>
          </a:p>
          <a:p>
            <a:endParaRPr lang="en-US" sz="2800" b="1" i="1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		We will cover induction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474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982-6B66-498D-9AAC-4FD48005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4B08-14B8-4471-B8AD-378246EB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Asymptotic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Induction and Recurrence Relations </a:t>
            </a:r>
          </a:p>
          <a:p>
            <a:r>
              <a:rPr lang="en-US" dirty="0">
                <a:solidFill>
                  <a:schemeClr val="accent1"/>
                </a:solidFill>
              </a:rPr>
              <a:t>Data Structures</a:t>
            </a:r>
          </a:p>
          <a:p>
            <a:r>
              <a:rPr lang="en-US" dirty="0">
                <a:solidFill>
                  <a:schemeClr val="accent1"/>
                </a:solidFill>
              </a:rPr>
              <a:t>Searching and Sorting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Divide and Conquer </a:t>
            </a:r>
          </a:p>
          <a:p>
            <a:r>
              <a:rPr lang="en-US" dirty="0">
                <a:solidFill>
                  <a:schemeClr val="accent1"/>
                </a:solidFill>
              </a:rPr>
              <a:t>Dynamic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Greedy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State Space Search</a:t>
            </a:r>
          </a:p>
          <a:p>
            <a:r>
              <a:rPr lang="en-US" dirty="0">
                <a:solidFill>
                  <a:schemeClr val="accent1"/>
                </a:solidFill>
              </a:rPr>
              <a:t>NP-Completeness</a:t>
            </a:r>
          </a:p>
          <a:p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Randomised Algorithms</a:t>
            </a:r>
          </a:p>
          <a:p>
            <a:r>
              <a:rPr lang="en-US" dirty="0">
                <a:solidFill>
                  <a:schemeClr val="accent1"/>
                </a:solidFill>
              </a:rPr>
              <a:t>Linear Programming</a:t>
            </a:r>
          </a:p>
          <a:p>
            <a:r>
              <a:rPr lang="en-US" dirty="0">
                <a:solidFill>
                  <a:schemeClr val="accent1"/>
                </a:solidFill>
              </a:rPr>
              <a:t>More advanced topics if time allows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0C0-6268-486C-AE5A-0150DFD5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7672"/>
            <a:ext cx="1093100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Hierarchy of Abstraction in Computing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DDC61-CCEF-4BC4-B9A4-50032028B0F2}"/>
              </a:ext>
            </a:extLst>
          </p:cNvPr>
          <p:cNvSpPr/>
          <p:nvPr/>
        </p:nvSpPr>
        <p:spPr>
          <a:xfrm>
            <a:off x="3914775" y="5305425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4ADB1-340A-4EF7-A1E1-A50352D0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25" y="2685896"/>
            <a:ext cx="4458955" cy="1943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course spans these 3 abstraction layers: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Algorithm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Programming Language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96D6E-584B-4B84-BED6-F88105B97943}"/>
              </a:ext>
            </a:extLst>
          </p:cNvPr>
          <p:cNvSpPr/>
          <p:nvPr/>
        </p:nvSpPr>
        <p:spPr>
          <a:xfrm>
            <a:off x="3914779" y="4993328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1B9EC-0F9F-4FB9-8806-5C1C8B2F8993}"/>
              </a:ext>
            </a:extLst>
          </p:cNvPr>
          <p:cNvSpPr/>
          <p:nvPr/>
        </p:nvSpPr>
        <p:spPr>
          <a:xfrm>
            <a:off x="3914779" y="4636140"/>
            <a:ext cx="147637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F77F6-F820-4E46-84AE-82C158181202}"/>
              </a:ext>
            </a:extLst>
          </p:cNvPr>
          <p:cNvSpPr/>
          <p:nvPr/>
        </p:nvSpPr>
        <p:spPr>
          <a:xfrm>
            <a:off x="3914778" y="4286096"/>
            <a:ext cx="1476375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Microarch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17947C-FCE9-4121-8F96-7CF1BFC6F2BA}"/>
              </a:ext>
            </a:extLst>
          </p:cNvPr>
          <p:cNvSpPr/>
          <p:nvPr/>
        </p:nvSpPr>
        <p:spPr>
          <a:xfrm>
            <a:off x="3914778" y="3943196"/>
            <a:ext cx="147637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6488B-62CA-4E01-909F-B70803589DE7}"/>
              </a:ext>
            </a:extLst>
          </p:cNvPr>
          <p:cNvSpPr/>
          <p:nvPr/>
        </p:nvSpPr>
        <p:spPr>
          <a:xfrm>
            <a:off x="3914777" y="3600296"/>
            <a:ext cx="1476374" cy="34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F3F407-B256-45D5-B263-ADE695920D31}"/>
              </a:ext>
            </a:extLst>
          </p:cNvPr>
          <p:cNvSpPr/>
          <p:nvPr/>
        </p:nvSpPr>
        <p:spPr>
          <a:xfrm>
            <a:off x="3914776" y="3257396"/>
            <a:ext cx="1476374" cy="34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Lang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340D3-101A-4E24-B21D-B3049682CEA5}"/>
              </a:ext>
            </a:extLst>
          </p:cNvPr>
          <p:cNvSpPr/>
          <p:nvPr/>
        </p:nvSpPr>
        <p:spPr>
          <a:xfrm>
            <a:off x="3914776" y="2926222"/>
            <a:ext cx="1476374" cy="320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7B793-831A-4413-85A0-10C58CDC9014}"/>
              </a:ext>
            </a:extLst>
          </p:cNvPr>
          <p:cNvSpPr/>
          <p:nvPr/>
        </p:nvSpPr>
        <p:spPr>
          <a:xfrm>
            <a:off x="3914775" y="2606160"/>
            <a:ext cx="1476373" cy="32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06510AA-B23E-4E9B-B089-42FF9CCFD651}"/>
              </a:ext>
            </a:extLst>
          </p:cNvPr>
          <p:cNvSpPr/>
          <p:nvPr/>
        </p:nvSpPr>
        <p:spPr>
          <a:xfrm>
            <a:off x="5614219" y="2685896"/>
            <a:ext cx="155448" cy="914400"/>
          </a:xfrm>
          <a:prstGeom prst="rightBrac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AB9E0-D745-4023-BD0A-31BD8781ECA5}"/>
              </a:ext>
            </a:extLst>
          </p:cNvPr>
          <p:cNvSpPr txBox="1"/>
          <p:nvPr/>
        </p:nvSpPr>
        <p:spPr>
          <a:xfrm>
            <a:off x="5992731" y="4457546"/>
            <a:ext cx="299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Our focus will be on the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accent1"/>
                </a:solidFill>
              </a:rPr>
              <a:t> layer.</a:t>
            </a:r>
          </a:p>
        </p:txBody>
      </p:sp>
    </p:spTree>
    <p:extLst>
      <p:ext uri="{BB962C8B-B14F-4D97-AF65-F5344CB8AC3E}">
        <p14:creationId xmlns:p14="http://schemas.microsoft.com/office/powerpoint/2010/main" val="15172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7B91-EE56-4583-BCA7-025B6966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71-A046-4943-86CF-C398C2C2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a finite, unambiguous description for a sequence of computational steps to solve a computational problem.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Being </a:t>
            </a:r>
            <a:r>
              <a:rPr lang="en-US" b="1" i="1" dirty="0">
                <a:solidFill>
                  <a:schemeClr val="accent1"/>
                </a:solidFill>
              </a:rPr>
              <a:t>finite</a:t>
            </a:r>
            <a:r>
              <a:rPr lang="en-US" dirty="0">
                <a:solidFill>
                  <a:schemeClr val="accent1"/>
                </a:solidFill>
              </a:rPr>
              <a:t>  means the algorithm must eventually terminate.</a:t>
            </a:r>
          </a:p>
        </p:txBody>
      </p:sp>
    </p:spTree>
    <p:extLst>
      <p:ext uri="{BB962C8B-B14F-4D97-AF65-F5344CB8AC3E}">
        <p14:creationId xmlns:p14="http://schemas.microsoft.com/office/powerpoint/2010/main" val="8888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1E86-31C0-4B95-9E98-7582000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0CE2-60F7-4CA5-81A3-108B100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</a:t>
            </a:r>
            <a:r>
              <a:rPr lang="en-US" b="1" i="1" dirty="0">
                <a:solidFill>
                  <a:schemeClr val="accent1"/>
                </a:solidFill>
              </a:rPr>
              <a:t>efficient</a:t>
            </a:r>
            <a:r>
              <a:rPr lang="en-US" dirty="0">
                <a:solidFill>
                  <a:schemeClr val="accent1"/>
                </a:solidFill>
              </a:rPr>
              <a:t> an algorithm is can be measured by its </a:t>
            </a:r>
            <a:r>
              <a:rPr lang="en-US" b="1" i="1" dirty="0">
                <a:solidFill>
                  <a:schemeClr val="accent1"/>
                </a:solidFill>
              </a:rPr>
              <a:t>algorithmic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Time Complexity (Temporal)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many computational step units are required?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How much time does the algorithm need?</a:t>
            </a:r>
          </a:p>
          <a:p>
            <a:r>
              <a:rPr lang="en-US" dirty="0">
                <a:solidFill>
                  <a:srgbClr val="C00000"/>
                </a:solidFill>
              </a:rPr>
              <a:t>Space Complexity (Spatial)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sz="1800" dirty="0">
                <a:solidFill>
                  <a:schemeClr val="accent1"/>
                </a:solidFill>
              </a:rPr>
              <a:t>How much space does the algorithm need?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This course will focus more on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303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9E5-3DDB-4B19-A4D5-13B1A76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2369-E41E-4B77-A9C9-B64BEC60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are generally </a:t>
            </a:r>
            <a:r>
              <a:rPr lang="en-US" b="1" i="1" dirty="0">
                <a:solidFill>
                  <a:schemeClr val="accent1"/>
                </a:solidFill>
              </a:rPr>
              <a:t>two</a:t>
            </a:r>
            <a:r>
              <a:rPr lang="en-US" dirty="0">
                <a:solidFill>
                  <a:schemeClr val="accent1"/>
                </a:solidFill>
              </a:rPr>
              <a:t> methods for analyzing algorithms’ performance: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Experimental Analysis: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Run code on a computer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Measure the running time for different problem sizes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Plot the result as a graph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Mathematical Analysis: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Express the number of elementary steps parameterized by the problem size</a:t>
            </a:r>
          </a:p>
          <a:p>
            <a:pPr marL="914400" lvl="2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2801</Words>
  <Application>Microsoft Office PowerPoint</Application>
  <PresentationFormat>Widescreen</PresentationFormat>
  <Paragraphs>481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Efficient Algorithms </vt:lpstr>
      <vt:lpstr>About Me</vt:lpstr>
      <vt:lpstr>Textbook known as CLRS</vt:lpstr>
      <vt:lpstr>Course Logistics</vt:lpstr>
      <vt:lpstr>Course Contents</vt:lpstr>
      <vt:lpstr>The Hierarchy of Abstraction in Computing </vt:lpstr>
      <vt:lpstr>Definition of Algorithms</vt:lpstr>
      <vt:lpstr>Algorithmic Complexity</vt:lpstr>
      <vt:lpstr>Performance Analysis of Algorithms</vt:lpstr>
      <vt:lpstr>Selection Sort</vt:lpstr>
      <vt:lpstr>Experimental Analysis</vt:lpstr>
      <vt:lpstr>Experimental Analysis</vt:lpstr>
      <vt:lpstr>Mathematical Analysis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Approaches to Counting Elementary Operations</vt:lpstr>
      <vt:lpstr>Complexity Growth of Selection Sort</vt:lpstr>
      <vt:lpstr>Complexity Growth</vt:lpstr>
      <vt:lpstr>Asymptotic Analysis</vt:lpstr>
      <vt:lpstr>Definition of Big O</vt:lpstr>
      <vt:lpstr>Big-O Notation</vt:lpstr>
      <vt:lpstr>Proving f(n)=O(g(n))  </vt:lpstr>
      <vt:lpstr>Proving f(n)=O(g(n)) </vt:lpstr>
      <vt:lpstr>A little harder claim</vt:lpstr>
      <vt:lpstr>Yet another little harder claim</vt:lpstr>
      <vt:lpstr>Not hard enough?</vt:lpstr>
      <vt:lpstr>Not hard enough?</vt:lpstr>
      <vt:lpstr>Disproving f(n)∉O(g(n)) </vt:lpstr>
      <vt:lpstr>Disproving f(n)∉O(g(n)) </vt:lpstr>
      <vt:lpstr>Comparing Polynomial Functions</vt:lpstr>
      <vt:lpstr>Comparing Polynomial Functions</vt:lpstr>
      <vt:lpstr>Properties of Big-O</vt:lpstr>
      <vt:lpstr>Definition of Big Omega</vt:lpstr>
      <vt:lpstr>Big-Omega Notation</vt:lpstr>
      <vt:lpstr>Proving f(n)=Ω(g(n))  </vt:lpstr>
      <vt:lpstr>Proving f(n)=Ω(g(n))  </vt:lpstr>
      <vt:lpstr>Big-Omega of Polynomials</vt:lpstr>
      <vt:lpstr>Definition of Big Theta</vt:lpstr>
      <vt:lpstr>Proving f(n)=Θ(g(n)) </vt:lpstr>
      <vt:lpstr>Proving f(n)=Θ(g(n)) </vt:lpstr>
      <vt:lpstr>Proving f(n)=Θ(g(n)) </vt:lpstr>
      <vt:lpstr>Proving f(n)=Θ(g(n)) </vt:lpstr>
      <vt:lpstr>Properties of Big Theta</vt:lpstr>
      <vt:lpstr>Orders of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542</cp:revision>
  <dcterms:created xsi:type="dcterms:W3CDTF">2020-08-01T06:16:01Z</dcterms:created>
  <dcterms:modified xsi:type="dcterms:W3CDTF">2020-08-08T05:46:26Z</dcterms:modified>
</cp:coreProperties>
</file>