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05" r:id="rId3"/>
    <p:sldId id="319" r:id="rId4"/>
    <p:sldId id="306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08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5" r:id="rId30"/>
    <p:sldId id="334" r:id="rId31"/>
    <p:sldId id="336" r:id="rId32"/>
    <p:sldId id="337" r:id="rId33"/>
    <p:sldId id="338" r:id="rId34"/>
    <p:sldId id="33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6EE3-B06B-4CA9-9AA3-3B6C9DCA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48447-522A-4591-AF81-30970DA6C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u="sng" dirty="0">
                <a:solidFill>
                  <a:srgbClr val="FF0000"/>
                </a:solidFill>
              </a:rPr>
              <a:t>Greedy Choice Property</a:t>
            </a:r>
          </a:p>
          <a:p>
            <a:pPr marL="0" indent="0">
              <a:buNone/>
            </a:pPr>
            <a:endParaRPr lang="en-US" sz="2000" b="1" i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Intuition suggests that we should probably choose an activity that leaves the resource available for as many other activities as possible.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Therefore, if we follow this intuition, an activity with the </a:t>
            </a:r>
            <a:r>
              <a:rPr lang="en-US" sz="2000" b="1" i="1" dirty="0">
                <a:solidFill>
                  <a:srgbClr val="FF0000"/>
                </a:solidFill>
              </a:rPr>
              <a:t>smallest finish time </a:t>
            </a:r>
            <a:r>
              <a:rPr lang="en-US" sz="2000" dirty="0">
                <a:solidFill>
                  <a:schemeClr val="accent1"/>
                </a:solidFill>
              </a:rPr>
              <a:t>should be first picked since this will leave the resource available for scheduling as many other activities as possible.  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If there is more than one activity with the smallest finish time, we pick any one arbitrarily to break the tie.</a:t>
            </a:r>
          </a:p>
        </p:txBody>
      </p:sp>
    </p:spTree>
    <p:extLst>
      <p:ext uri="{BB962C8B-B14F-4D97-AF65-F5344CB8AC3E}">
        <p14:creationId xmlns:p14="http://schemas.microsoft.com/office/powerpoint/2010/main" val="99945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A20B-6EF5-448B-AE18-303AD7E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DFBE23-4ACE-46D9-92D4-4F0AD91A04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Greedy Choice Property</a:t>
                </a:r>
                <a:r>
                  <a:rPr lang="en-US" sz="2000" b="1" i="1" u="sng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b="1" i="1" u="sng" dirty="0">
                    <a:solidFill>
                      <a:srgbClr val="FF0000"/>
                    </a:solidFill>
                  </a:rPr>
                  <a:t>(continued)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Assume that we sort the activities in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non-decreasing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order of their finish times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≤…≤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our greedy choice would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since it has the smallest/earliest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after picking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we are left with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one smaller subproblem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to solve: finding activities that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finishes because all activities that are mutually compatible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must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finishes.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be the set of activities that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finishes. With our greedy choice strategy,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only smaller subproblem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that remains to be solved after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picked.</a:t>
                </a:r>
              </a:p>
              <a:p>
                <a:pPr marL="0" indent="0">
                  <a:buNone/>
                </a:pPr>
                <a:endParaRPr lang="en-US" sz="2800" b="1" i="1" u="sng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DFBE23-4ACE-46D9-92D4-4F0AD91A0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40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87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A8C2-1FC9-4362-B0EE-B23D1118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106EC-78D3-4A22-BE66-431C0FDB93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Greedy Choice Property</a:t>
                </a:r>
                <a:r>
                  <a:rPr lang="en-US" sz="2000" b="1" i="1" u="sng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b="1" i="1" u="sng" dirty="0">
                    <a:solidFill>
                      <a:srgbClr val="FF0000"/>
                    </a:solidFill>
                  </a:rPr>
                  <a:t>(continued)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have already established that the activity selection problem exhibits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optimal substructure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Optimal substructure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says that if there is an optimal solution that includes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 then the solution to the subproblem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must also be optimal.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Now comes a question: is our intuition correct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always part of some optimal solution?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will now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always part of some optimal solution.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106EC-78D3-4A22-BE66-431C0FDB93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491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BF26-0237-4228-B898-5DB35A74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E2E0B7-5386-427D-BE93-1EC9357B6E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Given any non-empty  subproblem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be an activity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with the smallest finish time.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is included in 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some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maximal-size subset of mutually compatible activities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2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We will prove using an 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exchange argument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be</a:t>
                </a:r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a maximal subset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be the activity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with the smallest finish time.</a:t>
                </a:r>
              </a:p>
              <a:p>
                <a:pPr marL="0" indent="0">
                  <a:buNone/>
                </a:pPr>
                <a:r>
                  <a:rPr lang="en-US" sz="2200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We are done because we have just shown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is included in some maximal subset, which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E2E0B7-5386-427D-BE93-1EC9357B6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5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28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A315-35AF-4EF9-A105-8BAFF8F9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29845-787C-4720-A504-CAC654AA6E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Exchange Argument</a:t>
                </a:r>
                <a:r>
                  <a:rPr lang="en-US" dirty="0">
                    <a:solidFill>
                      <a:schemeClr val="accent1"/>
                    </a:solidFill>
                  </a:rPr>
                  <a:t>]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show that optimality does not change by replacing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know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mutually compatible with the other activities that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finishes since all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mutually compatible.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activity with the smallest finish time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must also be mutually compatible with the activities in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construction, there is some mutually compatible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Since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optimality remains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Hence, there is some maximal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mutually compatible activities that includes the greedy choice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29845-787C-4720-A504-CAC654AA6E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76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C175-2416-40F8-B8F9-E4A5E7DB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E0F72-3EAE-4CFB-B416-CFEF3DF38726}"/>
                  </a:ext>
                </a:extLst>
              </p:cNvPr>
              <p:cNvSpPr txBox="1"/>
              <p:nvPr/>
            </p:nvSpPr>
            <p:spPr>
              <a:xfrm>
                <a:off x="823405" y="1804988"/>
                <a:ext cx="1093044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Let us state the algorithm a bit more formally. </a:t>
                </a:r>
              </a:p>
              <a:p>
                <a:pPr algn="l"/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We will use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b="0" i="1" u="none" strike="noStrike" baseline="0" dirty="0">
                    <a:solidFill>
                      <a:schemeClr val="accent1"/>
                    </a:solidFill>
                    <a:latin typeface="Slimbach-BookItalic"/>
                  </a:rPr>
                  <a:t> 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to denote</a:t>
                </a:r>
                <a:r>
                  <a:rPr lang="en-US" sz="2000" b="0" i="0" u="none" strike="noStrike" dirty="0">
                    <a:solidFill>
                      <a:schemeClr val="accent1"/>
                    </a:solidFill>
                    <a:latin typeface="Slimbach-Book"/>
                  </a:rPr>
                  <a:t> 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the set of activities that we have neither accepted nor rejected yet, and use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  <a:latin typeface="Slimbach-BookItalic"/>
                  </a:rPr>
                  <a:t> 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to denote the set of accepted activities. </a:t>
                </a: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E0F72-3EAE-4CFB-B416-CFEF3DF38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05" y="1804988"/>
                <a:ext cx="10930445" cy="1015663"/>
              </a:xfrm>
              <a:prstGeom prst="rect">
                <a:avLst/>
              </a:prstGeom>
              <a:blipFill>
                <a:blip r:embed="rId2"/>
                <a:stretch>
                  <a:fillRect l="-558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9CF0FC9-1361-4426-AA5C-FF8730BD5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89" y="3239393"/>
            <a:ext cx="8394718" cy="229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9D8B-8EE4-4FAE-9E05-1299B3C6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3833E-287C-4448-B47E-221DA8B27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 algorithm takes arrays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storing start and finish times, respectively,  sorted in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non-decreasing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order of finish times: 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sorting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 algorithm examines exactly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activities with the for loop in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line 5</a:t>
                </a:r>
                <a:r>
                  <a:rPr lang="en-US" sz="1800" b="1" i="1" dirty="0">
                    <a:solidFill>
                      <a:schemeClr val="accent1"/>
                    </a:solidFill>
                  </a:rPr>
                  <a:t>.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 body of the for loop (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lines 6-8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Therefore, the algorithm takes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Therefore, the total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if sorting is taken into account.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3833E-287C-4448-B47E-221DA8B27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22A4B60-2714-4929-A3A8-F203F2AD0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461000" cy="246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39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0D88-74C0-4699-9371-F7345BF5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C361EF-ECBC-4067-9C46-ECFC6549E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Recall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A tree is a connected undirected acyclic graph.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graph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connected if, for any pair of vertices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there exists a simple path connecting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tree</a:t>
                </a:r>
                <a:r>
                  <a:rPr lang="en-US" dirty="0">
                    <a:solidFill>
                      <a:schemeClr val="accent1"/>
                    </a:solidFill>
                  </a:rPr>
                  <a:t> is a connected graph where, for any pair of vertices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there exists exactly one simple path connecting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The number of edges of a tree is one smaller than the number of vertices, i.e.,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C361EF-ECBC-4067-9C46-ECFC6549E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32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BF3F-5D6F-4C6E-95AF-17D2A744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096742-49E5-4738-B4DA-C5CCF42CB7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spanning</a:t>
                </a:r>
                <a:r>
                  <a:rPr lang="en-US" dirty="0">
                    <a:solidFill>
                      <a:srgbClr val="0070C0"/>
                    </a:solidFill>
                  </a:rPr>
                  <a:t> tree of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is a tree whose edges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cover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span</a:t>
                </a:r>
                <a:r>
                  <a:rPr lang="en-US" dirty="0">
                    <a:solidFill>
                      <a:srgbClr val="0070C0"/>
                    </a:solidFill>
                  </a:rPr>
                  <a:t>) every vertex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Minimum Spanning Tree (MST) </a:t>
                </a:r>
                <a:r>
                  <a:rPr lang="en-US" dirty="0">
                    <a:solidFill>
                      <a:schemeClr val="accent1"/>
                    </a:solidFill>
                  </a:rPr>
                  <a:t>problem</a:t>
                </a:r>
                <a:r>
                  <a:rPr lang="en-US" dirty="0">
                    <a:solidFill>
                      <a:srgbClr val="0070C0"/>
                    </a:solidFill>
                  </a:rPr>
                  <a:t> is defined as follows: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and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compute a spanning tree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with the minimum weight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096742-49E5-4738-B4DA-C5CCF42CB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892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6096-35EF-4FF2-A2D8-C14CBC9A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31BF13-5F37-45CF-BBBA-B860692D9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211" y="1835029"/>
            <a:ext cx="4721772" cy="3508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270A6D-1042-49DC-BF46-68247817C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0" y="2130183"/>
            <a:ext cx="3890112" cy="3280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DBC252-46FB-492B-84DE-FA875A049561}"/>
              </a:ext>
            </a:extLst>
          </p:cNvPr>
          <p:cNvSpPr txBox="1"/>
          <p:nvPr/>
        </p:nvSpPr>
        <p:spPr>
          <a:xfrm>
            <a:off x="904876" y="5554541"/>
            <a:ext cx="3244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Graph </a:t>
            </a:r>
            <a:r>
              <a:rPr lang="en-US" sz="2400" i="1" dirty="0"/>
              <a:t>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9E6AA1-70F6-4CD2-8673-9B59F571E77C}"/>
              </a:ext>
            </a:extLst>
          </p:cNvPr>
          <p:cNvSpPr txBox="1"/>
          <p:nvPr/>
        </p:nvSpPr>
        <p:spPr>
          <a:xfrm>
            <a:off x="6591300" y="5410200"/>
            <a:ext cx="4171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MST of </a:t>
            </a:r>
            <a:r>
              <a:rPr lang="en-US" sz="2400" i="1" dirty="0"/>
              <a:t>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1019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8: 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E9DC-E08B-4C44-96D6-57BA19AA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520E5-15F0-4E1A-A5BE-78DABF8966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Optimal Substructure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there is some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of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some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belongs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Note: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 The other edges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1" i="1" dirty="0">
                    <a:solidFill>
                      <a:schemeClr val="accent1"/>
                    </a:solidFill>
                  </a:rPr>
                  <a:t>  that do not form the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are omitted.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520E5-15F0-4E1A-A5BE-78DABF896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836F1A0-2C50-4FDA-A312-9D0AB4C9F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75" y="3264006"/>
            <a:ext cx="6134100" cy="248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6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E9DC-E08B-4C44-96D6-57BA19AA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520E5-15F0-4E1A-A5BE-78DABF8966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Removing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partitions the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two subtrees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520E5-15F0-4E1A-A5BE-78DABF896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A3F93A1-FE80-4EB9-9178-D3A4019C4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5" y="2821271"/>
            <a:ext cx="5915025" cy="29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72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FDA9-D8A0-4519-A86D-C6CC7B49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53924-AB31-4E21-AAD2-82BEF7E96B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2300" b="1" i="1" u="sng" dirty="0">
                    <a:solidFill>
                      <a:srgbClr val="FF0000"/>
                    </a:solidFill>
                  </a:rPr>
                  <a:t>Claim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The resulting subtree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is an MST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, which is the subgraph of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		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∈</m:t>
                      </m:r>
                      <m:sSub>
                        <m:sSubPr>
                          <m:ctrlPr>
                            <a:rPr lang="en-US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3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Similarly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3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: 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We will use a 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cut-and-paste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 argument.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We have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Suppose for FPOC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is not an MST. 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Then, there is some subtree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Replacing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would result in a new spanning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, which contradicts the optimality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Symmetric argument applies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53924-AB31-4E21-AAD2-82BEF7E96B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550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7CF7-7BDA-4998-B2EE-E3C3666A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CB927-7E03-4E0E-88C7-D92A55933E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Greedy-Choice Property: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</a:t>
                </a:r>
                <a:r>
                  <a:rPr lang="en-US" dirty="0">
                    <a:solidFill>
                      <a:schemeClr val="accent1"/>
                    </a:solidFill>
                  </a:rPr>
                  <a:t>Given any vertex cut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edge with the smallest weight that crosses the cut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with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edge in some MST.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CB927-7E03-4E0E-88C7-D92A55933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146B99F-FAF4-4ACA-B372-DBC5D1343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3619500"/>
            <a:ext cx="664845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91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C6EF-421B-427F-B98B-BA16C8C2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51A6B-7C85-4601-88D0-301DCD9F56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use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exchange argument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an MST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are done.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∉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will show that we can modify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include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without increasing the value of the total minimum weight to obtain that new MST.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51A6B-7C85-4601-88D0-301DCD9F56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05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62E4-11D7-44E3-975E-493CFBBA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7982A-730B-4E5B-A2EB-35E94A025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∉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there must be a simple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on different sides of the cut,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this means there must be at least an edge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crosses the cut.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safely</a:t>
                </a:r>
                <a:r>
                  <a:rPr lang="en-US" dirty="0">
                    <a:solidFill>
                      <a:schemeClr val="accent1"/>
                    </a:solidFill>
                  </a:rPr>
                  <a:t> exchange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resulting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still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spanning tree: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number of edges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remains the same so the condition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still holds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still connected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still spans the entire vertex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7982A-730B-4E5B-A2EB-35E94A025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856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7A44-D818-4C20-8355-712CF13A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39C98B-3357-4331-B2FB-3FFFFB4E61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26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Now we want to show that the new spanning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is also an MST.</a:t>
                </a:r>
              </a:p>
              <a:p>
                <a:pPr marL="0" indent="0">
                  <a:buNone/>
                </a:pPr>
                <a:endParaRPr lang="en-US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−{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b="0" dirty="0">
                    <a:solidFill>
                      <a:schemeClr val="accent1"/>
                    </a:solidFill>
                  </a:rPr>
                  <a:t>Therefore, 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,	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sz="2600" dirty="0"/>
                  <a:t> 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is also an MST.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39C98B-3357-4331-B2FB-3FFFFB4E6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406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FBD2-ABFD-4F97-A627-C1D5B0B0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F6029-4CEE-4D3D-A1B0-1BB910445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Prim’s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relies on the greedy-choice property we have just proven.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vertex cut </a:t>
                </a:r>
                <a:r>
                  <a:rPr lang="en-US" dirty="0">
                    <a:solidFill>
                      <a:schemeClr val="accent1"/>
                    </a:solidFill>
                  </a:rPr>
                  <a:t>that Prim’s algorithm computes and maintains is as follows: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 set of vertices whose edges form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single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is a set of vertices that have not been included as part of the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starts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therefore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F6029-4CEE-4D3D-A1B0-1BB910445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200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7874-C3CB-4E01-BFAF-42E2DA9A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FB634F-023A-413D-BCDA-659B184D4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Prim’s Algorithm uses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min priority queue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to maintain the invariant that we always pick an edge with the minimum-weight that crosses the cut.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Initially, we assign every vertex with key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equal to infinity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), except for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an arbitrarily chosen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whose key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is set to </a:t>
                </a:r>
                <a:r>
                  <a:rPr lang="en-US" sz="2000" i="1" dirty="0"/>
                  <a:t>0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4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will be picked first by removing it from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adding it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FB634F-023A-413D-BCDA-659B184D4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129D4F1-0722-4D8E-99FF-6903106D0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144" y="2438400"/>
            <a:ext cx="4307555" cy="35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8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7874-C3CB-4E01-BFAF-42E2DA9A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FB634F-023A-413D-BCDA-659B184D4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After removing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, we need to examine all the adjacent 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neighbors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and only update their keys if they belong to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and their current key value is less than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Then, we keep extracting a minimum-weight crossing edge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from the priority queue, updating their adjacent neighbors’ 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keys if necessary. </a:t>
                </a:r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:r>
                  <a:rPr lang="en-US" sz="2300" b="1" i="1" dirty="0">
                    <a:solidFill>
                      <a:srgbClr val="FF0000"/>
                    </a:solidFill>
                  </a:rPr>
                  <a:t>Note: 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is, in fact, a 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decrease-key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 operation.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The algorithm stops when there is no more edge to examine,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that is, when the priority queue is empty. In other words,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Prim’s Algorithm terminates when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19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FB634F-023A-413D-BCDA-659B184D4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129D4F1-0722-4D8E-99FF-6903106D0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6323"/>
            <a:ext cx="4984749" cy="409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2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BA03-E245-46FA-AA49-D6474748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Greedy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BFC979-4EC3-4BB1-9395-4667BBCC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Characteristics</a:t>
            </a:r>
            <a:r>
              <a:rPr lang="en-US" b="1" i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greedy algorithm constructs a solution to an optimization problem in a </a:t>
            </a:r>
            <a:r>
              <a:rPr lang="en-US" b="1" i="1" dirty="0">
                <a:solidFill>
                  <a:srgbClr val="FF0000"/>
                </a:solidFill>
              </a:rPr>
              <a:t>piece-by-piece</a:t>
            </a:r>
            <a:r>
              <a:rPr lang="en-US" dirty="0">
                <a:solidFill>
                  <a:schemeClr val="accent1"/>
                </a:solidFill>
              </a:rPr>
              <a:t> manner by making a sequence of choices that are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feasible</a:t>
            </a:r>
            <a:r>
              <a:rPr lang="en-US" dirty="0">
                <a:solidFill>
                  <a:schemeClr val="accent1"/>
                </a:solidFill>
              </a:rPr>
              <a:t> in the sense that the requirements specified by the problem are met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locally optimal </a:t>
            </a:r>
            <a:r>
              <a:rPr lang="en-US" dirty="0">
                <a:solidFill>
                  <a:schemeClr val="accent1"/>
                </a:solidFill>
              </a:rPr>
              <a:t>by picking the best choice at the moment of consideration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irrevocable</a:t>
            </a:r>
            <a:r>
              <a:rPr lang="en-US" dirty="0">
                <a:solidFill>
                  <a:schemeClr val="accent1"/>
                </a:solidFill>
              </a:rPr>
              <a:t>, which means any change cannot be done to any previous partial solution		 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this lecture, we will focus on only greedy algorithms that </a:t>
            </a:r>
            <a:r>
              <a:rPr lang="en-US" b="1" i="1" dirty="0">
                <a:solidFill>
                  <a:srgbClr val="FF0000"/>
                </a:solidFill>
              </a:rPr>
              <a:t>always</a:t>
            </a:r>
            <a:r>
              <a:rPr lang="en-US" dirty="0">
                <a:solidFill>
                  <a:schemeClr val="accent1"/>
                </a:solidFill>
              </a:rPr>
              <a:t> yield </a:t>
            </a:r>
            <a:r>
              <a:rPr lang="en-US" b="1" i="1" dirty="0">
                <a:solidFill>
                  <a:srgbClr val="FF0000"/>
                </a:solidFill>
              </a:rPr>
              <a:t>optimal solutions </a:t>
            </a:r>
            <a:r>
              <a:rPr lang="en-US" dirty="0">
                <a:solidFill>
                  <a:schemeClr val="accent1"/>
                </a:solidFill>
              </a:rPr>
              <a:t>to the problems they solve.</a:t>
            </a:r>
          </a:p>
        </p:txBody>
      </p:sp>
    </p:spTree>
    <p:extLst>
      <p:ext uri="{BB962C8B-B14F-4D97-AF65-F5344CB8AC3E}">
        <p14:creationId xmlns:p14="http://schemas.microsoft.com/office/powerpoint/2010/main" val="4291310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0772-6BAA-423A-A1D6-24419530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9980FA-64E6-42DA-B18C-88A346CCF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1755775"/>
            <a:ext cx="6515100" cy="33464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A6266E-D723-44A2-89AF-CD0CE4012AF1}"/>
                  </a:ext>
                </a:extLst>
              </p:cNvPr>
              <p:cNvSpPr txBox="1"/>
              <p:nvPr/>
            </p:nvSpPr>
            <p:spPr>
              <a:xfrm>
                <a:off x="1647825" y="5638800"/>
                <a:ext cx="9705975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The running time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𝐸𝑥𝑡𝑟𝑎𝑐𝑡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𝑀𝑖𝑛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𝐷𝑒𝑐𝑟𝑒𝑎𝑠𝑒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𝐾𝑒𝑦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A6266E-D723-44A2-89AF-CD0CE4012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825" y="5638800"/>
                <a:ext cx="9705975" cy="557204"/>
              </a:xfrm>
              <a:prstGeom prst="rect">
                <a:avLst/>
              </a:prstGeom>
              <a:blipFill>
                <a:blip r:embed="rId3"/>
                <a:stretch>
                  <a:fillRect l="-1255" t="-9890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166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4D60-527E-45AC-89D2-C2DE1CA3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969A90-0D24-456E-8FCC-F0C4B2CB11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Correctness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need to show that 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invariant</a:t>
                </a:r>
                <a:r>
                  <a:rPr lang="en-US" dirty="0">
                    <a:solidFill>
                      <a:schemeClr val="accent1"/>
                    </a:solidFill>
                  </a:rPr>
                  <a:t> holds prior to the start of any iteration.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At the start of any iteration, the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within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contained within some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prove </a:t>
                </a:r>
                <a:r>
                  <a:rPr lang="en-US">
                    <a:solidFill>
                      <a:schemeClr val="accent1"/>
                    </a:solidFill>
                  </a:rPr>
                  <a:t>by induction.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Initially,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 invariant trivially holds since the any singleton set is a trivial subset of any MST.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969A90-0D24-456E-8FCC-F0C4B2CB1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234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E534-BDE1-43F5-AA24-E5C9ADCD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7C579-369E-4EDB-AEE7-08CEDFBC02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Assuming the loop invariant holds at the current iteration,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Prim’s algorithm extracts a vertex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with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minimum key value</a:t>
                </a:r>
                <a:r>
                  <a:rPr lang="en-US" dirty="0">
                    <a:solidFill>
                      <a:schemeClr val="accent1"/>
                    </a:solidFill>
                  </a:rPr>
                  <a:t>, which corresponds to a edge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among all edges that cross the cut.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greedy-choice property, there is some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, we are done.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∉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need to show that we can convert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 have to make sure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7C579-369E-4EDB-AEE7-08CEDFBC0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129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7C10-7ED3-403B-9D35-3661B04E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A23A6-2E13-43B6-9BDE-387FD7ED1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greedy-choice property,  we can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exchanging</a:t>
                </a:r>
                <a:r>
                  <a:rPr lang="en-US" dirty="0">
                    <a:solidFill>
                      <a:schemeClr val="accent1"/>
                    </a:solidFill>
                  </a:rPr>
                  <a:t> another crossing edge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00B050"/>
                    </a:solidFill>
                  </a:rPr>
                  <a:t>[Observation]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exchanging process cannot not affect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crossing edge so it cannot be any edge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construct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includes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proves the invariant.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(Invariant holds)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Up on termination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spans the entire set of vertices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, meaning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itself is an MST.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(Prim’s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guarantees o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ptimality)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A23A6-2E13-43B6-9BDE-387FD7ED1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870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1C86-2216-444F-BDC4-05C90AFD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5556-047F-4A7D-B2D6-9BB93DC1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Today we have covered the topic of Greedy Algorithms with the help of the following optimization problems: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Activity Selection Problem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Minimum Spanning Tree Problem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 are two key properties we must show to guarantee correctness and optimality of a greedy algorithm: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Optimal Substructure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Greedy-Choice Property</a:t>
            </a:r>
          </a:p>
        </p:txBody>
      </p:sp>
    </p:spTree>
    <p:extLst>
      <p:ext uri="{BB962C8B-B14F-4D97-AF65-F5344CB8AC3E}">
        <p14:creationId xmlns:p14="http://schemas.microsoft.com/office/powerpoint/2010/main" val="333002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1A29-7226-49A9-A817-DCF0B0CA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2DBF1-4C12-441D-AA5A-C69E9E8E54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Input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activities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start time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finish time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Two activities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are</a:t>
                </a:r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mutually compatible</a:t>
                </a:r>
                <a:r>
                  <a:rPr lang="en-US" dirty="0">
                    <a:solidFill>
                      <a:schemeClr val="accent1"/>
                    </a:solidFill>
                  </a:rPr>
                  <a:t> if and only if  their time intervals do not overlap: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finishes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starts.) 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or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finishes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starts.) </a:t>
                </a:r>
              </a:p>
              <a:p>
                <a:pPr marL="0" indent="0" algn="ctr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Output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 maximal-size subset of mutually compatible activities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2DBF1-4C12-441D-AA5A-C69E9E8E54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04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461D-9335-404F-89F0-BA5111BD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Optimal Substructure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denote the set of activities that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finishes and that finish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starts.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a maximal-size subset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 Additionally, suppose further that some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By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into an optimal solution, we are left with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two independent subproblems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to solve, namely, finding a 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and finding a 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52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461D-9335-404F-89F0-BA5111BD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3600" b="1" i="1" u="sng" dirty="0">
                    <a:solidFill>
                      <a:srgbClr val="FF0000"/>
                    </a:solidFill>
                  </a:rPr>
                  <a:t>Optimal Substructure (Continued)</a:t>
                </a:r>
                <a:r>
                  <a:rPr lang="en-US" sz="3600" dirty="0"/>
                  <a:t>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is the set of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that finishes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starts.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is the set of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that starts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finishes.</a:t>
                </a:r>
              </a:p>
              <a:p>
                <a:pPr marL="0" indent="0">
                  <a:buNone/>
                </a:pPr>
                <a:endParaRPr lang="en-US" sz="3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100" dirty="0">
                    <a:solidFill>
                      <a:schemeClr val="accent1"/>
                    </a:solidFill>
                  </a:rPr>
                  <a:t>Thus,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3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1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are mutually disjoint,</a:t>
                </a:r>
              </a:p>
              <a:p>
                <a:pPr marL="0" indent="0">
                  <a:buNone/>
                </a:pPr>
                <a:r>
                  <a:rPr lang="en-US" sz="3100" b="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|+|</m:t>
                    </m:r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|+1</m:t>
                    </m:r>
                  </m:oMath>
                </a14:m>
                <a:endParaRPr lang="en-US" sz="31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5" t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78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461D-9335-404F-89F0-BA5111BD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7200" b="1" i="1" u="sng" dirty="0">
                    <a:solidFill>
                      <a:srgbClr val="FF0000"/>
                    </a:solidFill>
                  </a:rPr>
                  <a:t>Optimal Substructure (Continued)</a:t>
                </a:r>
                <a:r>
                  <a:rPr lang="en-US" sz="7200" dirty="0"/>
                  <a:t> 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We will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are also maximal-size 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, respectively, using a 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cut-and-paste argument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7200" b="0" dirty="0">
                    <a:solidFill>
                      <a:schemeClr val="accent1"/>
                    </a:solidFill>
                  </a:rPr>
                  <a:t>		</a:t>
                </a:r>
                <a:endParaRPr lang="en-US" sz="7200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72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We will prove by contradiction as follows. 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is 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not optimal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Then, there exists some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7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7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|&gt;|</m:t>
                    </m:r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7200" b="1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Let us denote the new solution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7200" b="1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[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Cut-and-Paste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]Replacing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will</a:t>
                </a:r>
                <a:r>
                  <a:rPr lang="en-US" sz="7200" dirty="0">
                    <a:solidFill>
                      <a:srgbClr val="FF0000"/>
                    </a:solidFill>
                  </a:rPr>
                  <a:t> 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increase the size of the solution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7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7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7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7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d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+1&gt;|</m:t>
                    </m:r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, which 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contradicts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 the optimality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is a maximal-size 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7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A symmetric argument applies to the optimality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7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7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7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68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3796-5AEF-48DD-88FF-2435D654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53447-E3C5-4AEA-8932-E8FF37D4B2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the activity selection problem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</a:t>
                </a:r>
                <a:r>
                  <a:rPr lang="en-US" dirty="0">
                    <a:solidFill>
                      <a:schemeClr val="accent1"/>
                    </a:solidFill>
                  </a:rPr>
                  <a:t>, we can solve the problem via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DP</a:t>
                </a:r>
                <a:r>
                  <a:rPr lang="en-US" dirty="0">
                    <a:solidFill>
                      <a:schemeClr val="accent1"/>
                    </a:solidFill>
                  </a:rPr>
                  <a:t> based on the following recursive formulation,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denotes the maximal  size of an optimal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                         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+1}</m:t>
                                  </m:r>
                                </m:e>
                              </m:func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≠∅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Here, we must examine all the activities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and pick one that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maximizes</a:t>
                </a:r>
                <a:r>
                  <a:rPr lang="en-US" dirty="0">
                    <a:solidFill>
                      <a:schemeClr val="accent1"/>
                    </a:solidFill>
                  </a:rPr>
                  <a:t> the number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53447-E3C5-4AEA-8932-E8FF37D4B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47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AACC-AF0B-4E26-A9CB-8FFAECB9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8D610-1EAB-4D30-8485-42AE44C515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We will now argue that, in fact, we need not examine all the activities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at each step as we would do via DP at all.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We will show that the activity selection problem exhibits another key property called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the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greedy choice property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that is,  the algorithm makes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locally best choice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at each step, and it is guaranteed that it will eventually arrive at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globally optimal solution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With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the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greedy choice property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the recursive formulation can be simplified since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always an activity with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minimum finish time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and we are left with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only one smaller subproblem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to solve, instead of two smaller subproblems if DP is used.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8D610-1EAB-4D30-8485-42AE44C515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681" r="-928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6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6479</TotalTime>
  <Words>2726</Words>
  <Application>Microsoft Office PowerPoint</Application>
  <PresentationFormat>Widescreen</PresentationFormat>
  <Paragraphs>284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Slimbach-Book</vt:lpstr>
      <vt:lpstr>Slimbach-BookItalic</vt:lpstr>
      <vt:lpstr>Office Theme</vt:lpstr>
      <vt:lpstr>Efficient Algorithms </vt:lpstr>
      <vt:lpstr>PowerPoint Presentation</vt:lpstr>
      <vt:lpstr>Greedy Algorithms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1544</cp:revision>
  <cp:lastPrinted>2020-09-24T04:40:14Z</cp:lastPrinted>
  <dcterms:created xsi:type="dcterms:W3CDTF">2020-08-01T06:16:01Z</dcterms:created>
  <dcterms:modified xsi:type="dcterms:W3CDTF">2020-09-24T15:41:36Z</dcterms:modified>
</cp:coreProperties>
</file>