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305" r:id="rId3"/>
    <p:sldId id="311" r:id="rId4"/>
    <p:sldId id="312" r:id="rId5"/>
    <p:sldId id="313" r:id="rId6"/>
    <p:sldId id="306" r:id="rId7"/>
    <p:sldId id="310" r:id="rId8"/>
    <p:sldId id="314" r:id="rId9"/>
    <p:sldId id="315" r:id="rId10"/>
    <p:sldId id="316" r:id="rId11"/>
    <p:sldId id="317" r:id="rId12"/>
    <p:sldId id="318" r:id="rId13"/>
    <p:sldId id="319" r:id="rId14"/>
    <p:sldId id="321" r:id="rId15"/>
    <p:sldId id="322" r:id="rId16"/>
    <p:sldId id="323" r:id="rId17"/>
    <p:sldId id="324" r:id="rId18"/>
    <p:sldId id="325" r:id="rId19"/>
    <p:sldId id="320" r:id="rId20"/>
    <p:sldId id="326" r:id="rId21"/>
    <p:sldId id="327" r:id="rId22"/>
    <p:sldId id="328" r:id="rId23"/>
    <p:sldId id="307" r:id="rId24"/>
    <p:sldId id="329" r:id="rId25"/>
    <p:sldId id="330" r:id="rId26"/>
    <p:sldId id="331" r:id="rId27"/>
    <p:sldId id="332" r:id="rId28"/>
    <p:sldId id="333" r:id="rId29"/>
    <p:sldId id="308" r:id="rId30"/>
    <p:sldId id="309" r:id="rId31"/>
    <p:sldId id="334" r:id="rId32"/>
    <p:sldId id="335" r:id="rId33"/>
    <p:sldId id="336" r:id="rId34"/>
    <p:sldId id="337" r:id="rId35"/>
    <p:sldId id="338" r:id="rId36"/>
    <p:sldId id="339" r:id="rId37"/>
    <p:sldId id="340" r:id="rId38"/>
    <p:sldId id="341" r:id="rId39"/>
    <p:sldId id="342" r:id="rId40"/>
    <p:sldId id="343" r:id="rId41"/>
    <p:sldId id="344" r:id="rId42"/>
    <p:sldId id="345" r:id="rId43"/>
    <p:sldId id="34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kkapot Charoenwanit" initials="EC" lastIdx="1" clrIdx="0">
    <p:extLst>
      <p:ext uri="{19B8F6BF-5375-455C-9EA6-DF929625EA0E}">
        <p15:presenceInfo xmlns:p15="http://schemas.microsoft.com/office/powerpoint/2012/main" userId="b2b041a1871b1c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42" autoAdjust="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48AD5-CDAE-4B7B-B49D-6DB81FF5A179}" type="datetimeFigureOut">
              <a:rPr lang="en-US" smtClean="0"/>
              <a:t>10/20/2020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220F5B-E185-4480-8B7D-C6E755DC94A0}" type="slidenum">
              <a:rPr lang="en-US" smtClean="0"/>
              <a:t>‹#›</a:t>
            </a:fld>
            <a:endParaRPr lang="en-US"/>
          </a:p>
        </p:txBody>
      </p:sp>
    </p:spTree>
    <p:extLst>
      <p:ext uri="{BB962C8B-B14F-4D97-AF65-F5344CB8AC3E}">
        <p14:creationId xmlns:p14="http://schemas.microsoft.com/office/powerpoint/2010/main" val="723040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83C5B-AFCB-43D4-92D9-64A8C31AEB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4E1FE6-3A77-46D2-B577-61915542F1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EB1CE1-AB5B-46D7-9B4D-DED14BFC375C}"/>
              </a:ext>
            </a:extLst>
          </p:cNvPr>
          <p:cNvSpPr>
            <a:spLocks noGrp="1"/>
          </p:cNvSpPr>
          <p:nvPr>
            <p:ph type="dt" sz="half" idx="10"/>
          </p:nvPr>
        </p:nvSpPr>
        <p:spPr/>
        <p:txBody>
          <a:bodyPr/>
          <a:lstStyle/>
          <a:p>
            <a:fld id="{C4959B56-7D6D-462F-B061-93C9E323EE8A}" type="datetimeFigureOut">
              <a:rPr lang="en-US" smtClean="0"/>
              <a:t>10/20/2020</a:t>
            </a:fld>
            <a:endParaRPr lang="en-US"/>
          </a:p>
        </p:txBody>
      </p:sp>
      <p:sp>
        <p:nvSpPr>
          <p:cNvPr id="5" name="Footer Placeholder 4">
            <a:extLst>
              <a:ext uri="{FF2B5EF4-FFF2-40B4-BE49-F238E27FC236}">
                <a16:creationId xmlns:a16="http://schemas.microsoft.com/office/drawing/2014/main" id="{48FAF585-55D3-4F7D-92A5-7E4E21A6A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7954B-6FCD-42E0-9BE1-53A1FE3B02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635293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4804-6BAD-4914-B88F-04807C2BE2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4E1CEA-FFAF-431B-9C3C-CAD578DDCC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60351-9129-47AD-A0B7-04FF470E0758}"/>
              </a:ext>
            </a:extLst>
          </p:cNvPr>
          <p:cNvSpPr>
            <a:spLocks noGrp="1"/>
          </p:cNvSpPr>
          <p:nvPr>
            <p:ph type="dt" sz="half" idx="10"/>
          </p:nvPr>
        </p:nvSpPr>
        <p:spPr/>
        <p:txBody>
          <a:bodyPr/>
          <a:lstStyle/>
          <a:p>
            <a:fld id="{C4959B56-7D6D-462F-B061-93C9E323EE8A}" type="datetimeFigureOut">
              <a:rPr lang="en-US" smtClean="0"/>
              <a:t>10/20/2020</a:t>
            </a:fld>
            <a:endParaRPr lang="en-US"/>
          </a:p>
        </p:txBody>
      </p:sp>
      <p:sp>
        <p:nvSpPr>
          <p:cNvPr id="5" name="Footer Placeholder 4">
            <a:extLst>
              <a:ext uri="{FF2B5EF4-FFF2-40B4-BE49-F238E27FC236}">
                <a16:creationId xmlns:a16="http://schemas.microsoft.com/office/drawing/2014/main" id="{26C5DC78-C60B-4C87-932D-D1DAB6E572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8AABC-B7F2-4848-AD55-2202A58374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23408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18168B-1E7B-4CF2-964B-646ECBB8D7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CAED3C-FC3B-4427-BF71-056C427649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402A27-CC2C-45ED-B3AC-3969C47EC4A5}"/>
              </a:ext>
            </a:extLst>
          </p:cNvPr>
          <p:cNvSpPr>
            <a:spLocks noGrp="1"/>
          </p:cNvSpPr>
          <p:nvPr>
            <p:ph type="dt" sz="half" idx="10"/>
          </p:nvPr>
        </p:nvSpPr>
        <p:spPr/>
        <p:txBody>
          <a:bodyPr/>
          <a:lstStyle/>
          <a:p>
            <a:fld id="{C4959B56-7D6D-462F-B061-93C9E323EE8A}" type="datetimeFigureOut">
              <a:rPr lang="en-US" smtClean="0"/>
              <a:t>10/20/2020</a:t>
            </a:fld>
            <a:endParaRPr lang="en-US"/>
          </a:p>
        </p:txBody>
      </p:sp>
      <p:sp>
        <p:nvSpPr>
          <p:cNvPr id="5" name="Footer Placeholder 4">
            <a:extLst>
              <a:ext uri="{FF2B5EF4-FFF2-40B4-BE49-F238E27FC236}">
                <a16:creationId xmlns:a16="http://schemas.microsoft.com/office/drawing/2014/main" id="{42E68B0C-F958-4212-9E5E-ABD021FF4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40623-DB97-4EA6-B69F-493D7EC6DDC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92352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3B4AB-17EE-484A-855D-B6C4F6C9A0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BDD47-C839-4119-88CA-D7101180E4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048E2-79E3-419F-87F5-8912BB988EB8}"/>
              </a:ext>
            </a:extLst>
          </p:cNvPr>
          <p:cNvSpPr>
            <a:spLocks noGrp="1"/>
          </p:cNvSpPr>
          <p:nvPr>
            <p:ph type="dt" sz="half" idx="10"/>
          </p:nvPr>
        </p:nvSpPr>
        <p:spPr/>
        <p:txBody>
          <a:bodyPr/>
          <a:lstStyle/>
          <a:p>
            <a:fld id="{C4959B56-7D6D-462F-B061-93C9E323EE8A}" type="datetimeFigureOut">
              <a:rPr lang="en-US" smtClean="0"/>
              <a:t>10/20/2020</a:t>
            </a:fld>
            <a:endParaRPr lang="en-US"/>
          </a:p>
        </p:txBody>
      </p:sp>
      <p:sp>
        <p:nvSpPr>
          <p:cNvPr id="5" name="Footer Placeholder 4">
            <a:extLst>
              <a:ext uri="{FF2B5EF4-FFF2-40B4-BE49-F238E27FC236}">
                <a16:creationId xmlns:a16="http://schemas.microsoft.com/office/drawing/2014/main" id="{DB11C7C3-A566-4B66-A0B3-101E520AB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C4C1D-3AA4-4498-B551-16140AA2564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90410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7C97-5C42-49A2-956F-67C5D42610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E718F3-E861-479A-B011-B416E5C3E2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DD2108-6F51-4778-8E67-8EB60932BDA8}"/>
              </a:ext>
            </a:extLst>
          </p:cNvPr>
          <p:cNvSpPr>
            <a:spLocks noGrp="1"/>
          </p:cNvSpPr>
          <p:nvPr>
            <p:ph type="dt" sz="half" idx="10"/>
          </p:nvPr>
        </p:nvSpPr>
        <p:spPr/>
        <p:txBody>
          <a:bodyPr/>
          <a:lstStyle/>
          <a:p>
            <a:fld id="{C4959B56-7D6D-462F-B061-93C9E323EE8A}" type="datetimeFigureOut">
              <a:rPr lang="en-US" smtClean="0"/>
              <a:t>10/20/2020</a:t>
            </a:fld>
            <a:endParaRPr lang="en-US"/>
          </a:p>
        </p:txBody>
      </p:sp>
      <p:sp>
        <p:nvSpPr>
          <p:cNvPr id="5" name="Footer Placeholder 4">
            <a:extLst>
              <a:ext uri="{FF2B5EF4-FFF2-40B4-BE49-F238E27FC236}">
                <a16:creationId xmlns:a16="http://schemas.microsoft.com/office/drawing/2014/main" id="{3DEA00AA-1985-45AB-A4A0-D3728D186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61326-9172-4984-AAFB-441BA7F4F83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185438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8E81-CA93-43BA-84BC-305119BA8E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4F4DFF-6237-45C1-A655-68709EBC4B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A516AC-E975-41E1-8FCF-630EA2498A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81D79B-7F16-451A-B308-63238E56DEE7}"/>
              </a:ext>
            </a:extLst>
          </p:cNvPr>
          <p:cNvSpPr>
            <a:spLocks noGrp="1"/>
          </p:cNvSpPr>
          <p:nvPr>
            <p:ph type="dt" sz="half" idx="10"/>
          </p:nvPr>
        </p:nvSpPr>
        <p:spPr/>
        <p:txBody>
          <a:bodyPr/>
          <a:lstStyle/>
          <a:p>
            <a:fld id="{C4959B56-7D6D-462F-B061-93C9E323EE8A}" type="datetimeFigureOut">
              <a:rPr lang="en-US" smtClean="0"/>
              <a:t>10/20/2020</a:t>
            </a:fld>
            <a:endParaRPr lang="en-US"/>
          </a:p>
        </p:txBody>
      </p:sp>
      <p:sp>
        <p:nvSpPr>
          <p:cNvPr id="6" name="Footer Placeholder 5">
            <a:extLst>
              <a:ext uri="{FF2B5EF4-FFF2-40B4-BE49-F238E27FC236}">
                <a16:creationId xmlns:a16="http://schemas.microsoft.com/office/drawing/2014/main" id="{765489AA-97B1-443B-9FDE-37F5EE3B96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258D4-FF0F-47FB-9BFD-41A07812D59A}"/>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629372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E922D-BE8E-45EC-AC72-D9D7E5332F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48A1C9-447B-48DD-8FE1-26A9F835E5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AB9F55-D38B-424A-8E96-504BD8E11E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D156AF-6535-4985-ABCB-BEAD4CC2A2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618301-17DD-4337-9EB1-1E03A628C6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AAED4B-60EE-4BE3-8672-8D3C3F67F135}"/>
              </a:ext>
            </a:extLst>
          </p:cNvPr>
          <p:cNvSpPr>
            <a:spLocks noGrp="1"/>
          </p:cNvSpPr>
          <p:nvPr>
            <p:ph type="dt" sz="half" idx="10"/>
          </p:nvPr>
        </p:nvSpPr>
        <p:spPr/>
        <p:txBody>
          <a:bodyPr/>
          <a:lstStyle/>
          <a:p>
            <a:fld id="{C4959B56-7D6D-462F-B061-93C9E323EE8A}" type="datetimeFigureOut">
              <a:rPr lang="en-US" smtClean="0"/>
              <a:t>10/20/2020</a:t>
            </a:fld>
            <a:endParaRPr lang="en-US"/>
          </a:p>
        </p:txBody>
      </p:sp>
      <p:sp>
        <p:nvSpPr>
          <p:cNvPr id="8" name="Footer Placeholder 7">
            <a:extLst>
              <a:ext uri="{FF2B5EF4-FFF2-40B4-BE49-F238E27FC236}">
                <a16:creationId xmlns:a16="http://schemas.microsoft.com/office/drawing/2014/main" id="{ED7EC449-912B-4031-91A1-13CB46ABAC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B44E91-EAC6-4E6A-B4A7-939BC274B50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709681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4392-D6B2-4CA3-A885-B02A42D239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1948EE-9461-43E1-BA2D-42A91BF0C657}"/>
              </a:ext>
            </a:extLst>
          </p:cNvPr>
          <p:cNvSpPr>
            <a:spLocks noGrp="1"/>
          </p:cNvSpPr>
          <p:nvPr>
            <p:ph type="dt" sz="half" idx="10"/>
          </p:nvPr>
        </p:nvSpPr>
        <p:spPr/>
        <p:txBody>
          <a:bodyPr/>
          <a:lstStyle/>
          <a:p>
            <a:fld id="{C4959B56-7D6D-462F-B061-93C9E323EE8A}" type="datetimeFigureOut">
              <a:rPr lang="en-US" smtClean="0"/>
              <a:t>10/20/2020</a:t>
            </a:fld>
            <a:endParaRPr lang="en-US"/>
          </a:p>
        </p:txBody>
      </p:sp>
      <p:sp>
        <p:nvSpPr>
          <p:cNvPr id="4" name="Footer Placeholder 3">
            <a:extLst>
              <a:ext uri="{FF2B5EF4-FFF2-40B4-BE49-F238E27FC236}">
                <a16:creationId xmlns:a16="http://schemas.microsoft.com/office/drawing/2014/main" id="{51E166B0-EAAA-4321-BADB-C3A888BE3C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072789-241F-4DCF-8CDE-9A0C9872F037}"/>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0342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CC5DA5-08E7-46CF-B3C5-A90AA50FBB38}"/>
              </a:ext>
            </a:extLst>
          </p:cNvPr>
          <p:cNvSpPr>
            <a:spLocks noGrp="1"/>
          </p:cNvSpPr>
          <p:nvPr>
            <p:ph type="dt" sz="half" idx="10"/>
          </p:nvPr>
        </p:nvSpPr>
        <p:spPr/>
        <p:txBody>
          <a:bodyPr/>
          <a:lstStyle/>
          <a:p>
            <a:fld id="{C4959B56-7D6D-462F-B061-93C9E323EE8A}" type="datetimeFigureOut">
              <a:rPr lang="en-US" smtClean="0"/>
              <a:t>10/20/2020</a:t>
            </a:fld>
            <a:endParaRPr lang="en-US"/>
          </a:p>
        </p:txBody>
      </p:sp>
      <p:sp>
        <p:nvSpPr>
          <p:cNvPr id="3" name="Footer Placeholder 2">
            <a:extLst>
              <a:ext uri="{FF2B5EF4-FFF2-40B4-BE49-F238E27FC236}">
                <a16:creationId xmlns:a16="http://schemas.microsoft.com/office/drawing/2014/main" id="{FC62B830-A1FA-4458-A422-C824BFCE72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3B267F-63B1-4C81-B81A-A0C530BEDF0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23129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9C87-AFA1-4D66-8351-7FF849C163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323CF7-102C-4037-B075-5D4CD5B444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F7103A-97FB-4024-9A25-D7B88C541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15D0FA-8AE9-4B4C-9011-B4DEB85D5295}"/>
              </a:ext>
            </a:extLst>
          </p:cNvPr>
          <p:cNvSpPr>
            <a:spLocks noGrp="1"/>
          </p:cNvSpPr>
          <p:nvPr>
            <p:ph type="dt" sz="half" idx="10"/>
          </p:nvPr>
        </p:nvSpPr>
        <p:spPr/>
        <p:txBody>
          <a:bodyPr/>
          <a:lstStyle/>
          <a:p>
            <a:fld id="{C4959B56-7D6D-462F-B061-93C9E323EE8A}" type="datetimeFigureOut">
              <a:rPr lang="en-US" smtClean="0"/>
              <a:t>10/20/2020</a:t>
            </a:fld>
            <a:endParaRPr lang="en-US"/>
          </a:p>
        </p:txBody>
      </p:sp>
      <p:sp>
        <p:nvSpPr>
          <p:cNvPr id="6" name="Footer Placeholder 5">
            <a:extLst>
              <a:ext uri="{FF2B5EF4-FFF2-40B4-BE49-F238E27FC236}">
                <a16:creationId xmlns:a16="http://schemas.microsoft.com/office/drawing/2014/main" id="{27D7EE15-4E6F-462D-9DDE-65E34DD743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9B0D07-7FD0-495F-8897-0F17ABCF28D4}"/>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532059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EF9B-8949-49E7-B779-C5ABC656A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141B8D-CE92-49F6-AE34-00CAEFAE0B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B7BC76-B587-42D9-8773-94794F598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A64705-B642-413A-9D12-EA96EB5F012A}"/>
              </a:ext>
            </a:extLst>
          </p:cNvPr>
          <p:cNvSpPr>
            <a:spLocks noGrp="1"/>
          </p:cNvSpPr>
          <p:nvPr>
            <p:ph type="dt" sz="half" idx="10"/>
          </p:nvPr>
        </p:nvSpPr>
        <p:spPr/>
        <p:txBody>
          <a:bodyPr/>
          <a:lstStyle/>
          <a:p>
            <a:fld id="{C4959B56-7D6D-462F-B061-93C9E323EE8A}" type="datetimeFigureOut">
              <a:rPr lang="en-US" smtClean="0"/>
              <a:t>10/20/2020</a:t>
            </a:fld>
            <a:endParaRPr lang="en-US"/>
          </a:p>
        </p:txBody>
      </p:sp>
      <p:sp>
        <p:nvSpPr>
          <p:cNvPr id="6" name="Footer Placeholder 5">
            <a:extLst>
              <a:ext uri="{FF2B5EF4-FFF2-40B4-BE49-F238E27FC236}">
                <a16:creationId xmlns:a16="http://schemas.microsoft.com/office/drawing/2014/main" id="{12D87C4D-FBB3-46C7-A0B5-3E96E0911A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13BC3-D365-427E-800A-771F3742B97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038192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8ECFBA-B907-4CB0-8FFD-5226BB887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889BC5-3E09-4D17-ACC3-9874FBCF14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0A5ED-84AA-422C-89F1-3231724B11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959B56-7D6D-462F-B061-93C9E323EE8A}" type="datetimeFigureOut">
              <a:rPr lang="en-US" smtClean="0"/>
              <a:t>10/20/2020</a:t>
            </a:fld>
            <a:endParaRPr lang="en-US"/>
          </a:p>
        </p:txBody>
      </p:sp>
      <p:sp>
        <p:nvSpPr>
          <p:cNvPr id="5" name="Footer Placeholder 4">
            <a:extLst>
              <a:ext uri="{FF2B5EF4-FFF2-40B4-BE49-F238E27FC236}">
                <a16:creationId xmlns:a16="http://schemas.microsoft.com/office/drawing/2014/main" id="{CFEF9284-3472-4422-9A05-1D9A785DC7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D65B3F-5F0B-4EAA-B2CB-DB40014472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8BFC5-1250-44A8-A04A-0385187222BE}" type="slidenum">
              <a:rPr lang="en-US" smtClean="0"/>
              <a:t>‹#›</a:t>
            </a:fld>
            <a:endParaRPr lang="en-US"/>
          </a:p>
        </p:txBody>
      </p:sp>
    </p:spTree>
    <p:extLst>
      <p:ext uri="{BB962C8B-B14F-4D97-AF65-F5344CB8AC3E}">
        <p14:creationId xmlns:p14="http://schemas.microsoft.com/office/powerpoint/2010/main" val="3976722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AC2B-F4CA-4E33-8BEF-3CDE6E00DA54}"/>
              </a:ext>
            </a:extLst>
          </p:cNvPr>
          <p:cNvSpPr>
            <a:spLocks noGrp="1"/>
          </p:cNvSpPr>
          <p:nvPr>
            <p:ph type="ctrTitle"/>
          </p:nvPr>
        </p:nvSpPr>
        <p:spPr>
          <a:xfrm>
            <a:off x="1524000" y="406400"/>
            <a:ext cx="9144000" cy="2387600"/>
          </a:xfrm>
        </p:spPr>
        <p:txBody>
          <a:bodyPr>
            <a:normAutofit/>
          </a:bodyPr>
          <a:lstStyle/>
          <a:p>
            <a:r>
              <a:rPr lang="en-US" sz="7200" dirty="0">
                <a:solidFill>
                  <a:schemeClr val="accent1"/>
                </a:solidFill>
                <a:latin typeface="+mn-lt"/>
              </a:rPr>
              <a:t>Efficient Algorithms </a:t>
            </a:r>
          </a:p>
        </p:txBody>
      </p:sp>
      <p:sp>
        <p:nvSpPr>
          <p:cNvPr id="3" name="Subtitle 2">
            <a:extLst>
              <a:ext uri="{FF2B5EF4-FFF2-40B4-BE49-F238E27FC236}">
                <a16:creationId xmlns:a16="http://schemas.microsoft.com/office/drawing/2014/main" id="{808FCECD-EE13-4977-9D8B-EA853689BE7C}"/>
              </a:ext>
            </a:extLst>
          </p:cNvPr>
          <p:cNvSpPr>
            <a:spLocks noGrp="1"/>
          </p:cNvSpPr>
          <p:nvPr>
            <p:ph type="subTitle" idx="1"/>
          </p:nvPr>
        </p:nvSpPr>
        <p:spPr>
          <a:xfrm>
            <a:off x="1524000" y="3602038"/>
            <a:ext cx="9144000" cy="2849562"/>
          </a:xfrm>
        </p:spPr>
        <p:txBody>
          <a:bodyPr>
            <a:normAutofit fontScale="92500" lnSpcReduction="10000"/>
          </a:bodyPr>
          <a:lstStyle/>
          <a:p>
            <a:endParaRPr lang="en-US" dirty="0"/>
          </a:p>
          <a:p>
            <a:r>
              <a:rPr lang="en-US" sz="3000" dirty="0">
                <a:solidFill>
                  <a:schemeClr val="accent2"/>
                </a:solidFill>
              </a:rPr>
              <a:t>Ekkapot Charoenwanit</a:t>
            </a:r>
          </a:p>
          <a:p>
            <a:endParaRPr lang="en-US" dirty="0">
              <a:solidFill>
                <a:schemeClr val="accent2"/>
              </a:solidFill>
            </a:endParaRPr>
          </a:p>
          <a:p>
            <a:r>
              <a:rPr lang="en-US" sz="3000" dirty="0">
                <a:solidFill>
                  <a:schemeClr val="accent1"/>
                </a:solidFill>
              </a:rPr>
              <a:t>Software Systems Engineering</a:t>
            </a:r>
          </a:p>
          <a:p>
            <a:r>
              <a:rPr lang="en-US" sz="3000" dirty="0">
                <a:solidFill>
                  <a:schemeClr val="accent1"/>
                </a:solidFill>
              </a:rPr>
              <a:t>TGGS</a:t>
            </a:r>
          </a:p>
          <a:p>
            <a:r>
              <a:rPr lang="en-US" sz="3000" dirty="0">
                <a:solidFill>
                  <a:schemeClr val="accent1"/>
                </a:solidFill>
              </a:rPr>
              <a:t>KMUTNB</a:t>
            </a:r>
          </a:p>
        </p:txBody>
      </p:sp>
    </p:spTree>
    <p:extLst>
      <p:ext uri="{BB962C8B-B14F-4D97-AF65-F5344CB8AC3E}">
        <p14:creationId xmlns:p14="http://schemas.microsoft.com/office/powerpoint/2010/main" val="236462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1D4E9-82BD-434D-8B54-C85901FA3571}"/>
              </a:ext>
            </a:extLst>
          </p:cNvPr>
          <p:cNvSpPr>
            <a:spLocks noGrp="1"/>
          </p:cNvSpPr>
          <p:nvPr>
            <p:ph type="title"/>
          </p:nvPr>
        </p:nvSpPr>
        <p:spPr/>
        <p:txBody>
          <a:bodyPr/>
          <a:lstStyle/>
          <a:p>
            <a:r>
              <a:rPr lang="en-US" dirty="0">
                <a:solidFill>
                  <a:schemeClr val="accent1"/>
                </a:solidFill>
              </a:rPr>
              <a:t>Quicksort: Pictorially</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4D79DFF-8C50-4C7E-8B8B-FA4F511541B3}"/>
                  </a:ext>
                </a:extLst>
              </p:cNvPr>
              <p:cNvSpPr txBox="1"/>
              <p:nvPr/>
            </p:nvSpPr>
            <p:spPr>
              <a:xfrm>
                <a:off x="497840" y="2174240"/>
                <a:ext cx="6613112" cy="3693319"/>
              </a:xfrm>
              <a:prstGeom prst="rect">
                <a:avLst/>
              </a:prstGeom>
              <a:noFill/>
            </p:spPr>
            <p:txBody>
              <a:bodyPr wrap="square" rtlCol="0">
                <a:spAutoFit/>
              </a:bodyPr>
              <a:lstStyle/>
              <a:p>
                <a:r>
                  <a:rPr lang="en-US" b="0" dirty="0">
                    <a:solidFill>
                      <a:schemeClr val="accent1"/>
                    </a:solidFill>
                  </a:rPr>
                  <a:t>The </a:t>
                </a:r>
                <a14:m>
                  <m:oMath xmlns:m="http://schemas.openxmlformats.org/officeDocument/2006/math">
                    <m:r>
                      <a:rPr lang="en-US" b="0" i="1" smtClean="0">
                        <a:solidFill>
                          <a:schemeClr val="tx1"/>
                        </a:solidFill>
                        <a:latin typeface="Cambria Math" panose="02040503050406030204" pitchFamily="18" charset="0"/>
                      </a:rPr>
                      <m:t>𝑃𝑎𝑟𝑡𝑖𝑡𝑖𝑜𝑛</m:t>
                    </m:r>
                  </m:oMath>
                </a14:m>
                <a:r>
                  <a:rPr lang="en-US" dirty="0"/>
                  <a:t> </a:t>
                </a:r>
                <a:r>
                  <a:rPr lang="en-US" dirty="0">
                    <a:solidFill>
                      <a:schemeClr val="accent1"/>
                    </a:solidFill>
                  </a:rPr>
                  <a:t>routine partitions the array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 </m:t>
                    </m:r>
                  </m:oMath>
                </a14:m>
                <a:r>
                  <a:rPr lang="en-US" dirty="0">
                    <a:solidFill>
                      <a:schemeClr val="accent1"/>
                    </a:solidFill>
                  </a:rPr>
                  <a:t>into </a:t>
                </a:r>
                <a:r>
                  <a:rPr lang="en-US" b="1" i="1" dirty="0">
                    <a:solidFill>
                      <a:srgbClr val="FF0000"/>
                    </a:solidFill>
                  </a:rPr>
                  <a:t>four </a:t>
                </a:r>
                <a:r>
                  <a:rPr lang="en-US" dirty="0">
                    <a:solidFill>
                      <a:schemeClr val="accent1"/>
                    </a:solidFill>
                  </a:rPr>
                  <a:t>(</a:t>
                </a:r>
                <a:r>
                  <a:rPr lang="en-US" b="1" i="1" dirty="0">
                    <a:solidFill>
                      <a:srgbClr val="FF0000"/>
                    </a:solidFill>
                  </a:rPr>
                  <a:t>possibly empty</a:t>
                </a:r>
                <a:r>
                  <a:rPr lang="en-US" dirty="0">
                    <a:solidFill>
                      <a:schemeClr val="accent1"/>
                    </a:solidFill>
                  </a:rPr>
                  <a:t>) regions:</a:t>
                </a:r>
              </a:p>
              <a:p>
                <a:endParaRPr lang="en-US" dirty="0">
                  <a:solidFill>
                    <a:schemeClr val="accent1"/>
                  </a:solidFill>
                </a:endParaRPr>
              </a:p>
              <a:p>
                <a:pPr marL="742950" lvl="1" indent="-285750">
                  <a:buFont typeface="Arial" panose="020B0604020202020204" pitchFamily="34" charset="0"/>
                  <a:buChar char="•"/>
                </a:pPr>
                <a:r>
                  <a:rPr lang="en-US" dirty="0">
                    <a:solidFill>
                      <a:schemeClr val="accent1"/>
                    </a:solidFill>
                  </a:rPr>
                  <a:t>The elements in the </a:t>
                </a:r>
                <a:r>
                  <a:rPr lang="en-US" b="1" i="1" dirty="0">
                    <a:solidFill>
                      <a:srgbClr val="FF0000"/>
                    </a:solidFill>
                  </a:rPr>
                  <a:t>lightly-shaded</a:t>
                </a:r>
                <a:r>
                  <a:rPr lang="en-US" dirty="0">
                    <a:solidFill>
                      <a:schemeClr val="accent1"/>
                    </a:solidFill>
                  </a:rPr>
                  <a:t> region are no larger than the pivot </a:t>
                </a:r>
                <a14:m>
                  <m:oMath xmlns:m="http://schemas.openxmlformats.org/officeDocument/2006/math">
                    <m:r>
                      <a:rPr lang="en-US" sz="1800" b="0" i="1" smtClean="0">
                        <a:solidFill>
                          <a:schemeClr val="tx1"/>
                        </a:solidFill>
                        <a:latin typeface="Cambria Math" panose="02040503050406030204" pitchFamily="18" charset="0"/>
                      </a:rPr>
                      <m:t>𝑥</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𝐴</m:t>
                    </m:r>
                    <m:d>
                      <m:dPr>
                        <m:begChr m:val="["/>
                        <m:endChr m:val="]"/>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𝑟</m:t>
                        </m:r>
                      </m:e>
                    </m:d>
                  </m:oMath>
                </a14:m>
                <a:r>
                  <a:rPr lang="en-US" sz="1800" dirty="0">
                    <a:solidFill>
                      <a:schemeClr val="accent1"/>
                    </a:solidFill>
                  </a:rPr>
                  <a:t>.</a:t>
                </a:r>
              </a:p>
              <a:p>
                <a:pPr marL="742950" lvl="1" indent="-285750">
                  <a:buFont typeface="Arial" panose="020B0604020202020204" pitchFamily="34" charset="0"/>
                  <a:buChar char="•"/>
                </a:pPr>
                <a:r>
                  <a:rPr lang="en-US" dirty="0">
                    <a:solidFill>
                      <a:schemeClr val="accent1"/>
                    </a:solidFill>
                  </a:rPr>
                  <a:t>The elements in the </a:t>
                </a:r>
                <a:r>
                  <a:rPr lang="en-US" b="1" i="1" dirty="0">
                    <a:solidFill>
                      <a:srgbClr val="FF0000"/>
                    </a:solidFill>
                  </a:rPr>
                  <a:t>heavily-shaded </a:t>
                </a:r>
                <a:r>
                  <a:rPr lang="en-US" dirty="0">
                    <a:solidFill>
                      <a:schemeClr val="accent1"/>
                    </a:solidFill>
                  </a:rPr>
                  <a:t>region are strictly greater than the pivot </a:t>
                </a:r>
                <a14:m>
                  <m:oMath xmlns:m="http://schemas.openxmlformats.org/officeDocument/2006/math">
                    <m:r>
                      <a:rPr lang="en-US" sz="1800" b="0" i="1" smtClean="0">
                        <a:solidFill>
                          <a:schemeClr val="tx1"/>
                        </a:solidFill>
                        <a:latin typeface="Cambria Math" panose="02040503050406030204" pitchFamily="18" charset="0"/>
                      </a:rPr>
                      <m:t>𝑥</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𝐴</m:t>
                    </m:r>
                    <m:d>
                      <m:dPr>
                        <m:begChr m:val="["/>
                        <m:endChr m:val="]"/>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𝑟</m:t>
                        </m:r>
                      </m:e>
                    </m:d>
                  </m:oMath>
                </a14:m>
                <a:r>
                  <a:rPr lang="en-US" sz="1800" dirty="0">
                    <a:solidFill>
                      <a:schemeClr val="accent1"/>
                    </a:solidFill>
                  </a:rPr>
                  <a:t>.</a:t>
                </a:r>
              </a:p>
              <a:p>
                <a:pPr marL="742950" lvl="1" indent="-285750">
                  <a:buFont typeface="Arial" panose="020B0604020202020204" pitchFamily="34" charset="0"/>
                  <a:buChar char="•"/>
                </a:pPr>
                <a:r>
                  <a:rPr lang="en-US" dirty="0">
                    <a:solidFill>
                      <a:schemeClr val="accent1"/>
                    </a:solidFill>
                  </a:rPr>
                  <a:t>The elements in the unshaded region have not yet been classified and hence put into the first two shaded regions</a:t>
                </a:r>
                <a:r>
                  <a:rPr lang="th-TH" dirty="0">
                    <a:solidFill>
                      <a:schemeClr val="accent1"/>
                    </a:solidFill>
                  </a:rPr>
                  <a:t> </a:t>
                </a:r>
                <a:r>
                  <a:rPr lang="en-US" dirty="0">
                    <a:solidFill>
                      <a:schemeClr val="accent1"/>
                    </a:solidFill>
                  </a:rPr>
                  <a:t>so their values have no particular relationship to the pivot </a:t>
                </a:r>
                <a14:m>
                  <m:oMath xmlns:m="http://schemas.openxmlformats.org/officeDocument/2006/math">
                    <m:r>
                      <a:rPr lang="en-US" sz="1800" b="0" i="1" smtClean="0">
                        <a:solidFill>
                          <a:schemeClr val="tx1"/>
                        </a:solidFill>
                        <a:latin typeface="Cambria Math" panose="02040503050406030204" pitchFamily="18" charset="0"/>
                      </a:rPr>
                      <m:t>𝑥</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𝐴</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𝑟</m:t>
                    </m:r>
                    <m:r>
                      <a:rPr lang="en-US" sz="1800" b="0" i="1" smtClean="0">
                        <a:solidFill>
                          <a:schemeClr val="tx1"/>
                        </a:solidFill>
                        <a:latin typeface="Cambria Math" panose="02040503050406030204" pitchFamily="18" charset="0"/>
                      </a:rPr>
                      <m:t>]</m:t>
                    </m:r>
                  </m:oMath>
                </a14:m>
                <a:r>
                  <a:rPr lang="en-US" dirty="0">
                    <a:solidFill>
                      <a:schemeClr val="accent1"/>
                    </a:solidFill>
                  </a:rPr>
                  <a:t>.</a:t>
                </a:r>
              </a:p>
              <a:p>
                <a:pPr marL="742950" lvl="1" indent="-285750">
                  <a:buFont typeface="Arial" panose="020B0604020202020204" pitchFamily="34" charset="0"/>
                  <a:buChar char="•"/>
                </a:pPr>
                <a:r>
                  <a:rPr lang="en-US" dirty="0">
                    <a:solidFill>
                      <a:schemeClr val="accent1"/>
                    </a:solidFill>
                  </a:rPr>
                  <a:t>The last element, which is the </a:t>
                </a:r>
                <a:r>
                  <a:rPr lang="en-US" b="1" i="1" dirty="0">
                    <a:solidFill>
                      <a:srgbClr val="FF0000"/>
                    </a:solidFill>
                  </a:rPr>
                  <a:t>pivot</a:t>
                </a:r>
                <a:r>
                  <a:rPr lang="en-US" dirty="0">
                    <a:solidFill>
                      <a:schemeClr val="accent1"/>
                    </a:solidFill>
                  </a:rPr>
                  <a:t>, is in the </a:t>
                </a:r>
                <a:r>
                  <a:rPr lang="en-US" b="1" i="1" dirty="0">
                    <a:solidFill>
                      <a:srgbClr val="FF0000"/>
                    </a:solidFill>
                  </a:rPr>
                  <a:t>singleton</a:t>
                </a:r>
                <a:r>
                  <a:rPr lang="en-US" dirty="0">
                    <a:solidFill>
                      <a:schemeClr val="accent1"/>
                    </a:solidFill>
                  </a:rPr>
                  <a:t> region at the end of the array.</a:t>
                </a:r>
              </a:p>
            </p:txBody>
          </p:sp>
        </mc:Choice>
        <mc:Fallback xmlns="">
          <p:sp>
            <p:nvSpPr>
              <p:cNvPr id="7" name="TextBox 6">
                <a:extLst>
                  <a:ext uri="{FF2B5EF4-FFF2-40B4-BE49-F238E27FC236}">
                    <a16:creationId xmlns:a16="http://schemas.microsoft.com/office/drawing/2014/main" id="{B4D79DFF-8C50-4C7E-8B8B-FA4F511541B3}"/>
                  </a:ext>
                </a:extLst>
              </p:cNvPr>
              <p:cNvSpPr txBox="1">
                <a:spLocks noRot="1" noChangeAspect="1" noMove="1" noResize="1" noEditPoints="1" noAdjustHandles="1" noChangeArrowheads="1" noChangeShapeType="1" noTextEdit="1"/>
              </p:cNvSpPr>
              <p:nvPr/>
            </p:nvSpPr>
            <p:spPr>
              <a:xfrm>
                <a:off x="497840" y="2174240"/>
                <a:ext cx="6613112" cy="3693319"/>
              </a:xfrm>
              <a:prstGeom prst="rect">
                <a:avLst/>
              </a:prstGeom>
              <a:blipFill>
                <a:blip r:embed="rId2"/>
                <a:stretch>
                  <a:fillRect l="-830" t="-990" r="-461" b="-16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8EA1AA0-70F4-4928-9771-C3DD564DB61D}"/>
                  </a:ext>
                </a:extLst>
              </p:cNvPr>
              <p:cNvSpPr txBox="1"/>
              <p:nvPr/>
            </p:nvSpPr>
            <p:spPr>
              <a:xfrm>
                <a:off x="7579360" y="4531866"/>
                <a:ext cx="3622040" cy="1754326"/>
              </a:xfrm>
              <a:prstGeom prst="rect">
                <a:avLst/>
              </a:prstGeom>
              <a:noFill/>
            </p:spPr>
            <p:txBody>
              <a:bodyPr wrap="square" rtlCol="0">
                <a:spAutoFit/>
              </a:bodyPr>
              <a:lstStyle/>
              <a:p>
                <a:r>
                  <a:rPr lang="en-US" b="1" i="1" u="sng" dirty="0">
                    <a:solidFill>
                      <a:srgbClr val="FF0000"/>
                    </a:solidFill>
                  </a:rPr>
                  <a:t>Observation:</a:t>
                </a:r>
              </a:p>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𝑖</m:t>
                    </m:r>
                  </m:oMath>
                </a14:m>
                <a:r>
                  <a:rPr lang="en-US" dirty="0"/>
                  <a:t> </a:t>
                </a:r>
                <a:r>
                  <a:rPr lang="en-US" dirty="0">
                    <a:solidFill>
                      <a:schemeClr val="accent1"/>
                    </a:solidFill>
                  </a:rPr>
                  <a:t>points to the last element of the yellow-shaded region.</a:t>
                </a:r>
              </a:p>
              <a:p>
                <a:pPr marL="285750" indent="-285750">
                  <a:buFont typeface="Arial" panose="020B0604020202020204" pitchFamily="34" charset="0"/>
                  <a:buChar char="•"/>
                </a:pPr>
                <a14:m>
                  <m:oMath xmlns:m="http://schemas.openxmlformats.org/officeDocument/2006/math">
                    <m:r>
                      <a:rPr lang="en-US" b="0" i="1" smtClean="0">
                        <a:solidFill>
                          <a:schemeClr val="tx1"/>
                        </a:solidFill>
                        <a:latin typeface="Cambria Math" panose="02040503050406030204" pitchFamily="18" charset="0"/>
                      </a:rPr>
                      <m:t>𝑗</m:t>
                    </m:r>
                  </m:oMath>
                </a14:m>
                <a:r>
                  <a:rPr lang="en-US" dirty="0">
                    <a:solidFill>
                      <a:schemeClr val="tx1"/>
                    </a:solidFill>
                  </a:rPr>
                  <a:t> </a:t>
                </a:r>
                <a:r>
                  <a:rPr lang="en-US" dirty="0">
                    <a:solidFill>
                      <a:schemeClr val="accent1"/>
                    </a:solidFill>
                  </a:rPr>
                  <a:t>points to the first element of the unrestricted region.</a:t>
                </a:r>
              </a:p>
              <a:p>
                <a:endParaRPr lang="en-US" dirty="0">
                  <a:solidFill>
                    <a:schemeClr val="accent1"/>
                  </a:solidFill>
                </a:endParaRPr>
              </a:p>
            </p:txBody>
          </p:sp>
        </mc:Choice>
        <mc:Fallback xmlns="">
          <p:sp>
            <p:nvSpPr>
              <p:cNvPr id="8" name="TextBox 7">
                <a:extLst>
                  <a:ext uri="{FF2B5EF4-FFF2-40B4-BE49-F238E27FC236}">
                    <a16:creationId xmlns:a16="http://schemas.microsoft.com/office/drawing/2014/main" id="{68EA1AA0-70F4-4928-9771-C3DD564DB61D}"/>
                  </a:ext>
                </a:extLst>
              </p:cNvPr>
              <p:cNvSpPr txBox="1">
                <a:spLocks noRot="1" noChangeAspect="1" noMove="1" noResize="1" noEditPoints="1" noAdjustHandles="1" noChangeArrowheads="1" noChangeShapeType="1" noTextEdit="1"/>
              </p:cNvSpPr>
              <p:nvPr/>
            </p:nvSpPr>
            <p:spPr>
              <a:xfrm>
                <a:off x="7579360" y="4531866"/>
                <a:ext cx="3622040" cy="1754326"/>
              </a:xfrm>
              <a:prstGeom prst="rect">
                <a:avLst/>
              </a:prstGeom>
              <a:blipFill>
                <a:blip r:embed="rId3"/>
                <a:stretch>
                  <a:fillRect l="-1345" t="-1736" r="-2185"/>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72B000B5-09F8-41C0-B971-2F5E31CE5EC8}"/>
              </a:ext>
            </a:extLst>
          </p:cNvPr>
          <p:cNvSpPr txBox="1"/>
          <p:nvPr/>
        </p:nvSpPr>
        <p:spPr>
          <a:xfrm>
            <a:off x="9245600" y="6336992"/>
            <a:ext cx="3022600" cy="369332"/>
          </a:xfrm>
          <a:prstGeom prst="rect">
            <a:avLst/>
          </a:prstGeom>
          <a:noFill/>
        </p:spPr>
        <p:txBody>
          <a:bodyPr wrap="square" rtlCol="0">
            <a:spAutoFit/>
          </a:bodyPr>
          <a:lstStyle/>
          <a:p>
            <a:r>
              <a:rPr lang="en-US" b="1" i="1" dirty="0">
                <a:solidFill>
                  <a:srgbClr val="FF0000"/>
                </a:solidFill>
              </a:rPr>
              <a:t>***Picture taken from CLRS</a:t>
            </a:r>
          </a:p>
        </p:txBody>
      </p:sp>
      <p:pic>
        <p:nvPicPr>
          <p:cNvPr id="24" name="Picture 23">
            <a:extLst>
              <a:ext uri="{FF2B5EF4-FFF2-40B4-BE49-F238E27FC236}">
                <a16:creationId xmlns:a16="http://schemas.microsoft.com/office/drawing/2014/main" id="{24FC8F96-9DCF-4958-A7DA-E03CFDC025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2294" y="2584172"/>
            <a:ext cx="4792706" cy="1298228"/>
          </a:xfrm>
          <a:prstGeom prst="rect">
            <a:avLst/>
          </a:prstGeom>
        </p:spPr>
      </p:pic>
    </p:spTree>
    <p:extLst>
      <p:ext uri="{BB962C8B-B14F-4D97-AF65-F5344CB8AC3E}">
        <p14:creationId xmlns:p14="http://schemas.microsoft.com/office/powerpoint/2010/main" val="3998968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CB36A-7227-463F-926D-944FE1B5E406}"/>
              </a:ext>
            </a:extLst>
          </p:cNvPr>
          <p:cNvSpPr>
            <a:spLocks noGrp="1"/>
          </p:cNvSpPr>
          <p:nvPr>
            <p:ph type="title"/>
          </p:nvPr>
        </p:nvSpPr>
        <p:spPr/>
        <p:txBody>
          <a:bodyPr/>
          <a:lstStyle/>
          <a:p>
            <a:r>
              <a:rPr lang="en-US" dirty="0">
                <a:solidFill>
                  <a:schemeClr val="accent1"/>
                </a:solidFill>
              </a:rPr>
              <a:t>Quicksort: Loop Invariant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2E3682-9353-4873-BC87-5A422E62CAC3}"/>
                  </a:ext>
                </a:extLst>
              </p:cNvPr>
              <p:cNvSpPr>
                <a:spLocks noGrp="1"/>
              </p:cNvSpPr>
              <p:nvPr>
                <p:ph idx="1"/>
              </p:nvPr>
            </p:nvSpPr>
            <p:spPr/>
            <p:txBody>
              <a:bodyPr/>
              <a:lstStyle/>
              <a:p>
                <a:pPr marL="0" indent="0">
                  <a:buNone/>
                </a:pPr>
                <a:r>
                  <a:rPr lang="en-US" dirty="0">
                    <a:solidFill>
                      <a:schemeClr val="accent1"/>
                    </a:solidFill>
                  </a:rPr>
                  <a:t>At the start of each iteration  of lines </a:t>
                </a:r>
                <a:r>
                  <a:rPr lang="en-US" b="1" i="1" dirty="0">
                    <a:solidFill>
                      <a:srgbClr val="FF0000"/>
                    </a:solidFill>
                  </a:rPr>
                  <a:t>4-7</a:t>
                </a:r>
                <a:r>
                  <a:rPr lang="en-US" dirty="0">
                    <a:solidFill>
                      <a:schemeClr val="accent1"/>
                    </a:solidFill>
                  </a:rPr>
                  <a:t> for any array index </a:t>
                </a:r>
                <a14:m>
                  <m:oMath xmlns:m="http://schemas.openxmlformats.org/officeDocument/2006/math">
                    <m:r>
                      <a:rPr lang="en-US" b="0" i="1" smtClean="0">
                        <a:solidFill>
                          <a:schemeClr val="tx1"/>
                        </a:solidFill>
                        <a:latin typeface="Cambria Math" panose="02040503050406030204" pitchFamily="18" charset="0"/>
                      </a:rPr>
                      <m:t>𝑘</m:t>
                    </m:r>
                  </m:oMath>
                </a14:m>
                <a:r>
                  <a:rPr lang="en-US" dirty="0">
                    <a:solidFill>
                      <a:schemeClr val="accent1"/>
                    </a:solidFill>
                  </a:rPr>
                  <a:t>,</a:t>
                </a:r>
              </a:p>
              <a:p>
                <a:pPr marL="0" indent="0">
                  <a:buNone/>
                </a:pPr>
                <a:endParaRPr lang="en-US" dirty="0">
                  <a:solidFill>
                    <a:schemeClr val="accent1"/>
                  </a:solidFill>
                </a:endParaRPr>
              </a:p>
              <a:p>
                <a:pPr marL="914400" lvl="1" indent="-457200">
                  <a:buFont typeface="+mj-lt"/>
                  <a:buAutoNum type="arabicPeriod"/>
                </a:pP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oMath>
                </a14:m>
                <a:r>
                  <a:rPr lang="en-US" dirty="0">
                    <a:solidFill>
                      <a:schemeClr val="accent1"/>
                    </a:solidFill>
                  </a:rPr>
                  <a:t>, then </a:t>
                </a:r>
                <a14:m>
                  <m:oMath xmlns:m="http://schemas.openxmlformats.org/officeDocument/2006/math">
                    <m:r>
                      <a:rPr lang="en-US" b="0" i="1" smtClean="0">
                        <a:solidFill>
                          <a:schemeClr val="tx1"/>
                        </a:solidFill>
                        <a:latin typeface="Cambria Math" panose="02040503050406030204" pitchFamily="18" charset="0"/>
                      </a:rPr>
                      <m:t>𝐴</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𝑘</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oMath>
                </a14:m>
                <a:r>
                  <a:rPr lang="en-US" dirty="0">
                    <a:solidFill>
                      <a:schemeClr val="accent1"/>
                    </a:solidFill>
                  </a:rPr>
                  <a:t>.</a:t>
                </a:r>
              </a:p>
              <a:p>
                <a:pPr marL="914400" lvl="1" indent="-457200">
                  <a:buFont typeface="+mj-lt"/>
                  <a:buAutoNum type="arabicPeriod"/>
                </a:pP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𝑖</m:t>
                    </m:r>
                    <m:r>
                      <a:rPr lang="en-US" b="0" i="0"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−1</m:t>
                    </m:r>
                  </m:oMath>
                </a14:m>
                <a:r>
                  <a:rPr lang="en-US" dirty="0">
                    <a:solidFill>
                      <a:schemeClr val="accent1"/>
                    </a:solidFill>
                  </a:rPr>
                  <a:t>, then </a:t>
                </a:r>
                <a14:m>
                  <m:oMath xmlns:m="http://schemas.openxmlformats.org/officeDocument/2006/math">
                    <m:r>
                      <a:rPr lang="en-US" i="1">
                        <a:latin typeface="Cambria Math" panose="02040503050406030204" pitchFamily="18" charset="0"/>
                      </a:rPr>
                      <m:t>𝐴</m:t>
                    </m:r>
                    <m:d>
                      <m:dPr>
                        <m:begChr m:val="["/>
                        <m:endChr m:val="]"/>
                        <m:ctrlPr>
                          <a:rPr lang="en-US" i="1">
                            <a:latin typeface="Cambria Math" panose="02040503050406030204" pitchFamily="18" charset="0"/>
                          </a:rPr>
                        </m:ctrlPr>
                      </m:dPr>
                      <m:e>
                        <m:r>
                          <a:rPr lang="en-US" i="1">
                            <a:latin typeface="Cambria Math" panose="02040503050406030204" pitchFamily="18" charset="0"/>
                          </a:rPr>
                          <m:t>𝑘</m:t>
                        </m:r>
                      </m:e>
                    </m:d>
                    <m:r>
                      <a:rPr lang="en-US" b="0" i="1" smtClean="0">
                        <a:latin typeface="Cambria Math" panose="02040503050406030204" pitchFamily="18" charset="0"/>
                      </a:rPr>
                      <m:t>&gt;</m:t>
                    </m:r>
                    <m:r>
                      <a:rPr lang="en-US" i="1">
                        <a:latin typeface="Cambria Math" panose="02040503050406030204" pitchFamily="18" charset="0"/>
                      </a:rPr>
                      <m:t>𝑥</m:t>
                    </m:r>
                  </m:oMath>
                </a14:m>
                <a:r>
                  <a:rPr lang="en-US" dirty="0">
                    <a:solidFill>
                      <a:schemeClr val="accent1"/>
                    </a:solidFill>
                  </a:rPr>
                  <a:t>.</a:t>
                </a:r>
              </a:p>
              <a:p>
                <a:pPr marL="914400" lvl="1" indent="-457200">
                  <a:buFont typeface="+mj-lt"/>
                  <a:buAutoNum type="arabicPeriod"/>
                </a:pP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oMath>
                </a14:m>
                <a:r>
                  <a:rPr lang="en-US" dirty="0">
                    <a:solidFill>
                      <a:schemeClr val="accent1"/>
                    </a:solidFill>
                  </a:rPr>
                  <a:t>, </a:t>
                </a:r>
                <a14:m>
                  <m:oMath xmlns:m="http://schemas.openxmlformats.org/officeDocument/2006/math">
                    <m:r>
                      <a:rPr lang="en-US" i="1">
                        <a:latin typeface="Cambria Math" panose="02040503050406030204" pitchFamily="18" charset="0"/>
                      </a:rPr>
                      <m:t>𝐴</m:t>
                    </m:r>
                    <m:d>
                      <m:dPr>
                        <m:begChr m:val="["/>
                        <m:endChr m:val="]"/>
                        <m:ctrlPr>
                          <a:rPr lang="en-US" i="1">
                            <a:latin typeface="Cambria Math" panose="02040503050406030204" pitchFamily="18" charset="0"/>
                          </a:rPr>
                        </m:ctrlPr>
                      </m:dPr>
                      <m:e>
                        <m:r>
                          <a:rPr lang="en-US" i="1">
                            <a:latin typeface="Cambria Math" panose="02040503050406030204" pitchFamily="18" charset="0"/>
                          </a:rPr>
                          <m:t>𝑘</m:t>
                        </m:r>
                      </m:e>
                    </m:d>
                    <m:r>
                      <a:rPr lang="en-US" b="0" i="1" smtClean="0">
                        <a:latin typeface="Cambria Math" panose="02040503050406030204" pitchFamily="18" charset="0"/>
                      </a:rPr>
                      <m:t>=</m:t>
                    </m:r>
                    <m:r>
                      <a:rPr lang="en-US" i="1">
                        <a:latin typeface="Cambria Math" panose="02040503050406030204" pitchFamily="18" charset="0"/>
                      </a:rPr>
                      <m:t>𝑥</m:t>
                    </m:r>
                  </m:oMath>
                </a14:m>
                <a:r>
                  <a:rPr lang="en-US" dirty="0">
                    <a:solidFill>
                      <a:schemeClr val="accent1"/>
                    </a:solidFill>
                  </a:rPr>
                  <a:t>.</a:t>
                </a:r>
              </a:p>
            </p:txBody>
          </p:sp>
        </mc:Choice>
        <mc:Fallback xmlns="">
          <p:sp>
            <p:nvSpPr>
              <p:cNvPr id="3" name="Content Placeholder 2">
                <a:extLst>
                  <a:ext uri="{FF2B5EF4-FFF2-40B4-BE49-F238E27FC236}">
                    <a16:creationId xmlns:a16="http://schemas.microsoft.com/office/drawing/2014/main" id="{B32E3682-9353-4873-BC87-5A422E62CAC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5" name="Content Placeholder 4">
            <a:extLst>
              <a:ext uri="{FF2B5EF4-FFF2-40B4-BE49-F238E27FC236}">
                <a16:creationId xmlns:a16="http://schemas.microsoft.com/office/drawing/2014/main" id="{CD54E337-8889-4283-A1F4-139270F88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8140" y="2613184"/>
            <a:ext cx="4545660" cy="3135312"/>
          </a:xfrm>
          <a:prstGeom prst="rect">
            <a:avLst/>
          </a:prstGeom>
        </p:spPr>
      </p:pic>
      <p:pic>
        <p:nvPicPr>
          <p:cNvPr id="8" name="Picture 7">
            <a:extLst>
              <a:ext uri="{FF2B5EF4-FFF2-40B4-BE49-F238E27FC236}">
                <a16:creationId xmlns:a16="http://schemas.microsoft.com/office/drawing/2014/main" id="{AAECDFEF-8402-494B-848C-C46DCF17A0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512785"/>
            <a:ext cx="5697110" cy="1543209"/>
          </a:xfrm>
          <a:prstGeom prst="rect">
            <a:avLst/>
          </a:prstGeom>
        </p:spPr>
      </p:pic>
      <p:sp>
        <p:nvSpPr>
          <p:cNvPr id="11" name="TextBox 10">
            <a:extLst>
              <a:ext uri="{FF2B5EF4-FFF2-40B4-BE49-F238E27FC236}">
                <a16:creationId xmlns:a16="http://schemas.microsoft.com/office/drawing/2014/main" id="{5A6421DB-0C00-4DBF-BF38-5A2DE0F29D4C}"/>
              </a:ext>
            </a:extLst>
          </p:cNvPr>
          <p:cNvSpPr txBox="1"/>
          <p:nvPr/>
        </p:nvSpPr>
        <p:spPr>
          <a:xfrm>
            <a:off x="9080970" y="6318191"/>
            <a:ext cx="2816412" cy="646331"/>
          </a:xfrm>
          <a:prstGeom prst="rect">
            <a:avLst/>
          </a:prstGeom>
          <a:noFill/>
        </p:spPr>
        <p:txBody>
          <a:bodyPr wrap="none" rtlCol="0">
            <a:spAutoFit/>
          </a:bodyPr>
          <a:lstStyle/>
          <a:p>
            <a:r>
              <a:rPr lang="en-US" b="1" i="1" dirty="0">
                <a:solidFill>
                  <a:srgbClr val="FF0000"/>
                </a:solidFill>
              </a:rPr>
              <a:t>***Picture taken from CLRS</a:t>
            </a:r>
          </a:p>
          <a:p>
            <a:endParaRPr lang="en-US" dirty="0"/>
          </a:p>
        </p:txBody>
      </p:sp>
    </p:spTree>
    <p:extLst>
      <p:ext uri="{BB962C8B-B14F-4D97-AF65-F5344CB8AC3E}">
        <p14:creationId xmlns:p14="http://schemas.microsoft.com/office/powerpoint/2010/main" val="1736100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A50A1-A114-4423-8D66-F15C159AF099}"/>
              </a:ext>
            </a:extLst>
          </p:cNvPr>
          <p:cNvSpPr>
            <a:spLocks noGrp="1"/>
          </p:cNvSpPr>
          <p:nvPr>
            <p:ph type="title"/>
          </p:nvPr>
        </p:nvSpPr>
        <p:spPr/>
        <p:txBody>
          <a:bodyPr/>
          <a:lstStyle/>
          <a:p>
            <a:r>
              <a:rPr lang="en-US" dirty="0">
                <a:solidFill>
                  <a:schemeClr val="accent1"/>
                </a:solidFill>
              </a:rPr>
              <a:t>Quicksort: Correctness</a:t>
            </a:r>
          </a:p>
        </p:txBody>
      </p:sp>
      <p:sp>
        <p:nvSpPr>
          <p:cNvPr id="3" name="Content Placeholder 2">
            <a:extLst>
              <a:ext uri="{FF2B5EF4-FFF2-40B4-BE49-F238E27FC236}">
                <a16:creationId xmlns:a16="http://schemas.microsoft.com/office/drawing/2014/main" id="{18869CA9-DF7F-4460-8320-CCBAF9B7837F}"/>
              </a:ext>
            </a:extLst>
          </p:cNvPr>
          <p:cNvSpPr>
            <a:spLocks noGrp="1"/>
          </p:cNvSpPr>
          <p:nvPr>
            <p:ph idx="1"/>
          </p:nvPr>
        </p:nvSpPr>
        <p:spPr/>
        <p:txBody>
          <a:bodyPr/>
          <a:lstStyle/>
          <a:p>
            <a:pPr marL="0" indent="0">
              <a:buNone/>
            </a:pPr>
            <a:r>
              <a:rPr lang="en-US" dirty="0">
                <a:solidFill>
                  <a:schemeClr val="accent1"/>
                </a:solidFill>
              </a:rPr>
              <a:t>To prove </a:t>
            </a:r>
            <a:r>
              <a:rPr lang="en-US" b="1" i="1" dirty="0">
                <a:solidFill>
                  <a:srgbClr val="FF0000"/>
                </a:solidFill>
              </a:rPr>
              <a:t>correctness</a:t>
            </a:r>
            <a:r>
              <a:rPr lang="en-US" dirty="0">
                <a:solidFill>
                  <a:schemeClr val="accent1"/>
                </a:solidFill>
              </a:rPr>
              <a:t>, we need to show that:</a:t>
            </a:r>
          </a:p>
          <a:p>
            <a:pPr marL="0" indent="0">
              <a:buNone/>
            </a:pPr>
            <a:endParaRPr lang="en-US" dirty="0">
              <a:solidFill>
                <a:schemeClr val="accent1"/>
              </a:solidFill>
            </a:endParaRPr>
          </a:p>
          <a:p>
            <a:pPr lvl="1"/>
            <a:r>
              <a:rPr lang="en-US" dirty="0">
                <a:solidFill>
                  <a:schemeClr val="accent1"/>
                </a:solidFill>
              </a:rPr>
              <a:t>the </a:t>
            </a:r>
            <a:r>
              <a:rPr lang="en-US" b="1" i="1" dirty="0">
                <a:solidFill>
                  <a:srgbClr val="FF0000"/>
                </a:solidFill>
              </a:rPr>
              <a:t>loop invariant </a:t>
            </a:r>
            <a:r>
              <a:rPr lang="en-US" dirty="0">
                <a:solidFill>
                  <a:schemeClr val="accent1"/>
                </a:solidFill>
              </a:rPr>
              <a:t>is true prior to the start of the first iteration</a:t>
            </a:r>
          </a:p>
          <a:p>
            <a:pPr marL="457200" lvl="1" indent="0">
              <a:buNone/>
            </a:pPr>
            <a:endParaRPr lang="en-US" dirty="0">
              <a:solidFill>
                <a:schemeClr val="accent1"/>
              </a:solidFill>
            </a:endParaRPr>
          </a:p>
          <a:p>
            <a:pPr lvl="1"/>
            <a:r>
              <a:rPr lang="en-US" dirty="0">
                <a:solidFill>
                  <a:schemeClr val="accent1"/>
                </a:solidFill>
              </a:rPr>
              <a:t>the </a:t>
            </a:r>
            <a:r>
              <a:rPr lang="en-US" b="1" i="1" dirty="0">
                <a:solidFill>
                  <a:srgbClr val="FF0000"/>
                </a:solidFill>
              </a:rPr>
              <a:t>loop invariant </a:t>
            </a:r>
            <a:r>
              <a:rPr lang="en-US" dirty="0">
                <a:solidFill>
                  <a:schemeClr val="accent1"/>
                </a:solidFill>
              </a:rPr>
              <a:t>is maintained at each iteration</a:t>
            </a:r>
          </a:p>
          <a:p>
            <a:pPr marL="457200" lvl="1" indent="0">
              <a:buNone/>
            </a:pPr>
            <a:endParaRPr lang="en-US" dirty="0">
              <a:solidFill>
                <a:schemeClr val="accent1"/>
              </a:solidFill>
            </a:endParaRPr>
          </a:p>
          <a:p>
            <a:pPr lvl="1"/>
            <a:r>
              <a:rPr lang="en-US" dirty="0">
                <a:solidFill>
                  <a:schemeClr val="accent1"/>
                </a:solidFill>
              </a:rPr>
              <a:t>the </a:t>
            </a:r>
            <a:r>
              <a:rPr lang="en-US" b="1" i="1" dirty="0">
                <a:solidFill>
                  <a:srgbClr val="FF0000"/>
                </a:solidFill>
              </a:rPr>
              <a:t>loop invariant </a:t>
            </a:r>
            <a:r>
              <a:rPr lang="en-US" dirty="0">
                <a:solidFill>
                  <a:schemeClr val="accent1"/>
                </a:solidFill>
              </a:rPr>
              <a:t>provides a useful property to show correctness when the loop terminates</a:t>
            </a:r>
          </a:p>
          <a:p>
            <a:pPr marL="457200" lvl="1" indent="0">
              <a:buNone/>
            </a:pPr>
            <a:endParaRPr lang="en-US" dirty="0">
              <a:solidFill>
                <a:schemeClr val="accent1"/>
              </a:solidFill>
            </a:endParaRPr>
          </a:p>
          <a:p>
            <a:pPr lvl="1"/>
            <a:endParaRPr lang="en-US" dirty="0"/>
          </a:p>
        </p:txBody>
      </p:sp>
    </p:spTree>
    <p:extLst>
      <p:ext uri="{BB962C8B-B14F-4D97-AF65-F5344CB8AC3E}">
        <p14:creationId xmlns:p14="http://schemas.microsoft.com/office/powerpoint/2010/main" val="2486879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D44B8-1774-4456-B7F3-C6C5AE35123C}"/>
              </a:ext>
            </a:extLst>
          </p:cNvPr>
          <p:cNvSpPr>
            <a:spLocks noGrp="1"/>
          </p:cNvSpPr>
          <p:nvPr>
            <p:ph type="title"/>
          </p:nvPr>
        </p:nvSpPr>
        <p:spPr/>
        <p:txBody>
          <a:bodyPr/>
          <a:lstStyle/>
          <a:p>
            <a:r>
              <a:rPr lang="en-US" dirty="0">
                <a:solidFill>
                  <a:schemeClr val="accent1"/>
                </a:solidFill>
              </a:rPr>
              <a:t>Quick sort: Correctness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5336BB-2F7D-4F2D-A6AC-865850B9F2A4}"/>
                  </a:ext>
                </a:extLst>
              </p:cNvPr>
              <p:cNvSpPr>
                <a:spLocks noGrp="1"/>
              </p:cNvSpPr>
              <p:nvPr>
                <p:ph idx="1"/>
              </p:nvPr>
            </p:nvSpPr>
            <p:spPr/>
            <p:txBody>
              <a:bodyPr/>
              <a:lstStyle/>
              <a:p>
                <a:pPr marL="0" indent="0">
                  <a:buNone/>
                </a:pPr>
                <a:r>
                  <a:rPr lang="en-US" b="1" i="1" u="sng" dirty="0">
                    <a:solidFill>
                      <a:srgbClr val="FF0000"/>
                    </a:solidFill>
                  </a:rPr>
                  <a:t>Initialization</a:t>
                </a:r>
                <a:r>
                  <a:rPr lang="en-US" b="1" i="1" dirty="0">
                    <a:solidFill>
                      <a:srgbClr val="FF0000"/>
                    </a:solidFill>
                  </a:rPr>
                  <a:t>: </a:t>
                </a:r>
              </a:p>
              <a:p>
                <a:pPr marL="0" indent="0">
                  <a:buNone/>
                </a:pPr>
                <a:r>
                  <a:rPr lang="en-US" dirty="0">
                    <a:solidFill>
                      <a:schemeClr val="accent1"/>
                    </a:solidFill>
                  </a:rPr>
                  <a:t>Prior to the start of the first iteration, </a:t>
                </a:r>
                <a14:m>
                  <m:oMath xmlns:m="http://schemas.openxmlformats.org/officeDocument/2006/math">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oMath>
                </a14:m>
                <a:r>
                  <a:rPr lang="en-US" b="1" i="1" dirty="0">
                    <a:solidFill>
                      <a:schemeClr val="tx1"/>
                    </a:solidFill>
                  </a:rPr>
                  <a:t> </a:t>
                </a:r>
                <a:r>
                  <a:rPr lang="en-US" dirty="0">
                    <a:solidFill>
                      <a:schemeClr val="accent1"/>
                    </a:solidFill>
                  </a:rPr>
                  <a:t>and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m:t>
                    </m:r>
                    <m:r>
                      <a:rPr lang="en-US" i="1">
                        <a:latin typeface="Cambria Math" panose="02040503050406030204" pitchFamily="18" charset="0"/>
                      </a:rPr>
                      <m:t>𝑝</m:t>
                    </m:r>
                  </m:oMath>
                </a14:m>
                <a:r>
                  <a:rPr lang="en-US" b="1" i="1" dirty="0">
                    <a:solidFill>
                      <a:schemeClr val="accent1"/>
                    </a:solidFill>
                  </a:rPr>
                  <a:t>. </a:t>
                </a:r>
                <a:r>
                  <a:rPr lang="en-US" dirty="0">
                    <a:solidFill>
                      <a:schemeClr val="accent1"/>
                    </a:solidFill>
                  </a:rPr>
                  <a:t>The first two regions are initially empty so the first two invariant properties trivially hold, i.e., </a:t>
                </a:r>
                <a14:m>
                  <m:oMath xmlns:m="http://schemas.openxmlformats.org/officeDocument/2006/math">
                    <m:r>
                      <a:rPr lang="en-US" b="0" i="1" smtClean="0">
                        <a:solidFill>
                          <a:schemeClr val="tx1"/>
                        </a:solidFill>
                        <a:latin typeface="Cambria Math" panose="02040503050406030204" pitchFamily="18" charset="0"/>
                      </a:rPr>
                      <m:t>𝐹</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𝑇</m:t>
                    </m:r>
                  </m:oMath>
                </a14:m>
                <a:r>
                  <a:rPr lang="en-US" b="1" i="1" dirty="0">
                    <a:solidFill>
                      <a:schemeClr val="accent1"/>
                    </a:solidFill>
                  </a:rPr>
                  <a:t>. </a:t>
                </a:r>
                <a:r>
                  <a:rPr lang="en-US" dirty="0">
                    <a:solidFill>
                      <a:schemeClr val="accent1"/>
                    </a:solidFill>
                  </a:rPr>
                  <a:t> The third invariant property initially holds because of the assignment </a:t>
                </a:r>
                <a14:m>
                  <m:oMath xmlns:m="http://schemas.openxmlformats.org/officeDocument/2006/math">
                    <m:r>
                      <a:rPr lang="en-US" b="0" i="1" smtClean="0">
                        <a:solidFill>
                          <a:schemeClr val="tx1"/>
                        </a:solidFill>
                        <a:latin typeface="Cambria Math" panose="02040503050406030204" pitchFamily="18" charset="0"/>
                      </a:rPr>
                      <m:t>𝑥</m:t>
                    </m:r>
                    <m:r>
                      <a:rPr lang="en-US" b="0" i="0"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oMath>
                </a14:m>
                <a:r>
                  <a:rPr lang="en-US" dirty="0">
                    <a:solidFill>
                      <a:schemeClr val="tx1"/>
                    </a:solidFill>
                  </a:rPr>
                  <a:t> </a:t>
                </a:r>
                <a:r>
                  <a:rPr lang="en-US" dirty="0">
                    <a:solidFill>
                      <a:schemeClr val="accent1"/>
                    </a:solidFill>
                  </a:rPr>
                  <a:t>in </a:t>
                </a:r>
                <a:r>
                  <a:rPr lang="en-US" b="1" i="1" dirty="0">
                    <a:solidFill>
                      <a:srgbClr val="FF0000"/>
                    </a:solidFill>
                  </a:rPr>
                  <a:t>Line 2</a:t>
                </a:r>
                <a:r>
                  <a:rPr lang="en-US" dirty="0">
                    <a:solidFill>
                      <a:schemeClr val="accent1"/>
                    </a:solidFill>
                  </a:rPr>
                  <a:t>.</a:t>
                </a:r>
              </a:p>
              <a:p>
                <a:pPr marL="0" indent="0">
                  <a:buNone/>
                </a:pPr>
                <a:endParaRPr lang="en-US" dirty="0">
                  <a:solidFill>
                    <a:schemeClr val="accent1"/>
                  </a:solidFill>
                </a:endParaRPr>
              </a:p>
              <a:p>
                <a:pPr marL="0" indent="0">
                  <a:buNone/>
                </a:pPr>
                <a:endParaRPr lang="en-US" b="1" i="1" dirty="0">
                  <a:solidFill>
                    <a:srgbClr val="FF0000"/>
                  </a:solidFill>
                </a:endParaRPr>
              </a:p>
              <a:p>
                <a:pPr marL="0" indent="0">
                  <a:buNone/>
                </a:pPr>
                <a:endParaRPr lang="en-US" b="1" i="1" dirty="0">
                  <a:solidFill>
                    <a:srgbClr val="FF0000"/>
                  </a:solidFill>
                </a:endParaRPr>
              </a:p>
            </p:txBody>
          </p:sp>
        </mc:Choice>
        <mc:Fallback xmlns="">
          <p:sp>
            <p:nvSpPr>
              <p:cNvPr id="3" name="Content Placeholder 2">
                <a:extLst>
                  <a:ext uri="{FF2B5EF4-FFF2-40B4-BE49-F238E27FC236}">
                    <a16:creationId xmlns:a16="http://schemas.microsoft.com/office/drawing/2014/main" id="{7E5336BB-2F7D-4F2D-A6AC-865850B9F2A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5" name="Content Placeholder 4">
            <a:extLst>
              <a:ext uri="{FF2B5EF4-FFF2-40B4-BE49-F238E27FC236}">
                <a16:creationId xmlns:a16="http://schemas.microsoft.com/office/drawing/2014/main" id="{9AB20639-C1A0-49A7-AF66-46ED571718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3581" y="4104640"/>
            <a:ext cx="3664838" cy="2527776"/>
          </a:xfrm>
          <a:prstGeom prst="rect">
            <a:avLst/>
          </a:prstGeom>
        </p:spPr>
      </p:pic>
    </p:spTree>
    <p:extLst>
      <p:ext uri="{BB962C8B-B14F-4D97-AF65-F5344CB8AC3E}">
        <p14:creationId xmlns:p14="http://schemas.microsoft.com/office/powerpoint/2010/main" val="1703310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B1AAB-4506-40E5-A59F-B6811DCE14D5}"/>
              </a:ext>
            </a:extLst>
          </p:cNvPr>
          <p:cNvSpPr>
            <a:spLocks noGrp="1"/>
          </p:cNvSpPr>
          <p:nvPr>
            <p:ph type="title"/>
          </p:nvPr>
        </p:nvSpPr>
        <p:spPr/>
        <p:txBody>
          <a:bodyPr/>
          <a:lstStyle/>
          <a:p>
            <a:r>
              <a:rPr lang="en-US" dirty="0">
                <a:solidFill>
                  <a:schemeClr val="accent1"/>
                </a:solidFill>
              </a:rPr>
              <a:t>Quicksort: Correctness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10D55F-8C19-46F7-BC6D-7DC89BC63252}"/>
                  </a:ext>
                </a:extLst>
              </p:cNvPr>
              <p:cNvSpPr>
                <a:spLocks noGrp="1"/>
              </p:cNvSpPr>
              <p:nvPr>
                <p:ph idx="1"/>
              </p:nvPr>
            </p:nvSpPr>
            <p:spPr>
              <a:xfrm>
                <a:off x="838200" y="1825624"/>
                <a:ext cx="10515600" cy="5032375"/>
              </a:xfrm>
            </p:spPr>
            <p:txBody>
              <a:bodyPr>
                <a:normAutofit/>
              </a:bodyPr>
              <a:lstStyle/>
              <a:p>
                <a:pPr marL="0" indent="0">
                  <a:buNone/>
                </a:pPr>
                <a:r>
                  <a:rPr lang="en-US" b="1" i="1" u="sng" dirty="0">
                    <a:solidFill>
                      <a:srgbClr val="FF0000"/>
                    </a:solidFill>
                  </a:rPr>
                  <a:t>Maintenance</a:t>
                </a:r>
                <a:r>
                  <a:rPr lang="en-US" b="1" i="1" dirty="0">
                    <a:solidFill>
                      <a:srgbClr val="FF0000"/>
                    </a:solidFill>
                  </a:rPr>
                  <a:t>:</a:t>
                </a:r>
                <a:r>
                  <a:rPr lang="en-US" dirty="0">
                    <a:solidFill>
                      <a:schemeClr val="accent1"/>
                    </a:solidFill>
                  </a:rPr>
                  <a:t> There are </a:t>
                </a:r>
                <a:r>
                  <a:rPr lang="en-US" b="1" i="1" dirty="0">
                    <a:solidFill>
                      <a:srgbClr val="FF0000"/>
                    </a:solidFill>
                  </a:rPr>
                  <a:t>two</a:t>
                </a:r>
                <a:r>
                  <a:rPr lang="en-US" dirty="0">
                    <a:solidFill>
                      <a:schemeClr val="accent1"/>
                    </a:solidFill>
                  </a:rPr>
                  <a:t> </a:t>
                </a:r>
                <a:r>
                  <a:rPr lang="en-US" b="1" i="1" dirty="0">
                    <a:solidFill>
                      <a:srgbClr val="FF0000"/>
                    </a:solidFill>
                  </a:rPr>
                  <a:t>cases</a:t>
                </a:r>
                <a:r>
                  <a:rPr lang="en-US" dirty="0">
                    <a:solidFill>
                      <a:schemeClr val="accent1"/>
                    </a:solidFill>
                  </a:rPr>
                  <a:t> to consider, depending on the test result of </a:t>
                </a:r>
                <a14:m>
                  <m:oMath xmlns:m="http://schemas.openxmlformats.org/officeDocument/2006/math">
                    <m:r>
                      <a:rPr lang="en-US" b="0" i="1" smtClean="0">
                        <a:solidFill>
                          <a:schemeClr val="tx1"/>
                        </a:solidFill>
                        <a:latin typeface="Cambria Math" panose="02040503050406030204" pitchFamily="18" charset="0"/>
                      </a:rPr>
                      <m:t>𝐴</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𝑗</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oMath>
                </a14:m>
                <a:r>
                  <a:rPr lang="en-US" dirty="0">
                    <a:solidFill>
                      <a:schemeClr val="tx1"/>
                    </a:solidFill>
                  </a:rPr>
                  <a:t> </a:t>
                </a:r>
                <a:r>
                  <a:rPr lang="en-US" dirty="0">
                    <a:solidFill>
                      <a:schemeClr val="accent1"/>
                    </a:solidFill>
                  </a:rPr>
                  <a:t>in </a:t>
                </a:r>
                <a:r>
                  <a:rPr lang="en-US" b="1" i="1" dirty="0">
                    <a:solidFill>
                      <a:srgbClr val="FF0000"/>
                    </a:solidFill>
                  </a:rPr>
                  <a:t>Line 4</a:t>
                </a:r>
                <a:r>
                  <a:rPr lang="en-US" dirty="0">
                    <a:solidFill>
                      <a:schemeClr val="accent1"/>
                    </a:solidFill>
                  </a:rPr>
                  <a:t>.</a:t>
                </a:r>
              </a:p>
              <a:p>
                <a:pPr marL="0" indent="0">
                  <a:buNone/>
                </a:pPr>
                <a:r>
                  <a:rPr lang="en-US" sz="1400" b="1" i="1" u="sng" dirty="0">
                    <a:solidFill>
                      <a:srgbClr val="FF0000"/>
                    </a:solidFill>
                  </a:rPr>
                  <a:t>Case I</a:t>
                </a:r>
                <a:r>
                  <a:rPr lang="en-US" sz="1400" b="1" i="1" dirty="0">
                    <a:solidFill>
                      <a:srgbClr val="FF0000"/>
                    </a:solidFill>
                  </a:rPr>
                  <a:t>:</a:t>
                </a:r>
                <a:r>
                  <a:rPr lang="en-US" sz="1400" dirty="0">
                    <a:solidFill>
                      <a:srgbClr val="FF0000"/>
                    </a:solidFill>
                  </a:rPr>
                  <a:t> </a:t>
                </a:r>
                <a14:m>
                  <m:oMath xmlns:m="http://schemas.openxmlformats.org/officeDocument/2006/math">
                    <m:r>
                      <a:rPr lang="en-US" sz="1400" b="0" i="1" smtClean="0">
                        <a:solidFill>
                          <a:schemeClr val="tx1"/>
                        </a:solidFill>
                        <a:latin typeface="Cambria Math" panose="02040503050406030204" pitchFamily="18" charset="0"/>
                      </a:rPr>
                      <m:t>𝐴</m:t>
                    </m:r>
                    <m:d>
                      <m:dPr>
                        <m:begChr m:val="["/>
                        <m:endChr m:val="]"/>
                        <m:ctrlPr>
                          <a:rPr lang="en-US" sz="1400" b="0" i="1" smtClean="0">
                            <a:solidFill>
                              <a:schemeClr val="tx1"/>
                            </a:solidFill>
                            <a:latin typeface="Cambria Math" panose="02040503050406030204" pitchFamily="18" charset="0"/>
                          </a:rPr>
                        </m:ctrlPr>
                      </m:dPr>
                      <m:e>
                        <m:r>
                          <a:rPr lang="en-US" sz="1400" b="0" i="1" smtClean="0">
                            <a:solidFill>
                              <a:schemeClr val="tx1"/>
                            </a:solidFill>
                            <a:latin typeface="Cambria Math" panose="02040503050406030204" pitchFamily="18" charset="0"/>
                          </a:rPr>
                          <m:t>𝑗</m:t>
                        </m:r>
                      </m:e>
                    </m:d>
                    <m:r>
                      <a:rPr lang="en-US" sz="1400" b="0" i="1" smtClean="0">
                        <a:solidFill>
                          <a:schemeClr val="tx1"/>
                        </a:solidFill>
                        <a:latin typeface="Cambria Math" panose="02040503050406030204" pitchFamily="18" charset="0"/>
                      </a:rPr>
                      <m:t>&gt;</m:t>
                    </m:r>
                    <m:r>
                      <a:rPr lang="en-US" sz="1400" b="0" i="1" smtClean="0">
                        <a:solidFill>
                          <a:schemeClr val="tx1"/>
                        </a:solidFill>
                        <a:latin typeface="Cambria Math" panose="02040503050406030204" pitchFamily="18" charset="0"/>
                      </a:rPr>
                      <m:t>𝑥</m:t>
                    </m:r>
                  </m:oMath>
                </a14:m>
                <a:endParaRPr lang="en-US" sz="1400" b="1" i="1" dirty="0">
                  <a:solidFill>
                    <a:schemeClr val="tx1"/>
                  </a:solidFill>
                </a:endParaRPr>
              </a:p>
              <a:p>
                <a:pPr marL="0" indent="0">
                  <a:buNone/>
                </a:pPr>
                <a:r>
                  <a:rPr lang="en-US" sz="2000" dirty="0">
                    <a:solidFill>
                      <a:schemeClr val="accent1"/>
                    </a:solidFill>
                  </a:rPr>
                  <a:t>The only action performed is to increment </a:t>
                </a:r>
                <a14:m>
                  <m:oMath xmlns:m="http://schemas.openxmlformats.org/officeDocument/2006/math">
                    <m:r>
                      <a:rPr lang="en-US" sz="2000" b="0" i="1" smtClean="0">
                        <a:latin typeface="Cambria Math" panose="02040503050406030204" pitchFamily="18" charset="0"/>
                      </a:rPr>
                      <m:t>𝑗</m:t>
                    </m:r>
                  </m:oMath>
                </a14:m>
                <a:r>
                  <a:rPr lang="en-US" sz="2000" dirty="0">
                    <a:solidFill>
                      <a:schemeClr val="accent1"/>
                    </a:solidFill>
                  </a:rPr>
                  <a:t>.</a:t>
                </a:r>
              </a:p>
              <a:p>
                <a:pPr marL="0" indent="0">
                  <a:buNone/>
                </a:pPr>
                <a:r>
                  <a:rPr lang="en-US" sz="2000" dirty="0">
                    <a:solidFill>
                      <a:schemeClr val="accent1"/>
                    </a:solidFill>
                  </a:rPr>
                  <a:t>Since we assume the invariant holds at the start of the current iteration, </a:t>
                </a:r>
              </a:p>
              <a:p>
                <a:pPr marL="0" indent="0">
                  <a:buNone/>
                </a:pPr>
                <a:r>
                  <a:rPr lang="en-US" sz="2000" dirty="0">
                    <a:solidFill>
                      <a:schemeClr val="accent1"/>
                    </a:solidFill>
                  </a:rPr>
                  <a:t>we have:</a:t>
                </a:r>
              </a:p>
              <a:p>
                <a:pPr marL="0" indent="0">
                  <a:buNone/>
                </a:pPr>
                <a:r>
                  <a:rPr lang="en-US" sz="2000" dirty="0">
                    <a:solidFill>
                      <a:schemeClr val="accent1"/>
                    </a:solidFill>
                  </a:rPr>
                  <a:t>	all elements in </a:t>
                </a:r>
                <a14:m>
                  <m:oMath xmlns:m="http://schemas.openxmlformats.org/officeDocument/2006/math">
                    <m:r>
                      <a:rPr lang="en-US" sz="2000" i="1" smtClean="0">
                        <a:latin typeface="Cambria Math" panose="02040503050406030204" pitchFamily="18" charset="0"/>
                      </a:rPr>
                      <m:t>𝐴</m:t>
                    </m:r>
                    <m:d>
                      <m:dPr>
                        <m:begChr m:val="["/>
                        <m:endChr m:val="]"/>
                        <m:ctrlPr>
                          <a:rPr lang="en-US" sz="2000" i="1" smtClean="0">
                            <a:latin typeface="Cambria Math" panose="02040503050406030204" pitchFamily="18" charset="0"/>
                          </a:rPr>
                        </m:ctrlPr>
                      </m:dPr>
                      <m:e>
                        <m:r>
                          <a:rPr lang="en-US" sz="2000" i="1" smtClean="0">
                            <a:latin typeface="Cambria Math" panose="02040503050406030204" pitchFamily="18" charset="0"/>
                          </a:rPr>
                          <m:t>𝑝</m:t>
                        </m:r>
                        <m:r>
                          <a:rPr lang="en-US" sz="2000" i="1" smtClean="0">
                            <a:latin typeface="Cambria Math" panose="02040503050406030204" pitchFamily="18" charset="0"/>
                          </a:rPr>
                          <m:t>…</m:t>
                        </m:r>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𝑥</m:t>
                    </m:r>
                  </m:oMath>
                </a14:m>
                <a:endParaRPr lang="en-US" sz="2000" dirty="0"/>
              </a:p>
              <a:p>
                <a:pPr marL="0" indent="0">
                  <a:buNone/>
                </a:pPr>
                <a:r>
                  <a:rPr lang="en-US" sz="2000" dirty="0">
                    <a:solidFill>
                      <a:schemeClr val="accent1"/>
                    </a:solidFill>
                  </a:rPr>
                  <a:t>  	all elements in </a:t>
                </a:r>
                <a14:m>
                  <m:oMath xmlns:m="http://schemas.openxmlformats.org/officeDocument/2006/math">
                    <m:r>
                      <a:rPr lang="en-US" sz="2000" i="1" smtClean="0">
                        <a:latin typeface="Cambria Math" panose="02040503050406030204" pitchFamily="18" charset="0"/>
                      </a:rPr>
                      <m:t>𝐴</m:t>
                    </m:r>
                    <m:d>
                      <m:dPr>
                        <m:begChr m:val="["/>
                        <m:endChr m:val="]"/>
                        <m:ctrlPr>
                          <a:rPr lang="en-US" sz="200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+1…</m:t>
                        </m:r>
                        <m:r>
                          <a:rPr lang="en-US" sz="2000" b="0" i="1" smtClean="0">
                            <a:latin typeface="Cambria Math" panose="02040503050406030204" pitchFamily="18" charset="0"/>
                          </a:rPr>
                          <m:t>𝑗</m:t>
                        </m:r>
                        <m:r>
                          <a:rPr lang="en-US" sz="2000" b="0" i="1" smtClean="0">
                            <a:latin typeface="Cambria Math" panose="02040503050406030204" pitchFamily="18" charset="0"/>
                          </a:rPr>
                          <m:t>−1</m:t>
                        </m:r>
                      </m:e>
                    </m:d>
                    <m:r>
                      <a:rPr lang="en-US" sz="2000" b="0" i="1" smtClean="0">
                        <a:latin typeface="Cambria Math" panose="02040503050406030204" pitchFamily="18" charset="0"/>
                      </a:rPr>
                      <m:t>&gt;</m:t>
                    </m:r>
                    <m:r>
                      <a:rPr lang="en-US" sz="2000" b="0" i="1" smtClean="0">
                        <a:latin typeface="Cambria Math" panose="02040503050406030204" pitchFamily="18" charset="0"/>
                      </a:rPr>
                      <m:t>𝑥</m:t>
                    </m:r>
                  </m:oMath>
                </a14:m>
                <a:endParaRPr lang="en-US" sz="2000" dirty="0"/>
              </a:p>
              <a:p>
                <a:pPr marL="0" indent="0">
                  <a:buNone/>
                </a:pPr>
                <a:r>
                  <a:rPr lang="en-US" sz="2000" dirty="0"/>
                  <a:t>	</a:t>
                </a:r>
                <a14:m>
                  <m:oMath xmlns:m="http://schemas.openxmlformats.org/officeDocument/2006/math">
                    <m:r>
                      <a:rPr lang="en-US" sz="2000" b="0" i="1" smtClean="0">
                        <a:latin typeface="Cambria Math" panose="02040503050406030204" pitchFamily="18" charset="0"/>
                      </a:rPr>
                      <m:t>𝐴</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𝑟</m:t>
                        </m:r>
                      </m:e>
                    </m:d>
                    <m:r>
                      <a:rPr lang="en-US" sz="2000" b="0" i="1" smtClean="0">
                        <a:latin typeface="Cambria Math" panose="02040503050406030204" pitchFamily="18" charset="0"/>
                      </a:rPr>
                      <m:t>=</m:t>
                    </m:r>
                    <m:r>
                      <a:rPr lang="en-US" sz="2000" b="0" i="1" smtClean="0">
                        <a:latin typeface="Cambria Math" panose="02040503050406030204" pitchFamily="18" charset="0"/>
                      </a:rPr>
                      <m:t>𝑥</m:t>
                    </m:r>
                  </m:oMath>
                </a14:m>
                <a:endParaRPr lang="en-US" sz="2000" dirty="0"/>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3610D55F-8C19-46F7-BC6D-7DC89BC63252}"/>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ECEA902C-6EAD-4F7F-B54C-6F993B2AD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7534" y="4421762"/>
            <a:ext cx="4154466" cy="1789906"/>
          </a:xfrm>
          <a:prstGeom prst="rect">
            <a:avLst/>
          </a:prstGeom>
        </p:spPr>
      </p:pic>
      <p:sp>
        <p:nvSpPr>
          <p:cNvPr id="11" name="TextBox 10">
            <a:extLst>
              <a:ext uri="{FF2B5EF4-FFF2-40B4-BE49-F238E27FC236}">
                <a16:creationId xmlns:a16="http://schemas.microsoft.com/office/drawing/2014/main" id="{30FBE073-AD31-4A08-A494-272D43BC3BA1}"/>
              </a:ext>
            </a:extLst>
          </p:cNvPr>
          <p:cNvSpPr txBox="1"/>
          <p:nvPr/>
        </p:nvSpPr>
        <p:spPr>
          <a:xfrm>
            <a:off x="9245600" y="6388681"/>
            <a:ext cx="3346637" cy="646331"/>
          </a:xfrm>
          <a:prstGeom prst="rect">
            <a:avLst/>
          </a:prstGeom>
          <a:noFill/>
        </p:spPr>
        <p:txBody>
          <a:bodyPr wrap="square" rtlCol="0">
            <a:spAutoFit/>
          </a:bodyPr>
          <a:lstStyle/>
          <a:p>
            <a:r>
              <a:rPr lang="en-US" b="1" i="1" dirty="0">
                <a:solidFill>
                  <a:srgbClr val="FF0000"/>
                </a:solidFill>
              </a:rPr>
              <a:t>***Picture taken from CLRS</a:t>
            </a:r>
          </a:p>
          <a:p>
            <a:endParaRPr lang="en-US" dirty="0"/>
          </a:p>
        </p:txBody>
      </p:sp>
    </p:spTree>
    <p:extLst>
      <p:ext uri="{BB962C8B-B14F-4D97-AF65-F5344CB8AC3E}">
        <p14:creationId xmlns:p14="http://schemas.microsoft.com/office/powerpoint/2010/main" val="3639497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B1AAB-4506-40E5-A59F-B6811DCE14D5}"/>
              </a:ext>
            </a:extLst>
          </p:cNvPr>
          <p:cNvSpPr>
            <a:spLocks noGrp="1"/>
          </p:cNvSpPr>
          <p:nvPr>
            <p:ph type="title"/>
          </p:nvPr>
        </p:nvSpPr>
        <p:spPr/>
        <p:txBody>
          <a:bodyPr/>
          <a:lstStyle/>
          <a:p>
            <a:r>
              <a:rPr lang="en-US" dirty="0">
                <a:solidFill>
                  <a:schemeClr val="accent1"/>
                </a:solidFill>
              </a:rPr>
              <a:t>Quicksort: Correctness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10D55F-8C19-46F7-BC6D-7DC89BC63252}"/>
                  </a:ext>
                </a:extLst>
              </p:cNvPr>
              <p:cNvSpPr>
                <a:spLocks noGrp="1"/>
              </p:cNvSpPr>
              <p:nvPr>
                <p:ph idx="1"/>
              </p:nvPr>
            </p:nvSpPr>
            <p:spPr>
              <a:xfrm>
                <a:off x="838200" y="1825624"/>
                <a:ext cx="10515600" cy="5032375"/>
              </a:xfrm>
            </p:spPr>
            <p:txBody>
              <a:bodyPr>
                <a:normAutofit/>
              </a:bodyPr>
              <a:lstStyle/>
              <a:p>
                <a:pPr marL="0" indent="0">
                  <a:buNone/>
                </a:pPr>
                <a:r>
                  <a:rPr lang="en-US" b="1" i="1" u="sng" dirty="0">
                    <a:solidFill>
                      <a:srgbClr val="FF0000"/>
                    </a:solidFill>
                  </a:rPr>
                  <a:t>Maintenance</a:t>
                </a:r>
                <a:r>
                  <a:rPr lang="en-US" b="1" i="1" dirty="0">
                    <a:solidFill>
                      <a:srgbClr val="FF0000"/>
                    </a:solidFill>
                  </a:rPr>
                  <a:t>:</a:t>
                </a:r>
                <a:r>
                  <a:rPr lang="en-US" dirty="0">
                    <a:solidFill>
                      <a:schemeClr val="accent1"/>
                    </a:solidFill>
                  </a:rPr>
                  <a:t> There are </a:t>
                </a:r>
                <a:r>
                  <a:rPr lang="en-US" b="1" i="1" dirty="0">
                    <a:solidFill>
                      <a:srgbClr val="FF0000"/>
                    </a:solidFill>
                  </a:rPr>
                  <a:t>two</a:t>
                </a:r>
                <a:r>
                  <a:rPr lang="en-US" dirty="0">
                    <a:solidFill>
                      <a:schemeClr val="accent1"/>
                    </a:solidFill>
                  </a:rPr>
                  <a:t> </a:t>
                </a:r>
                <a:r>
                  <a:rPr lang="en-US" b="1" i="1" dirty="0">
                    <a:solidFill>
                      <a:srgbClr val="FF0000"/>
                    </a:solidFill>
                  </a:rPr>
                  <a:t>cases</a:t>
                </a:r>
                <a:r>
                  <a:rPr lang="en-US" dirty="0">
                    <a:solidFill>
                      <a:schemeClr val="accent1"/>
                    </a:solidFill>
                  </a:rPr>
                  <a:t> to consider, depending on the test result of </a:t>
                </a:r>
                <a14:m>
                  <m:oMath xmlns:m="http://schemas.openxmlformats.org/officeDocument/2006/math">
                    <m:r>
                      <a:rPr lang="en-US" b="0" i="1" smtClean="0">
                        <a:solidFill>
                          <a:schemeClr val="tx1"/>
                        </a:solidFill>
                        <a:latin typeface="Cambria Math" panose="02040503050406030204" pitchFamily="18" charset="0"/>
                      </a:rPr>
                      <m:t>𝐴</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𝑗</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oMath>
                </a14:m>
                <a:r>
                  <a:rPr lang="en-US" dirty="0">
                    <a:solidFill>
                      <a:schemeClr val="tx1"/>
                    </a:solidFill>
                  </a:rPr>
                  <a:t> </a:t>
                </a:r>
                <a:r>
                  <a:rPr lang="en-US" dirty="0">
                    <a:solidFill>
                      <a:schemeClr val="accent1"/>
                    </a:solidFill>
                  </a:rPr>
                  <a:t>in </a:t>
                </a:r>
                <a:r>
                  <a:rPr lang="en-US" b="1" i="1" dirty="0">
                    <a:solidFill>
                      <a:srgbClr val="FF0000"/>
                    </a:solidFill>
                  </a:rPr>
                  <a:t>Line 4</a:t>
                </a:r>
                <a:r>
                  <a:rPr lang="en-US" dirty="0">
                    <a:solidFill>
                      <a:schemeClr val="accent1"/>
                    </a:solidFill>
                  </a:rPr>
                  <a:t>.</a:t>
                </a:r>
              </a:p>
              <a:p>
                <a:pPr marL="0" indent="0">
                  <a:buNone/>
                </a:pPr>
                <a:r>
                  <a:rPr lang="en-US" sz="1400" b="1" i="1" u="sng" dirty="0">
                    <a:solidFill>
                      <a:srgbClr val="FF0000"/>
                    </a:solidFill>
                  </a:rPr>
                  <a:t>Case I</a:t>
                </a:r>
                <a:r>
                  <a:rPr lang="en-US" sz="1400" b="1" i="1" dirty="0">
                    <a:solidFill>
                      <a:srgbClr val="FF0000"/>
                    </a:solidFill>
                  </a:rPr>
                  <a:t>:</a:t>
                </a:r>
                <a:r>
                  <a:rPr lang="en-US" sz="1400" dirty="0">
                    <a:solidFill>
                      <a:srgbClr val="FF0000"/>
                    </a:solidFill>
                  </a:rPr>
                  <a:t> </a:t>
                </a:r>
                <a14:m>
                  <m:oMath xmlns:m="http://schemas.openxmlformats.org/officeDocument/2006/math">
                    <m:r>
                      <a:rPr lang="en-US" sz="1400" b="0" i="1" smtClean="0">
                        <a:solidFill>
                          <a:schemeClr val="tx1"/>
                        </a:solidFill>
                        <a:latin typeface="Cambria Math" panose="02040503050406030204" pitchFamily="18" charset="0"/>
                      </a:rPr>
                      <m:t>𝐴</m:t>
                    </m:r>
                    <m:d>
                      <m:dPr>
                        <m:begChr m:val="["/>
                        <m:endChr m:val="]"/>
                        <m:ctrlPr>
                          <a:rPr lang="en-US" sz="1400" b="0" i="1" smtClean="0">
                            <a:solidFill>
                              <a:schemeClr val="tx1"/>
                            </a:solidFill>
                            <a:latin typeface="Cambria Math" panose="02040503050406030204" pitchFamily="18" charset="0"/>
                          </a:rPr>
                        </m:ctrlPr>
                      </m:dPr>
                      <m:e>
                        <m:r>
                          <a:rPr lang="en-US" sz="1400" b="0" i="1" smtClean="0">
                            <a:solidFill>
                              <a:schemeClr val="tx1"/>
                            </a:solidFill>
                            <a:latin typeface="Cambria Math" panose="02040503050406030204" pitchFamily="18" charset="0"/>
                          </a:rPr>
                          <m:t>𝑗</m:t>
                        </m:r>
                      </m:e>
                    </m:d>
                    <m:r>
                      <a:rPr lang="en-US" sz="1400" b="0" i="1" smtClean="0">
                        <a:solidFill>
                          <a:schemeClr val="tx1"/>
                        </a:solidFill>
                        <a:latin typeface="Cambria Math" panose="02040503050406030204" pitchFamily="18" charset="0"/>
                      </a:rPr>
                      <m:t>&gt;</m:t>
                    </m:r>
                    <m:r>
                      <a:rPr lang="en-US" sz="1400" b="0" i="1" smtClean="0">
                        <a:solidFill>
                          <a:schemeClr val="tx1"/>
                        </a:solidFill>
                        <a:latin typeface="Cambria Math" panose="02040503050406030204" pitchFamily="18" charset="0"/>
                      </a:rPr>
                      <m:t>𝑥</m:t>
                    </m:r>
                  </m:oMath>
                </a14:m>
                <a:endParaRPr lang="en-US" sz="1400" b="1" i="1" dirty="0">
                  <a:solidFill>
                    <a:schemeClr val="tx1"/>
                  </a:solidFill>
                </a:endParaRPr>
              </a:p>
              <a:p>
                <a:pPr marL="0" indent="0">
                  <a:buNone/>
                </a:pPr>
                <a:r>
                  <a:rPr lang="en-US" sz="2000" dirty="0">
                    <a:solidFill>
                      <a:schemeClr val="accent1"/>
                    </a:solidFill>
                  </a:rPr>
                  <a:t>At the end of the iteration,</a:t>
                </a:r>
              </a:p>
              <a:p>
                <a:pPr marL="0" indent="0">
                  <a:buNone/>
                </a:pPr>
                <a:r>
                  <a:rPr lang="en-US" sz="2000" dirty="0">
                    <a:solidFill>
                      <a:schemeClr val="accent1"/>
                    </a:solidFill>
                  </a:rPr>
                  <a:t>	 we increment </a:t>
                </a:r>
                <a14:m>
                  <m:oMath xmlns:m="http://schemas.openxmlformats.org/officeDocument/2006/math">
                    <m:r>
                      <a:rPr lang="en-US" sz="2000" b="0" i="1" smtClean="0">
                        <a:solidFill>
                          <a:schemeClr val="tx1"/>
                        </a:solidFill>
                        <a:latin typeface="Cambria Math" panose="02040503050406030204" pitchFamily="18" charset="0"/>
                      </a:rPr>
                      <m:t>𝑗</m:t>
                    </m:r>
                  </m:oMath>
                </a14:m>
                <a:r>
                  <a:rPr lang="en-US" sz="2000" dirty="0">
                    <a:solidFill>
                      <a:schemeClr val="tx1"/>
                    </a:solidFill>
                  </a:rPr>
                  <a:t> </a:t>
                </a:r>
                <a:r>
                  <a:rPr lang="en-US" sz="2000" dirty="0">
                    <a:solidFill>
                      <a:schemeClr val="accent1"/>
                    </a:solidFill>
                  </a:rPr>
                  <a:t>while </a:t>
                </a:r>
                <a14:m>
                  <m:oMath xmlns:m="http://schemas.openxmlformats.org/officeDocument/2006/math">
                    <m:r>
                      <a:rPr lang="en-US" sz="2000" b="0" i="1" smtClean="0">
                        <a:solidFill>
                          <a:schemeClr val="tx1"/>
                        </a:solidFill>
                        <a:latin typeface="Cambria Math" panose="02040503050406030204" pitchFamily="18" charset="0"/>
                      </a:rPr>
                      <m:t>𝑖</m:t>
                    </m:r>
                  </m:oMath>
                </a14:m>
                <a:r>
                  <a:rPr lang="en-US" sz="2000" dirty="0">
                    <a:solidFill>
                      <a:schemeClr val="tx1"/>
                    </a:solidFill>
                  </a:rPr>
                  <a:t> </a:t>
                </a:r>
                <a:r>
                  <a:rPr lang="en-US" sz="2000" dirty="0">
                    <a:solidFill>
                      <a:schemeClr val="accent1"/>
                    </a:solidFill>
                  </a:rPr>
                  <a:t>remains the same.</a:t>
                </a:r>
              </a:p>
              <a:p>
                <a:pPr marL="0" indent="0">
                  <a:buNone/>
                </a:pPr>
                <a:r>
                  <a:rPr lang="en-US" sz="2000" dirty="0">
                    <a:solidFill>
                      <a:schemeClr val="accent1"/>
                    </a:solidFill>
                  </a:rPr>
                  <a:t>That is, </a:t>
                </a:r>
                <a14:m>
                  <m:oMath xmlns:m="http://schemas.openxmlformats.org/officeDocument/2006/math">
                    <m:sSup>
                      <m:sSupPr>
                        <m:ctrlPr>
                          <a:rPr lang="en-US" sz="2000" i="1">
                            <a:latin typeface="Cambria Math" panose="02040503050406030204" pitchFamily="18" charset="0"/>
                          </a:rPr>
                        </m:ctrlPr>
                      </m:sSupPr>
                      <m:e>
                        <m:r>
                          <a:rPr lang="en-US" sz="2000" b="0" i="1" smtClean="0">
                            <a:latin typeface="Cambria Math" panose="02040503050406030204" pitchFamily="18" charset="0"/>
                          </a:rPr>
                          <m:t>𝑗</m:t>
                        </m:r>
                      </m:e>
                      <m:sup>
                        <m:r>
                          <a:rPr lang="en-US" sz="2000" i="1">
                            <a:latin typeface="Cambria Math" panose="02040503050406030204" pitchFamily="18" charset="0"/>
                          </a:rPr>
                          <m:t>′</m:t>
                        </m:r>
                      </m:sup>
                    </m:sSup>
                    <m:r>
                      <a:rPr lang="en-US" sz="2000" i="1">
                        <a:latin typeface="Cambria Math" panose="02040503050406030204" pitchFamily="18" charset="0"/>
                      </a:rPr>
                      <m:t>=</m:t>
                    </m:r>
                    <m:r>
                      <a:rPr lang="en-US" sz="2000" b="0" i="1" smtClean="0">
                        <a:latin typeface="Cambria Math" panose="02040503050406030204" pitchFamily="18" charset="0"/>
                      </a:rPr>
                      <m:t>𝑗</m:t>
                    </m:r>
                    <m:r>
                      <a:rPr lang="en-US" sz="2000" b="0" i="1" smtClean="0">
                        <a:latin typeface="Cambria Math" panose="02040503050406030204" pitchFamily="18" charset="0"/>
                      </a:rPr>
                      <m:t>+1</m:t>
                    </m:r>
                  </m:oMath>
                </a14:m>
                <a:r>
                  <a:rPr lang="en-US" sz="2000" dirty="0">
                    <a:solidFill>
                      <a:schemeClr val="accent1"/>
                    </a:solidFill>
                  </a:rPr>
                  <a:t> and </a:t>
                </a:r>
                <a14:m>
                  <m:oMath xmlns:m="http://schemas.openxmlformats.org/officeDocument/2006/math">
                    <m:sSup>
                      <m:sSupPr>
                        <m:ctrlPr>
                          <a:rPr lang="en-US" sz="200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𝑖</m:t>
                        </m:r>
                      </m:e>
                      <m:sup>
                        <m:r>
                          <a:rPr lang="en-US" sz="2000" b="0" i="1" smtClean="0">
                            <a:solidFill>
                              <a:schemeClr val="tx1"/>
                            </a:solidFill>
                            <a:latin typeface="Cambria Math" panose="02040503050406030204" pitchFamily="18" charset="0"/>
                          </a:rPr>
                          <m:t>′</m:t>
                        </m:r>
                      </m:sup>
                    </m:sSup>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𝑖</m:t>
                    </m:r>
                  </m:oMath>
                </a14:m>
                <a:r>
                  <a:rPr lang="en-US" sz="2000" dirty="0">
                    <a:solidFill>
                      <a:schemeClr val="accent1"/>
                    </a:solidFill>
                  </a:rPr>
                  <a:t> and we have </a:t>
                </a:r>
              </a:p>
              <a:p>
                <a:pPr marL="0" indent="0">
                  <a:buNone/>
                </a:pPr>
                <a:r>
                  <a:rPr lang="en-US" sz="1400" dirty="0">
                    <a:solidFill>
                      <a:schemeClr val="accent1"/>
                    </a:solidFill>
                  </a:rPr>
                  <a:t>	</a:t>
                </a:r>
                <a:r>
                  <a:rPr lang="en-US" sz="1900" dirty="0">
                    <a:solidFill>
                      <a:schemeClr val="accent1"/>
                    </a:solidFill>
                  </a:rPr>
                  <a:t>all elements in </a:t>
                </a:r>
                <a14:m>
                  <m:oMath xmlns:m="http://schemas.openxmlformats.org/officeDocument/2006/math">
                    <m:r>
                      <a:rPr lang="en-US" sz="1900" i="1" smtClean="0">
                        <a:latin typeface="Cambria Math" panose="02040503050406030204" pitchFamily="18" charset="0"/>
                      </a:rPr>
                      <m:t>𝐴</m:t>
                    </m:r>
                    <m:d>
                      <m:dPr>
                        <m:begChr m:val="["/>
                        <m:endChr m:val="]"/>
                        <m:ctrlPr>
                          <a:rPr lang="en-US" sz="1900" i="1" smtClean="0">
                            <a:latin typeface="Cambria Math" panose="02040503050406030204" pitchFamily="18" charset="0"/>
                          </a:rPr>
                        </m:ctrlPr>
                      </m:dPr>
                      <m:e>
                        <m:r>
                          <a:rPr lang="en-US" sz="1900" i="1" smtClean="0">
                            <a:latin typeface="Cambria Math" panose="02040503050406030204" pitchFamily="18" charset="0"/>
                          </a:rPr>
                          <m:t>𝑝</m:t>
                        </m:r>
                        <m:r>
                          <a:rPr lang="en-US" sz="1900" i="1" smtClean="0">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𝑖</m:t>
                            </m:r>
                          </m:e>
                          <m:sup>
                            <m:r>
                              <a:rPr lang="en-US" sz="1800" i="1">
                                <a:latin typeface="Cambria Math" panose="02040503050406030204" pitchFamily="18" charset="0"/>
                              </a:rPr>
                              <m:t>′</m:t>
                            </m:r>
                          </m:sup>
                        </m:sSup>
                      </m:e>
                    </m:d>
                    <m:r>
                      <a:rPr lang="en-US" sz="1900" b="0" i="1" smtClean="0">
                        <a:latin typeface="Cambria Math" panose="02040503050406030204" pitchFamily="18" charset="0"/>
                      </a:rPr>
                      <m:t>≤</m:t>
                    </m:r>
                    <m:r>
                      <a:rPr lang="en-US" sz="1900" b="0" i="1" smtClean="0">
                        <a:latin typeface="Cambria Math" panose="02040503050406030204" pitchFamily="18" charset="0"/>
                      </a:rPr>
                      <m:t>𝑥</m:t>
                    </m:r>
                  </m:oMath>
                </a14:m>
                <a:endParaRPr lang="en-US" sz="1900" dirty="0"/>
              </a:p>
              <a:p>
                <a:pPr marL="0" indent="0">
                  <a:buNone/>
                </a:pPr>
                <a:r>
                  <a:rPr lang="en-US" sz="1900" dirty="0">
                    <a:solidFill>
                      <a:schemeClr val="accent1"/>
                    </a:solidFill>
                  </a:rPr>
                  <a:t>  	all elements in </a:t>
                </a:r>
                <a14:m>
                  <m:oMath xmlns:m="http://schemas.openxmlformats.org/officeDocument/2006/math">
                    <m:r>
                      <a:rPr lang="en-US" sz="1900" i="1" smtClean="0">
                        <a:latin typeface="Cambria Math" panose="02040503050406030204" pitchFamily="18" charset="0"/>
                      </a:rPr>
                      <m:t>𝐴</m:t>
                    </m:r>
                    <m:d>
                      <m:dPr>
                        <m:begChr m:val="["/>
                        <m:endChr m:val="]"/>
                        <m:ctrlPr>
                          <a:rPr lang="en-US" sz="1900" i="1" smtClean="0">
                            <a:latin typeface="Cambria Math" panose="02040503050406030204" pitchFamily="18" charset="0"/>
                          </a:rPr>
                        </m:ctrlPr>
                      </m:dPr>
                      <m:e>
                        <m:sSup>
                          <m:sSupPr>
                            <m:ctrlPr>
                              <a:rPr lang="en-US" sz="1800" i="1">
                                <a:latin typeface="Cambria Math" panose="02040503050406030204" pitchFamily="18" charset="0"/>
                              </a:rPr>
                            </m:ctrlPr>
                          </m:sSupPr>
                          <m:e>
                            <m:r>
                              <a:rPr lang="en-US" sz="1800" i="1">
                                <a:latin typeface="Cambria Math" panose="02040503050406030204" pitchFamily="18" charset="0"/>
                              </a:rPr>
                              <m:t>𝑖</m:t>
                            </m:r>
                          </m:e>
                          <m:sup>
                            <m:r>
                              <a:rPr lang="en-US" sz="1800" i="1">
                                <a:latin typeface="Cambria Math" panose="02040503050406030204" pitchFamily="18" charset="0"/>
                              </a:rPr>
                              <m:t>′</m:t>
                            </m:r>
                          </m:sup>
                        </m:sSup>
                        <m:r>
                          <a:rPr lang="en-US" sz="1900" b="0" i="1" smtClean="0">
                            <a:latin typeface="Cambria Math" panose="02040503050406030204" pitchFamily="18" charset="0"/>
                          </a:rPr>
                          <m:t>+1…</m:t>
                        </m:r>
                        <m:sSup>
                          <m:sSupPr>
                            <m:ctrlPr>
                              <a:rPr lang="en-US" sz="1800" i="1">
                                <a:latin typeface="Cambria Math" panose="02040503050406030204" pitchFamily="18" charset="0"/>
                              </a:rPr>
                            </m:ctrlPr>
                          </m:sSupPr>
                          <m:e>
                            <m:r>
                              <a:rPr lang="en-US" sz="1800" i="1">
                                <a:latin typeface="Cambria Math" panose="02040503050406030204" pitchFamily="18" charset="0"/>
                              </a:rPr>
                              <m:t>𝑗</m:t>
                            </m:r>
                          </m:e>
                          <m:sup>
                            <m:r>
                              <a:rPr lang="en-US" sz="1800" i="1">
                                <a:latin typeface="Cambria Math" panose="02040503050406030204" pitchFamily="18" charset="0"/>
                              </a:rPr>
                              <m:t>′</m:t>
                            </m:r>
                          </m:sup>
                        </m:sSup>
                        <m:r>
                          <a:rPr lang="en-US" sz="1900" b="0" i="1" smtClean="0">
                            <a:latin typeface="Cambria Math" panose="02040503050406030204" pitchFamily="18" charset="0"/>
                          </a:rPr>
                          <m:t>−1</m:t>
                        </m:r>
                      </m:e>
                    </m:d>
                    <m:r>
                      <a:rPr lang="en-US" sz="1900" b="0" i="1" smtClean="0">
                        <a:latin typeface="Cambria Math" panose="02040503050406030204" pitchFamily="18" charset="0"/>
                      </a:rPr>
                      <m:t>&gt;</m:t>
                    </m:r>
                    <m:r>
                      <a:rPr lang="en-US" sz="1900" b="0" i="1" smtClean="0">
                        <a:latin typeface="Cambria Math" panose="02040503050406030204" pitchFamily="18" charset="0"/>
                      </a:rPr>
                      <m:t>𝑥</m:t>
                    </m:r>
                  </m:oMath>
                </a14:m>
                <a:endParaRPr lang="en-US" sz="1900" dirty="0"/>
              </a:p>
              <a:p>
                <a:pPr marL="0" indent="0">
                  <a:buNone/>
                </a:pPr>
                <a:r>
                  <a:rPr lang="en-US" sz="1900" dirty="0"/>
                  <a:t>	</a:t>
                </a:r>
                <a14:m>
                  <m:oMath xmlns:m="http://schemas.openxmlformats.org/officeDocument/2006/math">
                    <m:r>
                      <a:rPr lang="en-US" sz="1800" b="0" i="1" smtClean="0">
                        <a:latin typeface="Cambria Math" panose="02040503050406030204" pitchFamily="18" charset="0"/>
                      </a:rPr>
                      <m:t>𝐴</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𝑟</m:t>
                        </m:r>
                      </m:e>
                    </m:d>
                    <m:r>
                      <a:rPr lang="en-US" sz="1800" b="0" i="1" smtClean="0">
                        <a:latin typeface="Cambria Math" panose="02040503050406030204" pitchFamily="18" charset="0"/>
                      </a:rPr>
                      <m:t>=</m:t>
                    </m:r>
                    <m:r>
                      <a:rPr lang="en-US" sz="1800" b="0" i="1" smtClean="0">
                        <a:latin typeface="Cambria Math" panose="02040503050406030204" pitchFamily="18" charset="0"/>
                      </a:rPr>
                      <m:t>𝑥</m:t>
                    </m:r>
                  </m:oMath>
                </a14:m>
                <a:endParaRPr lang="en-US" sz="1800" dirty="0"/>
              </a:p>
              <a:p>
                <a:pPr marL="0" indent="0">
                  <a:buNone/>
                </a:pPr>
                <a:r>
                  <a:rPr lang="en-US" sz="1900" dirty="0">
                    <a:solidFill>
                      <a:schemeClr val="accent1"/>
                    </a:solidFill>
                  </a:rPr>
                  <a:t>Therefore, the invariant still holds at the start of the next iteration </a:t>
                </a:r>
                <a14:m>
                  <m:oMath xmlns:m="http://schemas.openxmlformats.org/officeDocument/2006/math">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𝑗</m:t>
                        </m:r>
                      </m:e>
                      <m:sup>
                        <m:r>
                          <a:rPr lang="en-US" sz="1800" i="1">
                            <a:latin typeface="Cambria Math" panose="02040503050406030204" pitchFamily="18" charset="0"/>
                          </a:rPr>
                          <m:t>′</m:t>
                        </m:r>
                      </m:sup>
                    </m:sSup>
                  </m:oMath>
                </a14:m>
                <a:r>
                  <a:rPr lang="en-US" sz="1900" dirty="0">
                    <a:solidFill>
                      <a:schemeClr val="accent1"/>
                    </a:solidFill>
                  </a:rPr>
                  <a:t>.</a:t>
                </a:r>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3610D55F-8C19-46F7-BC6D-7DC89BC63252}"/>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ECEA902C-6EAD-4F7F-B54C-6F993B2AD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7534" y="4421762"/>
            <a:ext cx="4154466" cy="1789906"/>
          </a:xfrm>
          <a:prstGeom prst="rect">
            <a:avLst/>
          </a:prstGeom>
        </p:spPr>
      </p:pic>
      <p:sp>
        <p:nvSpPr>
          <p:cNvPr id="11" name="TextBox 10">
            <a:extLst>
              <a:ext uri="{FF2B5EF4-FFF2-40B4-BE49-F238E27FC236}">
                <a16:creationId xmlns:a16="http://schemas.microsoft.com/office/drawing/2014/main" id="{30FBE073-AD31-4A08-A494-272D43BC3BA1}"/>
              </a:ext>
            </a:extLst>
          </p:cNvPr>
          <p:cNvSpPr txBox="1"/>
          <p:nvPr/>
        </p:nvSpPr>
        <p:spPr>
          <a:xfrm>
            <a:off x="9245601" y="6388681"/>
            <a:ext cx="2804160" cy="646331"/>
          </a:xfrm>
          <a:prstGeom prst="rect">
            <a:avLst/>
          </a:prstGeom>
          <a:noFill/>
        </p:spPr>
        <p:txBody>
          <a:bodyPr wrap="square" rtlCol="0">
            <a:spAutoFit/>
          </a:bodyPr>
          <a:lstStyle/>
          <a:p>
            <a:r>
              <a:rPr lang="en-US" b="1" i="1" dirty="0">
                <a:solidFill>
                  <a:srgbClr val="FF0000"/>
                </a:solidFill>
              </a:rPr>
              <a:t>***Picture taken from CLRS</a:t>
            </a:r>
          </a:p>
          <a:p>
            <a:endParaRPr lang="en-US" dirty="0"/>
          </a:p>
        </p:txBody>
      </p:sp>
    </p:spTree>
    <p:extLst>
      <p:ext uri="{BB962C8B-B14F-4D97-AF65-F5344CB8AC3E}">
        <p14:creationId xmlns:p14="http://schemas.microsoft.com/office/powerpoint/2010/main" val="2807218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CBCDC-76A3-40C9-9956-176CB09A8293}"/>
              </a:ext>
            </a:extLst>
          </p:cNvPr>
          <p:cNvSpPr>
            <a:spLocks noGrp="1"/>
          </p:cNvSpPr>
          <p:nvPr>
            <p:ph type="title"/>
          </p:nvPr>
        </p:nvSpPr>
        <p:spPr/>
        <p:txBody>
          <a:bodyPr/>
          <a:lstStyle/>
          <a:p>
            <a:r>
              <a:rPr lang="en-US" dirty="0">
                <a:solidFill>
                  <a:schemeClr val="accent1"/>
                </a:solidFill>
              </a:rPr>
              <a:t>Quicksort: Correctness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65982F-F15A-4D6F-8DD6-42DA525205AD}"/>
                  </a:ext>
                </a:extLst>
              </p:cNvPr>
              <p:cNvSpPr>
                <a:spLocks noGrp="1"/>
              </p:cNvSpPr>
              <p:nvPr>
                <p:ph idx="1"/>
              </p:nvPr>
            </p:nvSpPr>
            <p:spPr>
              <a:xfrm>
                <a:off x="838200" y="1825625"/>
                <a:ext cx="10515600" cy="4667250"/>
              </a:xfrm>
            </p:spPr>
            <p:txBody>
              <a:bodyPr>
                <a:normAutofit fontScale="92500" lnSpcReduction="20000"/>
              </a:bodyPr>
              <a:lstStyle/>
              <a:p>
                <a:pPr marL="0" indent="0">
                  <a:buNone/>
                </a:pPr>
                <a:r>
                  <a:rPr lang="en-US" sz="2000" b="1" i="1" u="sng" dirty="0">
                    <a:solidFill>
                      <a:srgbClr val="FF0000"/>
                    </a:solidFill>
                  </a:rPr>
                  <a:t>Case II</a:t>
                </a:r>
                <a:r>
                  <a:rPr lang="en-US" sz="2000" b="1" i="1" dirty="0">
                    <a:solidFill>
                      <a:srgbClr val="FF0000"/>
                    </a:solidFill>
                  </a:rPr>
                  <a:t>:</a:t>
                </a:r>
                <a:r>
                  <a:rPr lang="en-US" sz="2000" dirty="0">
                    <a:solidFill>
                      <a:srgbClr val="FF0000"/>
                    </a:solidFill>
                  </a:rPr>
                  <a:t> </a:t>
                </a:r>
                <a14:m>
                  <m:oMath xmlns:m="http://schemas.openxmlformats.org/officeDocument/2006/math">
                    <m:r>
                      <a:rPr lang="en-US" sz="2000" b="0" i="1" smtClean="0">
                        <a:solidFill>
                          <a:schemeClr val="tx1"/>
                        </a:solidFill>
                        <a:latin typeface="Cambria Math" panose="02040503050406030204" pitchFamily="18" charset="0"/>
                      </a:rPr>
                      <m:t>𝐴</m:t>
                    </m:r>
                    <m:d>
                      <m:dPr>
                        <m:begChr m:val="["/>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𝑗</m:t>
                        </m:r>
                      </m:e>
                    </m:d>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𝑥</m:t>
                    </m:r>
                  </m:oMath>
                </a14:m>
                <a:endParaRPr lang="en-US" sz="2000" b="1" i="1" dirty="0">
                  <a:solidFill>
                    <a:schemeClr val="tx1"/>
                  </a:solidFill>
                </a:endParaRPr>
              </a:p>
              <a:p>
                <a:pPr marL="0" indent="0">
                  <a:buNone/>
                </a:pPr>
                <a:r>
                  <a:rPr lang="en-US" sz="2000" dirty="0">
                    <a:solidFill>
                      <a:schemeClr val="accent1"/>
                    </a:solidFill>
                  </a:rPr>
                  <a:t>Since we assume the invariant holds at the start of the current iteration,</a:t>
                </a:r>
              </a:p>
              <a:p>
                <a:pPr marL="0" indent="0">
                  <a:buNone/>
                </a:pPr>
                <a:r>
                  <a:rPr lang="en-US" sz="2000" dirty="0">
                    <a:solidFill>
                      <a:schemeClr val="accent1"/>
                    </a:solidFill>
                  </a:rPr>
                  <a:t> we have:</a:t>
                </a:r>
              </a:p>
              <a:p>
                <a:pPr marL="0" indent="0">
                  <a:buNone/>
                </a:pPr>
                <a:r>
                  <a:rPr lang="en-US" sz="2000" dirty="0">
                    <a:solidFill>
                      <a:schemeClr val="accent1"/>
                    </a:solidFill>
                  </a:rPr>
                  <a:t>	all elements in </a:t>
                </a:r>
                <a14:m>
                  <m:oMath xmlns:m="http://schemas.openxmlformats.org/officeDocument/2006/math">
                    <m:r>
                      <a:rPr lang="en-US" sz="2000" i="1" smtClean="0">
                        <a:latin typeface="Cambria Math" panose="02040503050406030204" pitchFamily="18" charset="0"/>
                      </a:rPr>
                      <m:t>𝐴</m:t>
                    </m:r>
                    <m:d>
                      <m:dPr>
                        <m:begChr m:val="["/>
                        <m:endChr m:val="]"/>
                        <m:ctrlPr>
                          <a:rPr lang="en-US" sz="2000" i="1" smtClean="0">
                            <a:latin typeface="Cambria Math" panose="02040503050406030204" pitchFamily="18" charset="0"/>
                          </a:rPr>
                        </m:ctrlPr>
                      </m:dPr>
                      <m:e>
                        <m:r>
                          <a:rPr lang="en-US" sz="2000" i="1" smtClean="0">
                            <a:latin typeface="Cambria Math" panose="02040503050406030204" pitchFamily="18" charset="0"/>
                          </a:rPr>
                          <m:t>𝑝</m:t>
                        </m:r>
                        <m:r>
                          <a:rPr lang="en-US" sz="2000" i="1" smtClean="0">
                            <a:latin typeface="Cambria Math" panose="02040503050406030204" pitchFamily="18" charset="0"/>
                          </a:rPr>
                          <m:t>…</m:t>
                        </m:r>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𝑥</m:t>
                    </m:r>
                  </m:oMath>
                </a14:m>
                <a:endParaRPr lang="en-US" sz="2000" dirty="0"/>
              </a:p>
              <a:p>
                <a:pPr marL="0" indent="0">
                  <a:buNone/>
                </a:pPr>
                <a:r>
                  <a:rPr lang="en-US" sz="2000" dirty="0">
                    <a:solidFill>
                      <a:schemeClr val="accent1"/>
                    </a:solidFill>
                  </a:rPr>
                  <a:t>  	all elements in </a:t>
                </a:r>
                <a14:m>
                  <m:oMath xmlns:m="http://schemas.openxmlformats.org/officeDocument/2006/math">
                    <m:r>
                      <a:rPr lang="en-US" sz="2000" i="1" smtClean="0">
                        <a:latin typeface="Cambria Math" panose="02040503050406030204" pitchFamily="18" charset="0"/>
                      </a:rPr>
                      <m:t>𝐴</m:t>
                    </m:r>
                    <m:d>
                      <m:dPr>
                        <m:begChr m:val="["/>
                        <m:endChr m:val="]"/>
                        <m:ctrlPr>
                          <a:rPr lang="en-US" sz="200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+1…</m:t>
                        </m:r>
                        <m:r>
                          <a:rPr lang="en-US" sz="2000" b="0" i="1" smtClean="0">
                            <a:latin typeface="Cambria Math" panose="02040503050406030204" pitchFamily="18" charset="0"/>
                          </a:rPr>
                          <m:t>𝑗</m:t>
                        </m:r>
                        <m:r>
                          <a:rPr lang="en-US" sz="2000" b="0" i="1" smtClean="0">
                            <a:latin typeface="Cambria Math" panose="02040503050406030204" pitchFamily="18" charset="0"/>
                          </a:rPr>
                          <m:t>−1</m:t>
                        </m:r>
                      </m:e>
                    </m:d>
                    <m:r>
                      <a:rPr lang="en-US" sz="2000" b="0" i="1" smtClean="0">
                        <a:latin typeface="Cambria Math" panose="02040503050406030204" pitchFamily="18" charset="0"/>
                      </a:rPr>
                      <m:t>&gt;</m:t>
                    </m:r>
                    <m:r>
                      <a:rPr lang="en-US" sz="2000" b="0" i="1" smtClean="0">
                        <a:latin typeface="Cambria Math" panose="02040503050406030204" pitchFamily="18" charset="0"/>
                      </a:rPr>
                      <m:t>𝑥</m:t>
                    </m:r>
                  </m:oMath>
                </a14:m>
                <a:endParaRPr lang="en-US" sz="2000" dirty="0"/>
              </a:p>
              <a:p>
                <a:pPr marL="0" indent="0">
                  <a:buNone/>
                </a:pPr>
                <a:r>
                  <a:rPr lang="en-US" sz="2000" dirty="0"/>
                  <a:t>	</a:t>
                </a:r>
                <a14:m>
                  <m:oMath xmlns:m="http://schemas.openxmlformats.org/officeDocument/2006/math">
                    <m:r>
                      <a:rPr lang="en-US" sz="2000" b="0" i="1" smtClean="0">
                        <a:latin typeface="Cambria Math" panose="02040503050406030204" pitchFamily="18" charset="0"/>
                      </a:rPr>
                      <m:t>𝐴</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𝑟</m:t>
                        </m:r>
                      </m:e>
                    </m:d>
                    <m:r>
                      <a:rPr lang="en-US" sz="2000" b="0" i="1" smtClean="0">
                        <a:latin typeface="Cambria Math" panose="02040503050406030204" pitchFamily="18" charset="0"/>
                      </a:rPr>
                      <m:t>=</m:t>
                    </m:r>
                    <m:r>
                      <a:rPr lang="en-US" sz="2000" b="0" i="1" smtClean="0">
                        <a:latin typeface="Cambria Math" panose="02040503050406030204" pitchFamily="18" charset="0"/>
                      </a:rPr>
                      <m:t>𝑥</m:t>
                    </m:r>
                  </m:oMath>
                </a14:m>
                <a:endParaRPr lang="en-US" sz="2000" dirty="0"/>
              </a:p>
              <a:p>
                <a:pPr marL="0" indent="0">
                  <a:buNone/>
                </a:pPr>
                <a:r>
                  <a:rPr lang="en-US" sz="2000" dirty="0">
                    <a:solidFill>
                      <a:schemeClr val="accent1"/>
                    </a:solidFill>
                  </a:rPr>
                  <a:t>The actions performed are </a:t>
                </a:r>
              </a:p>
              <a:p>
                <a:pPr marL="0" indent="0">
                  <a:buNone/>
                </a:pPr>
                <a:r>
                  <a:rPr lang="en-US" sz="2000" dirty="0">
                    <a:solidFill>
                      <a:schemeClr val="accent1"/>
                    </a:solidFill>
                  </a:rPr>
                  <a:t>	to increment</a:t>
                </a:r>
                <a:r>
                  <a:rPr lang="en-US" sz="2000" dirty="0">
                    <a:solidFill>
                      <a:schemeClr val="tx1"/>
                    </a:solidFill>
                  </a:rPr>
                  <a:t> </a:t>
                </a:r>
                <a14:m>
                  <m:oMath xmlns:m="http://schemas.openxmlformats.org/officeDocument/2006/math">
                    <m:r>
                      <a:rPr lang="en-US" sz="2000" b="0" i="1" smtClean="0">
                        <a:solidFill>
                          <a:schemeClr val="tx1"/>
                        </a:solidFill>
                        <a:latin typeface="Cambria Math" panose="02040503050406030204" pitchFamily="18" charset="0"/>
                      </a:rPr>
                      <m:t>𝑖</m:t>
                    </m:r>
                  </m:oMath>
                </a14:m>
                <a:r>
                  <a:rPr lang="en-US" sz="2000" dirty="0">
                    <a:solidFill>
                      <a:schemeClr val="tx1"/>
                    </a:solidFill>
                  </a:rPr>
                  <a:t> </a:t>
                </a:r>
                <a:r>
                  <a:rPr lang="en-US" sz="2000" dirty="0">
                    <a:solidFill>
                      <a:schemeClr val="accent1"/>
                    </a:solidFill>
                  </a:rPr>
                  <a:t>by one and swap </a:t>
                </a:r>
                <a14:m>
                  <m:oMath xmlns:m="http://schemas.openxmlformats.org/officeDocument/2006/math">
                    <m:r>
                      <a:rPr lang="en-US" sz="2000" b="0" i="1" smtClean="0">
                        <a:solidFill>
                          <a:schemeClr val="tx1"/>
                        </a:solidFill>
                        <a:latin typeface="Cambria Math" panose="02040503050406030204" pitchFamily="18" charset="0"/>
                      </a:rPr>
                      <m:t>𝐴</m:t>
                    </m:r>
                    <m:d>
                      <m:dPr>
                        <m:begChr m:val="["/>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𝑖</m:t>
                        </m:r>
                      </m:e>
                    </m:d>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rPr>
                      <m:t>𝐴</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𝑗</m:t>
                    </m:r>
                    <m:r>
                      <a:rPr lang="en-US" sz="2000" b="0" i="1" smtClean="0">
                        <a:solidFill>
                          <a:schemeClr val="tx1"/>
                        </a:solidFill>
                        <a:latin typeface="Cambria Math" panose="02040503050406030204" pitchFamily="18" charset="0"/>
                      </a:rPr>
                      <m:t>]</m:t>
                    </m:r>
                  </m:oMath>
                </a14:m>
                <a:r>
                  <a:rPr lang="en-US" sz="2000" dirty="0">
                    <a:solidFill>
                      <a:schemeClr val="accent1"/>
                    </a:solidFill>
                  </a:rPr>
                  <a:t>. </a:t>
                </a:r>
              </a:p>
              <a:p>
                <a:pPr marL="0" indent="0">
                  <a:buNone/>
                </a:pPr>
                <a:r>
                  <a:rPr lang="en-US" sz="2000" dirty="0">
                    <a:solidFill>
                      <a:schemeClr val="accent1"/>
                    </a:solidFill>
                  </a:rPr>
                  <a:t>After the increment, </a:t>
                </a:r>
                <a14:m>
                  <m:oMath xmlns:m="http://schemas.openxmlformats.org/officeDocument/2006/math">
                    <m:sSup>
                      <m:sSupPr>
                        <m:ctrlPr>
                          <a:rPr lang="en-US" sz="200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𝑖</m:t>
                        </m:r>
                      </m:e>
                      <m:sup>
                        <m:r>
                          <a:rPr lang="en-US" sz="2000" b="0" i="1" smtClean="0">
                            <a:solidFill>
                              <a:schemeClr val="tx1"/>
                            </a:solidFill>
                            <a:latin typeface="Cambria Math" panose="02040503050406030204" pitchFamily="18" charset="0"/>
                          </a:rPr>
                          <m:t>′</m:t>
                        </m:r>
                      </m:sup>
                    </m:sSup>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𝑖</m:t>
                    </m:r>
                    <m:r>
                      <a:rPr lang="en-US" sz="2000" b="0" i="1" smtClean="0">
                        <a:solidFill>
                          <a:schemeClr val="tx1"/>
                        </a:solidFill>
                        <a:latin typeface="Cambria Math" panose="02040503050406030204" pitchFamily="18" charset="0"/>
                      </a:rPr>
                      <m:t>+1</m:t>
                    </m:r>
                  </m:oMath>
                </a14:m>
                <a:r>
                  <a:rPr lang="en-US" sz="2000" dirty="0">
                    <a:solidFill>
                      <a:schemeClr val="tx1"/>
                    </a:solidFill>
                  </a:rPr>
                  <a:t> </a:t>
                </a:r>
                <a:r>
                  <a:rPr lang="en-US" sz="2000" dirty="0">
                    <a:solidFill>
                      <a:schemeClr val="accent1"/>
                    </a:solidFill>
                  </a:rPr>
                  <a:t>in </a:t>
                </a:r>
                <a:r>
                  <a:rPr lang="en-US" sz="2000" b="1" i="1" dirty="0">
                    <a:solidFill>
                      <a:srgbClr val="FF0000"/>
                    </a:solidFill>
                  </a:rPr>
                  <a:t>Line 6</a:t>
                </a:r>
                <a:r>
                  <a:rPr lang="en-US" sz="2000" dirty="0">
                    <a:solidFill>
                      <a:schemeClr val="accent1"/>
                    </a:solidFill>
                  </a:rPr>
                  <a:t>.</a:t>
                </a:r>
                <a:r>
                  <a:rPr lang="en-US" sz="2000" dirty="0">
                    <a:solidFill>
                      <a:schemeClr val="tx1"/>
                    </a:solidFill>
                  </a:rPr>
                  <a:t> </a:t>
                </a:r>
              </a:p>
              <a:p>
                <a:pPr marL="0" indent="0">
                  <a:buNone/>
                </a:pPr>
                <a:r>
                  <a:rPr lang="en-US" sz="2000" dirty="0">
                    <a:solidFill>
                      <a:schemeClr val="accent1"/>
                    </a:solidFill>
                  </a:rPr>
                  <a:t>Since</a:t>
                </a:r>
                <a:r>
                  <a:rPr lang="en-US" sz="2000" dirty="0">
                    <a:solidFill>
                      <a:schemeClr val="tx1"/>
                    </a:solidFill>
                  </a:rPr>
                  <a:t> </a:t>
                </a:r>
                <a14:m>
                  <m:oMath xmlns:m="http://schemas.openxmlformats.org/officeDocument/2006/math">
                    <m:r>
                      <a:rPr lang="en-US" sz="2000" i="1">
                        <a:latin typeface="Cambria Math" panose="02040503050406030204" pitchFamily="18" charset="0"/>
                      </a:rPr>
                      <m:t>𝐴</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𝑗</m:t>
                        </m:r>
                      </m:e>
                    </m:d>
                    <m:r>
                      <a:rPr lang="en-US" sz="2000" b="0" i="1" smtClean="0">
                        <a:latin typeface="Cambria Math" panose="02040503050406030204" pitchFamily="18" charset="0"/>
                      </a:rPr>
                      <m:t>≤</m:t>
                    </m:r>
                    <m:r>
                      <a:rPr lang="en-US" sz="2000" b="0" i="1" smtClean="0">
                        <a:latin typeface="Cambria Math" panose="02040503050406030204" pitchFamily="18" charset="0"/>
                      </a:rPr>
                      <m:t>𝑥</m:t>
                    </m:r>
                  </m:oMath>
                </a14:m>
                <a:r>
                  <a:rPr lang="en-US" sz="2000" dirty="0">
                    <a:solidFill>
                      <a:schemeClr val="tx1"/>
                    </a:solidFill>
                  </a:rPr>
                  <a:t>, </a:t>
                </a:r>
                <a:r>
                  <a:rPr lang="en-US" sz="2000" dirty="0">
                    <a:solidFill>
                      <a:schemeClr val="accent1"/>
                    </a:solidFill>
                  </a:rPr>
                  <a:t>after the swap </a:t>
                </a:r>
                <a14:m>
                  <m:oMath xmlns:m="http://schemas.openxmlformats.org/officeDocument/2006/math">
                    <m:r>
                      <a:rPr lang="en-US" sz="2000" i="1">
                        <a:latin typeface="Cambria Math" panose="02040503050406030204" pitchFamily="18" charset="0"/>
                      </a:rPr>
                      <m:t>𝐴</m:t>
                    </m:r>
                    <m:d>
                      <m:dPr>
                        <m:begChr m:val="["/>
                        <m:endChr m:val="]"/>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𝑖</m:t>
                            </m:r>
                          </m:e>
                          <m:sup>
                            <m:r>
                              <a:rPr lang="en-US" sz="2000" i="1">
                                <a:latin typeface="Cambria Math" panose="02040503050406030204" pitchFamily="18" charset="0"/>
                              </a:rPr>
                              <m:t>′</m:t>
                            </m:r>
                          </m:sup>
                        </m:sSup>
                      </m:e>
                    </m:d>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𝐴</m:t>
                    </m:r>
                    <m:r>
                      <a:rPr lang="en-US" sz="2000" i="1">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m:t>
                    </m:r>
                  </m:oMath>
                </a14:m>
                <a:r>
                  <a:rPr lang="en-US" sz="2000" dirty="0">
                    <a:solidFill>
                      <a:schemeClr val="accent1"/>
                    </a:solidFill>
                  </a:rPr>
                  <a:t> in </a:t>
                </a:r>
                <a:r>
                  <a:rPr lang="en-US" sz="2000" b="1" i="1" dirty="0">
                    <a:solidFill>
                      <a:srgbClr val="FF0000"/>
                    </a:solidFill>
                  </a:rPr>
                  <a:t>Line 7</a:t>
                </a:r>
                <a:r>
                  <a:rPr lang="en-US" sz="2000" dirty="0">
                    <a:solidFill>
                      <a:schemeClr val="accent1"/>
                    </a:solidFill>
                  </a:rPr>
                  <a:t>, </a:t>
                </a:r>
              </a:p>
              <a:p>
                <a:pPr marL="0" indent="0">
                  <a:buNone/>
                </a:pPr>
                <a:r>
                  <a:rPr lang="en-US" sz="2000" dirty="0">
                    <a:solidFill>
                      <a:schemeClr val="accent1"/>
                    </a:solidFill>
                  </a:rPr>
                  <a:t>	we have </a:t>
                </a:r>
                <a14:m>
                  <m:oMath xmlns:m="http://schemas.openxmlformats.org/officeDocument/2006/math">
                    <m:r>
                      <a:rPr lang="en-US" sz="2000" i="1">
                        <a:latin typeface="Cambria Math" panose="02040503050406030204" pitchFamily="18" charset="0"/>
                      </a:rPr>
                      <m:t>𝐴</m:t>
                    </m:r>
                    <m:d>
                      <m:dPr>
                        <m:begChr m:val="["/>
                        <m:endChr m:val="]"/>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𝑖</m:t>
                            </m:r>
                          </m:e>
                          <m:sup>
                            <m:r>
                              <a:rPr lang="en-US" sz="2000" i="1">
                                <a:latin typeface="Cambria Math" panose="02040503050406030204" pitchFamily="18" charset="0"/>
                              </a:rPr>
                              <m:t>′</m:t>
                            </m:r>
                          </m:sup>
                        </m:sSup>
                      </m:e>
                    </m:d>
                    <m:r>
                      <a:rPr lang="en-US" sz="2000" i="1">
                        <a:latin typeface="Cambria Math" panose="02040503050406030204" pitchFamily="18" charset="0"/>
                      </a:rPr>
                      <m:t>≤</m:t>
                    </m:r>
                    <m:r>
                      <a:rPr lang="en-US" sz="2000" i="1">
                        <a:latin typeface="Cambria Math" panose="02040503050406030204" pitchFamily="18" charset="0"/>
                      </a:rPr>
                      <m:t>𝑥</m:t>
                    </m:r>
                  </m:oMath>
                </a14:m>
                <a:endParaRPr lang="en-US" sz="2000" dirty="0">
                  <a:solidFill>
                    <a:schemeClr val="accent1"/>
                  </a:solidFill>
                </a:endParaRPr>
              </a:p>
              <a:p>
                <a:pPr marL="0" indent="0">
                  <a:buNone/>
                </a:pPr>
                <a:r>
                  <a:rPr lang="en-US" sz="2000" dirty="0">
                    <a:solidFill>
                      <a:schemeClr val="accent1"/>
                    </a:solidFill>
                  </a:rPr>
                  <a:t>Since</a:t>
                </a:r>
                <a:r>
                  <a:rPr lang="en-US" sz="2000" dirty="0"/>
                  <a:t> </a:t>
                </a:r>
                <a14:m>
                  <m:oMath xmlns:m="http://schemas.openxmlformats.org/officeDocument/2006/math">
                    <m:r>
                      <a:rPr lang="en-US" sz="2000" i="1">
                        <a:latin typeface="Cambria Math" panose="02040503050406030204" pitchFamily="18" charset="0"/>
                      </a:rPr>
                      <m:t>𝐴</m:t>
                    </m:r>
                    <m:d>
                      <m:dPr>
                        <m:begChr m:val="["/>
                        <m:endChr m:val="]"/>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𝑖</m:t>
                            </m:r>
                          </m:e>
                          <m:sup>
                            <m:r>
                              <a:rPr lang="en-US" sz="2000" i="1">
                                <a:latin typeface="Cambria Math" panose="02040503050406030204" pitchFamily="18" charset="0"/>
                              </a:rPr>
                              <m:t>′</m:t>
                            </m:r>
                          </m:sup>
                        </m:sSup>
                      </m:e>
                    </m:d>
                    <m:r>
                      <a:rPr lang="en-US" sz="2000" b="0" i="1" smtClean="0">
                        <a:latin typeface="Cambria Math" panose="02040503050406030204" pitchFamily="18" charset="0"/>
                      </a:rPr>
                      <m:t>&gt;</m:t>
                    </m:r>
                    <m:r>
                      <a:rPr lang="en-US" sz="2000" b="0" i="1" smtClean="0">
                        <a:latin typeface="Cambria Math" panose="02040503050406030204" pitchFamily="18" charset="0"/>
                      </a:rPr>
                      <m:t>𝑥</m:t>
                    </m:r>
                  </m:oMath>
                </a14:m>
                <a:r>
                  <a:rPr lang="en-US" sz="2000" dirty="0">
                    <a:solidFill>
                      <a:schemeClr val="accent1"/>
                    </a:solidFill>
                  </a:rPr>
                  <a:t> </a:t>
                </a:r>
                <a:r>
                  <a:rPr lang="en-US" sz="2000" b="1" i="1" dirty="0">
                    <a:solidFill>
                      <a:srgbClr val="FF0000"/>
                    </a:solidFill>
                  </a:rPr>
                  <a:t>previously</a:t>
                </a:r>
                <a:r>
                  <a:rPr lang="en-US" sz="2000" dirty="0">
                    <a:solidFill>
                      <a:schemeClr val="accent1"/>
                    </a:solidFill>
                  </a:rPr>
                  <a:t> (by the loop invariant), </a:t>
                </a:r>
              </a:p>
              <a:p>
                <a:pPr marL="0" indent="0">
                  <a:buNone/>
                </a:pPr>
                <a:r>
                  <a:rPr lang="en-US" sz="2000" dirty="0">
                    <a:solidFill>
                      <a:schemeClr val="accent1"/>
                    </a:solidFill>
                  </a:rPr>
                  <a:t>after the swap </a:t>
                </a:r>
                <a14:m>
                  <m:oMath xmlns:m="http://schemas.openxmlformats.org/officeDocument/2006/math">
                    <m:r>
                      <a:rPr lang="en-US" sz="2000" i="1">
                        <a:latin typeface="Cambria Math" panose="02040503050406030204" pitchFamily="18" charset="0"/>
                      </a:rPr>
                      <m:t>𝐴</m:t>
                    </m:r>
                    <m:d>
                      <m:dPr>
                        <m:begChr m:val="["/>
                        <m:endChr m:val="]"/>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𝑖</m:t>
                            </m:r>
                          </m:e>
                          <m:sup>
                            <m:r>
                              <a:rPr lang="en-US" sz="2000" i="1">
                                <a:latin typeface="Cambria Math" panose="02040503050406030204" pitchFamily="18" charset="0"/>
                              </a:rPr>
                              <m:t>′</m:t>
                            </m:r>
                          </m:sup>
                        </m:sSup>
                      </m:e>
                    </m:d>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𝐴</m:t>
                    </m:r>
                    <m:r>
                      <a:rPr lang="en-US" sz="2000" i="1">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m:t>
                    </m:r>
                  </m:oMath>
                </a14:m>
                <a:r>
                  <a:rPr lang="en-US" sz="2000" dirty="0">
                    <a:solidFill>
                      <a:schemeClr val="accent1"/>
                    </a:solidFill>
                  </a:rPr>
                  <a:t> in in </a:t>
                </a:r>
                <a:r>
                  <a:rPr lang="en-US" sz="2000" b="1" i="1" dirty="0">
                    <a:solidFill>
                      <a:srgbClr val="FF0000"/>
                    </a:solidFill>
                  </a:rPr>
                  <a:t>Line 7</a:t>
                </a:r>
                <a:r>
                  <a:rPr lang="en-US" sz="2000" dirty="0">
                    <a:solidFill>
                      <a:schemeClr val="accent1"/>
                    </a:solidFill>
                  </a:rPr>
                  <a:t>, </a:t>
                </a:r>
              </a:p>
              <a:p>
                <a:pPr marL="0" indent="0">
                  <a:buNone/>
                </a:pPr>
                <a:r>
                  <a:rPr lang="en-US" sz="2000" dirty="0">
                    <a:solidFill>
                      <a:schemeClr val="accent1"/>
                    </a:solidFill>
                  </a:rPr>
                  <a:t>	we have </a:t>
                </a:r>
                <a14:m>
                  <m:oMath xmlns:m="http://schemas.openxmlformats.org/officeDocument/2006/math">
                    <m:r>
                      <a:rPr lang="en-US" sz="2000" i="1" smtClean="0">
                        <a:latin typeface="Cambria Math" panose="02040503050406030204" pitchFamily="18" charset="0"/>
                      </a:rPr>
                      <m:t>𝐴</m:t>
                    </m:r>
                    <m:d>
                      <m:dPr>
                        <m:begChr m:val="["/>
                        <m:endChr m:val="]"/>
                        <m:ctrlPr>
                          <a:rPr lang="en-US" sz="2000" i="1">
                            <a:latin typeface="Cambria Math" panose="02040503050406030204" pitchFamily="18" charset="0"/>
                          </a:rPr>
                        </m:ctrlPr>
                      </m:dPr>
                      <m:e>
                        <m:r>
                          <a:rPr lang="en-US" sz="2000" b="0" i="1" smtClean="0">
                            <a:latin typeface="Cambria Math" panose="02040503050406030204" pitchFamily="18" charset="0"/>
                          </a:rPr>
                          <m:t>𝑗</m:t>
                        </m:r>
                      </m:e>
                    </m:d>
                    <m:r>
                      <a:rPr lang="en-US" sz="2000" b="0" i="1" smtClean="0">
                        <a:latin typeface="Cambria Math" panose="02040503050406030204" pitchFamily="18" charset="0"/>
                      </a:rPr>
                      <m:t>&gt;</m:t>
                    </m:r>
                    <m:r>
                      <a:rPr lang="en-US" sz="2000" i="1">
                        <a:latin typeface="Cambria Math" panose="02040503050406030204" pitchFamily="18" charset="0"/>
                      </a:rPr>
                      <m:t>𝑥</m:t>
                    </m:r>
                  </m:oMath>
                </a14:m>
                <a:endParaRPr lang="en-US" sz="2000" dirty="0">
                  <a:solidFill>
                    <a:schemeClr val="accent1"/>
                  </a:solidFill>
                </a:endParaRPr>
              </a:p>
              <a:p>
                <a:pPr marL="0" indent="0">
                  <a:buNone/>
                </a:pPr>
                <a:endParaRPr lang="en-US" sz="2000" dirty="0">
                  <a:solidFill>
                    <a:schemeClr val="accent1"/>
                  </a:solidFill>
                </a:endParaRPr>
              </a:p>
              <a:p>
                <a:pPr marL="0" indent="0">
                  <a:buNone/>
                </a:pPr>
                <a:endParaRPr lang="en-US" sz="2000" dirty="0">
                  <a:solidFill>
                    <a:schemeClr val="accent1"/>
                  </a:solidFill>
                </a:endParaRPr>
              </a:p>
              <a:p>
                <a:pPr marL="0" indent="0">
                  <a:buNone/>
                </a:pPr>
                <a:endParaRPr lang="en-US" sz="200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5D65982F-F15A-4D6F-8DD6-42DA525205AD}"/>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580" t="-2219" b="-65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F465207-17C0-4FF8-8EE6-7B94105F74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5655" y="4384331"/>
            <a:ext cx="3814106" cy="1741805"/>
          </a:xfrm>
          <a:prstGeom prst="rect">
            <a:avLst/>
          </a:prstGeom>
        </p:spPr>
      </p:pic>
      <p:sp>
        <p:nvSpPr>
          <p:cNvPr id="9" name="TextBox 8">
            <a:extLst>
              <a:ext uri="{FF2B5EF4-FFF2-40B4-BE49-F238E27FC236}">
                <a16:creationId xmlns:a16="http://schemas.microsoft.com/office/drawing/2014/main" id="{3B268E1C-CD08-4AD5-B035-BF3F5BA8AFAC}"/>
              </a:ext>
            </a:extLst>
          </p:cNvPr>
          <p:cNvSpPr txBox="1"/>
          <p:nvPr/>
        </p:nvSpPr>
        <p:spPr>
          <a:xfrm>
            <a:off x="9245601" y="6388681"/>
            <a:ext cx="2804160" cy="646331"/>
          </a:xfrm>
          <a:prstGeom prst="rect">
            <a:avLst/>
          </a:prstGeom>
          <a:noFill/>
        </p:spPr>
        <p:txBody>
          <a:bodyPr wrap="square" rtlCol="0">
            <a:spAutoFit/>
          </a:bodyPr>
          <a:lstStyle/>
          <a:p>
            <a:r>
              <a:rPr lang="en-US" b="1" i="1" dirty="0">
                <a:solidFill>
                  <a:srgbClr val="FF0000"/>
                </a:solidFill>
              </a:rPr>
              <a:t>***Picture taken from CLRS</a:t>
            </a:r>
          </a:p>
          <a:p>
            <a:endParaRPr lang="en-US" dirty="0"/>
          </a:p>
        </p:txBody>
      </p:sp>
    </p:spTree>
    <p:extLst>
      <p:ext uri="{BB962C8B-B14F-4D97-AF65-F5344CB8AC3E}">
        <p14:creationId xmlns:p14="http://schemas.microsoft.com/office/powerpoint/2010/main" val="1521298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35D4F-CA71-4EA5-A3E2-2FF251BDC7BC}"/>
              </a:ext>
            </a:extLst>
          </p:cNvPr>
          <p:cNvSpPr>
            <a:spLocks noGrp="1"/>
          </p:cNvSpPr>
          <p:nvPr>
            <p:ph type="title"/>
          </p:nvPr>
        </p:nvSpPr>
        <p:spPr/>
        <p:txBody>
          <a:bodyPr/>
          <a:lstStyle/>
          <a:p>
            <a:r>
              <a:rPr lang="en-US" dirty="0">
                <a:solidFill>
                  <a:schemeClr val="accent1"/>
                </a:solidFill>
              </a:rPr>
              <a:t>Quicksort: Correctness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C15ED1-DF25-41A0-BD11-3D57F4C52237}"/>
                  </a:ext>
                </a:extLst>
              </p:cNvPr>
              <p:cNvSpPr>
                <a:spLocks noGrp="1"/>
              </p:cNvSpPr>
              <p:nvPr>
                <p:ph idx="1"/>
              </p:nvPr>
            </p:nvSpPr>
            <p:spPr/>
            <p:txBody>
              <a:bodyPr/>
              <a:lstStyle/>
              <a:p>
                <a:pPr marL="0" indent="0">
                  <a:buNone/>
                </a:pPr>
                <a:r>
                  <a:rPr lang="en-US" sz="2000" b="1" i="1" u="sng" dirty="0">
                    <a:solidFill>
                      <a:srgbClr val="FF0000"/>
                    </a:solidFill>
                  </a:rPr>
                  <a:t>Case II</a:t>
                </a:r>
                <a:r>
                  <a:rPr lang="en-US" sz="2000" b="1" i="1" dirty="0">
                    <a:solidFill>
                      <a:srgbClr val="FF0000"/>
                    </a:solidFill>
                  </a:rPr>
                  <a:t>:</a:t>
                </a:r>
                <a:r>
                  <a:rPr lang="en-US" sz="2000" dirty="0">
                    <a:solidFill>
                      <a:srgbClr val="FF0000"/>
                    </a:solidFill>
                  </a:rPr>
                  <a:t> </a:t>
                </a:r>
                <a14:m>
                  <m:oMath xmlns:m="http://schemas.openxmlformats.org/officeDocument/2006/math">
                    <m:r>
                      <a:rPr lang="en-US" sz="2000" b="0" i="1" smtClean="0">
                        <a:solidFill>
                          <a:schemeClr val="tx1"/>
                        </a:solidFill>
                        <a:latin typeface="Cambria Math" panose="02040503050406030204" pitchFamily="18" charset="0"/>
                      </a:rPr>
                      <m:t>𝐴</m:t>
                    </m:r>
                    <m:d>
                      <m:dPr>
                        <m:begChr m:val="["/>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𝑗</m:t>
                        </m:r>
                      </m:e>
                    </m:d>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𝑥</m:t>
                    </m:r>
                  </m:oMath>
                </a14:m>
                <a:endParaRPr lang="en-US" sz="2000" b="1" i="1" dirty="0">
                  <a:solidFill>
                    <a:schemeClr val="tx1"/>
                  </a:solidFill>
                </a:endParaRPr>
              </a:p>
              <a:p>
                <a:pPr marL="0" indent="0">
                  <a:buNone/>
                </a:pPr>
                <a:r>
                  <a:rPr lang="en-US" sz="2000" dirty="0">
                    <a:solidFill>
                      <a:schemeClr val="accent1"/>
                    </a:solidFill>
                  </a:rPr>
                  <a:t>At the end of the iteration,</a:t>
                </a:r>
              </a:p>
              <a:p>
                <a:pPr marL="0" indent="0">
                  <a:buNone/>
                </a:pPr>
                <a:r>
                  <a:rPr lang="en-US" sz="2000" dirty="0">
                    <a:solidFill>
                      <a:schemeClr val="accent1"/>
                    </a:solidFill>
                  </a:rPr>
                  <a:t>	 we increment </a:t>
                </a:r>
                <a14:m>
                  <m:oMath xmlns:m="http://schemas.openxmlformats.org/officeDocument/2006/math">
                    <m:r>
                      <a:rPr lang="en-US" sz="2000" b="0" i="1" smtClean="0">
                        <a:solidFill>
                          <a:schemeClr val="tx1"/>
                        </a:solidFill>
                        <a:latin typeface="Cambria Math" panose="02040503050406030204" pitchFamily="18" charset="0"/>
                      </a:rPr>
                      <m:t>𝑗</m:t>
                    </m:r>
                  </m:oMath>
                </a14:m>
                <a:r>
                  <a:rPr lang="en-US" sz="2000" dirty="0">
                    <a:solidFill>
                      <a:schemeClr val="accent1"/>
                    </a:solidFill>
                  </a:rPr>
                  <a:t>.</a:t>
                </a:r>
              </a:p>
              <a:p>
                <a:pPr marL="0" indent="0">
                  <a:buNone/>
                </a:pPr>
                <a:r>
                  <a:rPr lang="en-US" sz="2000" dirty="0">
                    <a:solidFill>
                      <a:schemeClr val="accent1"/>
                    </a:solidFill>
                  </a:rPr>
                  <a:t>That is, </a:t>
                </a:r>
                <a14:m>
                  <m:oMath xmlns:m="http://schemas.openxmlformats.org/officeDocument/2006/math">
                    <m:sSup>
                      <m:sSupPr>
                        <m:ctrlPr>
                          <a:rPr lang="en-US" sz="2000" i="1">
                            <a:latin typeface="Cambria Math" panose="02040503050406030204" pitchFamily="18" charset="0"/>
                          </a:rPr>
                        </m:ctrlPr>
                      </m:sSupPr>
                      <m:e>
                        <m:r>
                          <a:rPr lang="en-US" sz="2000" b="0" i="1" smtClean="0">
                            <a:latin typeface="Cambria Math" panose="02040503050406030204" pitchFamily="18" charset="0"/>
                          </a:rPr>
                          <m:t>𝑗</m:t>
                        </m:r>
                      </m:e>
                      <m:sup>
                        <m:r>
                          <a:rPr lang="en-US" sz="2000" i="1">
                            <a:latin typeface="Cambria Math" panose="02040503050406030204" pitchFamily="18" charset="0"/>
                          </a:rPr>
                          <m:t>′</m:t>
                        </m:r>
                      </m:sup>
                    </m:sSup>
                    <m:r>
                      <a:rPr lang="en-US" sz="2000" i="1">
                        <a:latin typeface="Cambria Math" panose="02040503050406030204" pitchFamily="18" charset="0"/>
                      </a:rPr>
                      <m:t>=</m:t>
                    </m:r>
                    <m:r>
                      <a:rPr lang="en-US" sz="2000" b="0" i="1" smtClean="0">
                        <a:latin typeface="Cambria Math" panose="02040503050406030204" pitchFamily="18" charset="0"/>
                      </a:rPr>
                      <m:t>𝑗</m:t>
                    </m:r>
                    <m:r>
                      <a:rPr lang="en-US" sz="2000" b="0" i="1" smtClean="0">
                        <a:latin typeface="Cambria Math" panose="02040503050406030204" pitchFamily="18" charset="0"/>
                      </a:rPr>
                      <m:t>+1</m:t>
                    </m:r>
                  </m:oMath>
                </a14:m>
                <a:r>
                  <a:rPr lang="en-US" sz="2000" dirty="0">
                    <a:solidFill>
                      <a:schemeClr val="accent1"/>
                    </a:solidFill>
                  </a:rPr>
                  <a:t> and </a:t>
                </a:r>
                <a14:m>
                  <m:oMath xmlns:m="http://schemas.openxmlformats.org/officeDocument/2006/math">
                    <m:sSup>
                      <m:sSupPr>
                        <m:ctrlPr>
                          <a:rPr lang="en-US" sz="200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𝑖</m:t>
                        </m:r>
                      </m:e>
                      <m:sup>
                        <m:r>
                          <a:rPr lang="en-US" sz="2000" b="0" i="1" smtClean="0">
                            <a:solidFill>
                              <a:schemeClr val="tx1"/>
                            </a:solidFill>
                            <a:latin typeface="Cambria Math" panose="02040503050406030204" pitchFamily="18" charset="0"/>
                          </a:rPr>
                          <m:t>′</m:t>
                        </m:r>
                      </m:sup>
                    </m:sSup>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𝑖</m:t>
                    </m:r>
                    <m:r>
                      <a:rPr lang="en-US" sz="2000" b="0" i="1" smtClean="0">
                        <a:solidFill>
                          <a:schemeClr val="tx1"/>
                        </a:solidFill>
                        <a:latin typeface="Cambria Math" panose="02040503050406030204" pitchFamily="18" charset="0"/>
                      </a:rPr>
                      <m:t>+1</m:t>
                    </m:r>
                  </m:oMath>
                </a14:m>
                <a:r>
                  <a:rPr lang="en-US" sz="2000" dirty="0">
                    <a:solidFill>
                      <a:schemeClr val="accent1"/>
                    </a:solidFill>
                  </a:rPr>
                  <a:t> and we have </a:t>
                </a:r>
              </a:p>
              <a:p>
                <a:pPr marL="0" indent="0">
                  <a:buNone/>
                </a:pPr>
                <a:r>
                  <a:rPr lang="en-US" sz="1400" dirty="0">
                    <a:solidFill>
                      <a:schemeClr val="accent1"/>
                    </a:solidFill>
                  </a:rPr>
                  <a:t>	</a:t>
                </a:r>
                <a:r>
                  <a:rPr lang="en-US" sz="1900" dirty="0">
                    <a:solidFill>
                      <a:schemeClr val="accent1"/>
                    </a:solidFill>
                  </a:rPr>
                  <a:t>all elements in </a:t>
                </a:r>
                <a14:m>
                  <m:oMath xmlns:m="http://schemas.openxmlformats.org/officeDocument/2006/math">
                    <m:r>
                      <a:rPr lang="en-US" sz="1900" i="1" smtClean="0">
                        <a:latin typeface="Cambria Math" panose="02040503050406030204" pitchFamily="18" charset="0"/>
                      </a:rPr>
                      <m:t>𝐴</m:t>
                    </m:r>
                    <m:d>
                      <m:dPr>
                        <m:begChr m:val="["/>
                        <m:endChr m:val="]"/>
                        <m:ctrlPr>
                          <a:rPr lang="en-US" sz="1900" i="1" smtClean="0">
                            <a:latin typeface="Cambria Math" panose="02040503050406030204" pitchFamily="18" charset="0"/>
                          </a:rPr>
                        </m:ctrlPr>
                      </m:dPr>
                      <m:e>
                        <m:r>
                          <a:rPr lang="en-US" sz="1900" i="1" smtClean="0">
                            <a:latin typeface="Cambria Math" panose="02040503050406030204" pitchFamily="18" charset="0"/>
                          </a:rPr>
                          <m:t>𝑝</m:t>
                        </m:r>
                        <m:r>
                          <a:rPr lang="en-US" sz="1900" i="1" smtClean="0">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𝑖</m:t>
                            </m:r>
                          </m:e>
                          <m:sup>
                            <m:r>
                              <a:rPr lang="en-US" sz="1800" i="1">
                                <a:latin typeface="Cambria Math" panose="02040503050406030204" pitchFamily="18" charset="0"/>
                              </a:rPr>
                              <m:t>′</m:t>
                            </m:r>
                          </m:sup>
                        </m:sSup>
                      </m:e>
                    </m:d>
                    <m:r>
                      <a:rPr lang="en-US" sz="1900" b="0" i="1" smtClean="0">
                        <a:latin typeface="Cambria Math" panose="02040503050406030204" pitchFamily="18" charset="0"/>
                      </a:rPr>
                      <m:t>≤</m:t>
                    </m:r>
                    <m:r>
                      <a:rPr lang="en-US" sz="1900" b="0" i="1" smtClean="0">
                        <a:latin typeface="Cambria Math" panose="02040503050406030204" pitchFamily="18" charset="0"/>
                      </a:rPr>
                      <m:t>𝑥</m:t>
                    </m:r>
                  </m:oMath>
                </a14:m>
                <a:endParaRPr lang="en-US" sz="1900" dirty="0"/>
              </a:p>
              <a:p>
                <a:pPr marL="0" indent="0">
                  <a:buNone/>
                </a:pPr>
                <a:r>
                  <a:rPr lang="en-US" sz="1900" dirty="0">
                    <a:solidFill>
                      <a:schemeClr val="accent1"/>
                    </a:solidFill>
                  </a:rPr>
                  <a:t>  	all elements in </a:t>
                </a:r>
                <a14:m>
                  <m:oMath xmlns:m="http://schemas.openxmlformats.org/officeDocument/2006/math">
                    <m:r>
                      <a:rPr lang="en-US" sz="1900" i="1" smtClean="0">
                        <a:latin typeface="Cambria Math" panose="02040503050406030204" pitchFamily="18" charset="0"/>
                      </a:rPr>
                      <m:t>𝐴</m:t>
                    </m:r>
                    <m:d>
                      <m:dPr>
                        <m:begChr m:val="["/>
                        <m:endChr m:val="]"/>
                        <m:ctrlPr>
                          <a:rPr lang="en-US" sz="1900" i="1" smtClean="0">
                            <a:latin typeface="Cambria Math" panose="02040503050406030204" pitchFamily="18" charset="0"/>
                          </a:rPr>
                        </m:ctrlPr>
                      </m:dPr>
                      <m:e>
                        <m:sSup>
                          <m:sSupPr>
                            <m:ctrlPr>
                              <a:rPr lang="en-US" sz="1800" i="1">
                                <a:latin typeface="Cambria Math" panose="02040503050406030204" pitchFamily="18" charset="0"/>
                              </a:rPr>
                            </m:ctrlPr>
                          </m:sSupPr>
                          <m:e>
                            <m:r>
                              <a:rPr lang="en-US" sz="1800" i="1">
                                <a:latin typeface="Cambria Math" panose="02040503050406030204" pitchFamily="18" charset="0"/>
                              </a:rPr>
                              <m:t>𝑖</m:t>
                            </m:r>
                          </m:e>
                          <m:sup>
                            <m:r>
                              <a:rPr lang="en-US" sz="1800" i="1">
                                <a:latin typeface="Cambria Math" panose="02040503050406030204" pitchFamily="18" charset="0"/>
                              </a:rPr>
                              <m:t>′</m:t>
                            </m:r>
                          </m:sup>
                        </m:sSup>
                        <m:r>
                          <a:rPr lang="en-US" sz="1900" b="0" i="1" smtClean="0">
                            <a:latin typeface="Cambria Math" panose="02040503050406030204" pitchFamily="18" charset="0"/>
                          </a:rPr>
                          <m:t>+1…</m:t>
                        </m:r>
                        <m:sSup>
                          <m:sSupPr>
                            <m:ctrlPr>
                              <a:rPr lang="en-US" sz="1800" i="1">
                                <a:latin typeface="Cambria Math" panose="02040503050406030204" pitchFamily="18" charset="0"/>
                              </a:rPr>
                            </m:ctrlPr>
                          </m:sSupPr>
                          <m:e>
                            <m:r>
                              <a:rPr lang="en-US" sz="1800" i="1">
                                <a:latin typeface="Cambria Math" panose="02040503050406030204" pitchFamily="18" charset="0"/>
                              </a:rPr>
                              <m:t>𝑗</m:t>
                            </m:r>
                          </m:e>
                          <m:sup>
                            <m:r>
                              <a:rPr lang="en-US" sz="1800" i="1">
                                <a:latin typeface="Cambria Math" panose="02040503050406030204" pitchFamily="18" charset="0"/>
                              </a:rPr>
                              <m:t>′</m:t>
                            </m:r>
                          </m:sup>
                        </m:sSup>
                        <m:r>
                          <a:rPr lang="en-US" sz="1900" b="0" i="1" smtClean="0">
                            <a:latin typeface="Cambria Math" panose="02040503050406030204" pitchFamily="18" charset="0"/>
                          </a:rPr>
                          <m:t>−1</m:t>
                        </m:r>
                      </m:e>
                    </m:d>
                    <m:r>
                      <a:rPr lang="en-US" sz="1900" b="0" i="1" smtClean="0">
                        <a:latin typeface="Cambria Math" panose="02040503050406030204" pitchFamily="18" charset="0"/>
                      </a:rPr>
                      <m:t>&gt;</m:t>
                    </m:r>
                    <m:r>
                      <a:rPr lang="en-US" sz="1900" b="0" i="1" smtClean="0">
                        <a:latin typeface="Cambria Math" panose="02040503050406030204" pitchFamily="18" charset="0"/>
                      </a:rPr>
                      <m:t>𝑥</m:t>
                    </m:r>
                  </m:oMath>
                </a14:m>
                <a:endParaRPr lang="en-US" sz="1900" dirty="0"/>
              </a:p>
              <a:p>
                <a:pPr marL="0" indent="0">
                  <a:buNone/>
                </a:pPr>
                <a:r>
                  <a:rPr lang="en-US" sz="1900" dirty="0"/>
                  <a:t>	</a:t>
                </a:r>
                <a14:m>
                  <m:oMath xmlns:m="http://schemas.openxmlformats.org/officeDocument/2006/math">
                    <m:r>
                      <a:rPr lang="en-US" sz="1800" b="0" i="1" smtClean="0">
                        <a:latin typeface="Cambria Math" panose="02040503050406030204" pitchFamily="18" charset="0"/>
                      </a:rPr>
                      <m:t>𝐴</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𝑟</m:t>
                        </m:r>
                      </m:e>
                    </m:d>
                    <m:r>
                      <a:rPr lang="en-US" sz="1800" b="0" i="1" smtClean="0">
                        <a:latin typeface="Cambria Math" panose="02040503050406030204" pitchFamily="18" charset="0"/>
                      </a:rPr>
                      <m:t>=</m:t>
                    </m:r>
                    <m:r>
                      <a:rPr lang="en-US" sz="1800" b="0" i="1" smtClean="0">
                        <a:latin typeface="Cambria Math" panose="02040503050406030204" pitchFamily="18" charset="0"/>
                      </a:rPr>
                      <m:t>𝑥</m:t>
                    </m:r>
                  </m:oMath>
                </a14:m>
                <a:endParaRPr lang="en-US" sz="1800" dirty="0"/>
              </a:p>
              <a:p>
                <a:pPr marL="0" indent="0">
                  <a:buNone/>
                </a:pPr>
                <a:r>
                  <a:rPr lang="en-US" sz="1900" dirty="0">
                    <a:solidFill>
                      <a:schemeClr val="accent1"/>
                    </a:solidFill>
                  </a:rPr>
                  <a:t>Therefore, the invariant still holds at the start of the next iteration </a:t>
                </a:r>
                <a14:m>
                  <m:oMath xmlns:m="http://schemas.openxmlformats.org/officeDocument/2006/math">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𝑗</m:t>
                        </m:r>
                      </m:e>
                      <m:sup>
                        <m:r>
                          <a:rPr lang="en-US" sz="1800" i="1">
                            <a:latin typeface="Cambria Math" panose="02040503050406030204" pitchFamily="18" charset="0"/>
                          </a:rPr>
                          <m:t>′</m:t>
                        </m:r>
                      </m:sup>
                    </m:sSup>
                  </m:oMath>
                </a14:m>
                <a:r>
                  <a:rPr lang="en-US" sz="1900" dirty="0">
                    <a:solidFill>
                      <a:schemeClr val="accent1"/>
                    </a:solidFill>
                  </a:rPr>
                  <a:t>.</a:t>
                </a:r>
              </a:p>
              <a:p>
                <a:pPr marL="0" indent="0">
                  <a:buNone/>
                </a:pPr>
                <a:endParaRPr lang="en-US" sz="1900" dirty="0">
                  <a:solidFill>
                    <a:schemeClr val="accent1"/>
                  </a:solidFill>
                </a:endParaRPr>
              </a:p>
              <a:p>
                <a:pPr marL="0" indent="0">
                  <a:buNone/>
                </a:pPr>
                <a:r>
                  <a:rPr lang="en-US" sz="1900" dirty="0">
                    <a:solidFill>
                      <a:schemeClr val="accent1"/>
                    </a:solidFill>
                  </a:rPr>
                  <a:t>We have just shown that the invariant is maintained across iterations. </a:t>
                </a:r>
              </a:p>
              <a:p>
                <a:pPr marL="0" indent="0">
                  <a:buNone/>
                </a:pPr>
                <a:endParaRPr lang="en-US" sz="2000" b="1" i="1" dirty="0">
                  <a:solidFill>
                    <a:schemeClr val="tx1"/>
                  </a:solidFill>
                </a:endParaRPr>
              </a:p>
              <a:p>
                <a:endParaRPr lang="en-US" dirty="0"/>
              </a:p>
            </p:txBody>
          </p:sp>
        </mc:Choice>
        <mc:Fallback xmlns="">
          <p:sp>
            <p:nvSpPr>
              <p:cNvPr id="3" name="Content Placeholder 2">
                <a:extLst>
                  <a:ext uri="{FF2B5EF4-FFF2-40B4-BE49-F238E27FC236}">
                    <a16:creationId xmlns:a16="http://schemas.microsoft.com/office/drawing/2014/main" id="{ADC15ED1-DF25-41A0-BD11-3D57F4C52237}"/>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DFDB59B2-B5B6-4FE7-B9F0-B4184069FE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5655" y="4435158"/>
            <a:ext cx="3814106" cy="1741805"/>
          </a:xfrm>
          <a:prstGeom prst="rect">
            <a:avLst/>
          </a:prstGeom>
        </p:spPr>
      </p:pic>
      <p:sp>
        <p:nvSpPr>
          <p:cNvPr id="11" name="TextBox 10">
            <a:extLst>
              <a:ext uri="{FF2B5EF4-FFF2-40B4-BE49-F238E27FC236}">
                <a16:creationId xmlns:a16="http://schemas.microsoft.com/office/drawing/2014/main" id="{65820FF2-A0E2-453E-AA66-2AA460F72512}"/>
              </a:ext>
            </a:extLst>
          </p:cNvPr>
          <p:cNvSpPr txBox="1"/>
          <p:nvPr/>
        </p:nvSpPr>
        <p:spPr>
          <a:xfrm>
            <a:off x="9245601" y="6388681"/>
            <a:ext cx="2804160" cy="646331"/>
          </a:xfrm>
          <a:prstGeom prst="rect">
            <a:avLst/>
          </a:prstGeom>
          <a:noFill/>
        </p:spPr>
        <p:txBody>
          <a:bodyPr wrap="square" rtlCol="0">
            <a:spAutoFit/>
          </a:bodyPr>
          <a:lstStyle/>
          <a:p>
            <a:r>
              <a:rPr lang="en-US" b="1" i="1" dirty="0">
                <a:solidFill>
                  <a:srgbClr val="FF0000"/>
                </a:solidFill>
              </a:rPr>
              <a:t>***Picture taken from CLRS</a:t>
            </a:r>
          </a:p>
          <a:p>
            <a:endParaRPr lang="en-US" dirty="0"/>
          </a:p>
        </p:txBody>
      </p:sp>
    </p:spTree>
    <p:extLst>
      <p:ext uri="{BB962C8B-B14F-4D97-AF65-F5344CB8AC3E}">
        <p14:creationId xmlns:p14="http://schemas.microsoft.com/office/powerpoint/2010/main" val="1946009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A0569-C9AF-4885-AA3E-01E155E53467}"/>
              </a:ext>
            </a:extLst>
          </p:cNvPr>
          <p:cNvSpPr>
            <a:spLocks noGrp="1"/>
          </p:cNvSpPr>
          <p:nvPr>
            <p:ph type="title"/>
          </p:nvPr>
        </p:nvSpPr>
        <p:spPr/>
        <p:txBody>
          <a:bodyPr/>
          <a:lstStyle/>
          <a:p>
            <a:r>
              <a:rPr lang="en-US" dirty="0">
                <a:solidFill>
                  <a:schemeClr val="accent1"/>
                </a:solidFill>
              </a:rPr>
              <a:t>Quicksort: Correctness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3837B5-C28B-4B9A-ACE3-995A913179E7}"/>
                  </a:ext>
                </a:extLst>
              </p:cNvPr>
              <p:cNvSpPr>
                <a:spLocks noGrp="1"/>
              </p:cNvSpPr>
              <p:nvPr>
                <p:ph idx="1"/>
              </p:nvPr>
            </p:nvSpPr>
            <p:spPr/>
            <p:txBody>
              <a:bodyPr>
                <a:normAutofit fontScale="70000" lnSpcReduction="20000"/>
              </a:bodyPr>
              <a:lstStyle/>
              <a:p>
                <a:pPr marL="0" indent="0">
                  <a:buNone/>
                </a:pPr>
                <a:r>
                  <a:rPr lang="en-US" b="1" i="1" u="sng" dirty="0">
                    <a:solidFill>
                      <a:srgbClr val="FF0000"/>
                    </a:solidFill>
                  </a:rPr>
                  <a:t>Termination</a:t>
                </a:r>
                <a:r>
                  <a:rPr lang="en-US" b="1" i="1" dirty="0">
                    <a:solidFill>
                      <a:srgbClr val="FF0000"/>
                    </a:solidFill>
                  </a:rPr>
                  <a:t>: </a:t>
                </a:r>
                <a:r>
                  <a:rPr lang="en-US" dirty="0">
                    <a:solidFill>
                      <a:schemeClr val="accent1"/>
                    </a:solidFill>
                  </a:rPr>
                  <a:t>At termination,  we have </a:t>
                </a:r>
                <a14:m>
                  <m:oMath xmlns:m="http://schemas.openxmlformats.org/officeDocument/2006/math">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Plugging </a:t>
                </a:r>
                <a14:m>
                  <m:oMath xmlns:m="http://schemas.openxmlformats.org/officeDocument/2006/math">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oMath>
                </a14:m>
                <a:r>
                  <a:rPr lang="en-US" dirty="0">
                    <a:solidFill>
                      <a:schemeClr val="accent1"/>
                    </a:solidFill>
                  </a:rPr>
                  <a:t> into the three invariant properties, we have</a:t>
                </a:r>
              </a:p>
              <a:p>
                <a:pPr marL="0" indent="0">
                  <a:buNone/>
                </a:pPr>
                <a:endParaRPr lang="en-US" dirty="0">
                  <a:solidFill>
                    <a:schemeClr val="accent1"/>
                  </a:solidFill>
                </a:endParaRPr>
              </a:p>
              <a:p>
                <a:pPr marL="914400" lvl="1" indent="-457200">
                  <a:buFont typeface="+mj-lt"/>
                  <a:buAutoNum type="arabicPeriod"/>
                </a:pP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oMath>
                </a14:m>
                <a:r>
                  <a:rPr lang="en-US" dirty="0">
                    <a:solidFill>
                      <a:schemeClr val="accent1"/>
                    </a:solidFill>
                  </a:rPr>
                  <a:t>, then </a:t>
                </a:r>
                <a14:m>
                  <m:oMath xmlns:m="http://schemas.openxmlformats.org/officeDocument/2006/math">
                    <m:r>
                      <a:rPr lang="en-US" b="0" i="1" smtClean="0">
                        <a:solidFill>
                          <a:schemeClr val="tx1"/>
                        </a:solidFill>
                        <a:latin typeface="Cambria Math" panose="02040503050406030204" pitchFamily="18" charset="0"/>
                      </a:rPr>
                      <m:t>𝐴</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𝑘</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oMath>
                </a14:m>
                <a:r>
                  <a:rPr lang="en-US" dirty="0">
                    <a:solidFill>
                      <a:schemeClr val="accent1"/>
                    </a:solidFill>
                  </a:rPr>
                  <a:t>.</a:t>
                </a:r>
              </a:p>
              <a:p>
                <a:pPr marL="914400" lvl="1" indent="-457200">
                  <a:buFont typeface="+mj-lt"/>
                  <a:buAutoNum type="arabicPeriod"/>
                </a:pP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𝑖</m:t>
                    </m:r>
                    <m:r>
                      <a:rPr lang="en-US" b="0" i="0"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−1</m:t>
                    </m:r>
                  </m:oMath>
                </a14:m>
                <a:r>
                  <a:rPr lang="en-US" dirty="0">
                    <a:solidFill>
                      <a:schemeClr val="accent1"/>
                    </a:solidFill>
                  </a:rPr>
                  <a:t>, then </a:t>
                </a:r>
                <a14:m>
                  <m:oMath xmlns:m="http://schemas.openxmlformats.org/officeDocument/2006/math">
                    <m:r>
                      <a:rPr lang="en-US" i="1">
                        <a:latin typeface="Cambria Math" panose="02040503050406030204" pitchFamily="18" charset="0"/>
                      </a:rPr>
                      <m:t>𝐴</m:t>
                    </m:r>
                    <m:d>
                      <m:dPr>
                        <m:begChr m:val="["/>
                        <m:endChr m:val="]"/>
                        <m:ctrlPr>
                          <a:rPr lang="en-US" i="1">
                            <a:latin typeface="Cambria Math" panose="02040503050406030204" pitchFamily="18" charset="0"/>
                          </a:rPr>
                        </m:ctrlPr>
                      </m:dPr>
                      <m:e>
                        <m:r>
                          <a:rPr lang="en-US" i="1">
                            <a:latin typeface="Cambria Math" panose="02040503050406030204" pitchFamily="18" charset="0"/>
                          </a:rPr>
                          <m:t>𝑘</m:t>
                        </m:r>
                      </m:e>
                    </m:d>
                    <m:r>
                      <a:rPr lang="en-US" b="0" i="1" smtClean="0">
                        <a:latin typeface="Cambria Math" panose="02040503050406030204" pitchFamily="18" charset="0"/>
                      </a:rPr>
                      <m:t>&gt;</m:t>
                    </m:r>
                    <m:r>
                      <a:rPr lang="en-US" i="1">
                        <a:latin typeface="Cambria Math" panose="02040503050406030204" pitchFamily="18" charset="0"/>
                      </a:rPr>
                      <m:t>𝑥</m:t>
                    </m:r>
                  </m:oMath>
                </a14:m>
                <a:r>
                  <a:rPr lang="en-US" dirty="0">
                    <a:solidFill>
                      <a:schemeClr val="accent1"/>
                    </a:solidFill>
                  </a:rPr>
                  <a:t>.</a:t>
                </a:r>
              </a:p>
              <a:p>
                <a:pPr marL="914400" lvl="1" indent="-457200">
                  <a:buFont typeface="+mj-lt"/>
                  <a:buAutoNum type="arabicPeriod"/>
                </a:pP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oMath>
                </a14:m>
                <a:r>
                  <a:rPr lang="en-US" dirty="0">
                    <a:solidFill>
                      <a:schemeClr val="accent1"/>
                    </a:solidFill>
                  </a:rPr>
                  <a:t>, </a:t>
                </a:r>
                <a14:m>
                  <m:oMath xmlns:m="http://schemas.openxmlformats.org/officeDocument/2006/math">
                    <m:r>
                      <a:rPr lang="en-US" i="1">
                        <a:latin typeface="Cambria Math" panose="02040503050406030204" pitchFamily="18" charset="0"/>
                      </a:rPr>
                      <m:t>𝐴</m:t>
                    </m:r>
                    <m:d>
                      <m:dPr>
                        <m:begChr m:val="["/>
                        <m:endChr m:val="]"/>
                        <m:ctrlPr>
                          <a:rPr lang="en-US" i="1">
                            <a:latin typeface="Cambria Math" panose="02040503050406030204" pitchFamily="18" charset="0"/>
                          </a:rPr>
                        </m:ctrlPr>
                      </m:dPr>
                      <m:e>
                        <m:r>
                          <a:rPr lang="en-US" i="1">
                            <a:latin typeface="Cambria Math" panose="02040503050406030204" pitchFamily="18" charset="0"/>
                          </a:rPr>
                          <m:t>𝑘</m:t>
                        </m:r>
                      </m:e>
                    </m:d>
                    <m:r>
                      <a:rPr lang="en-US" b="0" i="1" smtClean="0">
                        <a:latin typeface="Cambria Math" panose="02040503050406030204" pitchFamily="18" charset="0"/>
                      </a:rPr>
                      <m:t>=</m:t>
                    </m:r>
                    <m:r>
                      <a:rPr lang="en-US" i="1">
                        <a:latin typeface="Cambria Math" panose="02040503050406030204" pitchFamily="18" charset="0"/>
                      </a:rPr>
                      <m:t>𝑥</m:t>
                    </m:r>
                  </m:oMath>
                </a14:m>
                <a:r>
                  <a:rPr lang="en-US" dirty="0">
                    <a:solidFill>
                      <a:schemeClr val="accent1"/>
                    </a:solidFill>
                  </a:rPr>
                  <a:t>.</a:t>
                </a:r>
              </a:p>
              <a:p>
                <a:pPr marL="457200" lvl="1" indent="0">
                  <a:buNone/>
                </a:pPr>
                <a:endParaRPr lang="en-US" dirty="0">
                  <a:solidFill>
                    <a:schemeClr val="accent1"/>
                  </a:solidFill>
                </a:endParaRPr>
              </a:p>
              <a:p>
                <a:pPr marL="457200" lvl="1" indent="0">
                  <a:buNone/>
                </a:pPr>
                <a:endParaRPr lang="en-US" dirty="0">
                  <a:solidFill>
                    <a:schemeClr val="accent1"/>
                  </a:solidFill>
                </a:endParaRPr>
              </a:p>
              <a:p>
                <a:pPr marL="0" indent="0">
                  <a:buNone/>
                </a:pPr>
                <a:r>
                  <a:rPr lang="en-US" dirty="0">
                    <a:solidFill>
                      <a:schemeClr val="accent1"/>
                    </a:solidFill>
                  </a:rPr>
                  <a:t>Therefore, every entry in the array is in one of the three regions described by the invariant. We have partitioned the elements in the array into </a:t>
                </a:r>
                <a:r>
                  <a:rPr lang="en-US" b="1" i="1" dirty="0">
                    <a:solidFill>
                      <a:srgbClr val="FF0000"/>
                    </a:solidFill>
                  </a:rPr>
                  <a:t>three sets </a:t>
                </a:r>
                <a:r>
                  <a:rPr lang="en-US" dirty="0">
                    <a:solidFill>
                      <a:schemeClr val="accent1"/>
                    </a:solidFill>
                  </a:rPr>
                  <a:t>as required: those smaller or equal to the pivot </a:t>
                </a:r>
                <a14:m>
                  <m:oMath xmlns:m="http://schemas.openxmlformats.org/officeDocument/2006/math">
                    <m:r>
                      <a:rPr lang="en-US" i="1" smtClean="0">
                        <a:latin typeface="Cambria Math" panose="02040503050406030204" pitchFamily="18" charset="0"/>
                      </a:rPr>
                      <m:t>𝑥</m:t>
                    </m:r>
                  </m:oMath>
                </a14:m>
                <a:r>
                  <a:rPr lang="en-US" dirty="0">
                    <a:solidFill>
                      <a:schemeClr val="accent1"/>
                    </a:solidFill>
                  </a:rPr>
                  <a:t>, those strictly larger than </a:t>
                </a:r>
                <a14:m>
                  <m:oMath xmlns:m="http://schemas.openxmlformats.org/officeDocument/2006/math">
                    <m:r>
                      <a:rPr lang="en-US" i="1">
                        <a:latin typeface="Cambria Math" panose="02040503050406030204" pitchFamily="18" charset="0"/>
                      </a:rPr>
                      <m:t>𝑥</m:t>
                    </m:r>
                  </m:oMath>
                </a14:m>
                <a:r>
                  <a:rPr lang="en-US" dirty="0">
                    <a:solidFill>
                      <a:schemeClr val="accent1"/>
                    </a:solidFill>
                  </a:rPr>
                  <a:t> and a singleton set containing the pivot </a:t>
                </a:r>
                <a14:m>
                  <m:oMath xmlns:m="http://schemas.openxmlformats.org/officeDocument/2006/math">
                    <m:r>
                      <a:rPr lang="en-US" i="1">
                        <a:latin typeface="Cambria Math" panose="02040503050406030204" pitchFamily="18" charset="0"/>
                      </a:rPr>
                      <m:t>𝑥</m:t>
                    </m:r>
                  </m:oMath>
                </a14:m>
                <a:r>
                  <a:rPr lang="en-US" dirty="0">
                    <a:solidFill>
                      <a:schemeClr val="accent1"/>
                    </a:solidFill>
                  </a:rPr>
                  <a:t>. </a:t>
                </a:r>
              </a:p>
              <a:p>
                <a:pPr marL="0" indent="0">
                  <a:buNone/>
                </a:pPr>
                <a:endParaRPr lang="en-US" dirty="0">
                  <a:solidFill>
                    <a:schemeClr val="accent1"/>
                  </a:solidFill>
                </a:endParaRPr>
              </a:p>
              <a:p>
                <a:pPr marL="0" indent="0">
                  <a:buNone/>
                </a:pPr>
                <a:r>
                  <a:rPr lang="en-US" b="1" i="1" dirty="0">
                    <a:solidFill>
                      <a:srgbClr val="FF0000"/>
                    </a:solidFill>
                  </a:rPr>
                  <a:t>The final two lines </a:t>
                </a:r>
                <a:r>
                  <a:rPr lang="en-US" dirty="0">
                    <a:solidFill>
                      <a:schemeClr val="accent1"/>
                    </a:solidFill>
                  </a:rPr>
                  <a:t>swap the pivot with the leftmost element larger than the pivot, thereby placing the pivot into the correct position, and return the pivot index.</a:t>
                </a:r>
                <a:r>
                  <a:rPr lang="en-US" dirty="0">
                    <a:solidFill>
                      <a:schemeClr val="tx1"/>
                    </a:solidFill>
                    <a:ea typeface="Cambria Math" panose="02040503050406030204" pitchFamily="18" charset="0"/>
                  </a:rPr>
                  <a:t> </a:t>
                </a:r>
                <a14:m>
                  <m:oMath xmlns:m="http://schemas.openxmlformats.org/officeDocument/2006/math">
                    <m:r>
                      <a:rPr lang="en-US" i="1" dirty="0" smtClean="0">
                        <a:solidFill>
                          <a:schemeClr val="tx1"/>
                        </a:solidFill>
                        <a:latin typeface="Cambria Math" panose="02040503050406030204" pitchFamily="18" charset="0"/>
                        <a:ea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a:p>
                <a:pPr marL="0" indent="0">
                  <a:buNone/>
                </a:pPr>
                <a:endParaRPr lang="en-US" i="1" dirty="0">
                  <a:latin typeface="Cambria Math" panose="02040503050406030204" pitchFamily="18" charset="0"/>
                  <a:ea typeface="Cambria Math" panose="02040503050406030204" pitchFamily="18" charset="0"/>
                </a:endParaRPr>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063837B5-C28B-4B9A-ACE3-995A913179E7}"/>
                  </a:ext>
                </a:extLst>
              </p:cNvPr>
              <p:cNvSpPr>
                <a:spLocks noGrp="1" noRot="1" noChangeAspect="1" noMove="1" noResize="1" noEditPoints="1" noAdjustHandles="1" noChangeArrowheads="1" noChangeShapeType="1" noTextEdit="1"/>
              </p:cNvSpPr>
              <p:nvPr>
                <p:ph idx="1"/>
              </p:nvPr>
            </p:nvSpPr>
            <p:spPr>
              <a:blipFill>
                <a:blip r:embed="rId2"/>
                <a:stretch>
                  <a:fillRect l="-638" t="-2521" r="-928"/>
                </a:stretch>
              </a:blipFill>
            </p:spPr>
            <p:txBody>
              <a:bodyPr/>
              <a:lstStyle/>
              <a:p>
                <a:r>
                  <a:rPr lang="en-US">
                    <a:noFill/>
                  </a:rPr>
                  <a:t> </a:t>
                </a:r>
              </a:p>
            </p:txBody>
          </p:sp>
        </mc:Fallback>
      </mc:AlternateContent>
    </p:spTree>
    <p:extLst>
      <p:ext uri="{BB962C8B-B14F-4D97-AF65-F5344CB8AC3E}">
        <p14:creationId xmlns:p14="http://schemas.microsoft.com/office/powerpoint/2010/main" val="3796093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D44B8-1774-4456-B7F3-C6C5AE35123C}"/>
              </a:ext>
            </a:extLst>
          </p:cNvPr>
          <p:cNvSpPr>
            <a:spLocks noGrp="1"/>
          </p:cNvSpPr>
          <p:nvPr>
            <p:ph type="title"/>
          </p:nvPr>
        </p:nvSpPr>
        <p:spPr/>
        <p:txBody>
          <a:bodyPr/>
          <a:lstStyle/>
          <a:p>
            <a:r>
              <a:rPr lang="en-US" dirty="0">
                <a:solidFill>
                  <a:schemeClr val="accent1"/>
                </a:solidFill>
              </a:rPr>
              <a:t>Quicksort: Analysis of Partitioning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5336BB-2F7D-4F2D-A6AC-865850B9F2A4}"/>
                  </a:ext>
                </a:extLst>
              </p:cNvPr>
              <p:cNvSpPr>
                <a:spLocks noGrp="1"/>
              </p:cNvSpPr>
              <p:nvPr>
                <p:ph idx="1"/>
              </p:nvPr>
            </p:nvSpPr>
            <p:spPr/>
            <p:txBody>
              <a:bodyPr/>
              <a:lstStyle/>
              <a:p>
                <a:pPr marL="0" indent="0">
                  <a:buNone/>
                </a:pPr>
                <a:r>
                  <a:rPr lang="en-US" dirty="0">
                    <a:solidFill>
                      <a:schemeClr val="accent1"/>
                    </a:solidFill>
                  </a:rPr>
                  <a:t>Let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 be the number of elements in </a:t>
                </a:r>
                <a14:m>
                  <m:oMath xmlns:m="http://schemas.openxmlformats.org/officeDocument/2006/math">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oMath>
                </a14:m>
                <a:r>
                  <a:rPr lang="en-US" dirty="0">
                    <a:solidFill>
                      <a:schemeClr val="tx1"/>
                    </a:solidFill>
                  </a:rPr>
                  <a:t>.</a:t>
                </a:r>
              </a:p>
              <a:p>
                <a:pPr marL="0" indent="0">
                  <a:buNone/>
                </a:pPr>
                <a:endParaRPr lang="en-US" dirty="0">
                  <a:solidFill>
                    <a:schemeClr val="tx1"/>
                  </a:solidFill>
                </a:endParaRPr>
              </a:p>
              <a:p>
                <a:pPr marL="0" indent="0">
                  <a:buNone/>
                </a:pPr>
                <a:r>
                  <a:rPr lang="en-US" dirty="0">
                    <a:solidFill>
                      <a:schemeClr val="accent1"/>
                    </a:solidFill>
                  </a:rPr>
                  <a:t>Therefore, we have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The number of iterations executed by </a:t>
                </a:r>
                <a14:m>
                  <m:oMath xmlns:m="http://schemas.openxmlformats.org/officeDocument/2006/math">
                    <m:r>
                      <a:rPr lang="en-US" sz="2800" b="0" i="1" smtClean="0">
                        <a:solidFill>
                          <a:schemeClr val="tx1"/>
                        </a:solidFill>
                        <a:latin typeface="Cambria Math" panose="02040503050406030204" pitchFamily="18" charset="0"/>
                      </a:rPr>
                      <m:t>𝑃𝑎𝑟𝑡𝑖𝑡𝑖𝑜𝑛</m:t>
                    </m:r>
                  </m:oMath>
                </a14:m>
                <a:r>
                  <a:rPr lang="en-US" dirty="0">
                    <a:solidFill>
                      <a:schemeClr val="accent1"/>
                    </a:solidFill>
                  </a:rPr>
                  <a:t> is  </a:t>
                </a:r>
                <a14:m>
                  <m:oMath xmlns:m="http://schemas.openxmlformats.org/officeDocument/2006/math">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Since the loop body consists of only constant-time operations,</a:t>
                </a:r>
              </a:p>
              <a:p>
                <a:pPr marL="0" indent="0">
                  <a:buNone/>
                </a:pPr>
                <a:r>
                  <a:rPr lang="en-US" dirty="0">
                    <a:solidFill>
                      <a:schemeClr val="accent1"/>
                    </a:solidFill>
                  </a:rPr>
                  <a:t>	 the running time of </a:t>
                </a:r>
                <a14:m>
                  <m:oMath xmlns:m="http://schemas.openxmlformats.org/officeDocument/2006/math">
                    <m:r>
                      <a:rPr lang="en-US" sz="2800" b="0" i="1" smtClean="0">
                        <a:solidFill>
                          <a:schemeClr val="tx1"/>
                        </a:solidFill>
                        <a:latin typeface="Cambria Math" panose="02040503050406030204" pitchFamily="18" charset="0"/>
                      </a:rPr>
                      <m:t>𝑃𝑎𝑟𝑡𝑖𝑡𝑖𝑜𝑛</m:t>
                    </m:r>
                  </m:oMath>
                </a14:m>
                <a:r>
                  <a:rPr lang="en-US" dirty="0">
                    <a:solidFill>
                      <a:schemeClr val="accent1"/>
                    </a:solidFill>
                  </a:rPr>
                  <a:t> is </a:t>
                </a:r>
                <a14:m>
                  <m:oMath xmlns:m="http://schemas.openxmlformats.org/officeDocument/2006/math">
                    <m:r>
                      <m:rPr>
                        <m:sty m:val="p"/>
                      </m:rPr>
                      <a:rPr lang="el-GR" i="1" smtClean="0">
                        <a:solidFill>
                          <a:schemeClr val="tx1"/>
                        </a:solidFill>
                        <a:latin typeface="Cambria Math" panose="02040503050406030204" pitchFamily="18" charset="0"/>
                        <a:ea typeface="Cambria Math" panose="02040503050406030204" pitchFamily="18" charset="0"/>
                      </a:rPr>
                      <m:t>Θ</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−1</m:t>
                        </m:r>
                      </m:e>
                    </m:d>
                    <m:r>
                      <a:rPr lang="en-US" b="0" i="1" smtClean="0">
                        <a:solidFill>
                          <a:schemeClr val="tx1"/>
                        </a:solidFill>
                        <a:latin typeface="Cambria Math" panose="02040503050406030204" pitchFamily="18" charset="0"/>
                        <a:ea typeface="Cambria Math" panose="02040503050406030204" pitchFamily="18" charset="0"/>
                      </a:rPr>
                      <m:t> ≡</m:t>
                    </m:r>
                    <m:r>
                      <m:rPr>
                        <m:sty m:val="p"/>
                      </m:rPr>
                      <a:rPr lang="el-GR" b="0"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accent1"/>
                    </a:solidFill>
                  </a:rPr>
                  <a:t>. </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7E5336BB-2F7D-4F2D-A6AC-865850B9F2A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654487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6070-61A5-4356-9C31-AE0A38591868}"/>
              </a:ext>
            </a:extLst>
          </p:cNvPr>
          <p:cNvSpPr>
            <a:spLocks noGrp="1"/>
          </p:cNvSpPr>
          <p:nvPr>
            <p:ph type="title"/>
          </p:nvPr>
        </p:nvSpPr>
        <p:spPr/>
        <p:txBody>
          <a:bodyPr/>
          <a:lstStyle/>
          <a:p>
            <a:pPr algn="ctr"/>
            <a:endParaRPr lang="en-US" dirty="0">
              <a:solidFill>
                <a:schemeClr val="accent1"/>
              </a:solidFill>
            </a:endParaRPr>
          </a:p>
        </p:txBody>
      </p:sp>
      <p:sp>
        <p:nvSpPr>
          <p:cNvPr id="3" name="Content Placeholder 2">
            <a:extLst>
              <a:ext uri="{FF2B5EF4-FFF2-40B4-BE49-F238E27FC236}">
                <a16:creationId xmlns:a16="http://schemas.microsoft.com/office/drawing/2014/main" id="{206F444E-BC98-41BD-8334-55BDE5C74B1F}"/>
              </a:ext>
            </a:extLst>
          </p:cNvPr>
          <p:cNvSpPr>
            <a:spLocks noGrp="1"/>
          </p:cNvSpPr>
          <p:nvPr>
            <p:ph idx="1"/>
          </p:nvPr>
        </p:nvSpPr>
        <p:spPr/>
        <p:txBody>
          <a:bodyPr/>
          <a:lstStyle/>
          <a:p>
            <a:endParaRPr lang="en-US" dirty="0"/>
          </a:p>
          <a:p>
            <a:pPr marL="0" indent="0">
              <a:buNone/>
            </a:pPr>
            <a:endParaRPr lang="en-US" dirty="0"/>
          </a:p>
          <a:p>
            <a:pPr marL="0" indent="0">
              <a:buNone/>
            </a:pPr>
            <a:r>
              <a:rPr lang="en-US" sz="4400" dirty="0">
                <a:solidFill>
                  <a:schemeClr val="accent1"/>
                </a:solidFill>
              </a:rPr>
              <a:t>Lecture 6:  Divide and Conquer</a:t>
            </a:r>
          </a:p>
        </p:txBody>
      </p:sp>
    </p:spTree>
    <p:extLst>
      <p:ext uri="{BB962C8B-B14F-4D97-AF65-F5344CB8AC3E}">
        <p14:creationId xmlns:p14="http://schemas.microsoft.com/office/powerpoint/2010/main" val="316990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0D0C5-305A-4216-9B7D-3489A87095AA}"/>
              </a:ext>
            </a:extLst>
          </p:cNvPr>
          <p:cNvSpPr>
            <a:spLocks noGrp="1"/>
          </p:cNvSpPr>
          <p:nvPr>
            <p:ph type="title"/>
          </p:nvPr>
        </p:nvSpPr>
        <p:spPr/>
        <p:txBody>
          <a:bodyPr/>
          <a:lstStyle/>
          <a:p>
            <a:r>
              <a:rPr lang="en-US" dirty="0">
                <a:solidFill>
                  <a:schemeClr val="accent1"/>
                </a:solidFill>
              </a:rPr>
              <a:t>Quick sort: Worst-Case Analysis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79BC134-3C59-47DC-BD8D-54D2509494A9}"/>
                  </a:ext>
                </a:extLst>
              </p:cNvPr>
              <p:cNvSpPr>
                <a:spLocks noGrp="1"/>
              </p:cNvSpPr>
              <p:nvPr>
                <p:ph idx="1"/>
              </p:nvPr>
            </p:nvSpPr>
            <p:spPr/>
            <p:txBody>
              <a:bodyPr/>
              <a:lstStyle/>
              <a:p>
                <a:pPr marL="0" indent="0">
                  <a:buNone/>
                </a:pPr>
                <a:r>
                  <a:rPr lang="en-US" dirty="0">
                    <a:solidFill>
                      <a:schemeClr val="accent1"/>
                    </a:solidFill>
                  </a:rPr>
                  <a:t>The</a:t>
                </a:r>
                <a:r>
                  <a:rPr lang="en-US" b="1" i="1" dirty="0">
                    <a:solidFill>
                      <a:srgbClr val="FF0000"/>
                    </a:solidFill>
                  </a:rPr>
                  <a:t> Worst-case</a:t>
                </a:r>
                <a:r>
                  <a:rPr lang="en-US" dirty="0">
                    <a:solidFill>
                      <a:schemeClr val="accent1"/>
                    </a:solidFill>
                  </a:rPr>
                  <a:t> behavior for quicksort occurs when the </a:t>
                </a:r>
                <a14:m>
                  <m:oMath xmlns:m="http://schemas.openxmlformats.org/officeDocument/2006/math">
                    <m:r>
                      <a:rPr lang="en-US" sz="2800" b="0" i="1" smtClean="0">
                        <a:solidFill>
                          <a:schemeClr val="tx1"/>
                        </a:solidFill>
                        <a:latin typeface="Cambria Math" panose="02040503050406030204" pitchFamily="18" charset="0"/>
                      </a:rPr>
                      <m:t>𝑃𝑎𝑟𝑡𝑖𝑡𝑖𝑜𝑛</m:t>
                    </m:r>
                  </m:oMath>
                </a14:m>
                <a:r>
                  <a:rPr lang="en-US" dirty="0">
                    <a:solidFill>
                      <a:schemeClr val="accent1"/>
                    </a:solidFill>
                  </a:rPr>
                  <a:t> routine produces one subproblem with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oMath>
                </a14:m>
                <a:r>
                  <a:rPr lang="en-US" dirty="0">
                    <a:solidFill>
                      <a:schemeClr val="accent1"/>
                    </a:solidFill>
                  </a:rPr>
                  <a:t> elements and one with </a:t>
                </a:r>
                <a14:m>
                  <m:oMath xmlns:m="http://schemas.openxmlformats.org/officeDocument/2006/math">
                    <m:r>
                      <a:rPr lang="en-US" b="0" i="1" smtClean="0">
                        <a:solidFill>
                          <a:schemeClr val="tx1"/>
                        </a:solidFill>
                        <a:latin typeface="Cambria Math" panose="02040503050406030204" pitchFamily="18" charset="0"/>
                      </a:rPr>
                      <m:t>0</m:t>
                    </m:r>
                  </m:oMath>
                </a14:m>
                <a:r>
                  <a:rPr lang="en-US" dirty="0">
                    <a:solidFill>
                      <a:schemeClr val="accent1"/>
                    </a:solidFill>
                  </a:rPr>
                  <a:t> elements.</a:t>
                </a:r>
              </a:p>
              <a:p>
                <a:pPr marL="0" indent="0">
                  <a:buNone/>
                </a:pPr>
                <a:endParaRPr lang="en-US" dirty="0">
                  <a:solidFill>
                    <a:schemeClr val="accent1"/>
                  </a:solidFill>
                </a:endParaRPr>
              </a:p>
              <a:p>
                <a:pPr marL="0" indent="0">
                  <a:buNone/>
                </a:pPr>
                <a:r>
                  <a:rPr lang="en-US" dirty="0">
                    <a:solidFill>
                      <a:schemeClr val="accent1"/>
                    </a:solidFill>
                  </a:rPr>
                  <a:t>Let us assume that such an </a:t>
                </a:r>
                <a:r>
                  <a:rPr lang="en-US" b="1" i="1" dirty="0">
                    <a:solidFill>
                      <a:srgbClr val="FF0000"/>
                    </a:solidFill>
                  </a:rPr>
                  <a:t>unbalanced partitioning </a:t>
                </a:r>
                <a:r>
                  <a:rPr lang="en-US" dirty="0">
                    <a:solidFill>
                      <a:schemeClr val="accent1"/>
                    </a:solidFill>
                  </a:rPr>
                  <a:t>happens in each recursive call.</a:t>
                </a:r>
              </a:p>
              <a:p>
                <a:pPr marL="0" indent="0">
                  <a:buNone/>
                </a:pPr>
                <a:endParaRPr lang="en-US" dirty="0">
                  <a:solidFill>
                    <a:schemeClr val="accent1"/>
                  </a:solidFill>
                </a:endParaRPr>
              </a:p>
              <a:p>
                <a:pPr marL="0" indent="0">
                  <a:buNone/>
                </a:pPr>
                <a:r>
                  <a:rPr lang="en-US" dirty="0">
                    <a:solidFill>
                      <a:schemeClr val="accent1"/>
                    </a:solidFill>
                  </a:rPr>
                  <a:t>Since the recursive call on an array of size </a:t>
                </a:r>
                <a14:m>
                  <m:oMath xmlns:m="http://schemas.openxmlformats.org/officeDocument/2006/math">
                    <m:r>
                      <a:rPr lang="en-US" b="0" i="1" smtClean="0">
                        <a:solidFill>
                          <a:schemeClr val="tx1"/>
                        </a:solidFill>
                        <a:latin typeface="Cambria Math" panose="02040503050406030204" pitchFamily="18" charset="0"/>
                      </a:rPr>
                      <m:t>0</m:t>
                    </m:r>
                  </m:oMath>
                </a14:m>
                <a:r>
                  <a:rPr lang="en-US" dirty="0">
                    <a:solidFill>
                      <a:schemeClr val="accent1"/>
                    </a:solidFill>
                  </a:rPr>
                  <a:t> returns immediately, 				</a:t>
                </a:r>
                <a14:m>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0</m:t>
                        </m:r>
                      </m:e>
                    </m:d>
                    <m:r>
                      <a:rPr lang="en-US" b="0" i="1" smtClean="0">
                        <a:solidFill>
                          <a:schemeClr val="tx1"/>
                        </a:solidFill>
                        <a:latin typeface="Cambria Math" panose="02040503050406030204" pitchFamily="18" charset="0"/>
                      </a:rPr>
                      <m:t>=</m:t>
                    </m:r>
                    <m:r>
                      <m:rPr>
                        <m:sty m:val="p"/>
                      </m:rPr>
                      <a:rPr lang="el-GR" b="0"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(1)</m:t>
                    </m:r>
                  </m:oMath>
                </a14:m>
                <a:r>
                  <a:rPr lang="en-US" dirty="0">
                    <a:solidFill>
                      <a:schemeClr val="accent1"/>
                    </a:solidFill>
                  </a:rPr>
                  <a:t>.</a:t>
                </a:r>
              </a:p>
            </p:txBody>
          </p:sp>
        </mc:Choice>
        <mc:Fallback xmlns="">
          <p:sp>
            <p:nvSpPr>
              <p:cNvPr id="3" name="Content Placeholder 2">
                <a:extLst>
                  <a:ext uri="{FF2B5EF4-FFF2-40B4-BE49-F238E27FC236}">
                    <a16:creationId xmlns:a16="http://schemas.microsoft.com/office/drawing/2014/main" id="{379BC134-3C59-47DC-BD8D-54D2509494A9}"/>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098085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70AED-A8C8-427B-A95C-1D2A066D8E75}"/>
              </a:ext>
            </a:extLst>
          </p:cNvPr>
          <p:cNvSpPr>
            <a:spLocks noGrp="1"/>
          </p:cNvSpPr>
          <p:nvPr>
            <p:ph type="title"/>
          </p:nvPr>
        </p:nvSpPr>
        <p:spPr/>
        <p:txBody>
          <a:bodyPr/>
          <a:lstStyle/>
          <a:p>
            <a:r>
              <a:rPr lang="en-US" dirty="0">
                <a:solidFill>
                  <a:schemeClr val="accent1"/>
                </a:solidFill>
              </a:rPr>
              <a:t>Quicksort: Worst-Case Analysis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4AABDC7-2C34-4188-9425-96065A739E3A}"/>
                  </a:ext>
                </a:extLst>
              </p:cNvPr>
              <p:cNvSpPr>
                <a:spLocks noGrp="1"/>
              </p:cNvSpPr>
              <p:nvPr>
                <p:ph idx="1"/>
              </p:nvPr>
            </p:nvSpPr>
            <p:spPr/>
            <p:txBody>
              <a:bodyPr>
                <a:normAutofit fontScale="62500" lnSpcReduction="20000"/>
              </a:bodyPr>
              <a:lstStyle/>
              <a:p>
                <a:pPr marL="0" indent="0">
                  <a:buNone/>
                </a:pPr>
                <a:r>
                  <a:rPr lang="en-US" dirty="0">
                    <a:solidFill>
                      <a:schemeClr val="accent1"/>
                    </a:solidFill>
                  </a:rPr>
                  <a:t>Therefore, the running time of quicksort is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r>
                  <a:rPr lang="en-US" dirty="0">
                    <a:solidFill>
                      <a:schemeClr val="accent1"/>
                    </a:solidFill>
                  </a:rPr>
                  <a:t>Since</a:t>
                </a:r>
                <a:r>
                  <a:rPr lang="en-US" dirty="0"/>
                  <a:t> </a:t>
                </a:r>
                <a14:m>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0</m:t>
                        </m:r>
                      </m:e>
                    </m:d>
                    <m:r>
                      <a:rPr lang="en-US" b="0" i="1" smtClean="0">
                        <a:solidFill>
                          <a:schemeClr val="tx1"/>
                        </a:solidFill>
                        <a:latin typeface="Cambria Math" panose="02040503050406030204" pitchFamily="18" charset="0"/>
                      </a:rPr>
                      <m:t>=</m:t>
                    </m:r>
                    <m:r>
                      <m:rPr>
                        <m:sty m:val="p"/>
                      </m:rPr>
                      <a:rPr lang="el-GR" b="0" i="1" smtClean="0">
                        <a:solidFill>
                          <a:schemeClr val="tx1"/>
                        </a:solidFill>
                        <a:latin typeface="Cambria Math" panose="02040503050406030204" pitchFamily="18" charset="0"/>
                        <a:ea typeface="Cambria Math" panose="02040503050406030204" pitchFamily="18" charset="0"/>
                      </a:rPr>
                      <m:t>Θ</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1</m:t>
                        </m:r>
                      </m:e>
                    </m:d>
                  </m:oMath>
                </a14:m>
                <a:r>
                  <a:rPr lang="en-US" dirty="0">
                    <a:solidFill>
                      <a:schemeClr val="accent1"/>
                    </a:solidFill>
                  </a:rPr>
                  <a:t>,</a:t>
                </a:r>
              </a:p>
              <a:p>
                <a:pPr marL="0" indent="0">
                  <a:buNone/>
                </a:pPr>
                <a:endParaRPr lang="en-US" dirty="0">
                  <a:solidFill>
                    <a:schemeClr val="accent1"/>
                  </a:solidFill>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endParaRPr lang="en-US" dirty="0"/>
              </a:p>
              <a:p>
                <a:pPr marL="0" indent="0">
                  <a:buNone/>
                </a:pPr>
                <a:r>
                  <a:rPr lang="en-US" dirty="0">
                    <a:solidFill>
                      <a:schemeClr val="accent1"/>
                    </a:solidFill>
                    <a:ea typeface="Cambria Math" panose="02040503050406030204" pitchFamily="18" charset="0"/>
                  </a:rPr>
                  <a:t>The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oMath>
                </a14:m>
                <a:r>
                  <a:rPr lang="en-US" dirty="0"/>
                  <a:t> </a:t>
                </a:r>
                <a:r>
                  <a:rPr lang="en-US" dirty="0">
                    <a:solidFill>
                      <a:schemeClr val="accent1"/>
                    </a:solidFill>
                  </a:rPr>
                  <a:t>term can be absorbed into the more asymptotically dominant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oMath>
                </a14:m>
                <a:endParaRPr lang="en-US" dirty="0"/>
              </a:p>
              <a:p>
                <a:pPr marL="0" indent="0">
                  <a:buNone/>
                </a:pPr>
                <a:r>
                  <a:rPr lang="en-US" dirty="0">
                    <a:solidFill>
                      <a:schemeClr val="accent1"/>
                    </a:solidFill>
                  </a:rPr>
                  <a:t>term.</a:t>
                </a:r>
              </a:p>
              <a:p>
                <a:pPr marL="0" indent="0">
                  <a:buNone/>
                </a:pPr>
                <a:endParaRPr lang="en-US" dirty="0">
                  <a:solidFill>
                    <a:schemeClr val="accent1"/>
                  </a:solidFill>
                </a:endParaRPr>
              </a:p>
              <a:p>
                <a:pPr marL="0" indent="0">
                  <a:buNone/>
                </a:pPr>
                <a:r>
                  <a:rPr lang="en-US" dirty="0">
                    <a:solidFill>
                      <a:schemeClr val="accent1"/>
                    </a:solidFill>
                  </a:rPr>
                  <a:t>Therefore,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endParaRPr lang="en-US" dirty="0"/>
              </a:p>
              <a:p>
                <a:pPr marL="0" indent="0">
                  <a:buNone/>
                </a:pPr>
                <a:r>
                  <a:rPr lang="en-US" dirty="0">
                    <a:solidFill>
                      <a:schemeClr val="accent1"/>
                    </a:solidFill>
                  </a:rPr>
                  <a:t>Solving the recurrence, we have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r>
                  <a:rPr lang="en-US" dirty="0">
                    <a:solidFill>
                      <a:schemeClr val="accent1"/>
                    </a:solidFill>
                  </a:rPr>
                  <a:t>.</a:t>
                </a:r>
              </a:p>
              <a:p>
                <a:pPr marL="0" indent="0">
                  <a:buNone/>
                </a:pPr>
                <a:endParaRPr lang="en-US" dirty="0"/>
              </a:p>
              <a:p>
                <a:pPr marL="0" indent="0">
                  <a:buNone/>
                </a:pPr>
                <a:endParaRPr lang="en-US" dirty="0"/>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A4AABDC7-2C34-4188-9425-96065A739E3A}"/>
                  </a:ext>
                </a:extLst>
              </p:cNvPr>
              <p:cNvSpPr>
                <a:spLocks noGrp="1" noRot="1" noChangeAspect="1" noMove="1" noResize="1" noEditPoints="1" noAdjustHandles="1" noChangeArrowheads="1" noChangeShapeType="1" noTextEdit="1"/>
              </p:cNvSpPr>
              <p:nvPr>
                <p:ph idx="1"/>
              </p:nvPr>
            </p:nvSpPr>
            <p:spPr>
              <a:blipFill>
                <a:blip r:embed="rId2"/>
                <a:stretch>
                  <a:fillRect l="-522" t="-2241"/>
                </a:stretch>
              </a:blipFill>
            </p:spPr>
            <p:txBody>
              <a:bodyPr/>
              <a:lstStyle/>
              <a:p>
                <a:r>
                  <a:rPr lang="en-US">
                    <a:noFill/>
                  </a:rPr>
                  <a:t> </a:t>
                </a:r>
              </a:p>
            </p:txBody>
          </p:sp>
        </mc:Fallback>
      </mc:AlternateContent>
    </p:spTree>
    <p:extLst>
      <p:ext uri="{BB962C8B-B14F-4D97-AF65-F5344CB8AC3E}">
        <p14:creationId xmlns:p14="http://schemas.microsoft.com/office/powerpoint/2010/main" val="67231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1A95D-F581-4014-ADA0-CC177516D595}"/>
              </a:ext>
            </a:extLst>
          </p:cNvPr>
          <p:cNvSpPr>
            <a:spLocks noGrp="1"/>
          </p:cNvSpPr>
          <p:nvPr>
            <p:ph type="title"/>
          </p:nvPr>
        </p:nvSpPr>
        <p:spPr/>
        <p:txBody>
          <a:bodyPr/>
          <a:lstStyle/>
          <a:p>
            <a:r>
              <a:rPr lang="en-US" dirty="0">
                <a:solidFill>
                  <a:schemeClr val="accent1"/>
                </a:solidFill>
              </a:rPr>
              <a:t>Quicksort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1A1E60-77F7-41D2-AF99-1D7E85B0DFE7}"/>
                  </a:ext>
                </a:extLst>
              </p:cNvPr>
              <p:cNvSpPr>
                <a:spLocks noGrp="1"/>
              </p:cNvSpPr>
              <p:nvPr>
                <p:ph idx="1"/>
              </p:nvPr>
            </p:nvSpPr>
            <p:spPr/>
            <p:txBody>
              <a:bodyPr/>
              <a:lstStyle/>
              <a:p>
                <a:pPr marL="0" indent="0">
                  <a:buNone/>
                </a:pPr>
                <a:r>
                  <a:rPr lang="en-US" dirty="0">
                    <a:solidFill>
                      <a:schemeClr val="accent1"/>
                    </a:solidFill>
                  </a:rPr>
                  <a:t>Although quicksort is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r>
                  <a:rPr lang="en-US" dirty="0"/>
                  <a:t> </a:t>
                </a:r>
                <a:r>
                  <a:rPr lang="en-US" dirty="0">
                    <a:solidFill>
                      <a:schemeClr val="accent1"/>
                    </a:solidFill>
                  </a:rPr>
                  <a:t>in the worst case, </a:t>
                </a:r>
              </a:p>
              <a:p>
                <a:pPr marL="0" indent="0">
                  <a:buNone/>
                </a:pPr>
                <a:r>
                  <a:rPr lang="en-US" dirty="0">
                    <a:solidFill>
                      <a:schemeClr val="accent1"/>
                    </a:solidFill>
                  </a:rPr>
                  <a:t>	it performs fairly well in the average case as we will see in a future lecture on </a:t>
                </a:r>
                <a:r>
                  <a:rPr lang="en-US" b="1" i="1" dirty="0">
                    <a:solidFill>
                      <a:srgbClr val="FF0000"/>
                    </a:solidFill>
                  </a:rPr>
                  <a:t>Randomized Algorithms</a:t>
                </a:r>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We will see that the randomized version of quicksort runs in </a:t>
                </a:r>
                <a:r>
                  <a:rPr lang="en-US" b="1" i="1" dirty="0">
                    <a:solidFill>
                      <a:srgbClr val="FF0000"/>
                    </a:solidFill>
                  </a:rPr>
                  <a:t>expected time </a:t>
                </a:r>
                <a14:m>
                  <m:oMath xmlns:m="http://schemas.openxmlformats.org/officeDocument/2006/math">
                    <m:r>
                      <m:rPr>
                        <m:sty m:val="p"/>
                      </m:rPr>
                      <a:rPr lang="en-US" i="1">
                        <a:latin typeface="Cambria Math" panose="02040503050406030204" pitchFamily="18" charset="0"/>
                        <a:ea typeface="Cambria Math" panose="02040503050406030204" pitchFamily="18" charset="0"/>
                      </a:rPr>
                      <m:t>O</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log</m:t>
                        </m:r>
                      </m:fName>
                      <m:e>
                        <m:r>
                          <a:rPr lang="en-US" b="0" i="1" smtClean="0">
                            <a:latin typeface="Cambria Math" panose="02040503050406030204" pitchFamily="18" charset="0"/>
                            <a:ea typeface="Cambria Math" panose="02040503050406030204" pitchFamily="18" charset="0"/>
                          </a:rPr>
                          <m:t>𝑛</m:t>
                        </m:r>
                      </m:e>
                    </m:func>
                    <m:r>
                      <a:rPr lang="en-US" b="0" i="1" smtClean="0">
                        <a:latin typeface="Cambria Math" panose="02040503050406030204" pitchFamily="18" charset="0"/>
                        <a:ea typeface="Cambria Math" panose="02040503050406030204" pitchFamily="18" charset="0"/>
                      </a:rPr>
                      <m:t>)</m:t>
                    </m:r>
                  </m:oMath>
                </a14:m>
                <a:r>
                  <a:rPr lang="en-US" dirty="0"/>
                  <a:t>.</a:t>
                </a:r>
              </a:p>
              <a:p>
                <a:pPr marL="0" indent="0">
                  <a:buNone/>
                </a:pPr>
                <a:endParaRPr lang="en-US" dirty="0">
                  <a:solidFill>
                    <a:schemeClr val="accent1"/>
                  </a:solidFill>
                </a:endParaRPr>
              </a:p>
              <a:p>
                <a:pPr marL="0" indent="0">
                  <a:buNone/>
                </a:pPr>
                <a:r>
                  <a:rPr lang="en-US" dirty="0">
                    <a:solidFill>
                      <a:schemeClr val="accent1"/>
                    </a:solidFill>
                  </a:rPr>
                  <a:t>Another crucial property of quicksort is that it is an </a:t>
                </a:r>
                <a:r>
                  <a:rPr lang="en-US" b="1" i="1" dirty="0">
                    <a:solidFill>
                      <a:srgbClr val="FF0000"/>
                    </a:solidFill>
                  </a:rPr>
                  <a:t>in-place</a:t>
                </a:r>
                <a:r>
                  <a:rPr lang="en-US" dirty="0">
                    <a:solidFill>
                      <a:schemeClr val="accent1"/>
                    </a:solidFill>
                  </a:rPr>
                  <a:t> sorting algorithm.</a:t>
                </a:r>
              </a:p>
            </p:txBody>
          </p:sp>
        </mc:Choice>
        <mc:Fallback xmlns="">
          <p:sp>
            <p:nvSpPr>
              <p:cNvPr id="3" name="Content Placeholder 2">
                <a:extLst>
                  <a:ext uri="{FF2B5EF4-FFF2-40B4-BE49-F238E27FC236}">
                    <a16:creationId xmlns:a16="http://schemas.microsoft.com/office/drawing/2014/main" id="{1A1A1E60-77F7-41D2-AF99-1D7E85B0DFE7}"/>
                  </a:ext>
                </a:extLst>
              </p:cNvPr>
              <p:cNvSpPr>
                <a:spLocks noGrp="1" noRot="1" noChangeAspect="1" noMove="1" noResize="1" noEditPoints="1" noAdjustHandles="1" noChangeArrowheads="1" noChangeShapeType="1" noTextEdit="1"/>
              </p:cNvSpPr>
              <p:nvPr>
                <p:ph idx="1"/>
              </p:nvPr>
            </p:nvSpPr>
            <p:spPr>
              <a:blipFill>
                <a:blip r:embed="rId2"/>
                <a:stretch>
                  <a:fillRect l="-1217" t="-2241" b="-140"/>
                </a:stretch>
              </a:blipFill>
            </p:spPr>
            <p:txBody>
              <a:bodyPr/>
              <a:lstStyle/>
              <a:p>
                <a:r>
                  <a:rPr lang="en-US">
                    <a:noFill/>
                  </a:rPr>
                  <a:t> </a:t>
                </a:r>
              </a:p>
            </p:txBody>
          </p:sp>
        </mc:Fallback>
      </mc:AlternateContent>
    </p:spTree>
    <p:extLst>
      <p:ext uri="{BB962C8B-B14F-4D97-AF65-F5344CB8AC3E}">
        <p14:creationId xmlns:p14="http://schemas.microsoft.com/office/powerpoint/2010/main" val="2570527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76F29-B2A2-4650-998B-108C78D06480}"/>
              </a:ext>
            </a:extLst>
          </p:cNvPr>
          <p:cNvSpPr>
            <a:spLocks noGrp="1"/>
          </p:cNvSpPr>
          <p:nvPr>
            <p:ph type="title"/>
          </p:nvPr>
        </p:nvSpPr>
        <p:spPr/>
        <p:txBody>
          <a:bodyPr/>
          <a:lstStyle/>
          <a:p>
            <a:r>
              <a:rPr lang="en-US" dirty="0">
                <a:solidFill>
                  <a:schemeClr val="accent1"/>
                </a:solidFill>
              </a:rPr>
              <a:t>Matrix Multiplication: Naïve Algorithm</a:t>
            </a:r>
          </a:p>
        </p:txBody>
      </p:sp>
      <p:sp>
        <p:nvSpPr>
          <p:cNvPr id="3" name="Content Placeholder 2">
            <a:extLst>
              <a:ext uri="{FF2B5EF4-FFF2-40B4-BE49-F238E27FC236}">
                <a16:creationId xmlns:a16="http://schemas.microsoft.com/office/drawing/2014/main" id="{3C0ED6E8-A38A-4B91-8947-EA8D06A64427}"/>
              </a:ext>
            </a:extLst>
          </p:cNvPr>
          <p:cNvSpPr>
            <a:spLocks noGrp="1"/>
          </p:cNvSpPr>
          <p:nvPr>
            <p:ph idx="1"/>
          </p:nvPr>
        </p:nvSpPr>
        <p:spPr/>
        <p:txBody>
          <a:bodyPr/>
          <a:lstStyle/>
          <a:p>
            <a:pPr marL="0" indent="0">
              <a:buNone/>
            </a:pPr>
            <a:r>
              <a:rPr lang="en-US" b="1" i="1" dirty="0">
                <a:solidFill>
                  <a:srgbClr val="FF0000"/>
                </a:solidFill>
              </a:rPr>
              <a:t>Naïve matrix multiplication </a:t>
            </a:r>
            <a:r>
              <a:rPr lang="en-US" dirty="0">
                <a:solidFill>
                  <a:schemeClr val="accent1"/>
                </a:solidFill>
              </a:rPr>
              <a:t>can be implemented in an iterative </a:t>
            </a:r>
            <a:r>
              <a:rPr lang="en-US" dirty="0" err="1">
                <a:solidFill>
                  <a:schemeClr val="accent1"/>
                </a:solidFill>
              </a:rPr>
              <a:t>fasion</a:t>
            </a:r>
            <a:r>
              <a:rPr lang="en-US" dirty="0">
                <a:solidFill>
                  <a:schemeClr val="accent1"/>
                </a:solidFill>
              </a:rPr>
              <a:t> as follows:</a:t>
            </a:r>
          </a:p>
          <a:p>
            <a:pPr marL="0" indent="0">
              <a:buNone/>
            </a:pPr>
            <a:endParaRPr lang="en-US" dirty="0">
              <a:solidFill>
                <a:schemeClr val="accent1"/>
              </a:solidFill>
            </a:endParaRPr>
          </a:p>
        </p:txBody>
      </p:sp>
      <p:pic>
        <p:nvPicPr>
          <p:cNvPr id="5" name="Picture 4">
            <a:extLst>
              <a:ext uri="{FF2B5EF4-FFF2-40B4-BE49-F238E27FC236}">
                <a16:creationId xmlns:a16="http://schemas.microsoft.com/office/drawing/2014/main" id="{96FF235F-1FDC-4A7A-97E1-2CBB3F6383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3040" y="3021965"/>
            <a:ext cx="5909310" cy="2996714"/>
          </a:xfrm>
          <a:prstGeom prst="rect">
            <a:avLst/>
          </a:prstGeom>
        </p:spPr>
      </p:pic>
    </p:spTree>
    <p:extLst>
      <p:ext uri="{BB962C8B-B14F-4D97-AF65-F5344CB8AC3E}">
        <p14:creationId xmlns:p14="http://schemas.microsoft.com/office/powerpoint/2010/main" val="896040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C21C7-16DA-4641-B5DA-40E1D8AAB8D2}"/>
              </a:ext>
            </a:extLst>
          </p:cNvPr>
          <p:cNvSpPr>
            <a:spLocks noGrp="1"/>
          </p:cNvSpPr>
          <p:nvPr>
            <p:ph type="title"/>
          </p:nvPr>
        </p:nvSpPr>
        <p:spPr/>
        <p:txBody>
          <a:bodyPr/>
          <a:lstStyle/>
          <a:p>
            <a:r>
              <a:rPr lang="en-US" dirty="0">
                <a:solidFill>
                  <a:schemeClr val="accent1"/>
                </a:solidFill>
              </a:rPr>
              <a:t>Matrix Multiplication: Naïve Algorithm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256624-3280-4EE2-A5F8-03CBF09608C1}"/>
                  </a:ext>
                </a:extLst>
              </p:cNvPr>
              <p:cNvSpPr>
                <a:spLocks noGrp="1"/>
              </p:cNvSpPr>
              <p:nvPr>
                <p:ph idx="1"/>
              </p:nvPr>
            </p:nvSpPr>
            <p:spPr/>
            <p:txBody>
              <a:bodyPr/>
              <a:lstStyle/>
              <a:p>
                <a:pPr marL="0" indent="0">
                  <a:buNone/>
                </a:pPr>
                <a:r>
                  <a:rPr lang="en-US" sz="2800" dirty="0">
                    <a:solidFill>
                      <a:schemeClr val="accent1"/>
                    </a:solidFill>
                  </a:rPr>
                  <a:t>Because each of the </a:t>
                </a:r>
                <a:r>
                  <a:rPr lang="en-US" sz="2800" b="1" i="1" dirty="0">
                    <a:solidFill>
                      <a:srgbClr val="FF0000"/>
                    </a:solidFill>
                  </a:rPr>
                  <a:t>three nested loops </a:t>
                </a:r>
                <a:r>
                  <a:rPr lang="en-US" sz="2800" dirty="0">
                    <a:solidFill>
                      <a:schemeClr val="accent1"/>
                    </a:solidFill>
                  </a:rPr>
                  <a:t>runs exactly </a:t>
                </a:r>
                <a14:m>
                  <m:oMath xmlns:m="http://schemas.openxmlformats.org/officeDocument/2006/math">
                    <m:r>
                      <a:rPr lang="en-US" sz="2800" b="0" i="1" smtClean="0">
                        <a:solidFill>
                          <a:schemeClr val="tx1"/>
                        </a:solidFill>
                        <a:latin typeface="Cambria Math" panose="02040503050406030204" pitchFamily="18" charset="0"/>
                      </a:rPr>
                      <m:t>𝑛</m:t>
                    </m:r>
                  </m:oMath>
                </a14:m>
                <a:r>
                  <a:rPr lang="en-US" sz="2800" dirty="0">
                    <a:solidFill>
                      <a:schemeClr val="tx1"/>
                    </a:solidFill>
                  </a:rPr>
                  <a:t> </a:t>
                </a:r>
                <a:r>
                  <a:rPr lang="en-US" sz="2800" dirty="0">
                    <a:solidFill>
                      <a:schemeClr val="accent1"/>
                    </a:solidFill>
                  </a:rPr>
                  <a:t>times and each execution of </a:t>
                </a:r>
                <a:r>
                  <a:rPr lang="en-US" b="1" i="1" dirty="0">
                    <a:solidFill>
                      <a:srgbClr val="FF0000"/>
                    </a:solidFill>
                  </a:rPr>
                  <a:t>L</a:t>
                </a:r>
                <a:r>
                  <a:rPr lang="en-US" sz="2800" b="1" i="1" dirty="0">
                    <a:solidFill>
                      <a:srgbClr val="FF0000"/>
                    </a:solidFill>
                  </a:rPr>
                  <a:t>ine 8 </a:t>
                </a:r>
                <a:r>
                  <a:rPr lang="en-US" sz="2800" dirty="0">
                    <a:solidFill>
                      <a:schemeClr val="accent1"/>
                    </a:solidFill>
                  </a:rPr>
                  <a:t>runs in constant time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r>
                  <a:rPr lang="en-US" dirty="0"/>
                  <a:t>)</a:t>
                </a:r>
                <a:r>
                  <a:rPr lang="en-US" dirty="0">
                    <a:solidFill>
                      <a:schemeClr val="accent1"/>
                    </a:solidFill>
                  </a:rPr>
                  <a:t>, </a:t>
                </a:r>
                <a:endParaRPr lang="en-US" sz="2800" b="1" i="1" dirty="0">
                  <a:solidFill>
                    <a:srgbClr val="FF0000"/>
                  </a:solidFill>
                </a:endParaRPr>
              </a:p>
              <a:p>
                <a:pPr marL="0" indent="0">
                  <a:buNone/>
                </a:pPr>
                <a:endParaRPr lang="en-US" dirty="0">
                  <a:solidFill>
                    <a:schemeClr val="accent1"/>
                  </a:solidFill>
                </a:endParaRPr>
              </a:p>
              <a:p>
                <a:pPr marL="0" indent="0">
                  <a:buNone/>
                </a:pPr>
                <a:r>
                  <a:rPr lang="en-US" dirty="0">
                    <a:solidFill>
                      <a:schemeClr val="accent1"/>
                    </a:solidFill>
                  </a:rPr>
                  <a:t>t</a:t>
                </a:r>
                <a:r>
                  <a:rPr lang="en-US" sz="2800" dirty="0">
                    <a:solidFill>
                      <a:schemeClr val="accent1"/>
                    </a:solidFill>
                  </a:rPr>
                  <a:t>he running time of the naïve algorithm takes </a:t>
                </a:r>
                <a14:m>
                  <m:oMath xmlns:m="http://schemas.openxmlformats.org/officeDocument/2006/math">
                    <m:r>
                      <a:rPr lang="en-US" sz="2800" b="0" i="1" smtClean="0">
                        <a:latin typeface="Cambria Math" panose="02040503050406030204" pitchFamily="18" charset="0"/>
                      </a:rPr>
                      <m:t>𝑇</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𝑛</m:t>
                        </m:r>
                      </m:e>
                    </m:d>
                    <m:r>
                      <a:rPr lang="en-US" sz="2800" b="0" i="1" smtClean="0">
                        <a:latin typeface="Cambria Math" panose="02040503050406030204" pitchFamily="18" charset="0"/>
                      </a:rPr>
                      <m:t>= </m:t>
                    </m:r>
                    <m:r>
                      <m:rPr>
                        <m:sty m:val="p"/>
                      </m:rPr>
                      <a:rPr lang="el-GR" sz="2800" b="0" i="1" smtClean="0">
                        <a:latin typeface="Cambria Math" panose="02040503050406030204" pitchFamily="18" charset="0"/>
                        <a:ea typeface="Cambria Math" panose="02040503050406030204" pitchFamily="18" charset="0"/>
                      </a:rPr>
                      <m:t>Θ</m:t>
                    </m:r>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𝑛</m:t>
                        </m:r>
                      </m:e>
                      <m:sup>
                        <m:r>
                          <a:rPr lang="en-US" sz="2800" b="0" i="1" smtClean="0">
                            <a:latin typeface="Cambria Math" panose="02040503050406030204" pitchFamily="18" charset="0"/>
                            <a:ea typeface="Cambria Math" panose="02040503050406030204" pitchFamily="18" charset="0"/>
                          </a:rPr>
                          <m:t>3</m:t>
                        </m:r>
                      </m:sup>
                    </m:sSup>
                  </m:oMath>
                </a14:m>
                <a:r>
                  <a:rPr lang="en-US" sz="2800" dirty="0"/>
                  <a:t>)</a:t>
                </a:r>
                <a:r>
                  <a:rPr lang="en-US" sz="2800" dirty="0">
                    <a:solidFill>
                      <a:schemeClr val="accent1"/>
                    </a:solidFill>
                  </a:rPr>
                  <a:t>.</a:t>
                </a:r>
              </a:p>
              <a:p>
                <a:pPr marL="0" indent="0">
                  <a:buNone/>
                </a:pPr>
                <a:endParaRPr lang="en-US" dirty="0">
                  <a:solidFill>
                    <a:schemeClr val="accent1"/>
                  </a:solidFill>
                </a:endParaRPr>
              </a:p>
              <a:p>
                <a:pPr marL="0" indent="0">
                  <a:buNone/>
                </a:pPr>
                <a:r>
                  <a:rPr lang="en-US" sz="2800" dirty="0">
                    <a:solidFill>
                      <a:schemeClr val="accent1"/>
                    </a:solidFill>
                  </a:rPr>
                  <a:t>We will see shortly that we can </a:t>
                </a:r>
                <a:r>
                  <a:rPr lang="en-US" dirty="0">
                    <a:solidFill>
                      <a:schemeClr val="accent1"/>
                    </a:solidFill>
                  </a:rPr>
                  <a:t>multiply two square matrices </a:t>
                </a:r>
                <a:r>
                  <a:rPr lang="en-US" b="1" i="1" dirty="0">
                    <a:solidFill>
                      <a:srgbClr val="FF0000"/>
                    </a:solidFill>
                  </a:rPr>
                  <a:t>asymptotically better</a:t>
                </a:r>
                <a:r>
                  <a:rPr lang="en-US" dirty="0">
                    <a:solidFill>
                      <a:schemeClr val="accent1"/>
                    </a:solidFill>
                  </a:rPr>
                  <a:t> than </a:t>
                </a:r>
                <a14:m>
                  <m:oMath xmlns:m="http://schemas.openxmlformats.org/officeDocument/2006/math">
                    <m:r>
                      <m:rPr>
                        <m:sty m:val="p"/>
                      </m:rPr>
                      <a:rPr lang="el-GR" sz="2800" b="0" i="1" smtClean="0">
                        <a:latin typeface="Cambria Math" panose="02040503050406030204" pitchFamily="18" charset="0"/>
                        <a:ea typeface="Cambria Math" panose="02040503050406030204" pitchFamily="18" charset="0"/>
                      </a:rPr>
                      <m:t>Θ</m:t>
                    </m:r>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𝑛</m:t>
                        </m:r>
                      </m:e>
                      <m:sup>
                        <m:r>
                          <a:rPr lang="en-US" sz="2800" b="0" i="1" smtClean="0">
                            <a:latin typeface="Cambria Math" panose="02040503050406030204" pitchFamily="18" charset="0"/>
                            <a:ea typeface="Cambria Math" panose="02040503050406030204" pitchFamily="18" charset="0"/>
                          </a:rPr>
                          <m:t>3</m:t>
                        </m:r>
                      </m:sup>
                    </m:sSup>
                  </m:oMath>
                </a14:m>
                <a:r>
                  <a:rPr lang="en-US" sz="2800" dirty="0"/>
                  <a:t>)</a:t>
                </a:r>
                <a:r>
                  <a:rPr lang="en-US" dirty="0">
                    <a:solidFill>
                      <a:schemeClr val="accent1"/>
                    </a:solidFill>
                  </a:rPr>
                  <a:t> since there is a </a:t>
                </a:r>
                <a:r>
                  <a:rPr lang="en-US" b="1" i="1" dirty="0">
                    <a:solidFill>
                      <a:srgbClr val="FF0000"/>
                    </a:solidFill>
                  </a:rPr>
                  <a:t>divide-and-conquer</a:t>
                </a:r>
                <a:r>
                  <a:rPr lang="en-US" dirty="0">
                    <a:solidFill>
                      <a:schemeClr val="accent1"/>
                    </a:solidFill>
                  </a:rPr>
                  <a:t> algorithm called </a:t>
                </a:r>
                <a:r>
                  <a:rPr lang="en-US" b="1" i="1" dirty="0">
                    <a:solidFill>
                      <a:srgbClr val="FF0000"/>
                    </a:solidFill>
                  </a:rPr>
                  <a:t>Strassen</a:t>
                </a:r>
                <a:r>
                  <a:rPr lang="en-US" dirty="0">
                    <a:solidFill>
                      <a:schemeClr val="accent1"/>
                    </a:solidFill>
                  </a:rPr>
                  <a:t>’s algorithm that runs in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func>
                          <m:funcPr>
                            <m:ctrlPr>
                              <a:rPr lang="en-US" i="1" smtClean="0">
                                <a:latin typeface="Cambria Math" panose="02040503050406030204" pitchFamily="18" charset="0"/>
                                <a:ea typeface="Cambria Math" panose="02040503050406030204" pitchFamily="18" charset="0"/>
                              </a:rPr>
                            </m:ctrlPr>
                          </m:funcPr>
                          <m:fName>
                            <m:sSub>
                              <m:sSubPr>
                                <m:ctrlPr>
                                  <a:rPr lang="en-US" i="1" smtClean="0">
                                    <a:latin typeface="Cambria Math" panose="02040503050406030204" pitchFamily="18" charset="0"/>
                                    <a:ea typeface="Cambria Math" panose="02040503050406030204" pitchFamily="18" charset="0"/>
                                  </a:rPr>
                                </m:ctrlPr>
                              </m:sSubPr>
                              <m:e>
                                <m:r>
                                  <m:rPr>
                                    <m:sty m:val="p"/>
                                  </m:rPr>
                                  <a:rPr lang="en-US" i="0" smtClean="0">
                                    <a:latin typeface="Cambria Math" panose="02040503050406030204" pitchFamily="18" charset="0"/>
                                    <a:ea typeface="Cambria Math" panose="02040503050406030204" pitchFamily="18" charset="0"/>
                                  </a:rPr>
                                  <m:t>log</m:t>
                                </m:r>
                              </m:e>
                              <m:sub>
                                <m:r>
                                  <a:rPr lang="en-US" b="0" i="1" smtClean="0">
                                    <a:latin typeface="Cambria Math" panose="02040503050406030204" pitchFamily="18" charset="0"/>
                                    <a:ea typeface="Cambria Math" panose="02040503050406030204" pitchFamily="18" charset="0"/>
                                  </a:rPr>
                                  <m:t>2</m:t>
                                </m:r>
                              </m:sub>
                            </m:sSub>
                          </m:fName>
                          <m:e>
                            <m:r>
                              <a:rPr lang="en-US" b="0" i="1" smtClean="0">
                                <a:latin typeface="Cambria Math" panose="02040503050406030204" pitchFamily="18" charset="0"/>
                                <a:ea typeface="Cambria Math" panose="02040503050406030204" pitchFamily="18" charset="0"/>
                              </a:rPr>
                              <m:t>7</m:t>
                            </m:r>
                          </m:e>
                        </m:func>
                      </m:sup>
                    </m:sSup>
                  </m:oMath>
                </a14:m>
                <a:r>
                  <a:rPr lang="en-US" dirty="0"/>
                  <a:t>)</a:t>
                </a:r>
                <a:r>
                  <a:rPr lang="en-US" dirty="0">
                    <a:solidFill>
                      <a:schemeClr val="accent1"/>
                    </a:solidFill>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2.81</m:t>
                        </m:r>
                      </m:sup>
                    </m:sSup>
                  </m:oMath>
                </a14:m>
                <a:r>
                  <a:rPr lang="en-US" dirty="0"/>
                  <a:t>)</a:t>
                </a:r>
                <a:r>
                  <a:rPr lang="en-US" dirty="0">
                    <a:solidFill>
                      <a:schemeClr val="accent1"/>
                    </a:solidFill>
                  </a:rPr>
                  <a:t> time.</a:t>
                </a:r>
                <a:endParaRPr lang="en-US" sz="2800" dirty="0">
                  <a:solidFill>
                    <a:schemeClr val="accent1"/>
                  </a:solidFill>
                </a:endParaRPr>
              </a:p>
              <a:p>
                <a:endParaRPr lang="en-US" dirty="0"/>
              </a:p>
            </p:txBody>
          </p:sp>
        </mc:Choice>
        <mc:Fallback xmlns="">
          <p:sp>
            <p:nvSpPr>
              <p:cNvPr id="3" name="Content Placeholder 2">
                <a:extLst>
                  <a:ext uri="{FF2B5EF4-FFF2-40B4-BE49-F238E27FC236}">
                    <a16:creationId xmlns:a16="http://schemas.microsoft.com/office/drawing/2014/main" id="{78256624-3280-4EE2-A5F8-03CBF09608C1}"/>
                  </a:ext>
                </a:extLst>
              </p:cNvPr>
              <p:cNvSpPr>
                <a:spLocks noGrp="1" noRot="1" noChangeAspect="1" noMove="1" noResize="1" noEditPoints="1" noAdjustHandles="1" noChangeArrowheads="1" noChangeShapeType="1" noTextEdit="1"/>
              </p:cNvSpPr>
              <p:nvPr>
                <p:ph idx="1"/>
              </p:nvPr>
            </p:nvSpPr>
            <p:spPr>
              <a:blipFill>
                <a:blip r:embed="rId2"/>
                <a:stretch>
                  <a:fillRect l="-1217" t="-2241" r="-522"/>
                </a:stretch>
              </a:blipFill>
            </p:spPr>
            <p:txBody>
              <a:bodyPr/>
              <a:lstStyle/>
              <a:p>
                <a:r>
                  <a:rPr lang="en-US">
                    <a:noFill/>
                  </a:rPr>
                  <a:t> </a:t>
                </a:r>
              </a:p>
            </p:txBody>
          </p:sp>
        </mc:Fallback>
      </mc:AlternateContent>
    </p:spTree>
    <p:extLst>
      <p:ext uri="{BB962C8B-B14F-4D97-AF65-F5344CB8AC3E}">
        <p14:creationId xmlns:p14="http://schemas.microsoft.com/office/powerpoint/2010/main" val="365234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1EC9B-996A-4A51-B1C9-228E3CF147CF}"/>
              </a:ext>
            </a:extLst>
          </p:cNvPr>
          <p:cNvSpPr>
            <a:spLocks noGrp="1"/>
          </p:cNvSpPr>
          <p:nvPr>
            <p:ph type="title"/>
          </p:nvPr>
        </p:nvSpPr>
        <p:spPr/>
        <p:txBody>
          <a:bodyPr/>
          <a:lstStyle/>
          <a:p>
            <a:r>
              <a:rPr lang="en-US" dirty="0">
                <a:solidFill>
                  <a:schemeClr val="accent1"/>
                </a:solidFill>
              </a:rPr>
              <a:t>Matrix Multiplication: Naïve DQ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BDF63F-DC8F-4E0B-A681-4042FFD3AF8F}"/>
                  </a:ext>
                </a:extLst>
              </p:cNvPr>
              <p:cNvSpPr>
                <a:spLocks noGrp="1"/>
              </p:cNvSpPr>
              <p:nvPr>
                <p:ph idx="1"/>
              </p:nvPr>
            </p:nvSpPr>
            <p:spPr/>
            <p:txBody>
              <a:bodyPr/>
              <a:lstStyle/>
              <a:p>
                <a:pPr marL="0" indent="0">
                  <a:buNone/>
                </a:pPr>
                <a:r>
                  <a:rPr lang="en-US" dirty="0">
                    <a:solidFill>
                      <a:schemeClr val="accent1"/>
                    </a:solidFill>
                  </a:rPr>
                  <a:t>Before we talk about </a:t>
                </a:r>
                <a:r>
                  <a:rPr lang="en-US" b="1" i="1" dirty="0">
                    <a:solidFill>
                      <a:srgbClr val="FF0000"/>
                    </a:solidFill>
                  </a:rPr>
                  <a:t>Strassen’s</a:t>
                </a:r>
                <a:r>
                  <a:rPr lang="en-US" dirty="0">
                    <a:solidFill>
                      <a:schemeClr val="accent1"/>
                    </a:solidFill>
                  </a:rPr>
                  <a:t>, we shall try to implement MM in a straightforward, recursive, divide-and-conquer manner.</a:t>
                </a:r>
              </a:p>
              <a:p>
                <a:pPr marL="0" indent="0">
                  <a:buNone/>
                </a:pPr>
                <a:r>
                  <a:rPr lang="en-US" dirty="0">
                    <a:solidFill>
                      <a:schemeClr val="accent1"/>
                    </a:solidFill>
                  </a:rPr>
                  <a:t>To keep things simple, we shall assume that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 is an </a:t>
                </a:r>
                <a:r>
                  <a:rPr lang="en-US" b="1" i="1" dirty="0">
                    <a:solidFill>
                      <a:srgbClr val="FF0000"/>
                    </a:solidFill>
                  </a:rPr>
                  <a:t>exact power of two </a:t>
                </a:r>
                <a:r>
                  <a:rPr lang="en-US" dirty="0">
                    <a:solidFill>
                      <a:schemeClr val="accent1"/>
                    </a:solidFill>
                  </a:rPr>
                  <a:t>in each of the </a:t>
                </a:r>
                <a14:m>
                  <m:oMath xmlns:m="http://schemas.openxmlformats.org/officeDocument/2006/math">
                    <m:r>
                      <a:rPr lang="en-US" i="1">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𝑛</m:t>
                    </m:r>
                  </m:oMath>
                </a14:m>
                <a:r>
                  <a:rPr lang="en-US" dirty="0">
                    <a:solidFill>
                      <a:schemeClr val="accent1"/>
                    </a:solidFill>
                  </a:rPr>
                  <a:t> matrices. </a:t>
                </a:r>
              </a:p>
              <a:p>
                <a:pPr marL="0" indent="0">
                  <a:buNone/>
                </a:pPr>
                <a:endParaRPr lang="en-US" dirty="0">
                  <a:solidFill>
                    <a:schemeClr val="accent1"/>
                  </a:solidFill>
                </a:endParaRPr>
              </a:p>
              <a:p>
                <a:pPr marL="0" indent="0">
                  <a:buNone/>
                </a:pPr>
                <a:r>
                  <a:rPr lang="en-US" dirty="0">
                    <a:solidFill>
                      <a:schemeClr val="accent1"/>
                    </a:solidFill>
                  </a:rPr>
                  <a:t>We make this assumption because in each divide step, we will divide </a:t>
                </a:r>
                <a14:m>
                  <m:oMath xmlns:m="http://schemas.openxmlformats.org/officeDocument/2006/math">
                    <m:r>
                      <a:rPr lang="en-US"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𝑛</m:t>
                    </m:r>
                  </m:oMath>
                </a14:m>
                <a:r>
                  <a:rPr lang="en-US" dirty="0">
                    <a:solidFill>
                      <a:schemeClr val="accent1"/>
                    </a:solidFill>
                  </a:rPr>
                  <a:t> matrices into </a:t>
                </a:r>
                <a:r>
                  <a:rPr lang="en-US" b="1" i="1" dirty="0">
                    <a:solidFill>
                      <a:srgbClr val="FF0000"/>
                    </a:solidFill>
                  </a:rPr>
                  <a:t>four</a:t>
                </a:r>
                <a:r>
                  <a:rPr lang="en-US" dirty="0">
                    <a:solidFill>
                      <a:schemeClr val="accent1"/>
                    </a:solidFill>
                  </a:rPr>
                  <a:t>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𝑛</m:t>
                        </m:r>
                      </m:num>
                      <m:den>
                        <m:r>
                          <a:rPr lang="en-US" b="0" i="1" smtClean="0">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oMath>
                </a14:m>
                <a:r>
                  <a:rPr lang="en-US" dirty="0">
                    <a:solidFill>
                      <a:schemeClr val="accent1"/>
                    </a:solidFill>
                  </a:rPr>
                  <a:t> matrices.</a:t>
                </a:r>
              </a:p>
            </p:txBody>
          </p:sp>
        </mc:Choice>
        <mc:Fallback xmlns="">
          <p:sp>
            <p:nvSpPr>
              <p:cNvPr id="3" name="Content Placeholder 2">
                <a:extLst>
                  <a:ext uri="{FF2B5EF4-FFF2-40B4-BE49-F238E27FC236}">
                    <a16:creationId xmlns:a16="http://schemas.microsoft.com/office/drawing/2014/main" id="{93BDF63F-DC8F-4E0B-A681-4042FFD3AF8F}"/>
                  </a:ext>
                </a:extLst>
              </p:cNvPr>
              <p:cNvSpPr>
                <a:spLocks noGrp="1" noRot="1" noChangeAspect="1" noMove="1" noResize="1" noEditPoints="1" noAdjustHandles="1" noChangeArrowheads="1" noChangeShapeType="1" noTextEdit="1"/>
              </p:cNvSpPr>
              <p:nvPr>
                <p:ph idx="1"/>
              </p:nvPr>
            </p:nvSpPr>
            <p:spPr>
              <a:blipFill>
                <a:blip r:embed="rId2"/>
                <a:stretch>
                  <a:fillRect l="-1217" t="-2241" r="-986"/>
                </a:stretch>
              </a:blipFill>
            </p:spPr>
            <p:txBody>
              <a:bodyPr/>
              <a:lstStyle/>
              <a:p>
                <a:r>
                  <a:rPr lang="en-US">
                    <a:noFill/>
                  </a:rPr>
                  <a:t> </a:t>
                </a:r>
              </a:p>
            </p:txBody>
          </p:sp>
        </mc:Fallback>
      </mc:AlternateContent>
    </p:spTree>
    <p:extLst>
      <p:ext uri="{BB962C8B-B14F-4D97-AF65-F5344CB8AC3E}">
        <p14:creationId xmlns:p14="http://schemas.microsoft.com/office/powerpoint/2010/main" val="2209121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1EC9B-996A-4A51-B1C9-228E3CF147CF}"/>
              </a:ext>
            </a:extLst>
          </p:cNvPr>
          <p:cNvSpPr>
            <a:spLocks noGrp="1"/>
          </p:cNvSpPr>
          <p:nvPr>
            <p:ph type="title"/>
          </p:nvPr>
        </p:nvSpPr>
        <p:spPr/>
        <p:txBody>
          <a:bodyPr/>
          <a:lstStyle/>
          <a:p>
            <a:r>
              <a:rPr lang="en-US" dirty="0">
                <a:solidFill>
                  <a:schemeClr val="accent1"/>
                </a:solidFill>
              </a:rPr>
              <a:t>Naïve DQ MM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BDF63F-DC8F-4E0B-A681-4042FFD3AF8F}"/>
                  </a:ext>
                </a:extLst>
              </p:cNvPr>
              <p:cNvSpPr>
                <a:spLocks noGrp="1"/>
              </p:cNvSpPr>
              <p:nvPr>
                <p:ph idx="1"/>
              </p:nvPr>
            </p:nvSpPr>
            <p:spPr/>
            <p:txBody>
              <a:bodyPr/>
              <a:lstStyle/>
              <a:p>
                <a:pPr marL="0" indent="0">
                  <a:buNone/>
                </a:pPr>
                <a:r>
                  <a:rPr lang="en-US" dirty="0">
                    <a:solidFill>
                      <a:schemeClr val="accent1"/>
                    </a:solidFill>
                  </a:rPr>
                  <a:t>Suppose we partition </a:t>
                </a:r>
                <a14:m>
                  <m:oMath xmlns:m="http://schemas.openxmlformats.org/officeDocument/2006/math">
                    <m:r>
                      <a:rPr lang="en-US" b="0" i="1" smtClean="0">
                        <a:solidFill>
                          <a:schemeClr val="tx1"/>
                        </a:solidFill>
                        <a:latin typeface="Cambria Math" panose="02040503050406030204" pitchFamily="18" charset="0"/>
                      </a:rPr>
                      <m:t>𝐴</m:t>
                    </m:r>
                  </m:oMath>
                </a14:m>
                <a:r>
                  <a:rPr lang="en-US" dirty="0">
                    <a:solidFill>
                      <a:schemeClr val="tx1"/>
                    </a:solidFill>
                  </a:rPr>
                  <a:t> </a:t>
                </a:r>
                <a:r>
                  <a:rPr lang="en-US" dirty="0">
                    <a:solidFill>
                      <a:schemeClr val="accent1"/>
                    </a:solidFill>
                  </a:rPr>
                  <a:t>,</a:t>
                </a:r>
                <a14:m>
                  <m:oMath xmlns:m="http://schemas.openxmlformats.org/officeDocument/2006/math">
                    <m:r>
                      <a:rPr lang="en-US" b="0" i="1" dirty="0" smtClean="0">
                        <a:solidFill>
                          <a:schemeClr val="tx1"/>
                        </a:solidFill>
                        <a:latin typeface="Cambria Math" panose="02040503050406030204" pitchFamily="18" charset="0"/>
                      </a:rPr>
                      <m:t>𝐵</m:t>
                    </m:r>
                  </m:oMath>
                </a14:m>
                <a:r>
                  <a:rPr lang="en-US" dirty="0">
                    <a:solidFill>
                      <a:schemeClr val="tx1"/>
                    </a:solidFill>
                  </a:rPr>
                  <a:t> </a:t>
                </a:r>
                <a:r>
                  <a:rPr lang="en-US" dirty="0">
                    <a:solidFill>
                      <a:schemeClr val="accent1"/>
                    </a:solidFill>
                  </a:rPr>
                  <a:t>and </a:t>
                </a:r>
                <a14:m>
                  <m:oMath xmlns:m="http://schemas.openxmlformats.org/officeDocument/2006/math">
                    <m:r>
                      <a:rPr lang="en-US" b="0" i="1" smtClean="0">
                        <a:solidFill>
                          <a:schemeClr val="tx1"/>
                        </a:solidFill>
                        <a:latin typeface="Cambria Math" panose="02040503050406030204" pitchFamily="18" charset="0"/>
                      </a:rPr>
                      <m:t>𝐶</m:t>
                    </m:r>
                  </m:oMath>
                </a14:m>
                <a:r>
                  <a:rPr lang="en-US" dirty="0">
                    <a:solidFill>
                      <a:schemeClr val="accent1"/>
                    </a:solidFill>
                  </a:rPr>
                  <a:t> into </a:t>
                </a:r>
                <a:r>
                  <a:rPr lang="en-US" b="1" i="1" dirty="0">
                    <a:solidFill>
                      <a:srgbClr val="FF0000"/>
                    </a:solidFill>
                  </a:rPr>
                  <a:t>four</a:t>
                </a:r>
                <a:r>
                  <a:rPr lang="en-US" dirty="0">
                    <a:solidFill>
                      <a:schemeClr val="accent1"/>
                    </a:solidFill>
                  </a:rPr>
                  <a:t> </a:t>
                </a: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oMath>
                </a14:m>
                <a:r>
                  <a:rPr lang="en-US" dirty="0">
                    <a:solidFill>
                      <a:schemeClr val="accent1"/>
                    </a:solidFill>
                  </a:rPr>
                  <a:t> matrices as follows:</a:t>
                </a:r>
              </a:p>
              <a:p>
                <a:pPr marL="0" indent="0">
                  <a:buNone/>
                </a:pPr>
                <a:endParaRPr lang="en-US" dirty="0">
                  <a:solidFill>
                    <a:schemeClr val="accent1"/>
                  </a:solidFill>
                </a:endParaRPr>
              </a:p>
              <a:p>
                <a:pPr marL="0" indent="0">
                  <a:buNone/>
                </a:pPr>
                <a14:m>
                  <m:oMath xmlns:m="http://schemas.openxmlformats.org/officeDocument/2006/math">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d>
                      <m:dPr>
                        <m:begChr m:val="["/>
                        <m:endChr m:val="]"/>
                        <m:ctrlPr>
                          <a:rPr lang="en-US" i="1" smtClean="0">
                            <a:solidFill>
                              <a:schemeClr val="tx1"/>
                            </a:solidFill>
                            <a:latin typeface="Cambria Math" panose="02040503050406030204" pitchFamily="18" charset="0"/>
                          </a:rPr>
                        </m:ctrlPr>
                      </m:dPr>
                      <m:e>
                        <m:m>
                          <m:mPr>
                            <m:mcs>
                              <m:mc>
                                <m:mcPr>
                                  <m:count m:val="2"/>
                                  <m:mcJc m:val="center"/>
                                </m:mcPr>
                              </m:mc>
                            </m:mcs>
                            <m:ctrlPr>
                              <a:rPr lang="en-US" i="1" smtClean="0">
                                <a:solidFill>
                                  <a:schemeClr val="tx1"/>
                                </a:solidFill>
                                <a:latin typeface="Cambria Math" panose="02040503050406030204" pitchFamily="18" charset="0"/>
                              </a:rPr>
                            </m:ctrlPr>
                          </m:mPr>
                          <m:mr>
                            <m:e>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11</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2</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21</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22</m:t>
                                  </m:r>
                                </m:sub>
                              </m:sSub>
                            </m:e>
                          </m:mr>
                        </m:m>
                      </m:e>
                    </m:d>
                  </m:oMath>
                </a14:m>
                <a:r>
                  <a:rPr lang="en-US" dirty="0">
                    <a:solidFill>
                      <a:schemeClr val="tx1"/>
                    </a:solidFill>
                  </a:rPr>
                  <a:t> </a:t>
                </a:r>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22</m:t>
                                  </m:r>
                                </m:sub>
                              </m:sSub>
                            </m:e>
                          </m:mr>
                        </m:m>
                      </m:e>
                    </m:d>
                  </m:oMath>
                </a14:m>
                <a:r>
                  <a:rPr lang="en-US" dirty="0"/>
                  <a: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22</m:t>
                                  </m:r>
                                </m:sub>
                              </m:sSub>
                            </m:e>
                          </m:mr>
                        </m:m>
                      </m:e>
                    </m:d>
                  </m:oMath>
                </a14:m>
                <a:r>
                  <a:rPr lang="en-US" dirty="0"/>
                  <a:t> </a:t>
                </a:r>
              </a:p>
              <a:p>
                <a:pPr marL="0" indent="0">
                  <a:buNone/>
                </a:pPr>
                <a:endParaRPr lang="en-US" dirty="0">
                  <a:solidFill>
                    <a:schemeClr val="accent1"/>
                  </a:solidFill>
                </a:endParaRPr>
              </a:p>
              <a:p>
                <a:pPr marL="0" indent="0">
                  <a:buNone/>
                </a:pPr>
                <a:r>
                  <a:rPr lang="en-US" dirty="0">
                    <a:solidFill>
                      <a:schemeClr val="accent1"/>
                    </a:solidFill>
                  </a:rPr>
                  <a:t>So we can write </a:t>
                </a:r>
                <a14:m>
                  <m:oMath xmlns:m="http://schemas.openxmlformats.org/officeDocument/2006/math">
                    <m:r>
                      <a:rPr lang="en-US" b="0" i="1" smtClean="0">
                        <a:solidFill>
                          <a:schemeClr val="tx1"/>
                        </a:solidFill>
                        <a:latin typeface="Cambria Math" panose="02040503050406030204" pitchFamily="18" charset="0"/>
                      </a:rPr>
                      <m:t>𝐴</m:t>
                    </m:r>
                  </m:oMath>
                </a14:m>
                <a:r>
                  <a:rPr lang="en-US" dirty="0">
                    <a:solidFill>
                      <a:schemeClr val="accent1"/>
                    </a:solidFill>
                  </a:rPr>
                  <a:t> ,</a:t>
                </a:r>
                <a:r>
                  <a:rPr lang="en-US" dirty="0">
                    <a:solidFill>
                      <a:schemeClr val="tx1"/>
                    </a:solidFill>
                  </a:rPr>
                  <a:t> </a:t>
                </a:r>
                <a14:m>
                  <m:oMath xmlns:m="http://schemas.openxmlformats.org/officeDocument/2006/math">
                    <m:r>
                      <a:rPr lang="en-US" b="0" i="1" dirty="0" smtClean="0">
                        <a:solidFill>
                          <a:schemeClr val="tx1"/>
                        </a:solidFill>
                        <a:latin typeface="Cambria Math" panose="02040503050406030204" pitchFamily="18" charset="0"/>
                      </a:rPr>
                      <m:t>𝐵</m:t>
                    </m:r>
                  </m:oMath>
                </a14:m>
                <a:r>
                  <a:rPr lang="en-US" dirty="0">
                    <a:solidFill>
                      <a:schemeClr val="tx1"/>
                    </a:solidFill>
                  </a:rPr>
                  <a:t> </a:t>
                </a:r>
                <a:r>
                  <a:rPr lang="en-US" dirty="0">
                    <a:solidFill>
                      <a:schemeClr val="accent1"/>
                    </a:solidFill>
                  </a:rPr>
                  <a:t>and </a:t>
                </a:r>
                <a14:m>
                  <m:oMath xmlns:m="http://schemas.openxmlformats.org/officeDocument/2006/math">
                    <m:r>
                      <a:rPr lang="en-US" b="0" i="1" smtClean="0">
                        <a:solidFill>
                          <a:schemeClr val="tx1"/>
                        </a:solidFill>
                        <a:latin typeface="Cambria Math" panose="02040503050406030204" pitchFamily="18" charset="0"/>
                      </a:rPr>
                      <m:t>𝐶</m:t>
                    </m:r>
                  </m:oMath>
                </a14:m>
                <a:r>
                  <a:rPr lang="en-US" dirty="0">
                    <a:solidFill>
                      <a:schemeClr val="accent1"/>
                    </a:solidFill>
                  </a:rPr>
                  <a:t> as:</a:t>
                </a:r>
              </a:p>
              <a:p>
                <a:pPr marL="0" indent="0">
                  <a:buNone/>
                </a:pPr>
                <a:endParaRPr lang="en-US" dirty="0"/>
              </a:p>
              <a:p>
                <a:pPr marL="0" indent="0" algn="ctr">
                  <a:buNone/>
                </a:pP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22</m:t>
                                  </m:r>
                                </m:sub>
                              </m:sSub>
                            </m:e>
                          </m:mr>
                        </m:m>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22</m:t>
                                  </m:r>
                                </m:sub>
                              </m:sSub>
                            </m:e>
                          </m:mr>
                        </m:m>
                      </m:e>
                    </m:d>
                  </m:oMath>
                </a14:m>
                <a:r>
                  <a:rPr lang="en-US" dirty="0"/>
                  <a:t> </a:t>
                </a: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22</m:t>
                                  </m:r>
                                </m:sub>
                              </m:sSub>
                            </m:e>
                          </m:mr>
                        </m:m>
                      </m:e>
                    </m:d>
                  </m:oMath>
                </a14:m>
                <a:endParaRPr lang="en-US" dirty="0"/>
              </a:p>
              <a:p>
                <a:pPr marL="0" indent="0">
                  <a:buNone/>
                </a:pPr>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93BDF63F-DC8F-4E0B-A681-4042FFD3AF8F}"/>
                  </a:ext>
                </a:extLst>
              </p:cNvPr>
              <p:cNvSpPr>
                <a:spLocks noGrp="1" noRot="1" noChangeAspect="1" noMove="1" noResize="1" noEditPoints="1" noAdjustHandles="1" noChangeArrowheads="1" noChangeShapeType="1" noTextEdit="1"/>
              </p:cNvSpPr>
              <p:nvPr>
                <p:ph idx="1"/>
              </p:nvPr>
            </p:nvSpPr>
            <p:spPr>
              <a:blipFill>
                <a:blip r:embed="rId2"/>
                <a:stretch>
                  <a:fillRect l="-1217" t="-980"/>
                </a:stretch>
              </a:blipFill>
            </p:spPr>
            <p:txBody>
              <a:bodyPr/>
              <a:lstStyle/>
              <a:p>
                <a:r>
                  <a:rPr lang="en-US">
                    <a:noFill/>
                  </a:rPr>
                  <a:t> </a:t>
                </a:r>
              </a:p>
            </p:txBody>
          </p:sp>
        </mc:Fallback>
      </mc:AlternateContent>
    </p:spTree>
    <p:extLst>
      <p:ext uri="{BB962C8B-B14F-4D97-AF65-F5344CB8AC3E}">
        <p14:creationId xmlns:p14="http://schemas.microsoft.com/office/powerpoint/2010/main" val="3617936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1EC9B-996A-4A51-B1C9-228E3CF147CF}"/>
              </a:ext>
            </a:extLst>
          </p:cNvPr>
          <p:cNvSpPr>
            <a:spLocks noGrp="1"/>
          </p:cNvSpPr>
          <p:nvPr>
            <p:ph type="title"/>
          </p:nvPr>
        </p:nvSpPr>
        <p:spPr/>
        <p:txBody>
          <a:bodyPr/>
          <a:lstStyle/>
          <a:p>
            <a:r>
              <a:rPr lang="en-US" dirty="0">
                <a:solidFill>
                  <a:schemeClr val="accent1"/>
                </a:solidFill>
              </a:rPr>
              <a:t>Naïve DQ MM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BDF63F-DC8F-4E0B-A681-4042FFD3AF8F}"/>
                  </a:ext>
                </a:extLst>
              </p:cNvPr>
              <p:cNvSpPr>
                <a:spLocks noGrp="1"/>
              </p:cNvSpPr>
              <p:nvPr>
                <p:ph idx="1"/>
              </p:nvPr>
            </p:nvSpPr>
            <p:spPr/>
            <p:txBody>
              <a:bodyPr>
                <a:normAutofit/>
              </a:bodyPr>
              <a:lstStyle/>
              <a:p>
                <a:pPr marL="0" indent="0">
                  <a:buNone/>
                </a:pPr>
                <a:r>
                  <a:rPr lang="en-US" dirty="0">
                    <a:solidFill>
                      <a:schemeClr val="accent1"/>
                    </a:solidFill>
                  </a:rPr>
                  <a:t>Therefore, we have four </a:t>
                </a:r>
                <a:r>
                  <a:rPr lang="en-US" b="1" i="1" dirty="0">
                    <a:solidFill>
                      <a:srgbClr val="FF0000"/>
                    </a:solidFill>
                  </a:rPr>
                  <a:t>matrix-level </a:t>
                </a:r>
                <a:r>
                  <a:rPr lang="en-US" dirty="0">
                    <a:solidFill>
                      <a:schemeClr val="accent1"/>
                    </a:solidFill>
                  </a:rPr>
                  <a:t>equations as follows:</a:t>
                </a:r>
              </a:p>
              <a:p>
                <a:pPr marL="0" indent="0">
                  <a:buNone/>
                </a:pPr>
                <a:endParaRPr lang="en-US" dirty="0">
                  <a:solidFill>
                    <a:schemeClr val="accent1"/>
                  </a:solidFill>
                </a:endParaRPr>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m:t>
                        </m:r>
                        <m:r>
                          <a:rPr lang="en-US" i="1">
                            <a:latin typeface="Cambria Math" panose="02040503050406030204" pitchFamily="18" charset="0"/>
                          </a:rPr>
                          <m:t>1</m:t>
                        </m:r>
                      </m:sub>
                    </m:sSub>
                  </m:oMath>
                </a14:m>
                <a:endParaRPr lang="en-US" dirty="0"/>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22</m:t>
                        </m:r>
                      </m:sub>
                    </m:sSub>
                  </m:oMath>
                </a14:m>
                <a:endParaRPr lang="en-US" dirty="0"/>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22</m:t>
                        </m:r>
                      </m:sub>
                    </m:sSub>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m:t>
                        </m:r>
                        <m:r>
                          <a:rPr lang="en-US" i="1">
                            <a:latin typeface="Cambria Math" panose="02040503050406030204" pitchFamily="18" charset="0"/>
                          </a:rPr>
                          <m:t>1</m:t>
                        </m:r>
                      </m:sub>
                    </m:sSub>
                  </m:oMath>
                </a14:m>
                <a:endParaRPr lang="en-US" dirty="0"/>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22</m:t>
                        </m:r>
                      </m:sub>
                    </m:sSub>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22</m:t>
                        </m:r>
                      </m:sub>
                    </m:sSub>
                  </m:oMath>
                </a14:m>
                <a:endParaRPr lang="en-US" dirty="0"/>
              </a:p>
              <a:p>
                <a:pPr marL="0" indent="0">
                  <a:buNone/>
                </a:pPr>
                <a:r>
                  <a:rPr lang="en-US" dirty="0">
                    <a:solidFill>
                      <a:schemeClr val="accent1"/>
                    </a:solidFill>
                  </a:rPr>
                  <a:t>Each of these four equations specifies </a:t>
                </a:r>
                <a:r>
                  <a:rPr lang="en-US" b="1" i="1" dirty="0">
                    <a:solidFill>
                      <a:srgbClr val="FF0000"/>
                    </a:solidFill>
                  </a:rPr>
                  <a:t>two matrix-level multiplications </a:t>
                </a:r>
                <a:r>
                  <a:rPr lang="en-US" dirty="0">
                    <a:solidFill>
                      <a:schemeClr val="accent1"/>
                    </a:solidFill>
                  </a:rPr>
                  <a:t>of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oMath>
                </a14:m>
                <a:r>
                  <a:rPr lang="en-US" dirty="0">
                    <a:solidFill>
                      <a:schemeClr val="accent1"/>
                    </a:solidFill>
                  </a:rPr>
                  <a:t> matrices and </a:t>
                </a:r>
                <a:r>
                  <a:rPr lang="en-US" b="1" i="1" dirty="0">
                    <a:solidFill>
                      <a:srgbClr val="FF0000"/>
                    </a:solidFill>
                  </a:rPr>
                  <a:t>one matrix-level addition </a:t>
                </a:r>
                <a:r>
                  <a:rPr lang="en-US" dirty="0">
                    <a:solidFill>
                      <a:schemeClr val="accent1"/>
                    </a:solidFill>
                  </a:rPr>
                  <a:t>of their products.</a:t>
                </a:r>
              </a:p>
              <a:p>
                <a:pPr marL="0" indent="0">
                  <a:buNone/>
                </a:pPr>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93BDF63F-DC8F-4E0B-A681-4042FFD3AF8F}"/>
                  </a:ext>
                </a:extLst>
              </p:cNvPr>
              <p:cNvSpPr>
                <a:spLocks noGrp="1" noRot="1" noChangeAspect="1" noMove="1" noResize="1" noEditPoints="1" noAdjustHandles="1" noChangeArrowheads="1" noChangeShapeType="1" noTextEdit="1"/>
              </p:cNvSpPr>
              <p:nvPr>
                <p:ph idx="1"/>
              </p:nvPr>
            </p:nvSpPr>
            <p:spPr>
              <a:blipFill>
                <a:blip r:embed="rId2"/>
                <a:stretch>
                  <a:fillRect l="-1217" t="-2241" r="-870"/>
                </a:stretch>
              </a:blipFill>
            </p:spPr>
            <p:txBody>
              <a:bodyPr/>
              <a:lstStyle/>
              <a:p>
                <a:r>
                  <a:rPr lang="en-US">
                    <a:noFill/>
                  </a:rPr>
                  <a:t> </a:t>
                </a:r>
              </a:p>
            </p:txBody>
          </p:sp>
        </mc:Fallback>
      </mc:AlternateContent>
    </p:spTree>
    <p:extLst>
      <p:ext uri="{BB962C8B-B14F-4D97-AF65-F5344CB8AC3E}">
        <p14:creationId xmlns:p14="http://schemas.microsoft.com/office/powerpoint/2010/main" val="41768058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1EC9B-996A-4A51-B1C9-228E3CF147CF}"/>
              </a:ext>
            </a:extLst>
          </p:cNvPr>
          <p:cNvSpPr>
            <a:spLocks noGrp="1"/>
          </p:cNvSpPr>
          <p:nvPr>
            <p:ph type="title"/>
          </p:nvPr>
        </p:nvSpPr>
        <p:spPr/>
        <p:txBody>
          <a:bodyPr/>
          <a:lstStyle/>
          <a:p>
            <a:r>
              <a:rPr lang="en-US" dirty="0">
                <a:solidFill>
                  <a:schemeClr val="accent1"/>
                </a:solidFill>
              </a:rPr>
              <a:t>Naïve DQ MM Algorithm</a:t>
            </a:r>
          </a:p>
        </p:txBody>
      </p:sp>
      <p:sp>
        <p:nvSpPr>
          <p:cNvPr id="3" name="Content Placeholder 2">
            <a:extLst>
              <a:ext uri="{FF2B5EF4-FFF2-40B4-BE49-F238E27FC236}">
                <a16:creationId xmlns:a16="http://schemas.microsoft.com/office/drawing/2014/main" id="{93BDF63F-DC8F-4E0B-A681-4042FFD3AF8F}"/>
              </a:ext>
            </a:extLst>
          </p:cNvPr>
          <p:cNvSpPr>
            <a:spLocks noGrp="1"/>
          </p:cNvSpPr>
          <p:nvPr>
            <p:ph idx="1"/>
          </p:nvPr>
        </p:nvSpPr>
        <p:spPr/>
        <p:txBody>
          <a:bodyPr>
            <a:normAutofit/>
          </a:bodyPr>
          <a:lstStyle/>
          <a:p>
            <a:pPr marL="0" indent="0">
              <a:buNone/>
            </a:pPr>
            <a:r>
              <a:rPr lang="en-US" dirty="0">
                <a:solidFill>
                  <a:schemeClr val="accent1"/>
                </a:solidFill>
              </a:rPr>
              <a:t>Therefore, we can use these equations to create a straightforward recursive divide-and-conquer algorithm for MM.</a:t>
            </a: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tx1"/>
              </a:solidFill>
            </a:endParaRPr>
          </a:p>
        </p:txBody>
      </p:sp>
      <p:pic>
        <p:nvPicPr>
          <p:cNvPr id="7" name="Picture 6">
            <a:extLst>
              <a:ext uri="{FF2B5EF4-FFF2-40B4-BE49-F238E27FC236}">
                <a16:creationId xmlns:a16="http://schemas.microsoft.com/office/drawing/2014/main" id="{6C67DB9B-B2E6-4938-BC9D-ED3F467A7D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327" y="2889568"/>
            <a:ext cx="8345080" cy="3683952"/>
          </a:xfrm>
          <a:prstGeom prst="rect">
            <a:avLst/>
          </a:prstGeom>
        </p:spPr>
      </p:pic>
    </p:spTree>
    <p:extLst>
      <p:ext uri="{BB962C8B-B14F-4D97-AF65-F5344CB8AC3E}">
        <p14:creationId xmlns:p14="http://schemas.microsoft.com/office/powerpoint/2010/main" val="1743397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E08BF-1775-4208-AECF-B3727920EAA9}"/>
              </a:ext>
            </a:extLst>
          </p:cNvPr>
          <p:cNvSpPr>
            <a:spLocks noGrp="1"/>
          </p:cNvSpPr>
          <p:nvPr>
            <p:ph type="title"/>
          </p:nvPr>
        </p:nvSpPr>
        <p:spPr/>
        <p:txBody>
          <a:bodyPr/>
          <a:lstStyle/>
          <a:p>
            <a:r>
              <a:rPr lang="en-US" dirty="0">
                <a:solidFill>
                  <a:schemeClr val="accent1"/>
                </a:solidFill>
              </a:rPr>
              <a:t>Naïve DQ MM Algorithm: Running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2AC653-666D-4FBB-B932-C9E4E5CB4899}"/>
                  </a:ext>
                </a:extLst>
              </p:cNvPr>
              <p:cNvSpPr>
                <a:spLocks noGrp="1"/>
              </p:cNvSpPr>
              <p:nvPr>
                <p:ph idx="1"/>
              </p:nvPr>
            </p:nvSpPr>
            <p:spPr/>
            <p:txBody>
              <a:bodyPr/>
              <a:lstStyle/>
              <a:p>
                <a:pPr marL="0" indent="0">
                  <a:buNone/>
                </a:pPr>
                <a:r>
                  <a:rPr lang="en-US" dirty="0">
                    <a:solidFill>
                      <a:schemeClr val="accent1"/>
                    </a:solidFill>
                  </a:rPr>
                  <a:t>The pseudocode glosses over one subtle but important implementation detail: 	How do we partition </a:t>
                </a:r>
                <a14:m>
                  <m:oMath xmlns:m="http://schemas.openxmlformats.org/officeDocument/2006/math">
                    <m:r>
                      <a:rPr lang="en-US" b="0" i="1" smtClean="0">
                        <a:solidFill>
                          <a:schemeClr val="tx1"/>
                        </a:solidFill>
                        <a:latin typeface="Cambria Math" panose="02040503050406030204" pitchFamily="18" charset="0"/>
                      </a:rPr>
                      <m:t>𝐴</m:t>
                    </m:r>
                  </m:oMath>
                </a14:m>
                <a:r>
                  <a:rPr lang="en-US" dirty="0">
                    <a:solidFill>
                      <a:schemeClr val="tx1"/>
                    </a:solidFill>
                  </a:rPr>
                  <a:t> </a:t>
                </a:r>
                <a:r>
                  <a:rPr lang="en-US" dirty="0">
                    <a:solidFill>
                      <a:schemeClr val="accent1"/>
                    </a:solidFill>
                  </a:rPr>
                  <a:t>,</a:t>
                </a:r>
                <a14:m>
                  <m:oMath xmlns:m="http://schemas.openxmlformats.org/officeDocument/2006/math">
                    <m:r>
                      <a:rPr lang="en-US" b="0" i="1" dirty="0" smtClean="0">
                        <a:solidFill>
                          <a:schemeClr val="tx1"/>
                        </a:solidFill>
                        <a:latin typeface="Cambria Math" panose="02040503050406030204" pitchFamily="18" charset="0"/>
                      </a:rPr>
                      <m:t>𝐵</m:t>
                    </m:r>
                  </m:oMath>
                </a14:m>
                <a:r>
                  <a:rPr lang="en-US" dirty="0">
                    <a:solidFill>
                      <a:schemeClr val="tx1"/>
                    </a:solidFill>
                  </a:rPr>
                  <a:t> </a:t>
                </a:r>
                <a:r>
                  <a:rPr lang="en-US" dirty="0">
                    <a:solidFill>
                      <a:schemeClr val="accent1"/>
                    </a:solidFill>
                  </a:rPr>
                  <a:t>and </a:t>
                </a:r>
                <a14:m>
                  <m:oMath xmlns:m="http://schemas.openxmlformats.org/officeDocument/2006/math">
                    <m:r>
                      <a:rPr lang="en-US" b="0" i="1" smtClean="0">
                        <a:solidFill>
                          <a:schemeClr val="tx1"/>
                        </a:solidFill>
                        <a:latin typeface="Cambria Math" panose="02040503050406030204" pitchFamily="18" charset="0"/>
                      </a:rPr>
                      <m:t>𝐶</m:t>
                    </m:r>
                  </m:oMath>
                </a14:m>
                <a:r>
                  <a:rPr lang="en-US" dirty="0">
                    <a:solidFill>
                      <a:schemeClr val="accent1"/>
                    </a:solidFill>
                  </a:rPr>
                  <a:t> in </a:t>
                </a:r>
                <a:r>
                  <a:rPr lang="en-US" b="1" i="1" dirty="0">
                    <a:solidFill>
                      <a:srgbClr val="FF0000"/>
                    </a:solidFill>
                  </a:rPr>
                  <a:t>Line 7</a:t>
                </a:r>
                <a:r>
                  <a:rPr lang="en-US" dirty="0">
                    <a:solidFill>
                      <a:schemeClr val="accent1"/>
                    </a:solidFill>
                  </a:rPr>
                  <a:t>?</a:t>
                </a:r>
              </a:p>
              <a:p>
                <a:pPr marL="0" indent="0">
                  <a:buNone/>
                </a:pPr>
                <a:r>
                  <a:rPr lang="en-US" dirty="0">
                    <a:solidFill>
                      <a:schemeClr val="accent1"/>
                    </a:solidFill>
                  </a:rPr>
                  <a:t> </a:t>
                </a:r>
              </a:p>
              <a:p>
                <a:pPr marL="0" indent="0">
                  <a:buNone/>
                </a:pPr>
                <a:r>
                  <a:rPr lang="en-US" dirty="0">
                    <a:solidFill>
                      <a:schemeClr val="accent1"/>
                    </a:solidFill>
                  </a:rPr>
                  <a:t>We can partition using </a:t>
                </a:r>
                <a:r>
                  <a:rPr lang="en-US" b="1" i="1" dirty="0">
                    <a:solidFill>
                      <a:srgbClr val="FF0000"/>
                    </a:solidFill>
                  </a:rPr>
                  <a:t>index calculations</a:t>
                </a:r>
                <a:r>
                  <a:rPr lang="en-US" dirty="0">
                    <a:solidFill>
                      <a:schemeClr val="accent1"/>
                    </a:solidFill>
                  </a:rPr>
                  <a:t>: we identify a submatrix by a range of row indices and  a range of column indices of the original matrix.</a:t>
                </a:r>
              </a:p>
              <a:p>
                <a:pPr marL="0" indent="0">
                  <a:buNone/>
                </a:pPr>
                <a:endParaRPr lang="en-US" dirty="0">
                  <a:solidFill>
                    <a:schemeClr val="accent1"/>
                  </a:solidFill>
                </a:endParaRPr>
              </a:p>
              <a:p>
                <a:pPr marL="0" indent="0">
                  <a:buNone/>
                </a:pPr>
                <a:r>
                  <a:rPr lang="en-US" dirty="0">
                    <a:solidFill>
                      <a:schemeClr val="accent1"/>
                    </a:solidFill>
                  </a:rPr>
                  <a:t>This way, we can compute </a:t>
                </a:r>
                <a:r>
                  <a:rPr lang="en-US" b="1" i="1" dirty="0">
                    <a:solidFill>
                      <a:srgbClr val="FF0000"/>
                    </a:solidFill>
                  </a:rPr>
                  <a:t>Line 7</a:t>
                </a:r>
                <a:r>
                  <a:rPr lang="en-US" dirty="0">
                    <a:solidFill>
                      <a:schemeClr val="accent1"/>
                    </a:solidFill>
                  </a:rPr>
                  <a:t> in </a:t>
                </a:r>
                <a14:m>
                  <m:oMath xmlns:m="http://schemas.openxmlformats.org/officeDocument/2006/math">
                    <m:r>
                      <m:rPr>
                        <m:sty m:val="p"/>
                      </m:rPr>
                      <a:rPr lang="el-GR"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(1)</m:t>
                    </m:r>
                  </m:oMath>
                </a14:m>
                <a:r>
                  <a:rPr lang="en-US" dirty="0"/>
                  <a:t> </a:t>
                </a:r>
                <a:r>
                  <a:rPr lang="en-US" dirty="0">
                    <a:solidFill>
                      <a:schemeClr val="accent1"/>
                    </a:solidFill>
                  </a:rPr>
                  <a:t>time.</a:t>
                </a:r>
              </a:p>
            </p:txBody>
          </p:sp>
        </mc:Choice>
        <mc:Fallback xmlns="">
          <p:sp>
            <p:nvSpPr>
              <p:cNvPr id="3" name="Content Placeholder 2">
                <a:extLst>
                  <a:ext uri="{FF2B5EF4-FFF2-40B4-BE49-F238E27FC236}">
                    <a16:creationId xmlns:a16="http://schemas.microsoft.com/office/drawing/2014/main" id="{162AC653-666D-4FBB-B932-C9E4E5CB4899}"/>
                  </a:ext>
                </a:extLst>
              </p:cNvPr>
              <p:cNvSpPr>
                <a:spLocks noGrp="1" noRot="1" noChangeAspect="1" noMove="1" noResize="1" noEditPoints="1" noAdjustHandles="1" noChangeArrowheads="1" noChangeShapeType="1" noTextEdit="1"/>
              </p:cNvSpPr>
              <p:nvPr>
                <p:ph idx="1"/>
              </p:nvPr>
            </p:nvSpPr>
            <p:spPr>
              <a:blipFill>
                <a:blip r:embed="rId2"/>
                <a:stretch>
                  <a:fillRect l="-1217" t="-2241" r="-173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357595F0-0CFE-4113-B70A-C51CD80CBC85}"/>
              </a:ext>
            </a:extLst>
          </p:cNvPr>
          <p:cNvSpPr txBox="1"/>
          <p:nvPr/>
        </p:nvSpPr>
        <p:spPr>
          <a:xfrm>
            <a:off x="5638800" y="2971800"/>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3012467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48704-26A1-4A96-841A-E9BCF964ABC5}"/>
              </a:ext>
            </a:extLst>
          </p:cNvPr>
          <p:cNvSpPr>
            <a:spLocks noGrp="1"/>
          </p:cNvSpPr>
          <p:nvPr>
            <p:ph type="title"/>
          </p:nvPr>
        </p:nvSpPr>
        <p:spPr/>
        <p:txBody>
          <a:bodyPr/>
          <a:lstStyle/>
          <a:p>
            <a:r>
              <a:rPr lang="en-US" dirty="0">
                <a:solidFill>
                  <a:schemeClr val="accent1"/>
                </a:solidFill>
              </a:rPr>
              <a:t>Divide and Conquer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50A460-ACE2-46D8-A096-1911E5B8F544}"/>
                  </a:ext>
                </a:extLst>
              </p:cNvPr>
              <p:cNvSpPr>
                <a:spLocks noGrp="1"/>
              </p:cNvSpPr>
              <p:nvPr>
                <p:ph idx="1"/>
              </p:nvPr>
            </p:nvSpPr>
            <p:spPr/>
            <p:txBody>
              <a:bodyPr/>
              <a:lstStyle/>
              <a:p>
                <a:pPr marL="0" indent="0">
                  <a:buNone/>
                </a:pPr>
                <a:r>
                  <a:rPr lang="en-US" dirty="0">
                    <a:solidFill>
                      <a:schemeClr val="accent1"/>
                    </a:solidFill>
                  </a:rPr>
                  <a:t>In the last lecture, </a:t>
                </a:r>
              </a:p>
              <a:p>
                <a:pPr marL="0" indent="0">
                  <a:buNone/>
                </a:pPr>
                <a:r>
                  <a:rPr lang="en-US" dirty="0">
                    <a:solidFill>
                      <a:schemeClr val="accent1"/>
                    </a:solidFill>
                  </a:rPr>
                  <a:t>	we saw how </a:t>
                </a:r>
                <a:r>
                  <a:rPr lang="en-US" b="1" i="1" dirty="0">
                    <a:solidFill>
                      <a:srgbClr val="FF0000"/>
                    </a:solidFill>
                  </a:rPr>
                  <a:t>mergesort</a:t>
                </a:r>
                <a:r>
                  <a:rPr lang="en-US" dirty="0">
                    <a:solidFill>
                      <a:schemeClr val="accent1"/>
                    </a:solidFill>
                  </a:rPr>
                  <a:t> sorts an array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[1…</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a:t>
                </a:r>
                <a:r>
                  <a:rPr lang="en-US" dirty="0">
                    <a:solidFill>
                      <a:schemeClr val="accent1"/>
                    </a:solidFill>
                  </a:rPr>
                  <a:t>by recursively sorting smaller subarrays of approximately equal size </a:t>
                </a:r>
                <a14:m>
                  <m:oMath xmlns:m="http://schemas.openxmlformats.org/officeDocument/2006/math">
                    <m:f>
                      <m:fP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𝑛</m:t>
                        </m:r>
                      </m:num>
                      <m:den>
                        <m:r>
                          <a:rPr lang="en-US" b="0" i="1" smtClean="0">
                            <a:solidFill>
                              <a:schemeClr val="tx1"/>
                            </a:solidFill>
                            <a:latin typeface="Cambria Math" panose="02040503050406030204" pitchFamily="18" charset="0"/>
                          </a:rPr>
                          <m:t>2</m:t>
                        </m:r>
                      </m:den>
                    </m:f>
                  </m:oMath>
                </a14:m>
                <a:r>
                  <a:rPr lang="en-US" dirty="0">
                    <a:solidFill>
                      <a:schemeClr val="accent1"/>
                    </a:solidFill>
                  </a:rPr>
                  <a:t> and combining  the results from the two subarrays to produce a sorted array of the original length </a:t>
                </a:r>
                <a14:m>
                  <m:oMath xmlns:m="http://schemas.openxmlformats.org/officeDocument/2006/math">
                    <m:r>
                      <a:rPr lang="en-US" i="1">
                        <a:latin typeface="Cambria Math" panose="02040503050406030204" pitchFamily="18" charset="0"/>
                      </a:rPr>
                      <m:t>𝑛</m:t>
                    </m:r>
                  </m:oMath>
                </a14:m>
                <a:r>
                  <a:rPr lang="en-US" dirty="0">
                    <a:solidFill>
                      <a:schemeClr val="accent1"/>
                    </a:solidFill>
                  </a:rPr>
                  <a:t>.</a:t>
                </a: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1650A460-ACE2-46D8-A096-1911E5B8F544}"/>
                  </a:ext>
                </a:extLst>
              </p:cNvPr>
              <p:cNvSpPr>
                <a:spLocks noGrp="1" noRot="1" noChangeAspect="1" noMove="1" noResize="1" noEditPoints="1" noAdjustHandles="1" noChangeArrowheads="1" noChangeShapeType="1" noTextEdit="1"/>
              </p:cNvSpPr>
              <p:nvPr>
                <p:ph idx="1"/>
              </p:nvPr>
            </p:nvSpPr>
            <p:spPr>
              <a:blipFill>
                <a:blip r:embed="rId2"/>
                <a:stretch>
                  <a:fillRect l="-1217" t="-2241" r="-348"/>
                </a:stretch>
              </a:blipFill>
            </p:spPr>
            <p:txBody>
              <a:bodyPr/>
              <a:lstStyle/>
              <a:p>
                <a:r>
                  <a:rPr lang="en-US">
                    <a:noFill/>
                  </a:rPr>
                  <a:t> </a:t>
                </a:r>
              </a:p>
            </p:txBody>
          </p:sp>
        </mc:Fallback>
      </mc:AlternateContent>
    </p:spTree>
    <p:extLst>
      <p:ext uri="{BB962C8B-B14F-4D97-AF65-F5344CB8AC3E}">
        <p14:creationId xmlns:p14="http://schemas.microsoft.com/office/powerpoint/2010/main" val="36629280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E5E9-DCA9-46F7-A3B8-1728DD6803EA}"/>
              </a:ext>
            </a:extLst>
          </p:cNvPr>
          <p:cNvSpPr>
            <a:spLocks noGrp="1"/>
          </p:cNvSpPr>
          <p:nvPr>
            <p:ph type="title"/>
          </p:nvPr>
        </p:nvSpPr>
        <p:spPr/>
        <p:txBody>
          <a:bodyPr/>
          <a:lstStyle/>
          <a:p>
            <a:r>
              <a:rPr lang="en-US" dirty="0">
                <a:solidFill>
                  <a:schemeClr val="accent1"/>
                </a:solidFill>
              </a:rPr>
              <a:t>Naïve DQ MM Algorithm: Running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1EC3C6-0A0E-45DB-A7E5-52AC2BC50D74}"/>
                  </a:ext>
                </a:extLst>
              </p:cNvPr>
              <p:cNvSpPr>
                <a:spLocks noGrp="1"/>
              </p:cNvSpPr>
              <p:nvPr>
                <p:ph idx="1"/>
              </p:nvPr>
            </p:nvSpPr>
            <p:spPr/>
            <p:txBody>
              <a:bodyPr/>
              <a:lstStyle/>
              <a:p>
                <a:pPr marL="0" indent="0">
                  <a:buNone/>
                </a:pPr>
                <a:r>
                  <a:rPr lang="en-US" dirty="0">
                    <a:solidFill>
                      <a:schemeClr val="accent1"/>
                    </a:solidFill>
                  </a:rPr>
                  <a:t>Let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r>
                  <a:rPr lang="en-US" dirty="0"/>
                  <a:t> </a:t>
                </a:r>
                <a:r>
                  <a:rPr lang="en-US" dirty="0">
                    <a:solidFill>
                      <a:schemeClr val="accent1"/>
                    </a:solidFill>
                  </a:rPr>
                  <a:t>be the running time of the naïve DQ MM algorithm multiplying two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 × </m:t>
                    </m:r>
                    <m:r>
                      <a:rPr lang="en-US" i="1">
                        <a:latin typeface="Cambria Math" panose="02040503050406030204" pitchFamily="18" charset="0"/>
                      </a:rPr>
                      <m:t>𝑛</m:t>
                    </m:r>
                  </m:oMath>
                </a14:m>
                <a:r>
                  <a:rPr lang="en-US" dirty="0">
                    <a:solidFill>
                      <a:schemeClr val="accent1"/>
                    </a:solidFill>
                  </a:rPr>
                  <a:t> matrices.</a:t>
                </a:r>
              </a:p>
              <a:p>
                <a:pPr marL="0" indent="0">
                  <a:buNone/>
                </a:pPr>
                <a:endParaRPr lang="en-US" dirty="0">
                  <a:solidFill>
                    <a:schemeClr val="accent1"/>
                  </a:solidFill>
                </a:endParaRPr>
              </a:p>
              <a:p>
                <a:pPr marL="0" indent="0">
                  <a:buNone/>
                </a:pPr>
                <a:r>
                  <a:rPr lang="en-US" dirty="0">
                    <a:solidFill>
                      <a:schemeClr val="accent1"/>
                    </a:solidFill>
                  </a:rPr>
                  <a:t>In the </a:t>
                </a:r>
                <a:r>
                  <a:rPr lang="en-US" b="1" i="1" dirty="0">
                    <a:solidFill>
                      <a:srgbClr val="FF0000"/>
                    </a:solidFill>
                  </a:rPr>
                  <a:t>base case</a:t>
                </a:r>
                <a:r>
                  <a:rPr lang="en-US" dirty="0">
                    <a:solidFill>
                      <a:schemeClr val="accent1"/>
                    </a:solidFill>
                  </a:rPr>
                  <a:t>, when </a:t>
                </a:r>
                <a14:m>
                  <m:oMath xmlns:m="http://schemas.openxmlformats.org/officeDocument/2006/math">
                    <m:r>
                      <a:rPr lang="en-US" i="1" smtClean="0">
                        <a:latin typeface="Cambria Math" panose="02040503050406030204" pitchFamily="18" charset="0"/>
                      </a:rPr>
                      <m:t>𝑛</m:t>
                    </m:r>
                    <m:r>
                      <a:rPr lang="en-US" b="0" i="1" smtClean="0">
                        <a:latin typeface="Cambria Math" panose="02040503050406030204" pitchFamily="18" charset="0"/>
                      </a:rPr>
                      <m:t>=1</m:t>
                    </m:r>
                  </m:oMath>
                </a14:m>
                <a:r>
                  <a:rPr lang="en-US" dirty="0"/>
                  <a:t>, </a:t>
                </a:r>
                <a:r>
                  <a:rPr lang="en-US" dirty="0">
                    <a:solidFill>
                      <a:schemeClr val="accent1"/>
                    </a:solidFill>
                  </a:rPr>
                  <a:t>we perform only the one scalar multiplication in </a:t>
                </a:r>
                <a:r>
                  <a:rPr lang="en-US" b="1" i="1" dirty="0">
                    <a:solidFill>
                      <a:srgbClr val="FF0000"/>
                    </a:solidFill>
                  </a:rPr>
                  <a:t>Line 5</a:t>
                </a:r>
                <a:r>
                  <a:rPr lang="en-US" dirty="0">
                    <a:solidFill>
                      <a:schemeClr val="accent1"/>
                    </a:solidFill>
                  </a:rPr>
                  <a:t> and so </a:t>
                </a:r>
                <a14:m>
                  <m:oMath xmlns:m="http://schemas.openxmlformats.org/officeDocument/2006/math">
                    <m:r>
                      <a:rPr lang="en-US" i="1" smtClean="0">
                        <a:latin typeface="Cambria Math" panose="02040503050406030204" pitchFamily="18" charset="0"/>
                      </a:rPr>
                      <m:t>𝑇</m:t>
                    </m:r>
                    <m:d>
                      <m:dPr>
                        <m:ctrlPr>
                          <a:rPr lang="en-US" i="1">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(1)</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The </a:t>
                </a:r>
                <a:r>
                  <a:rPr lang="en-US" b="1" i="1" dirty="0">
                    <a:solidFill>
                      <a:srgbClr val="FF0000"/>
                    </a:solidFill>
                  </a:rPr>
                  <a:t>recursive case </a:t>
                </a:r>
                <a:r>
                  <a:rPr lang="en-US" dirty="0">
                    <a:solidFill>
                      <a:schemeClr val="accent1"/>
                    </a:solidFill>
                  </a:rPr>
                  <a:t>occurs when </a:t>
                </a:r>
                <a14:m>
                  <m:oMath xmlns:m="http://schemas.openxmlformats.org/officeDocument/2006/math">
                    <m:r>
                      <a:rPr lang="en-US" i="1" smtClean="0">
                        <a:latin typeface="Cambria Math" panose="02040503050406030204" pitchFamily="18" charset="0"/>
                      </a:rPr>
                      <m:t>𝑛</m:t>
                    </m:r>
                    <m:r>
                      <a:rPr lang="en-US" b="0" i="1" smtClean="0">
                        <a:latin typeface="Cambria Math" panose="02040503050406030204" pitchFamily="18" charset="0"/>
                      </a:rPr>
                      <m:t>&gt;1</m:t>
                    </m:r>
                  </m:oMath>
                </a14:m>
                <a:r>
                  <a:rPr lang="en-US" dirty="0">
                    <a:solidFill>
                      <a:schemeClr val="accent1"/>
                    </a:solidFill>
                  </a:rPr>
                  <a:t>. As discussed, the partitioning in </a:t>
                </a:r>
                <a:r>
                  <a:rPr lang="en-US" b="1" i="1" dirty="0">
                    <a:solidFill>
                      <a:srgbClr val="FF0000"/>
                    </a:solidFill>
                  </a:rPr>
                  <a:t>Line 7 </a:t>
                </a:r>
                <a:r>
                  <a:rPr lang="en-US" dirty="0">
                    <a:solidFill>
                      <a:schemeClr val="accent1"/>
                    </a:solidFill>
                  </a:rPr>
                  <a:t>takes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(1)</m:t>
                    </m:r>
                  </m:oMath>
                </a14:m>
                <a:r>
                  <a:rPr lang="en-US" dirty="0">
                    <a:solidFill>
                      <a:schemeClr val="accent1"/>
                    </a:solidFill>
                  </a:rPr>
                  <a:t> time using </a:t>
                </a:r>
                <a:r>
                  <a:rPr lang="en-US" b="1" i="1" dirty="0">
                    <a:solidFill>
                      <a:srgbClr val="FF0000"/>
                    </a:solidFill>
                  </a:rPr>
                  <a:t>index calculations</a:t>
                </a:r>
                <a:r>
                  <a:rPr lang="en-US" dirty="0">
                    <a:solidFill>
                      <a:schemeClr val="accent1"/>
                    </a:solidFill>
                  </a:rPr>
                  <a:t>. </a:t>
                </a:r>
              </a:p>
            </p:txBody>
          </p:sp>
        </mc:Choice>
        <mc:Fallback xmlns="">
          <p:sp>
            <p:nvSpPr>
              <p:cNvPr id="3" name="Content Placeholder 2">
                <a:extLst>
                  <a:ext uri="{FF2B5EF4-FFF2-40B4-BE49-F238E27FC236}">
                    <a16:creationId xmlns:a16="http://schemas.microsoft.com/office/drawing/2014/main" id="{E21EC3C6-0A0E-45DB-A7E5-52AC2BC50D74}"/>
                  </a:ext>
                </a:extLst>
              </p:cNvPr>
              <p:cNvSpPr>
                <a:spLocks noGrp="1" noRot="1" noChangeAspect="1" noMove="1" noResize="1" noEditPoints="1" noAdjustHandles="1" noChangeArrowheads="1" noChangeShapeType="1" noTextEdit="1"/>
              </p:cNvSpPr>
              <p:nvPr>
                <p:ph idx="1"/>
              </p:nvPr>
            </p:nvSpPr>
            <p:spPr>
              <a:blipFill>
                <a:blip r:embed="rId2"/>
                <a:stretch>
                  <a:fillRect l="-1217" t="-2241" r="-1449"/>
                </a:stretch>
              </a:blipFill>
            </p:spPr>
            <p:txBody>
              <a:bodyPr/>
              <a:lstStyle/>
              <a:p>
                <a:r>
                  <a:rPr lang="en-US">
                    <a:noFill/>
                  </a:rPr>
                  <a:t> </a:t>
                </a:r>
              </a:p>
            </p:txBody>
          </p:sp>
        </mc:Fallback>
      </mc:AlternateContent>
    </p:spTree>
    <p:extLst>
      <p:ext uri="{BB962C8B-B14F-4D97-AF65-F5344CB8AC3E}">
        <p14:creationId xmlns:p14="http://schemas.microsoft.com/office/powerpoint/2010/main" val="2986152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E5E9-DCA9-46F7-A3B8-1728DD6803EA}"/>
              </a:ext>
            </a:extLst>
          </p:cNvPr>
          <p:cNvSpPr>
            <a:spLocks noGrp="1"/>
          </p:cNvSpPr>
          <p:nvPr>
            <p:ph type="title"/>
          </p:nvPr>
        </p:nvSpPr>
        <p:spPr/>
        <p:txBody>
          <a:bodyPr/>
          <a:lstStyle/>
          <a:p>
            <a:r>
              <a:rPr lang="en-US" dirty="0">
                <a:solidFill>
                  <a:schemeClr val="accent1"/>
                </a:solidFill>
              </a:rPr>
              <a:t>Naïve DQ MM Algorithm: Running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1EC3C6-0A0E-45DB-A7E5-52AC2BC50D74}"/>
                  </a:ext>
                </a:extLst>
              </p:cNvPr>
              <p:cNvSpPr>
                <a:spLocks noGrp="1"/>
              </p:cNvSpPr>
              <p:nvPr>
                <p:ph idx="1"/>
              </p:nvPr>
            </p:nvSpPr>
            <p:spPr/>
            <p:txBody>
              <a:bodyPr>
                <a:normAutofit fontScale="92500" lnSpcReduction="20000"/>
              </a:bodyPr>
              <a:lstStyle/>
              <a:p>
                <a:pPr marL="0" indent="0">
                  <a:buNone/>
                </a:pPr>
                <a:r>
                  <a:rPr lang="en-US" dirty="0">
                    <a:solidFill>
                      <a:schemeClr val="accent1"/>
                    </a:solidFill>
                  </a:rPr>
                  <a:t>In </a:t>
                </a:r>
                <a:r>
                  <a:rPr lang="en-US" b="1" i="1" dirty="0">
                    <a:solidFill>
                      <a:srgbClr val="FF0000"/>
                    </a:solidFill>
                  </a:rPr>
                  <a:t>Lines 8-11</a:t>
                </a:r>
                <a:r>
                  <a:rPr lang="en-US" dirty="0">
                    <a:solidFill>
                      <a:schemeClr val="accent1"/>
                    </a:solidFill>
                  </a:rPr>
                  <a:t>, we recursively call </a:t>
                </a:r>
                <a14:m>
                  <m:oMath xmlns:m="http://schemas.openxmlformats.org/officeDocument/2006/math">
                    <m:r>
                      <a:rPr lang="en-US" i="1">
                        <a:latin typeface="Cambria Math" panose="02040503050406030204" pitchFamily="18" charset="0"/>
                      </a:rPr>
                      <m:t>𝑁𝑎𝑖𝑣𝑒𝐷𝑄𝑀𝑀</m:t>
                    </m:r>
                  </m:oMath>
                </a14:m>
                <a:r>
                  <a:rPr lang="en-US" dirty="0">
                    <a:solidFill>
                      <a:schemeClr val="accent1"/>
                    </a:solidFill>
                  </a:rPr>
                  <a:t> </a:t>
                </a:r>
                <a:r>
                  <a:rPr lang="en-US" b="1" i="1" dirty="0">
                    <a:solidFill>
                      <a:srgbClr val="FF0000"/>
                    </a:solidFill>
                  </a:rPr>
                  <a:t>8</a:t>
                </a:r>
                <a:r>
                  <a:rPr lang="en-US" dirty="0">
                    <a:solidFill>
                      <a:schemeClr val="accent1"/>
                    </a:solidFill>
                  </a:rPr>
                  <a:t> times.</a:t>
                </a:r>
              </a:p>
              <a:p>
                <a:pPr marL="0" indent="0">
                  <a:buNone/>
                </a:pPr>
                <a:endParaRPr lang="en-US" dirty="0">
                  <a:solidFill>
                    <a:schemeClr val="accent1"/>
                  </a:solidFill>
                </a:endParaRPr>
              </a:p>
              <a:p>
                <a:pPr marL="0" indent="0">
                  <a:buNone/>
                </a:pPr>
                <a:r>
                  <a:rPr lang="en-US" dirty="0">
                    <a:solidFill>
                      <a:schemeClr val="accent1"/>
                    </a:solidFill>
                  </a:rPr>
                  <a:t>Each recursive call multiplies </a:t>
                </a:r>
                <a:r>
                  <a:rPr lang="en-US" b="1" i="1" dirty="0">
                    <a:solidFill>
                      <a:srgbClr val="FF0000"/>
                    </a:solidFill>
                  </a:rPr>
                  <a:t>two</a:t>
                </a:r>
                <a:r>
                  <a:rPr lang="en-US" dirty="0">
                    <a:solidFill>
                      <a:schemeClr val="accent1"/>
                    </a:solidFill>
                  </a:rPr>
                  <a:t>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oMath>
                </a14:m>
                <a:r>
                  <a:rPr lang="en-US" dirty="0">
                    <a:solidFill>
                      <a:schemeClr val="accent1"/>
                    </a:solidFill>
                  </a:rPr>
                  <a:t> matrices, thereby contributing </a:t>
                </a:r>
                <a14:m>
                  <m:oMath xmlns:m="http://schemas.openxmlformats.org/officeDocument/2006/math">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𝑛</m:t>
                        </m:r>
                      </m:num>
                      <m:den>
                        <m:r>
                          <a:rPr lang="en-US" b="0" i="1" smtClean="0">
                            <a:solidFill>
                              <a:schemeClr val="tx1"/>
                            </a:solidFill>
                            <a:latin typeface="Cambria Math" panose="02040503050406030204" pitchFamily="18" charset="0"/>
                          </a:rPr>
                          <m:t>2</m:t>
                        </m:r>
                      </m:den>
                    </m:f>
                    <m:r>
                      <a:rPr lang="en-US" b="0" i="1" smtClean="0">
                        <a:solidFill>
                          <a:schemeClr val="tx1"/>
                        </a:solidFill>
                        <a:latin typeface="Cambria Math" panose="02040503050406030204" pitchFamily="18" charset="0"/>
                      </a:rPr>
                      <m:t>)</m:t>
                    </m:r>
                  </m:oMath>
                </a14:m>
                <a:r>
                  <a:rPr lang="en-US" dirty="0">
                    <a:solidFill>
                      <a:schemeClr val="tx1"/>
                    </a:solidFill>
                  </a:rPr>
                  <a:t> </a:t>
                </a:r>
                <a:r>
                  <a:rPr lang="en-US" dirty="0">
                    <a:solidFill>
                      <a:schemeClr val="accent1"/>
                    </a:solidFill>
                  </a:rPr>
                  <a:t>to the overall running time.  The time taken by the </a:t>
                </a:r>
                <a:r>
                  <a:rPr lang="en-US" b="1" i="1" dirty="0">
                    <a:solidFill>
                      <a:srgbClr val="FF0000"/>
                    </a:solidFill>
                  </a:rPr>
                  <a:t>8</a:t>
                </a:r>
                <a:r>
                  <a:rPr lang="en-US" dirty="0">
                    <a:solidFill>
                      <a:schemeClr val="accent1"/>
                    </a:solidFill>
                  </a:rPr>
                  <a:t> recursive calls is then </a:t>
                </a:r>
                <a14:m>
                  <m:oMath xmlns:m="http://schemas.openxmlformats.org/officeDocument/2006/math">
                    <m:r>
                      <a:rPr lang="en-US" b="0" i="1" smtClean="0">
                        <a:latin typeface="Cambria Math" panose="02040503050406030204" pitchFamily="18" charset="0"/>
                      </a:rPr>
                      <m:t>8</m:t>
                    </m:r>
                    <m:r>
                      <a:rPr lang="en-US" i="1">
                        <a:latin typeface="Cambria Math" panose="02040503050406030204" pitchFamily="18" charset="0"/>
                      </a:rPr>
                      <m:t>𝑇</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r>
                      <a:rPr lang="en-US" i="1">
                        <a:latin typeface="Cambria Math" panose="02040503050406030204" pitchFamily="18" charset="0"/>
                      </a:rPr>
                      <m:t>)</m:t>
                    </m:r>
                  </m:oMath>
                </a14:m>
                <a:r>
                  <a:rPr lang="en-US" dirty="0">
                    <a:solidFill>
                      <a:schemeClr val="accent1"/>
                    </a:solidFill>
                  </a:rPr>
                  <a:t>. </a:t>
                </a:r>
              </a:p>
              <a:p>
                <a:pPr marL="0" indent="0">
                  <a:buNone/>
                </a:pPr>
                <a:endParaRPr lang="en-US" dirty="0">
                  <a:solidFill>
                    <a:schemeClr val="accent1"/>
                  </a:solidFill>
                </a:endParaRPr>
              </a:p>
              <a:p>
                <a:pPr marL="0" indent="0">
                  <a:buNone/>
                </a:pPr>
                <a:r>
                  <a:rPr lang="en-US" dirty="0">
                    <a:solidFill>
                      <a:schemeClr val="accent1"/>
                    </a:solidFill>
                  </a:rPr>
                  <a:t>Additionally, we must also take into account the </a:t>
                </a:r>
                <a:r>
                  <a:rPr lang="en-US" b="1" i="1" dirty="0">
                    <a:solidFill>
                      <a:srgbClr val="FF0000"/>
                    </a:solidFill>
                  </a:rPr>
                  <a:t>four</a:t>
                </a:r>
                <a:r>
                  <a:rPr lang="en-US" dirty="0">
                    <a:solidFill>
                      <a:schemeClr val="accent1"/>
                    </a:solidFill>
                  </a:rPr>
                  <a:t> </a:t>
                </a:r>
                <a:r>
                  <a:rPr lang="en-US" b="1" i="1" dirty="0">
                    <a:solidFill>
                      <a:srgbClr val="FF0000"/>
                    </a:solidFill>
                  </a:rPr>
                  <a:t>matrix-level additions</a:t>
                </a:r>
                <a:r>
                  <a:rPr lang="en-US" dirty="0">
                    <a:solidFill>
                      <a:schemeClr val="accent1"/>
                    </a:solidFill>
                  </a:rPr>
                  <a:t> in </a:t>
                </a:r>
                <a:r>
                  <a:rPr lang="en-US" b="1" i="1" dirty="0">
                    <a:solidFill>
                      <a:srgbClr val="FF0000"/>
                    </a:solidFill>
                  </a:rPr>
                  <a:t>Lines 8-11</a:t>
                </a:r>
                <a:r>
                  <a:rPr lang="en-US" dirty="0">
                    <a:solidFill>
                      <a:schemeClr val="accent1"/>
                    </a:solidFill>
                  </a:rPr>
                  <a:t>.  </a:t>
                </a:r>
              </a:p>
              <a:p>
                <a:pPr marL="0" indent="0">
                  <a:buNone/>
                </a:pPr>
                <a:r>
                  <a:rPr lang="en-US" dirty="0">
                    <a:solidFill>
                      <a:schemeClr val="accent1"/>
                    </a:solidFill>
                  </a:rPr>
                  <a:t>Each of these matrices has </a:t>
                </a:r>
                <a14:m>
                  <m:oMath xmlns:m="http://schemas.openxmlformats.org/officeDocument/2006/math">
                    <m:f>
                      <m:fPr>
                        <m:ctrlPr>
                          <a:rPr lang="en-US" i="1" smtClean="0">
                            <a:solidFill>
                              <a:schemeClr val="tx1"/>
                            </a:solidFill>
                            <a:latin typeface="Cambria Math" panose="02040503050406030204" pitchFamily="18" charset="0"/>
                          </a:rPr>
                        </m:ctrlPr>
                      </m:fPr>
                      <m:num>
                        <m:sSup>
                          <m:sSupPr>
                            <m:ctrlPr>
                              <a:rPr lang="en-US"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𝑛</m:t>
                            </m:r>
                          </m:e>
                          <m:sup>
                            <m:r>
                              <a:rPr lang="en-US" b="0" i="1" smtClean="0">
                                <a:solidFill>
                                  <a:schemeClr val="tx1"/>
                                </a:solidFill>
                                <a:latin typeface="Cambria Math" panose="02040503050406030204" pitchFamily="18" charset="0"/>
                              </a:rPr>
                              <m:t>2</m:t>
                            </m:r>
                          </m:sup>
                        </m:sSup>
                      </m:num>
                      <m:den>
                        <m:r>
                          <a:rPr lang="en-US" b="0" i="1" smtClean="0">
                            <a:solidFill>
                              <a:schemeClr val="tx1"/>
                            </a:solidFill>
                            <a:latin typeface="Cambria Math" panose="02040503050406030204" pitchFamily="18" charset="0"/>
                          </a:rPr>
                          <m:t>4</m:t>
                        </m:r>
                      </m:den>
                    </m:f>
                  </m:oMath>
                </a14:m>
                <a:r>
                  <a:rPr lang="en-US" dirty="0">
                    <a:solidFill>
                      <a:schemeClr val="accent1"/>
                    </a:solidFill>
                  </a:rPr>
                  <a:t> entries and requires </a:t>
                </a:r>
                <a14:m>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num>
                      <m:den>
                        <m:r>
                          <a:rPr lang="en-US" i="1">
                            <a:latin typeface="Cambria Math" panose="02040503050406030204" pitchFamily="18" charset="0"/>
                          </a:rPr>
                          <m:t>4</m:t>
                        </m:r>
                      </m:den>
                    </m:f>
                    <m:r>
                      <a:rPr lang="en-US" i="1">
                        <a:latin typeface="Cambria Math" panose="02040503050406030204" pitchFamily="18" charset="0"/>
                      </a:rPr>
                      <m:t> </m:t>
                    </m:r>
                  </m:oMath>
                </a14:m>
                <a:r>
                  <a:rPr lang="en-US" b="1" i="1" dirty="0">
                    <a:solidFill>
                      <a:srgbClr val="FF0000"/>
                    </a:solidFill>
                  </a:rPr>
                  <a:t>scalar additions</a:t>
                </a:r>
                <a:r>
                  <a:rPr lang="en-US" dirty="0">
                    <a:solidFill>
                      <a:schemeClr val="accent1"/>
                    </a:solidFill>
                  </a:rPr>
                  <a:t>.</a:t>
                </a:r>
              </a:p>
              <a:p>
                <a:pPr marL="0" indent="0">
                  <a:buNone/>
                </a:pPr>
                <a:r>
                  <a:rPr lang="en-US" dirty="0">
                    <a:solidFill>
                      <a:schemeClr val="accent1"/>
                    </a:solidFill>
                  </a:rPr>
                  <a:t>In total, there are </a:t>
                </a:r>
                <a14:m>
                  <m:oMath xmlns:m="http://schemas.openxmlformats.org/officeDocument/2006/math">
                    <m:r>
                      <a:rPr lang="en-US" b="0" i="0" smtClean="0">
                        <a:solidFill>
                          <a:schemeClr val="tx1"/>
                        </a:solidFill>
                        <a:latin typeface="Cambria Math" panose="02040503050406030204" pitchFamily="18" charset="0"/>
                      </a:rPr>
                      <m:t>4</m:t>
                    </m:r>
                    <m:r>
                      <a:rPr lang="en-US" b="0" i="1" smtClean="0">
                        <a:solidFill>
                          <a:schemeClr val="tx1"/>
                        </a:solidFill>
                        <a:latin typeface="Cambria Math" panose="02040503050406030204" pitchFamily="18" charset="0"/>
                        <a:ea typeface="Cambria Math" panose="02040503050406030204" pitchFamily="18" charset="0"/>
                      </a:rPr>
                      <m:t>×</m:t>
                    </m:r>
                    <m:f>
                      <m:fPr>
                        <m:ctrlPr>
                          <a:rPr lang="en-US" i="1" smtClean="0">
                            <a:solidFill>
                              <a:schemeClr val="tx1"/>
                            </a:solidFill>
                            <a:latin typeface="Cambria Math" panose="02040503050406030204" pitchFamily="18" charset="0"/>
                          </a:rPr>
                        </m:ctrlPr>
                      </m:fPr>
                      <m:num>
                        <m:sSup>
                          <m:sSupPr>
                            <m:ctrlPr>
                              <a:rPr lang="en-US"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𝑛</m:t>
                            </m:r>
                          </m:e>
                          <m:sup>
                            <m:r>
                              <a:rPr lang="en-US" b="0" i="1" smtClean="0">
                                <a:solidFill>
                                  <a:schemeClr val="tx1"/>
                                </a:solidFill>
                                <a:latin typeface="Cambria Math" panose="02040503050406030204" pitchFamily="18" charset="0"/>
                              </a:rPr>
                              <m:t>2</m:t>
                            </m:r>
                          </m:sup>
                        </m:sSup>
                      </m:num>
                      <m:den>
                        <m:r>
                          <a:rPr lang="en-US" b="0" i="1" smtClean="0">
                            <a:solidFill>
                              <a:schemeClr val="tx1"/>
                            </a:solidFill>
                            <a:latin typeface="Cambria Math" panose="02040503050406030204" pitchFamily="18" charset="0"/>
                          </a:rPr>
                          <m:t>4</m:t>
                        </m:r>
                      </m:den>
                    </m:f>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𝑛</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r>
                      <m:rPr>
                        <m:sty m:val="p"/>
                      </m:rPr>
                      <a:rPr lang="el-GR" b="0" i="1" smtClean="0">
                        <a:solidFill>
                          <a:schemeClr val="tx1"/>
                        </a:solidFill>
                        <a:latin typeface="Cambria Math" panose="02040503050406030204" pitchFamily="18" charset="0"/>
                        <a:ea typeface="Cambria Math" panose="02040503050406030204" pitchFamily="18" charset="0"/>
                      </a:rPr>
                      <m:t>Θ</m:t>
                    </m:r>
                    <m:d>
                      <m:dPr>
                        <m:ctrlPr>
                          <a:rPr lang="en-US" b="0" i="1" smtClean="0">
                            <a:solidFill>
                              <a:schemeClr val="tx1"/>
                            </a:solidFill>
                            <a:latin typeface="Cambria Math" panose="02040503050406030204" pitchFamily="18" charset="0"/>
                            <a:ea typeface="Cambria Math" panose="02040503050406030204" pitchFamily="18" charset="0"/>
                          </a:rPr>
                        </m:ctrlPr>
                      </m:dPr>
                      <m:e>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𝑛</m:t>
                            </m:r>
                          </m:e>
                          <m:sup>
                            <m:r>
                              <a:rPr lang="en-US" b="0" i="1" smtClean="0">
                                <a:solidFill>
                                  <a:schemeClr val="tx1"/>
                                </a:solidFill>
                                <a:latin typeface="Cambria Math" panose="02040503050406030204" pitchFamily="18" charset="0"/>
                                <a:ea typeface="Cambria Math" panose="02040503050406030204" pitchFamily="18" charset="0"/>
                              </a:rPr>
                              <m:t>2</m:t>
                            </m:r>
                          </m:sup>
                        </m:sSup>
                      </m:e>
                    </m:d>
                  </m:oMath>
                </a14:m>
                <a:r>
                  <a:rPr lang="en-US" dirty="0">
                    <a:solidFill>
                      <a:schemeClr val="accent1"/>
                    </a:solidFill>
                  </a:rPr>
                  <a:t> scalar additions.</a:t>
                </a:r>
              </a:p>
            </p:txBody>
          </p:sp>
        </mc:Choice>
        <mc:Fallback xmlns="">
          <p:sp>
            <p:nvSpPr>
              <p:cNvPr id="3" name="Content Placeholder 2">
                <a:extLst>
                  <a:ext uri="{FF2B5EF4-FFF2-40B4-BE49-F238E27FC236}">
                    <a16:creationId xmlns:a16="http://schemas.microsoft.com/office/drawing/2014/main" id="{E21EC3C6-0A0E-45DB-A7E5-52AC2BC50D74}"/>
                  </a:ext>
                </a:extLst>
              </p:cNvPr>
              <p:cNvSpPr>
                <a:spLocks noGrp="1" noRot="1" noChangeAspect="1" noMove="1" noResize="1" noEditPoints="1" noAdjustHandles="1" noChangeArrowheads="1" noChangeShapeType="1" noTextEdit="1"/>
              </p:cNvSpPr>
              <p:nvPr>
                <p:ph idx="1"/>
              </p:nvPr>
            </p:nvSpPr>
            <p:spPr>
              <a:blipFill>
                <a:blip r:embed="rId2"/>
                <a:stretch>
                  <a:fillRect l="-1043" t="-3501"/>
                </a:stretch>
              </a:blipFill>
            </p:spPr>
            <p:txBody>
              <a:bodyPr/>
              <a:lstStyle/>
              <a:p>
                <a:r>
                  <a:rPr lang="en-US">
                    <a:noFill/>
                  </a:rPr>
                  <a:t> </a:t>
                </a:r>
              </a:p>
            </p:txBody>
          </p:sp>
        </mc:Fallback>
      </mc:AlternateContent>
    </p:spTree>
    <p:extLst>
      <p:ext uri="{BB962C8B-B14F-4D97-AF65-F5344CB8AC3E}">
        <p14:creationId xmlns:p14="http://schemas.microsoft.com/office/powerpoint/2010/main" val="4153771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E5E9-DCA9-46F7-A3B8-1728DD6803EA}"/>
              </a:ext>
            </a:extLst>
          </p:cNvPr>
          <p:cNvSpPr>
            <a:spLocks noGrp="1"/>
          </p:cNvSpPr>
          <p:nvPr>
            <p:ph type="title"/>
          </p:nvPr>
        </p:nvSpPr>
        <p:spPr/>
        <p:txBody>
          <a:bodyPr/>
          <a:lstStyle/>
          <a:p>
            <a:r>
              <a:rPr lang="en-US" dirty="0">
                <a:solidFill>
                  <a:schemeClr val="accent1"/>
                </a:solidFill>
              </a:rPr>
              <a:t>Naïve DQ MM Algorithm: Running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1EC3C6-0A0E-45DB-A7E5-52AC2BC50D74}"/>
                  </a:ext>
                </a:extLst>
              </p:cNvPr>
              <p:cNvSpPr>
                <a:spLocks noGrp="1"/>
              </p:cNvSpPr>
              <p:nvPr>
                <p:ph idx="1"/>
              </p:nvPr>
            </p:nvSpPr>
            <p:spPr/>
            <p:txBody>
              <a:bodyPr>
                <a:normAutofit lnSpcReduction="10000"/>
              </a:bodyPr>
              <a:lstStyle/>
              <a:p>
                <a:pPr marL="0" indent="0">
                  <a:buNone/>
                </a:pPr>
                <a:r>
                  <a:rPr lang="en-US" dirty="0">
                    <a:solidFill>
                      <a:schemeClr val="accent1"/>
                    </a:solidFill>
                  </a:rPr>
                  <a:t>The total running time is the sum of the time taken to </a:t>
                </a:r>
                <a:r>
                  <a:rPr lang="en-US" b="1" i="1" dirty="0">
                    <a:solidFill>
                      <a:srgbClr val="FF0000"/>
                    </a:solidFill>
                  </a:rPr>
                  <a:t>partition</a:t>
                </a:r>
                <a:r>
                  <a:rPr lang="en-US" dirty="0">
                    <a:solidFill>
                      <a:schemeClr val="accent1"/>
                    </a:solidFill>
                  </a:rPr>
                  <a:t>, the time for the </a:t>
                </a:r>
                <a:r>
                  <a:rPr lang="en-US" b="1" i="1" dirty="0">
                    <a:solidFill>
                      <a:srgbClr val="FF0000"/>
                    </a:solidFill>
                  </a:rPr>
                  <a:t>eight recursive calls </a:t>
                </a:r>
                <a:r>
                  <a:rPr lang="en-US" dirty="0">
                    <a:solidFill>
                      <a:schemeClr val="accent1"/>
                    </a:solidFill>
                  </a:rPr>
                  <a:t>and the time to perform </a:t>
                </a:r>
                <a:r>
                  <a:rPr lang="en-US" b="1" i="1" dirty="0">
                    <a:solidFill>
                      <a:srgbClr val="FF0000"/>
                    </a:solidFill>
                  </a:rPr>
                  <a:t>scalar additions</a:t>
                </a:r>
                <a:r>
                  <a:rPr lang="en-US" dirty="0">
                    <a:solidFill>
                      <a:schemeClr val="accent1"/>
                    </a:solidFill>
                  </a:rPr>
                  <a:t>.</a:t>
                </a:r>
                <a:endParaRPr lang="en-US" dirty="0">
                  <a:solidFill>
                    <a:schemeClr val="accent1"/>
                  </a:solidFill>
                  <a:latin typeface="Cambria Math" panose="02040503050406030204" pitchFamily="18" charset="0"/>
                </a:endParaRPr>
              </a:p>
              <a:p>
                <a:pPr marL="0" indent="0">
                  <a:buNone/>
                </a:pPr>
                <a:endParaRPr lang="en-US" b="0" i="1" dirty="0">
                  <a:latin typeface="Cambria Math" panose="02040503050406030204" pitchFamily="18" charset="0"/>
                </a:endParaRPr>
              </a:p>
              <a:p>
                <a:pPr marL="0" indent="0" algn="ctr">
                  <a:buNone/>
                </a:pPr>
                <a:r>
                  <a:rPr lang="en-US" b="0" dirty="0"/>
                  <a:t>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0"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+8</m:t>
                    </m:r>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𝑛</m:t>
                            </m:r>
                          </m:num>
                          <m:den>
                            <m:r>
                              <a:rPr lang="en-US" b="0" i="1" smtClean="0">
                                <a:latin typeface="Cambria Math" panose="02040503050406030204" pitchFamily="18" charset="0"/>
                                <a:ea typeface="Cambria Math" panose="02040503050406030204" pitchFamily="18" charset="0"/>
                              </a:rPr>
                              <m:t>2</m:t>
                            </m:r>
                          </m:den>
                        </m:f>
                      </m:e>
                    </m:d>
                    <m:r>
                      <a:rPr lang="en-US"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a:p>
                <a:pPr marL="0" indent="0">
                  <a:buNone/>
                </a:pPr>
                <a:r>
                  <a:rPr lang="en-US" b="0" dirty="0">
                    <a:solidFill>
                      <a:schemeClr val="accent1"/>
                    </a:solidFill>
                    <a:ea typeface="Cambria Math" panose="02040503050406030204" pitchFamily="18" charset="0"/>
                  </a:rPr>
                  <a:t>Since the constant-time term </a:t>
                </a:r>
                <a14:m>
                  <m:oMath xmlns:m="http://schemas.openxmlformats.org/officeDocument/2006/math">
                    <m:r>
                      <m:rPr>
                        <m:sty m:val="p"/>
                      </m:rPr>
                      <a:rPr lang="el-GR" b="0" i="1" smtClean="0">
                        <a:latin typeface="Cambria Math" panose="02040503050406030204" pitchFamily="18" charset="0"/>
                        <a:ea typeface="Cambria Math" panose="02040503050406030204" pitchFamily="18" charset="0"/>
                      </a:rPr>
                      <m:t>Θ</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oMath>
                </a14:m>
                <a:r>
                  <a:rPr lang="en-US" dirty="0">
                    <a:solidFill>
                      <a:schemeClr val="accent1"/>
                    </a:solidFill>
                  </a:rPr>
                  <a:t> can be absorbed into the more asymptotically dominating term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2</m:t>
                            </m:r>
                          </m:sup>
                        </m:sSup>
                      </m:e>
                    </m:d>
                    <m:r>
                      <a:rPr lang="en-US" b="0" i="0" smtClean="0">
                        <a:latin typeface="Cambria Math" panose="02040503050406030204" pitchFamily="18" charset="0"/>
                        <a:ea typeface="Cambria Math" panose="02040503050406030204" pitchFamily="18" charset="0"/>
                      </a:rPr>
                      <m:t>,</m:t>
                    </m:r>
                  </m:oMath>
                </a14:m>
                <a:r>
                  <a:rPr lang="en-US" dirty="0">
                    <a:solidFill>
                      <a:schemeClr val="accent1"/>
                    </a:solidFill>
                  </a:rPr>
                  <a:t> we have</a:t>
                </a:r>
              </a:p>
              <a:p>
                <a:pPr marL="0" indent="0" algn="ctr">
                  <a:buNone/>
                </a:pPr>
                <a:r>
                  <a:rPr lang="en-US" b="0" dirty="0"/>
                  <a:t>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0"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8</m:t>
                    </m:r>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𝑛</m:t>
                            </m:r>
                          </m:num>
                          <m:den>
                            <m:r>
                              <a:rPr lang="en-US" b="0" i="1" smtClean="0">
                                <a:latin typeface="Cambria Math" panose="02040503050406030204" pitchFamily="18" charset="0"/>
                                <a:ea typeface="Cambria Math" panose="02040503050406030204" pitchFamily="18" charset="0"/>
                              </a:rPr>
                              <m:t>2</m:t>
                            </m:r>
                          </m:den>
                        </m:f>
                      </m:e>
                    </m:d>
                    <m:r>
                      <a:rPr lang="en-US"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E21EC3C6-0A0E-45DB-A7E5-52AC2BC50D74}"/>
                  </a:ext>
                </a:extLst>
              </p:cNvPr>
              <p:cNvSpPr>
                <a:spLocks noGrp="1" noRot="1" noChangeAspect="1" noMove="1" noResize="1" noEditPoints="1" noAdjustHandles="1" noChangeArrowheads="1" noChangeShapeType="1" noTextEdit="1"/>
              </p:cNvSpPr>
              <p:nvPr>
                <p:ph idx="1"/>
              </p:nvPr>
            </p:nvSpPr>
            <p:spPr>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23212474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E5E9-DCA9-46F7-A3B8-1728DD6803EA}"/>
              </a:ext>
            </a:extLst>
          </p:cNvPr>
          <p:cNvSpPr>
            <a:spLocks noGrp="1"/>
          </p:cNvSpPr>
          <p:nvPr>
            <p:ph type="title"/>
          </p:nvPr>
        </p:nvSpPr>
        <p:spPr/>
        <p:txBody>
          <a:bodyPr/>
          <a:lstStyle/>
          <a:p>
            <a:r>
              <a:rPr lang="en-US" dirty="0">
                <a:solidFill>
                  <a:schemeClr val="accent1"/>
                </a:solidFill>
              </a:rPr>
              <a:t>Naïve DQ MM Algorithm: Running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1EC3C6-0A0E-45DB-A7E5-52AC2BC50D74}"/>
                  </a:ext>
                </a:extLst>
              </p:cNvPr>
              <p:cNvSpPr>
                <a:spLocks noGrp="1"/>
              </p:cNvSpPr>
              <p:nvPr>
                <p:ph idx="1"/>
              </p:nvPr>
            </p:nvSpPr>
            <p:spPr/>
            <p:txBody>
              <a:bodyPr>
                <a:normAutofit fontScale="92500" lnSpcReduction="20000"/>
              </a:bodyPr>
              <a:lstStyle/>
              <a:p>
                <a:pPr marL="0" indent="0">
                  <a:buNone/>
                </a:pPr>
                <a:r>
                  <a:rPr lang="en-US" dirty="0">
                    <a:solidFill>
                      <a:schemeClr val="accent1"/>
                    </a:solidFill>
                    <a:latin typeface="Cambria Math" panose="02040503050406030204" pitchFamily="18" charset="0"/>
                  </a:rPr>
                  <a:t>Solving the recurrence,</a:t>
                </a:r>
              </a:p>
              <a:p>
                <a:pPr marL="0" indent="0">
                  <a:buNone/>
                </a:pPr>
                <a:endParaRPr lang="en-US" b="0" dirty="0">
                  <a:solidFill>
                    <a:schemeClr val="accent1"/>
                  </a:solidFill>
                  <a:latin typeface="Cambria Math" panose="02040503050406030204" pitchFamily="18" charset="0"/>
                </a:endParaRPr>
              </a:p>
              <a:p>
                <a:pPr marL="0" indent="0">
                  <a:buNone/>
                </a:pPr>
                <a:r>
                  <a:rPr lang="en-US" b="0" dirty="0"/>
                  <a:t>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0"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(1)</m:t>
                    </m:r>
                  </m:oMath>
                </a14:m>
                <a:r>
                  <a:rPr lang="en-US" dirty="0">
                    <a:solidFill>
                      <a:schemeClr val="accent1"/>
                    </a:solidFill>
                  </a:rPr>
                  <a:t> 		for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oMath>
                </a14:m>
                <a:endParaRPr lang="en-US" dirty="0">
                  <a:solidFill>
                    <a:schemeClr val="accent1"/>
                  </a:solidFill>
                </a:endParaRPr>
              </a:p>
              <a:p>
                <a:pPr marL="0" indent="0">
                  <a:buNone/>
                </a:pPr>
                <a:r>
                  <a:rPr lang="en-US" b="0" dirty="0"/>
                  <a:t>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0"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8</m:t>
                    </m:r>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𝑛</m:t>
                            </m:r>
                          </m:num>
                          <m:den>
                            <m:r>
                              <a:rPr lang="en-US" b="0" i="1" smtClean="0">
                                <a:latin typeface="Cambria Math" panose="02040503050406030204" pitchFamily="18" charset="0"/>
                                <a:ea typeface="Cambria Math" panose="02040503050406030204" pitchFamily="18" charset="0"/>
                              </a:rPr>
                              <m:t>2</m:t>
                            </m:r>
                          </m:den>
                        </m:f>
                      </m:e>
                    </m:d>
                    <m:r>
                      <a:rPr lang="en-US"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r>
                  <a:rPr lang="en-US" dirty="0">
                    <a:solidFill>
                      <a:schemeClr val="accent1"/>
                    </a:solidFill>
                  </a:rPr>
                  <a:t>     for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&gt;1</m:t>
                    </m:r>
                  </m:oMath>
                </a14:m>
                <a:endParaRPr lang="en-US" dirty="0">
                  <a:solidFill>
                    <a:schemeClr val="accent1"/>
                  </a:solidFill>
                </a:endParaRPr>
              </a:p>
              <a:p>
                <a:pPr marL="0" indent="0">
                  <a:buNone/>
                </a:pPr>
                <a:r>
                  <a:rPr lang="en-US" dirty="0">
                    <a:solidFill>
                      <a:schemeClr val="accent1"/>
                    </a:solidFill>
                  </a:rPr>
                  <a:t>we have </a:t>
                </a:r>
              </a:p>
              <a:p>
                <a:pPr marL="0" indent="0">
                  <a:buNone/>
                </a:pPr>
                <a:endParaRPr lang="en-US" dirty="0">
                  <a:solidFill>
                    <a:schemeClr val="accent1"/>
                  </a:solidFill>
                </a:endParaRPr>
              </a:p>
              <a:p>
                <a:pPr marL="0" indent="0">
                  <a:buNone/>
                </a:pPr>
                <a:r>
                  <a:rPr lang="en-US" b="0" dirty="0">
                    <a:solidFill>
                      <a:schemeClr val="accent1"/>
                    </a:solidFill>
                  </a:rPr>
                  <a:t>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3</m:t>
                        </m:r>
                      </m:sup>
                    </m:sSup>
                    <m:r>
                      <a:rPr lang="en-US" b="0" i="1" smtClean="0">
                        <a:latin typeface="Cambria Math" panose="02040503050406030204" pitchFamily="18" charset="0"/>
                        <a:ea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,which is </a:t>
                </a:r>
                <a:r>
                  <a:rPr lang="en-US" b="1" i="1" dirty="0">
                    <a:solidFill>
                      <a:srgbClr val="FF0000"/>
                    </a:solidFill>
                  </a:rPr>
                  <a:t>asymptotically identical </a:t>
                </a:r>
                <a:r>
                  <a:rPr lang="en-US" dirty="0">
                    <a:solidFill>
                      <a:schemeClr val="accent1"/>
                    </a:solidFill>
                  </a:rPr>
                  <a:t>to the running time of the naïve algorithm implemented using loop iterations discussed previously.</a:t>
                </a: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E21EC3C6-0A0E-45DB-A7E5-52AC2BC50D74}"/>
                  </a:ext>
                </a:extLst>
              </p:cNvPr>
              <p:cNvSpPr>
                <a:spLocks noGrp="1" noRot="1" noChangeAspect="1" noMove="1" noResize="1" noEditPoints="1" noAdjustHandles="1" noChangeArrowheads="1" noChangeShapeType="1" noTextEdit="1"/>
              </p:cNvSpPr>
              <p:nvPr>
                <p:ph idx="1"/>
              </p:nvPr>
            </p:nvSpPr>
            <p:spPr>
              <a:blipFill>
                <a:blip r:embed="rId2"/>
                <a:stretch>
                  <a:fillRect l="-1043" t="-3922" r="-522"/>
                </a:stretch>
              </a:blipFill>
            </p:spPr>
            <p:txBody>
              <a:bodyPr/>
              <a:lstStyle/>
              <a:p>
                <a:r>
                  <a:rPr lang="en-US">
                    <a:noFill/>
                  </a:rPr>
                  <a:t> </a:t>
                </a:r>
              </a:p>
            </p:txBody>
          </p:sp>
        </mc:Fallback>
      </mc:AlternateContent>
    </p:spTree>
    <p:extLst>
      <p:ext uri="{BB962C8B-B14F-4D97-AF65-F5344CB8AC3E}">
        <p14:creationId xmlns:p14="http://schemas.microsoft.com/office/powerpoint/2010/main" val="31166875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D09E0-4A82-4F24-B601-76A615D469D7}"/>
              </a:ext>
            </a:extLst>
          </p:cNvPr>
          <p:cNvSpPr>
            <a:spLocks noGrp="1"/>
          </p:cNvSpPr>
          <p:nvPr>
            <p:ph type="title"/>
          </p:nvPr>
        </p:nvSpPr>
        <p:spPr/>
        <p:txBody>
          <a:bodyPr/>
          <a:lstStyle/>
          <a:p>
            <a:r>
              <a:rPr lang="en-US" dirty="0">
                <a:solidFill>
                  <a:schemeClr val="accent1"/>
                </a:solidFill>
              </a:rPr>
              <a:t>Strassen’s Algorithm</a:t>
            </a:r>
          </a:p>
        </p:txBody>
      </p:sp>
      <p:sp>
        <p:nvSpPr>
          <p:cNvPr id="3" name="Content Placeholder 2">
            <a:extLst>
              <a:ext uri="{FF2B5EF4-FFF2-40B4-BE49-F238E27FC236}">
                <a16:creationId xmlns:a16="http://schemas.microsoft.com/office/drawing/2014/main" id="{BA1DA66D-05A8-4753-AA4A-9FEC1D348A37}"/>
              </a:ext>
            </a:extLst>
          </p:cNvPr>
          <p:cNvSpPr>
            <a:spLocks noGrp="1"/>
          </p:cNvSpPr>
          <p:nvPr>
            <p:ph idx="1"/>
          </p:nvPr>
        </p:nvSpPr>
        <p:spPr/>
        <p:txBody>
          <a:bodyPr/>
          <a:lstStyle/>
          <a:p>
            <a:pPr marL="0" indent="0">
              <a:buNone/>
            </a:pPr>
            <a:r>
              <a:rPr lang="en-US" dirty="0">
                <a:solidFill>
                  <a:schemeClr val="accent1"/>
                </a:solidFill>
              </a:rPr>
              <a:t>The key idea of </a:t>
            </a:r>
            <a:r>
              <a:rPr lang="en-US" b="1" i="1" dirty="0">
                <a:solidFill>
                  <a:srgbClr val="FF0000"/>
                </a:solidFill>
              </a:rPr>
              <a:t>Strassen’s algorithm </a:t>
            </a:r>
            <a:r>
              <a:rPr lang="en-US" dirty="0">
                <a:solidFill>
                  <a:schemeClr val="accent1"/>
                </a:solidFill>
              </a:rPr>
              <a:t>is to make the recursion tree </a:t>
            </a:r>
            <a:r>
              <a:rPr lang="en-US" b="1" i="1" dirty="0">
                <a:solidFill>
                  <a:srgbClr val="FF0000"/>
                </a:solidFill>
              </a:rPr>
              <a:t>slightly less bushy</a:t>
            </a:r>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Instead of performing </a:t>
            </a:r>
            <a:r>
              <a:rPr lang="en-US" b="1" i="1" dirty="0">
                <a:solidFill>
                  <a:srgbClr val="FF0000"/>
                </a:solidFill>
              </a:rPr>
              <a:t>eight</a:t>
            </a:r>
            <a:r>
              <a:rPr lang="en-US" dirty="0">
                <a:solidFill>
                  <a:schemeClr val="accent1"/>
                </a:solidFill>
              </a:rPr>
              <a:t> matrix-level multiplications at each recursion level, it performs only </a:t>
            </a:r>
            <a:r>
              <a:rPr lang="en-US" b="1" i="1" dirty="0">
                <a:solidFill>
                  <a:srgbClr val="FF0000"/>
                </a:solidFill>
              </a:rPr>
              <a:t>seven</a:t>
            </a:r>
            <a:r>
              <a:rPr lang="en-US" dirty="0">
                <a:solidFill>
                  <a:schemeClr val="accent1"/>
                </a:solidFill>
              </a:rPr>
              <a:t>. </a:t>
            </a:r>
          </a:p>
          <a:p>
            <a:pPr marL="0" indent="0">
              <a:buNone/>
            </a:pPr>
            <a:endParaRPr lang="en-US" dirty="0">
              <a:solidFill>
                <a:schemeClr val="accent1"/>
              </a:solidFill>
            </a:endParaRPr>
          </a:p>
          <a:p>
            <a:pPr marL="0" indent="0">
              <a:buNone/>
            </a:pPr>
            <a:r>
              <a:rPr lang="en-US" dirty="0">
                <a:solidFill>
                  <a:schemeClr val="accent1"/>
                </a:solidFill>
              </a:rPr>
              <a:t>The cost of eliminating </a:t>
            </a:r>
            <a:r>
              <a:rPr lang="en-US" b="1" i="1" dirty="0">
                <a:solidFill>
                  <a:srgbClr val="FF0000"/>
                </a:solidFill>
              </a:rPr>
              <a:t>one</a:t>
            </a:r>
            <a:r>
              <a:rPr lang="en-US" dirty="0">
                <a:solidFill>
                  <a:schemeClr val="accent1"/>
                </a:solidFill>
              </a:rPr>
              <a:t> matrix-level multiplication will increase the number of matrix-level additions/subtractions to </a:t>
            </a:r>
            <a:r>
              <a:rPr lang="en-US" b="1" i="1" dirty="0">
                <a:solidFill>
                  <a:srgbClr val="FF0000"/>
                </a:solidFill>
              </a:rPr>
              <a:t>18</a:t>
            </a:r>
            <a:r>
              <a:rPr lang="en-US" dirty="0">
                <a:solidFill>
                  <a:schemeClr val="accent1"/>
                </a:solidFill>
              </a:rPr>
              <a:t>.</a:t>
            </a:r>
          </a:p>
        </p:txBody>
      </p:sp>
    </p:spTree>
    <p:extLst>
      <p:ext uri="{BB962C8B-B14F-4D97-AF65-F5344CB8AC3E}">
        <p14:creationId xmlns:p14="http://schemas.microsoft.com/office/powerpoint/2010/main" val="2705264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C1FBE-EEF6-47AC-A457-A967C75975AB}"/>
              </a:ext>
            </a:extLst>
          </p:cNvPr>
          <p:cNvSpPr>
            <a:spLocks noGrp="1"/>
          </p:cNvSpPr>
          <p:nvPr>
            <p:ph type="title"/>
          </p:nvPr>
        </p:nvSpPr>
        <p:spPr/>
        <p:txBody>
          <a:bodyPr/>
          <a:lstStyle/>
          <a:p>
            <a:r>
              <a:rPr lang="en-US" dirty="0">
                <a:solidFill>
                  <a:schemeClr val="accent1"/>
                </a:solidFill>
              </a:rPr>
              <a:t>Strassen’s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19DD76-9BB5-453E-AEA7-D9BE383D5051}"/>
                  </a:ext>
                </a:extLst>
              </p:cNvPr>
              <p:cNvSpPr>
                <a:spLocks noGrp="1"/>
              </p:cNvSpPr>
              <p:nvPr>
                <p:ph idx="1"/>
              </p:nvPr>
            </p:nvSpPr>
            <p:spPr/>
            <p:txBody>
              <a:bodyPr/>
              <a:lstStyle/>
              <a:p>
                <a:pPr marL="0" indent="0">
                  <a:buNone/>
                </a:pPr>
                <a:r>
                  <a:rPr lang="en-US" dirty="0">
                    <a:solidFill>
                      <a:schemeClr val="accent1"/>
                    </a:solidFill>
                  </a:rPr>
                  <a:t>Strassen’s algorithm makes use of the following fact for multiplying two </a:t>
                </a:r>
                <a14:m>
                  <m:oMath xmlns:m="http://schemas.openxmlformats.org/officeDocument/2006/math">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ea typeface="Cambria Math" panose="02040503050406030204" pitchFamily="18" charset="0"/>
                      </a:rPr>
                      <m:t>×2</m:t>
                    </m:r>
                  </m:oMath>
                </a14:m>
                <a:r>
                  <a:rPr lang="en-US" dirty="0">
                    <a:solidFill>
                      <a:schemeClr val="accent1"/>
                    </a:solidFill>
                  </a:rPr>
                  <a:t> matrices:</a:t>
                </a:r>
              </a:p>
              <a:p>
                <a:pPr marL="0" indent="0">
                  <a:buNone/>
                </a:pPr>
                <a:r>
                  <a:rPr lang="en-US" dirty="0"/>
                  <a:t>	</a:t>
                </a:r>
                <a:endParaRPr lang="en-US" dirty="0">
                  <a:solidFill>
                    <a:schemeClr val="accent1"/>
                  </a:solidFill>
                </a:endParaRPr>
              </a:p>
              <a:p>
                <a:pPr marL="0" indent="0" algn="ctr">
                  <a:buNone/>
                </a:pP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22</m:t>
                                  </m:r>
                                </m:sub>
                              </m:sSub>
                            </m:e>
                          </m:mr>
                        </m:m>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r>
                                    <a:rPr lang="en-US" b="0" i="1" smtClean="0">
                                      <a:latin typeface="Cambria Math" panose="02040503050406030204" pitchFamily="18" charset="0"/>
                                    </a:rPr>
                                    <m:t>1</m:t>
                                  </m:r>
                                </m:sub>
                              </m:sSub>
                            </m:e>
                            <m:e>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22</m:t>
                                  </m:r>
                                </m:sub>
                              </m:sSub>
                            </m:e>
                          </m:mr>
                        </m:m>
                      </m:e>
                    </m:d>
                  </m:oMath>
                </a14:m>
                <a:r>
                  <a:rPr lang="en-US" dirty="0"/>
                  <a:t> </a:t>
                </a: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22</m:t>
                                  </m:r>
                                </m:sub>
                              </m:sSub>
                            </m:e>
                          </m:mr>
                        </m:m>
                      </m:e>
                    </m:d>
                  </m:oMath>
                </a14:m>
                <a:endParaRPr lang="en-US" i="1" dirty="0">
                  <a:latin typeface="Cambria Math" panose="02040503050406030204" pitchFamily="18" charset="0"/>
                </a:endParaRPr>
              </a:p>
              <a:p>
                <a:pPr marL="0" indent="0" algn="ctr">
                  <a:buNone/>
                </a:pPr>
                <a:endParaRPr lang="en-US" i="1" dirty="0">
                  <a:latin typeface="Cambria Math" panose="02040503050406030204" pitchFamily="18" charset="0"/>
                </a:endParaRPr>
              </a:p>
              <a:p>
                <a:pPr marL="0" indent="0" algn="ctr">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r>
                                  <m:rPr>
                                    <m:brk m:alnAt="7"/>
                                  </m:rP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5</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7</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3</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5</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4</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6</m:t>
                                    </m:r>
                                  </m:sub>
                                </m:sSub>
                              </m:e>
                            </m:mr>
                          </m:m>
                        </m:e>
                      </m:d>
                    </m:oMath>
                  </m:oMathPara>
                </a14:m>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8F19DD76-9BB5-453E-AEA7-D9BE383D5051}"/>
                  </a:ext>
                </a:extLst>
              </p:cNvPr>
              <p:cNvSpPr>
                <a:spLocks noGrp="1" noRot="1" noChangeAspect="1" noMove="1" noResize="1" noEditPoints="1" noAdjustHandles="1" noChangeArrowheads="1" noChangeShapeType="1" noTextEdit="1"/>
              </p:cNvSpPr>
              <p:nvPr>
                <p:ph idx="1"/>
              </p:nvPr>
            </p:nvSpPr>
            <p:spPr>
              <a:blipFill>
                <a:blip r:embed="rId2"/>
                <a:stretch>
                  <a:fillRect l="-1217" t="-2241" r="-1391"/>
                </a:stretch>
              </a:blipFill>
            </p:spPr>
            <p:txBody>
              <a:bodyPr/>
              <a:lstStyle/>
              <a:p>
                <a:r>
                  <a:rPr lang="en-US">
                    <a:noFill/>
                  </a:rPr>
                  <a:t> </a:t>
                </a:r>
              </a:p>
            </p:txBody>
          </p:sp>
        </mc:Fallback>
      </mc:AlternateContent>
    </p:spTree>
    <p:extLst>
      <p:ext uri="{BB962C8B-B14F-4D97-AF65-F5344CB8AC3E}">
        <p14:creationId xmlns:p14="http://schemas.microsoft.com/office/powerpoint/2010/main" val="12822383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C1FBE-EEF6-47AC-A457-A967C75975AB}"/>
              </a:ext>
            </a:extLst>
          </p:cNvPr>
          <p:cNvSpPr>
            <a:spLocks noGrp="1"/>
          </p:cNvSpPr>
          <p:nvPr>
            <p:ph type="title"/>
          </p:nvPr>
        </p:nvSpPr>
        <p:spPr/>
        <p:txBody>
          <a:bodyPr/>
          <a:lstStyle/>
          <a:p>
            <a:r>
              <a:rPr lang="en-US" dirty="0">
                <a:solidFill>
                  <a:schemeClr val="accent1"/>
                </a:solidFill>
              </a:rPr>
              <a:t>Strassen’s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19DD76-9BB5-453E-AEA7-D9BE383D5051}"/>
                  </a:ext>
                </a:extLst>
              </p:cNvPr>
              <p:cNvSpPr>
                <a:spLocks noGrp="1"/>
              </p:cNvSpPr>
              <p:nvPr>
                <p:ph idx="1"/>
              </p:nvPr>
            </p:nvSpPr>
            <p:spPr/>
            <p:txBody>
              <a:bodyPr>
                <a:normAutofit fontScale="85000" lnSpcReduction="20000"/>
              </a:bodyPr>
              <a:lstStyle/>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4</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5</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7</m:t>
                                    </m:r>
                                  </m:sub>
                                </m:sSub>
                              </m:e>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3</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5</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2</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4</m:t>
                                    </m:r>
                                  </m:sub>
                                </m:sSub>
                              </m:e>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2</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6</m:t>
                                    </m:r>
                                  </m:sub>
                                </m:sSub>
                              </m:e>
                            </m:mr>
                          </m:m>
                        </m:e>
                      </m:d>
                    </m:oMath>
                  </m:oMathPara>
                </a14:m>
                <a:endParaRPr lang="en-US" dirty="0">
                  <a:solidFill>
                    <a:schemeClr val="accent1"/>
                  </a:solidFill>
                </a:endParaRPr>
              </a:p>
              <a:p>
                <a:pPr marL="0" indent="0">
                  <a:buNone/>
                </a:pPr>
                <a:endParaRPr lang="en-US" b="0" i="1" dirty="0">
                  <a:solidFill>
                    <a:schemeClr val="tx1"/>
                  </a:solidFill>
                  <a:latin typeface="Cambria Math" panose="02040503050406030204" pitchFamily="18" charset="0"/>
                </a:endParaRPr>
              </a:p>
              <a:p>
                <a:pPr marL="0" indent="0">
                  <a:buNone/>
                </a:pPr>
                <a:r>
                  <a:rPr lang="en-US" b="0" dirty="0">
                    <a:solidFill>
                      <a:schemeClr val="accent1"/>
                    </a:solidFill>
                    <a:latin typeface="Cambria Math" panose="02040503050406030204" pitchFamily="18" charset="0"/>
                  </a:rPr>
                  <a:t>where</a:t>
                </a: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11</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i="1">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22</m:t>
                        </m:r>
                      </m:sub>
                    </m:sSub>
                    <m:r>
                      <a:rPr lang="en-US" b="0" i="1" smtClean="0">
                        <a:latin typeface="Cambria Math" panose="02040503050406030204" pitchFamily="18" charset="0"/>
                      </a:rPr>
                      <m:t>)</m:t>
                    </m:r>
                  </m:oMath>
                </a14:m>
                <a:endParaRPr lang="en-US" dirty="0">
                  <a:solidFill>
                    <a:schemeClr val="tx1"/>
                  </a:solidFill>
                </a:endParaRP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21</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i="1">
                            <a:latin typeface="Cambria Math" panose="02040503050406030204" pitchFamily="18" charset="0"/>
                          </a:rPr>
                          <m:t>11</m:t>
                        </m:r>
                      </m:sub>
                    </m:sSub>
                    <m:r>
                      <a:rPr lang="en-US" b="0" i="1" smtClean="0">
                        <a:latin typeface="Cambria Math" panose="02040503050406030204" pitchFamily="18" charset="0"/>
                      </a:rPr>
                      <m:t>)</m:t>
                    </m:r>
                  </m:oMath>
                </a14:m>
                <a:endParaRPr lang="en-US" dirty="0">
                  <a:solidFill>
                    <a:schemeClr val="tx1"/>
                  </a:solidFill>
                </a:endParaRP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3</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i="1">
                            <a:latin typeface="Cambria Math" panose="02040503050406030204" pitchFamily="18" charset="0"/>
                          </a:rPr>
                          <m:t>1</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22</m:t>
                        </m:r>
                      </m:sub>
                    </m:sSub>
                    <m:r>
                      <a:rPr lang="en-US" b="0" i="1" smtClean="0">
                        <a:latin typeface="Cambria Math" panose="02040503050406030204" pitchFamily="18" charset="0"/>
                      </a:rPr>
                      <m:t>)</m:t>
                    </m:r>
                  </m:oMath>
                </a14:m>
                <a:endParaRPr lang="en-US" dirty="0">
                  <a:solidFill>
                    <a:schemeClr val="tx1"/>
                  </a:solidFill>
                </a:endParaRP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4</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22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b="0" i="1" smtClean="0">
                            <a:latin typeface="Cambria Math" panose="02040503050406030204" pitchFamily="18" charset="0"/>
                          </a:rPr>
                          <m:t>21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11</m:t>
                        </m:r>
                      </m:sub>
                    </m:sSub>
                    <m:r>
                      <a:rPr lang="en-US" b="0" i="1" smtClean="0">
                        <a:latin typeface="Cambria Math" panose="02040503050406030204" pitchFamily="18" charset="0"/>
                      </a:rPr>
                      <m:t>)</m:t>
                    </m:r>
                  </m:oMath>
                </a14:m>
                <a:endParaRPr lang="en-US" dirty="0">
                  <a:solidFill>
                    <a:schemeClr val="tx1"/>
                  </a:solidFill>
                </a:endParaRP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5</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11</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b="0" i="1" smtClean="0">
                            <a:latin typeface="Cambria Math" panose="02040503050406030204" pitchFamily="18" charset="0"/>
                          </a:rPr>
                          <m:t>22</m:t>
                        </m:r>
                      </m:sub>
                    </m:sSub>
                    <m:r>
                      <a:rPr lang="en-US" b="0" i="1" smtClean="0">
                        <a:latin typeface="Cambria Math" panose="02040503050406030204" pitchFamily="18" charset="0"/>
                      </a:rPr>
                      <m:t>)</m:t>
                    </m:r>
                  </m:oMath>
                </a14:m>
                <a:endParaRPr lang="en-US" dirty="0">
                  <a:solidFill>
                    <a:schemeClr val="tx1"/>
                  </a:solidFill>
                </a:endParaRP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6</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21</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b="0" i="1" smtClean="0">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dirty="0">
                  <a:solidFill>
                    <a:schemeClr val="tx1"/>
                  </a:solidFill>
                </a:endParaRP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7</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12</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b="0" i="1" smtClean="0">
                            <a:latin typeface="Cambria Math" panose="02040503050406030204" pitchFamily="18" charset="0"/>
                          </a:rPr>
                          <m:t>21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22</m:t>
                        </m:r>
                      </m:sub>
                    </m:sSub>
                    <m:r>
                      <a:rPr lang="en-US" b="0" i="1" smtClean="0">
                        <a:latin typeface="Cambria Math" panose="02040503050406030204" pitchFamily="18" charset="0"/>
                      </a:rPr>
                      <m:t>)</m:t>
                    </m:r>
                  </m:oMath>
                </a14:m>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8F19DD76-9BB5-453E-AEA7-D9BE383D5051}"/>
                  </a:ext>
                </a:extLst>
              </p:cNvPr>
              <p:cNvSpPr>
                <a:spLocks noGrp="1" noRot="1" noChangeAspect="1" noMove="1" noResize="1" noEditPoints="1" noAdjustHandles="1" noChangeArrowheads="1" noChangeShapeType="1" noTextEdit="1"/>
              </p:cNvSpPr>
              <p:nvPr>
                <p:ph idx="1"/>
              </p:nvPr>
            </p:nvSpPr>
            <p:spPr>
              <a:blipFill>
                <a:blip r:embed="rId2"/>
                <a:stretch>
                  <a:fillRect l="-928"/>
                </a:stretch>
              </a:blipFill>
            </p:spPr>
            <p:txBody>
              <a:bodyPr/>
              <a:lstStyle/>
              <a:p>
                <a:r>
                  <a:rPr lang="en-US">
                    <a:noFill/>
                  </a:rPr>
                  <a:t> </a:t>
                </a:r>
              </a:p>
            </p:txBody>
          </p:sp>
        </mc:Fallback>
      </mc:AlternateContent>
    </p:spTree>
    <p:extLst>
      <p:ext uri="{BB962C8B-B14F-4D97-AF65-F5344CB8AC3E}">
        <p14:creationId xmlns:p14="http://schemas.microsoft.com/office/powerpoint/2010/main" val="36254945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52170-79E8-418E-9D69-E9E2E7AF6711}"/>
              </a:ext>
            </a:extLst>
          </p:cNvPr>
          <p:cNvSpPr>
            <a:spLocks noGrp="1"/>
          </p:cNvSpPr>
          <p:nvPr>
            <p:ph type="title"/>
          </p:nvPr>
        </p:nvSpPr>
        <p:spPr/>
        <p:txBody>
          <a:bodyPr/>
          <a:lstStyle/>
          <a:p>
            <a:r>
              <a:rPr lang="en-US" dirty="0">
                <a:solidFill>
                  <a:schemeClr val="accent1"/>
                </a:solidFill>
              </a:rPr>
              <a:t>Strassen’s Algorithm: Analysis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410105-FA11-4021-AF5D-88944C45F8D5}"/>
                  </a:ext>
                </a:extLst>
              </p:cNvPr>
              <p:cNvSpPr>
                <a:spLocks noGrp="1"/>
              </p:cNvSpPr>
              <p:nvPr>
                <p:ph idx="1"/>
              </p:nvPr>
            </p:nvSpPr>
            <p:spPr/>
            <p:txBody>
              <a:bodyPr>
                <a:normAutofit fontScale="62500" lnSpcReduction="20000"/>
              </a:bodyPr>
              <a:lstStyle/>
              <a:p>
                <a:pPr marL="0" indent="0">
                  <a:buNone/>
                </a:pPr>
                <a:r>
                  <a:rPr lang="en-US" dirty="0">
                    <a:solidFill>
                      <a:schemeClr val="accent1"/>
                    </a:solidFill>
                  </a:rPr>
                  <a:t>In the </a:t>
                </a:r>
                <a:r>
                  <a:rPr lang="en-US" b="1" i="1" dirty="0">
                    <a:solidFill>
                      <a:srgbClr val="FF0000"/>
                    </a:solidFill>
                  </a:rPr>
                  <a:t>base case, </a:t>
                </a:r>
                <a:r>
                  <a:rPr lang="en-US" dirty="0">
                    <a:solidFill>
                      <a:schemeClr val="accent1"/>
                    </a:solidFill>
                  </a:rPr>
                  <a:t>when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oMath>
                </a14:m>
                <a:r>
                  <a:rPr lang="en-US" dirty="0">
                    <a:solidFill>
                      <a:schemeClr val="accent1"/>
                    </a:solidFill>
                  </a:rPr>
                  <a:t>, only one scalar multiplications is performed so </a:t>
                </a:r>
                <a14:m>
                  <m:oMath xmlns:m="http://schemas.openxmlformats.org/officeDocument/2006/math">
                    <m:r>
                      <a:rPr lang="en-US" i="1">
                        <a:latin typeface="Cambria Math" panose="02040503050406030204" pitchFamily="18" charset="0"/>
                        <a:ea typeface="Cambria Math" panose="02040503050406030204" pitchFamily="18" charset="0"/>
                      </a:rPr>
                      <m:t>𝑇</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(1)</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In the </a:t>
                </a:r>
                <a:r>
                  <a:rPr lang="en-US" b="1" i="1" dirty="0">
                    <a:solidFill>
                      <a:srgbClr val="FF0000"/>
                    </a:solidFill>
                  </a:rPr>
                  <a:t>recursive case</a:t>
                </a:r>
                <a:r>
                  <a:rPr lang="en-US" dirty="0">
                    <a:solidFill>
                      <a:schemeClr val="accent1"/>
                    </a:solidFill>
                  </a:rPr>
                  <a:t>,</a:t>
                </a:r>
              </a:p>
              <a:p>
                <a:pPr marL="0" indent="0">
                  <a:buNone/>
                </a:pPr>
                <a:r>
                  <a:rPr lang="en-US" b="1" i="1" dirty="0">
                    <a:solidFill>
                      <a:srgbClr val="FF0000"/>
                    </a:solidFill>
                  </a:rPr>
                  <a:t>Partitioning</a:t>
                </a:r>
                <a:r>
                  <a:rPr lang="en-US" dirty="0">
                    <a:solidFill>
                      <a:schemeClr val="accent1"/>
                    </a:solidFill>
                  </a:rPr>
                  <a:t> takes </a:t>
                </a:r>
                <a14:m>
                  <m:oMath xmlns:m="http://schemas.openxmlformats.org/officeDocument/2006/math">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(1)</m:t>
                    </m:r>
                  </m:oMath>
                </a14:m>
                <a:r>
                  <a:rPr lang="en-US" dirty="0">
                    <a:solidFill>
                      <a:schemeClr val="accent1"/>
                    </a:solidFill>
                  </a:rPr>
                  <a:t> time using index calculations. </a:t>
                </a:r>
              </a:p>
              <a:p>
                <a:pPr marL="0" indent="0">
                  <a:buNone/>
                </a:pPr>
                <a:endParaRPr lang="en-US" dirty="0">
                  <a:solidFill>
                    <a:schemeClr val="accent1"/>
                  </a:solidFill>
                </a:endParaRPr>
              </a:p>
              <a:p>
                <a:pPr marL="0" indent="0">
                  <a:buNone/>
                </a:pPr>
                <a:r>
                  <a:rPr lang="en-US" dirty="0">
                    <a:solidFill>
                      <a:schemeClr val="accent1"/>
                    </a:solidFill>
                  </a:rPr>
                  <a:t>There are now </a:t>
                </a:r>
                <a:r>
                  <a:rPr lang="en-US" b="1" i="1" dirty="0">
                    <a:solidFill>
                      <a:srgbClr val="FF0000"/>
                    </a:solidFill>
                  </a:rPr>
                  <a:t>seven</a:t>
                </a:r>
                <a:r>
                  <a:rPr lang="en-US" dirty="0">
                    <a:solidFill>
                      <a:schemeClr val="accent1"/>
                    </a:solidFill>
                  </a:rPr>
                  <a:t> matrix-level multiplications, each of which multiplies two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r>
                      <a:rPr lang="en-US" i="1">
                        <a:latin typeface="Cambria Math" panose="02040503050406030204" pitchFamily="18" charset="0"/>
                      </a:rPr>
                      <m:t> </m:t>
                    </m:r>
                  </m:oMath>
                </a14:m>
                <a:r>
                  <a:rPr lang="en-US" dirty="0">
                    <a:solidFill>
                      <a:schemeClr val="accent1"/>
                    </a:solidFill>
                  </a:rPr>
                  <a:t>matrices, thereby contributing </a:t>
                </a:r>
                <a14:m>
                  <m:oMath xmlns:m="http://schemas.openxmlformats.org/officeDocument/2006/math">
                    <m:r>
                      <a:rPr lang="en-US" i="1" dirty="0" smtClean="0">
                        <a:latin typeface="Cambria Math" panose="02040503050406030204" pitchFamily="18" charset="0"/>
                        <a:ea typeface="Cambria Math" panose="02040503050406030204" pitchFamily="18" charset="0"/>
                      </a:rPr>
                      <m:t>7</m:t>
                    </m:r>
                    <m:r>
                      <a:rPr lang="en-US" i="1">
                        <a:latin typeface="Cambria Math" panose="02040503050406030204" pitchFamily="18" charset="0"/>
                        <a:ea typeface="Cambria Math" panose="02040503050406030204" pitchFamily="18" charset="0"/>
                      </a:rPr>
                      <m:t>𝑇</m:t>
                    </m:r>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e>
                    </m:d>
                  </m:oMath>
                </a14:m>
                <a:r>
                  <a:rPr lang="en-US" dirty="0">
                    <a:solidFill>
                      <a:schemeClr val="accent1"/>
                    </a:solidFill>
                  </a:rPr>
                  <a:t> to the overall running time.</a:t>
                </a:r>
              </a:p>
              <a:p>
                <a:pPr marL="0" indent="0">
                  <a:buNone/>
                </a:pPr>
                <a:endParaRPr lang="en-US" dirty="0">
                  <a:solidFill>
                    <a:schemeClr val="accent1"/>
                  </a:solidFill>
                </a:endParaRPr>
              </a:p>
              <a:p>
                <a:pPr marL="0" indent="0">
                  <a:buNone/>
                </a:pPr>
                <a:r>
                  <a:rPr lang="en-US" dirty="0">
                    <a:solidFill>
                      <a:schemeClr val="accent1"/>
                    </a:solidFill>
                  </a:rPr>
                  <a:t>There are now </a:t>
                </a:r>
                <a:r>
                  <a:rPr lang="en-US" b="1" i="1" dirty="0">
                    <a:solidFill>
                      <a:srgbClr val="FF0000"/>
                    </a:solidFill>
                  </a:rPr>
                  <a:t>18</a:t>
                </a:r>
                <a:r>
                  <a:rPr lang="en-US" dirty="0">
                    <a:solidFill>
                      <a:schemeClr val="accent1"/>
                    </a:solidFill>
                  </a:rPr>
                  <a:t> matrix-level additions/subtractions, each adding or subtracting two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r>
                      <a:rPr lang="en-US" i="1">
                        <a:latin typeface="Cambria Math" panose="02040503050406030204" pitchFamily="18" charset="0"/>
                      </a:rPr>
                      <m:t> </m:t>
                    </m:r>
                  </m:oMath>
                </a14:m>
                <a:r>
                  <a:rPr lang="en-US" dirty="0">
                    <a:solidFill>
                      <a:schemeClr val="accent1"/>
                    </a:solidFill>
                  </a:rPr>
                  <a:t>matrices, thereby contributing to </a:t>
                </a:r>
                <a14:m>
                  <m:oMath xmlns:m="http://schemas.openxmlformats.org/officeDocument/2006/math">
                    <m:r>
                      <a:rPr lang="en-US" b="0" i="1" smtClean="0">
                        <a:solidFill>
                          <a:schemeClr val="tx1"/>
                        </a:solidFill>
                        <a:latin typeface="Cambria Math" panose="02040503050406030204" pitchFamily="18" charset="0"/>
                      </a:rPr>
                      <m:t>18</m:t>
                    </m:r>
                    <m:r>
                      <a:rPr lang="en-US" b="0" i="1" smtClean="0">
                        <a:solidFill>
                          <a:schemeClr val="tx1"/>
                        </a:solidFill>
                        <a:latin typeface="Cambria Math" panose="02040503050406030204" pitchFamily="18" charset="0"/>
                        <a:ea typeface="Cambria Math" panose="02040503050406030204" pitchFamily="18" charset="0"/>
                      </a:rPr>
                      <m:t>×</m:t>
                    </m:r>
                    <m:f>
                      <m:fPr>
                        <m:ctrlPr>
                          <a:rPr lang="en-US" b="0" i="1" smtClean="0">
                            <a:solidFill>
                              <a:schemeClr val="tx1"/>
                            </a:solidFill>
                            <a:latin typeface="Cambria Math" panose="02040503050406030204" pitchFamily="18" charset="0"/>
                            <a:ea typeface="Cambria Math" panose="02040503050406030204" pitchFamily="18" charset="0"/>
                          </a:rPr>
                        </m:ctrlPr>
                      </m:fPr>
                      <m:num>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𝑛</m:t>
                            </m:r>
                          </m:e>
                          <m:sup>
                            <m:r>
                              <a:rPr lang="en-US" b="0" i="1" smtClean="0">
                                <a:solidFill>
                                  <a:schemeClr val="tx1"/>
                                </a:solidFill>
                                <a:latin typeface="Cambria Math" panose="02040503050406030204" pitchFamily="18" charset="0"/>
                                <a:ea typeface="Cambria Math" panose="02040503050406030204" pitchFamily="18" charset="0"/>
                              </a:rPr>
                              <m:t>2</m:t>
                            </m:r>
                          </m:sup>
                        </m:sSup>
                      </m:num>
                      <m:den>
                        <m:r>
                          <a:rPr lang="en-US" b="0" i="1" smtClean="0">
                            <a:solidFill>
                              <a:schemeClr val="tx1"/>
                            </a:solidFill>
                            <a:latin typeface="Cambria Math" panose="02040503050406030204" pitchFamily="18" charset="0"/>
                            <a:ea typeface="Cambria Math" panose="02040503050406030204" pitchFamily="18" charset="0"/>
                          </a:rPr>
                          <m:t>4</m:t>
                        </m:r>
                      </m:den>
                    </m:f>
                  </m:oMath>
                </a14:m>
                <a:r>
                  <a:rPr lang="en-US" dirty="0">
                    <a:solidFill>
                      <a:schemeClr val="accent1"/>
                    </a:solidFill>
                  </a:rPr>
                  <a:t> to the overall running time.</a:t>
                </a:r>
              </a:p>
              <a:p>
                <a:pPr marL="0" indent="0">
                  <a:buNone/>
                </a:pPr>
                <a:endParaRPr lang="en-US" dirty="0">
                  <a:solidFill>
                    <a:schemeClr val="accent1"/>
                  </a:solidFill>
                </a:endParaRPr>
              </a:p>
              <a:p>
                <a:pPr marL="0" indent="0">
                  <a:buNone/>
                </a:pPr>
                <a:r>
                  <a:rPr lang="en-US" dirty="0">
                    <a:solidFill>
                      <a:schemeClr val="accent1"/>
                    </a:solidFill>
                  </a:rPr>
                  <a:t>Summing up all the contributions, we have</a:t>
                </a:r>
              </a:p>
              <a:p>
                <a:pPr marL="0" indent="0">
                  <a:buNone/>
                </a:pP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=7</m:t>
                    </m:r>
                    <m:r>
                      <a:rPr lang="en-US" i="1" smtClean="0">
                        <a:latin typeface="Cambria Math" panose="02040503050406030204" pitchFamily="18" charset="0"/>
                        <a:ea typeface="Cambria Math" panose="02040503050406030204" pitchFamily="18" charset="0"/>
                      </a:rPr>
                      <m:t>𝑇</m:t>
                    </m:r>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e>
                    </m:d>
                    <m:r>
                      <a:rPr lang="en-US" b="0" i="1" smtClean="0">
                        <a:latin typeface="Cambria Math" panose="02040503050406030204" pitchFamily="18" charset="0"/>
                        <a:ea typeface="Cambria Math" panose="02040503050406030204" pitchFamily="18" charset="0"/>
                      </a:rPr>
                      <m:t>+</m:t>
                    </m:r>
                  </m:oMath>
                </a14:m>
                <a:r>
                  <a:rPr lang="el-GR" dirty="0">
                    <a:ea typeface="Cambria Math" panose="02040503050406030204" pitchFamily="18" charset="0"/>
                  </a:rPr>
                  <a:t>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oMath>
                </a14:m>
                <a:r>
                  <a:rPr lang="en-US" dirty="0">
                    <a:solidFill>
                      <a:schemeClr val="accent1"/>
                    </a:solidFill>
                  </a:rPr>
                  <a:t> </a:t>
                </a:r>
              </a:p>
            </p:txBody>
          </p:sp>
        </mc:Choice>
        <mc:Fallback xmlns="">
          <p:sp>
            <p:nvSpPr>
              <p:cNvPr id="3" name="Content Placeholder 2">
                <a:extLst>
                  <a:ext uri="{FF2B5EF4-FFF2-40B4-BE49-F238E27FC236}">
                    <a16:creationId xmlns:a16="http://schemas.microsoft.com/office/drawing/2014/main" id="{B9410105-FA11-4021-AF5D-88944C45F8D5}"/>
                  </a:ext>
                </a:extLst>
              </p:cNvPr>
              <p:cNvSpPr>
                <a:spLocks noGrp="1" noRot="1" noChangeAspect="1" noMove="1" noResize="1" noEditPoints="1" noAdjustHandles="1" noChangeArrowheads="1" noChangeShapeType="1" noTextEdit="1"/>
              </p:cNvSpPr>
              <p:nvPr>
                <p:ph idx="1"/>
              </p:nvPr>
            </p:nvSpPr>
            <p:spPr>
              <a:blipFill>
                <a:blip r:embed="rId2"/>
                <a:stretch>
                  <a:fillRect l="-522" t="-2241"/>
                </a:stretch>
              </a:blipFill>
            </p:spPr>
            <p:txBody>
              <a:bodyPr/>
              <a:lstStyle/>
              <a:p>
                <a:r>
                  <a:rPr lang="en-US">
                    <a:noFill/>
                  </a:rPr>
                  <a:t> </a:t>
                </a:r>
              </a:p>
            </p:txBody>
          </p:sp>
        </mc:Fallback>
      </mc:AlternateContent>
    </p:spTree>
    <p:extLst>
      <p:ext uri="{BB962C8B-B14F-4D97-AF65-F5344CB8AC3E}">
        <p14:creationId xmlns:p14="http://schemas.microsoft.com/office/powerpoint/2010/main" val="33959620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52170-79E8-418E-9D69-E9E2E7AF6711}"/>
              </a:ext>
            </a:extLst>
          </p:cNvPr>
          <p:cNvSpPr>
            <a:spLocks noGrp="1"/>
          </p:cNvSpPr>
          <p:nvPr>
            <p:ph type="title"/>
          </p:nvPr>
        </p:nvSpPr>
        <p:spPr/>
        <p:txBody>
          <a:bodyPr/>
          <a:lstStyle/>
          <a:p>
            <a:r>
              <a:rPr lang="en-US" dirty="0">
                <a:solidFill>
                  <a:schemeClr val="accent1"/>
                </a:solidFill>
              </a:rPr>
              <a:t>Strassen’s Algorithm: Analysis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410105-FA11-4021-AF5D-88944C45F8D5}"/>
                  </a:ext>
                </a:extLst>
              </p:cNvPr>
              <p:cNvSpPr>
                <a:spLocks noGrp="1"/>
              </p:cNvSpPr>
              <p:nvPr>
                <p:ph idx="1"/>
              </p:nvPr>
            </p:nvSpPr>
            <p:spPr/>
            <p:txBody>
              <a:bodyPr>
                <a:normAutofit/>
              </a:bodyPr>
              <a:lstStyle/>
              <a:p>
                <a:pPr marL="0" indent="0">
                  <a:buNone/>
                </a:pPr>
                <a:r>
                  <a:rPr lang="en-US" b="0" dirty="0">
                    <a:solidFill>
                      <a:schemeClr val="accent1"/>
                    </a:solidFill>
                    <a:ea typeface="Cambria Math" panose="02040503050406030204" pitchFamily="18" charset="0"/>
                  </a:rPr>
                  <a:t>Solving the recurrence,</a:t>
                </a:r>
              </a:p>
              <a:p>
                <a:pPr marL="0" indent="0">
                  <a:buNone/>
                </a:pPr>
                <a:r>
                  <a:rPr lang="en-US" dirty="0">
                    <a:solidFill>
                      <a:schemeClr val="accent1"/>
                    </a:solidFill>
                    <a:ea typeface="Cambria Math" panose="02040503050406030204" pitchFamily="18" charset="0"/>
                  </a:rPr>
                  <a:t>			</a:t>
                </a: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r>
                      <m:rPr>
                        <m:nor/>
                      </m:rPr>
                      <a:rPr lang="en-US" b="0" i="0" smtClean="0">
                        <a:latin typeface="Cambria Math" panose="02040503050406030204" pitchFamily="18" charset="0"/>
                        <a:ea typeface="Cambria Math" panose="02040503050406030204" pitchFamily="18" charset="0"/>
                      </a:rPr>
                      <m:t>                     </m:t>
                    </m:r>
                    <m:r>
                      <m:rPr>
                        <m:nor/>
                      </m:rPr>
                      <a:rPr lang="en-US" dirty="0">
                        <a:solidFill>
                          <a:schemeClr val="accent1"/>
                        </a:solidFill>
                      </a:rPr>
                      <m:t>for</m:t>
                    </m:r>
                    <m:r>
                      <m:rPr>
                        <m:nor/>
                      </m:rPr>
                      <a:rPr lang="en-US" dirty="0">
                        <a:solidFill>
                          <a:schemeClr val="accent1"/>
                        </a:solidFill>
                      </a:rPr>
                      <m:t> </m:t>
                    </m:r>
                    <m:r>
                      <a:rPr lang="en-US" i="1">
                        <a:latin typeface="Cambria Math" panose="02040503050406030204" pitchFamily="18" charset="0"/>
                      </a:rPr>
                      <m:t>𝑛</m:t>
                    </m:r>
                    <m:r>
                      <a:rPr lang="en-US" b="0" i="1" smtClean="0">
                        <a:latin typeface="Cambria Math" panose="02040503050406030204" pitchFamily="18" charset="0"/>
                      </a:rPr>
                      <m:t>=</m:t>
                    </m:r>
                    <m:r>
                      <a:rPr lang="en-US" i="1">
                        <a:latin typeface="Cambria Math" panose="02040503050406030204" pitchFamily="18" charset="0"/>
                      </a:rPr>
                      <m:t>1</m:t>
                    </m:r>
                  </m:oMath>
                </a14:m>
                <a:endParaRPr lang="en-US" b="0" dirty="0">
                  <a:solidFill>
                    <a:schemeClr val="accent1"/>
                  </a:solidFill>
                  <a:ea typeface="Cambria Math" panose="02040503050406030204" pitchFamily="18" charset="0"/>
                </a:endParaRPr>
              </a:p>
              <a:p>
                <a:pPr marL="0" indent="0">
                  <a:buNone/>
                </a:pP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=7</m:t>
                    </m:r>
                    <m:r>
                      <a:rPr lang="en-US" i="1" smtClean="0">
                        <a:latin typeface="Cambria Math" panose="02040503050406030204" pitchFamily="18" charset="0"/>
                        <a:ea typeface="Cambria Math" panose="02040503050406030204" pitchFamily="18" charset="0"/>
                      </a:rPr>
                      <m:t>𝑇</m:t>
                    </m:r>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e>
                    </m:d>
                    <m:r>
                      <a:rPr lang="en-US" b="0" i="1" smtClean="0">
                        <a:latin typeface="Cambria Math" panose="02040503050406030204" pitchFamily="18" charset="0"/>
                        <a:ea typeface="Cambria Math" panose="02040503050406030204" pitchFamily="18" charset="0"/>
                      </a:rPr>
                      <m:t>+</m:t>
                    </m:r>
                  </m:oMath>
                </a14:m>
                <a:r>
                  <a:rPr lang="el-GR" dirty="0">
                    <a:ea typeface="Cambria Math" panose="02040503050406030204" pitchFamily="18" charset="0"/>
                  </a:rPr>
                  <a:t>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oMath>
                </a14:m>
                <a:r>
                  <a:rPr lang="en-US" dirty="0">
                    <a:solidFill>
                      <a:schemeClr val="accent1"/>
                    </a:solidFill>
                  </a:rPr>
                  <a:t> for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&gt;1</m:t>
                    </m:r>
                  </m:oMath>
                </a14:m>
                <a:endParaRPr lang="en-US" dirty="0">
                  <a:solidFill>
                    <a:schemeClr val="accent1"/>
                  </a:solidFill>
                </a:endParaRPr>
              </a:p>
              <a:p>
                <a:pPr marL="0" indent="0">
                  <a:buNone/>
                </a:pPr>
                <a:r>
                  <a:rPr lang="en-US" dirty="0">
                    <a:solidFill>
                      <a:schemeClr val="accent1"/>
                    </a:solidFill>
                  </a:rPr>
                  <a:t>we have </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e>
                      </m:d>
                      <m:r>
                        <a:rPr lang="en-US" b="0" i="1" smtClean="0">
                          <a:solidFill>
                            <a:schemeClr val="tx1"/>
                          </a:solidFill>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func>
                            <m:funcPr>
                              <m:ctrlPr>
                                <a:rPr lang="en-US" i="1" smtClean="0">
                                  <a:latin typeface="Cambria Math" panose="02040503050406030204" pitchFamily="18" charset="0"/>
                                  <a:ea typeface="Cambria Math" panose="02040503050406030204" pitchFamily="18" charset="0"/>
                                </a:rPr>
                              </m:ctrlPr>
                            </m:funcPr>
                            <m:fName>
                              <m:sSub>
                                <m:sSubPr>
                                  <m:ctrlPr>
                                    <a:rPr lang="en-US" i="1" smtClean="0">
                                      <a:latin typeface="Cambria Math" panose="02040503050406030204" pitchFamily="18" charset="0"/>
                                      <a:ea typeface="Cambria Math" panose="02040503050406030204" pitchFamily="18" charset="0"/>
                                    </a:rPr>
                                  </m:ctrlPr>
                                </m:sSubPr>
                                <m:e>
                                  <m:r>
                                    <m:rPr>
                                      <m:sty m:val="p"/>
                                    </m:rPr>
                                    <a:rPr lang="en-US" i="0" smtClean="0">
                                      <a:latin typeface="Cambria Math" panose="02040503050406030204" pitchFamily="18" charset="0"/>
                                      <a:ea typeface="Cambria Math" panose="02040503050406030204" pitchFamily="18" charset="0"/>
                                    </a:rPr>
                                    <m:t>log</m:t>
                                  </m:r>
                                </m:e>
                                <m:sub>
                                  <m:r>
                                    <a:rPr lang="en-US" b="0" i="1" smtClean="0">
                                      <a:latin typeface="Cambria Math" panose="02040503050406030204" pitchFamily="18" charset="0"/>
                                      <a:ea typeface="Cambria Math" panose="02040503050406030204" pitchFamily="18" charset="0"/>
                                    </a:rPr>
                                    <m:t>2</m:t>
                                  </m:r>
                                </m:sub>
                              </m:sSub>
                            </m:fName>
                            <m:e>
                              <m:r>
                                <a:rPr lang="en-US" b="0" i="1" smtClean="0">
                                  <a:latin typeface="Cambria Math" panose="02040503050406030204" pitchFamily="18" charset="0"/>
                                  <a:ea typeface="Cambria Math" panose="02040503050406030204" pitchFamily="18" charset="0"/>
                                </a:rPr>
                                <m:t>7</m:t>
                              </m:r>
                            </m:e>
                          </m:func>
                        </m:sup>
                      </m:sSup>
                      <m:r>
                        <a:rPr lang="en-US" i="1">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2.81</m:t>
                          </m:r>
                        </m:sup>
                      </m:sSup>
                      <m:r>
                        <a:rPr lang="en-US" i="1">
                          <a:latin typeface="Cambria Math" panose="02040503050406030204" pitchFamily="18" charset="0"/>
                          <a:ea typeface="Cambria Math" panose="02040503050406030204" pitchFamily="18" charset="0"/>
                        </a:rPr>
                        <m:t>)</m:t>
                      </m:r>
                    </m:oMath>
                  </m:oMathPara>
                </a14:m>
                <a:endParaRPr lang="en-US" dirty="0">
                  <a:solidFill>
                    <a:schemeClr val="accent1"/>
                  </a:solidFill>
                </a:endParaRPr>
              </a:p>
              <a:p>
                <a:pPr marL="0" indent="0">
                  <a:buNone/>
                </a:pPr>
                <a:r>
                  <a:rPr lang="en-US" dirty="0">
                    <a:solidFill>
                      <a:schemeClr val="accent1"/>
                    </a:solidFill>
                  </a:rPr>
                  <a:t>Since  </a:t>
                </a: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2.81</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3</m:t>
                            </m:r>
                          </m:sup>
                        </m:sSup>
                      </m:e>
                    </m:d>
                  </m:oMath>
                </a14:m>
                <a:r>
                  <a:rPr lang="en-US" dirty="0">
                    <a:solidFill>
                      <a:schemeClr val="accent1"/>
                    </a:solidFill>
                  </a:rPr>
                  <a:t>,</a:t>
                </a:r>
              </a:p>
              <a:p>
                <a:pPr marL="0" indent="0">
                  <a:buNone/>
                </a:pPr>
                <a:r>
                  <a:rPr lang="en-US" dirty="0">
                    <a:solidFill>
                      <a:schemeClr val="accent1"/>
                    </a:solidFill>
                  </a:rPr>
                  <a:t>	Strassen’s algorithm is asymptotically better than the naïve algorithm.</a:t>
                </a:r>
              </a:p>
            </p:txBody>
          </p:sp>
        </mc:Choice>
        <mc:Fallback xmlns="">
          <p:sp>
            <p:nvSpPr>
              <p:cNvPr id="3" name="Content Placeholder 2">
                <a:extLst>
                  <a:ext uri="{FF2B5EF4-FFF2-40B4-BE49-F238E27FC236}">
                    <a16:creationId xmlns:a16="http://schemas.microsoft.com/office/drawing/2014/main" id="{B9410105-FA11-4021-AF5D-88944C45F8D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2146418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52170-79E8-418E-9D69-E9E2E7AF6711}"/>
              </a:ext>
            </a:extLst>
          </p:cNvPr>
          <p:cNvSpPr>
            <a:spLocks noGrp="1"/>
          </p:cNvSpPr>
          <p:nvPr>
            <p:ph type="title"/>
          </p:nvPr>
        </p:nvSpPr>
        <p:spPr/>
        <p:txBody>
          <a:bodyPr/>
          <a:lstStyle/>
          <a:p>
            <a:r>
              <a:rPr lang="en-US" dirty="0">
                <a:solidFill>
                  <a:schemeClr val="accent1"/>
                </a:solidFill>
              </a:rPr>
              <a:t>Strassen’s Algorithm: Algorithmic Gap</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410105-FA11-4021-AF5D-88944C45F8D5}"/>
                  </a:ext>
                </a:extLst>
              </p:cNvPr>
              <p:cNvSpPr>
                <a:spLocks noGrp="1"/>
              </p:cNvSpPr>
              <p:nvPr>
                <p:ph idx="1"/>
              </p:nvPr>
            </p:nvSpPr>
            <p:spPr/>
            <p:txBody>
              <a:bodyPr>
                <a:normAutofit/>
              </a:bodyPr>
              <a:lstStyle/>
              <a:p>
                <a:pPr marL="0" indent="0">
                  <a:buNone/>
                </a:pPr>
                <a:r>
                  <a:rPr lang="en-US" dirty="0">
                    <a:solidFill>
                      <a:schemeClr val="accent1"/>
                    </a:solidFill>
                  </a:rPr>
                  <a:t>Since  </a:t>
                </a: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2.81</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3</m:t>
                            </m:r>
                          </m:sup>
                        </m:sSup>
                      </m:e>
                    </m:d>
                  </m:oMath>
                </a14:m>
                <a:r>
                  <a:rPr lang="en-US" dirty="0">
                    <a:solidFill>
                      <a:schemeClr val="accent1"/>
                    </a:solidFill>
                  </a:rPr>
                  <a:t>,</a:t>
                </a:r>
              </a:p>
              <a:p>
                <a:pPr marL="0" indent="0">
                  <a:buNone/>
                </a:pPr>
                <a:r>
                  <a:rPr lang="en-US" dirty="0">
                    <a:solidFill>
                      <a:schemeClr val="accent1"/>
                    </a:solidFill>
                  </a:rPr>
                  <a:t>	Strassen’s algorithm is asymptotically better than the naïve algorithm.</a:t>
                </a:r>
              </a:p>
              <a:p>
                <a:pPr marL="0" indent="0">
                  <a:buNone/>
                </a:pPr>
                <a:endParaRPr lang="en-US" dirty="0">
                  <a:solidFill>
                    <a:schemeClr val="accent1"/>
                  </a:solidFill>
                </a:endParaRPr>
              </a:p>
              <a:p>
                <a:pPr marL="0" indent="0">
                  <a:buNone/>
                </a:pPr>
                <a:r>
                  <a:rPr lang="en-US" dirty="0">
                    <a:solidFill>
                      <a:schemeClr val="accent1"/>
                    </a:solidFill>
                  </a:rPr>
                  <a:t>We know that any matrix multiplication algorithm must take at least </a:t>
                </a:r>
                <a14:m>
                  <m:oMath xmlns:m="http://schemas.openxmlformats.org/officeDocument/2006/math">
                    <m:r>
                      <m:rPr>
                        <m:sty m:val="p"/>
                      </m:rPr>
                      <a:rPr lang="el-GR" i="1" smtClean="0">
                        <a:solidFill>
                          <a:schemeClr val="tx1"/>
                        </a:solidFill>
                        <a:latin typeface="Cambria Math" panose="02040503050406030204" pitchFamily="18" charset="0"/>
                        <a:ea typeface="Cambria Math" panose="02040503050406030204" pitchFamily="18" charset="0"/>
                      </a:rPr>
                      <m:t>Ω</m:t>
                    </m:r>
                    <m:r>
                      <a:rPr lang="en-US" b="0" i="1" smtClean="0">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𝑛</m:t>
                        </m:r>
                      </m:e>
                      <m:sup>
                        <m:r>
                          <a:rPr lang="en-US" b="0" i="1" smtClean="0">
                            <a:solidFill>
                              <a:schemeClr val="tx1"/>
                            </a:solidFill>
                            <a:latin typeface="Cambria Math" panose="02040503050406030204" pitchFamily="18" charset="0"/>
                            <a:ea typeface="Cambria Math" panose="02040503050406030204" pitchFamily="18" charset="0"/>
                          </a:rPr>
                          <m:t>2</m:t>
                        </m:r>
                      </m:sup>
                    </m:sSup>
                  </m:oMath>
                </a14:m>
                <a:r>
                  <a:rPr lang="en-US" dirty="0">
                    <a:solidFill>
                      <a:schemeClr val="tx1"/>
                    </a:solidFill>
                  </a:rPr>
                  <a:t>) </a:t>
                </a:r>
                <a:r>
                  <a:rPr lang="en-US" dirty="0">
                    <a:solidFill>
                      <a:schemeClr val="accent1"/>
                    </a:solidFill>
                  </a:rPr>
                  <a:t>time.</a:t>
                </a:r>
              </a:p>
              <a:p>
                <a:pPr marL="0" indent="0">
                  <a:buNone/>
                </a:pPr>
                <a:endParaRPr lang="en-US" dirty="0">
                  <a:solidFill>
                    <a:schemeClr val="accent1"/>
                  </a:solidFill>
                </a:endParaRPr>
              </a:p>
              <a:p>
                <a:pPr marL="0" indent="0">
                  <a:buNone/>
                </a:pPr>
                <a:r>
                  <a:rPr lang="en-US" dirty="0">
                    <a:solidFill>
                      <a:srgbClr val="FF0000"/>
                    </a:solidFill>
                  </a:rPr>
                  <a:t>***</a:t>
                </a:r>
                <a:r>
                  <a:rPr lang="en-US" dirty="0">
                    <a:solidFill>
                      <a:schemeClr val="accent1"/>
                    </a:solidFill>
                  </a:rPr>
                  <a:t>The question whether there exists a matrix multiplication algorithm that runs in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oMath>
                </a14:m>
                <a:r>
                  <a:rPr lang="en-US" dirty="0">
                    <a:solidFill>
                      <a:schemeClr val="accent1"/>
                    </a:solidFill>
                  </a:rPr>
                  <a:t> time still remains unsolved.</a:t>
                </a:r>
              </a:p>
            </p:txBody>
          </p:sp>
        </mc:Choice>
        <mc:Fallback xmlns="">
          <p:sp>
            <p:nvSpPr>
              <p:cNvPr id="3" name="Content Placeholder 2">
                <a:extLst>
                  <a:ext uri="{FF2B5EF4-FFF2-40B4-BE49-F238E27FC236}">
                    <a16:creationId xmlns:a16="http://schemas.microsoft.com/office/drawing/2014/main" id="{B9410105-FA11-4021-AF5D-88944C45F8D5}"/>
                  </a:ext>
                </a:extLst>
              </p:cNvPr>
              <p:cNvSpPr>
                <a:spLocks noGrp="1" noRot="1" noChangeAspect="1" noMove="1" noResize="1" noEditPoints="1" noAdjustHandles="1" noChangeArrowheads="1" noChangeShapeType="1" noTextEdit="1"/>
              </p:cNvSpPr>
              <p:nvPr>
                <p:ph idx="1"/>
              </p:nvPr>
            </p:nvSpPr>
            <p:spPr>
              <a:blipFill>
                <a:blip r:embed="rId2"/>
                <a:stretch>
                  <a:fillRect l="-1217" t="-2241" r="-1275" b="-140"/>
                </a:stretch>
              </a:blipFill>
            </p:spPr>
            <p:txBody>
              <a:bodyPr/>
              <a:lstStyle/>
              <a:p>
                <a:r>
                  <a:rPr lang="en-US">
                    <a:noFill/>
                  </a:rPr>
                  <a:t> </a:t>
                </a:r>
              </a:p>
            </p:txBody>
          </p:sp>
        </mc:Fallback>
      </mc:AlternateContent>
    </p:spTree>
    <p:extLst>
      <p:ext uri="{BB962C8B-B14F-4D97-AF65-F5344CB8AC3E}">
        <p14:creationId xmlns:p14="http://schemas.microsoft.com/office/powerpoint/2010/main" val="3791698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A6319-2E36-47E5-9B79-24CAAFDE6181}"/>
              </a:ext>
            </a:extLst>
          </p:cNvPr>
          <p:cNvSpPr>
            <a:spLocks noGrp="1"/>
          </p:cNvSpPr>
          <p:nvPr>
            <p:ph type="title"/>
          </p:nvPr>
        </p:nvSpPr>
        <p:spPr/>
        <p:txBody>
          <a:bodyPr/>
          <a:lstStyle/>
          <a:p>
            <a:r>
              <a:rPr lang="en-US" dirty="0">
                <a:solidFill>
                  <a:schemeClr val="accent1"/>
                </a:solidFill>
              </a:rPr>
              <a:t>Divide and Conquer: The Three-Step Process</a:t>
            </a:r>
          </a:p>
        </p:txBody>
      </p:sp>
      <p:sp>
        <p:nvSpPr>
          <p:cNvPr id="3" name="Content Placeholder 2">
            <a:extLst>
              <a:ext uri="{FF2B5EF4-FFF2-40B4-BE49-F238E27FC236}">
                <a16:creationId xmlns:a16="http://schemas.microsoft.com/office/drawing/2014/main" id="{156394F1-E30F-4FA5-B393-79C505A142C7}"/>
              </a:ext>
            </a:extLst>
          </p:cNvPr>
          <p:cNvSpPr>
            <a:spLocks noGrp="1"/>
          </p:cNvSpPr>
          <p:nvPr>
            <p:ph idx="1"/>
          </p:nvPr>
        </p:nvSpPr>
        <p:spPr/>
        <p:txBody>
          <a:bodyPr>
            <a:normAutofit lnSpcReduction="10000"/>
          </a:bodyPr>
          <a:lstStyle/>
          <a:p>
            <a:pPr marL="0" indent="0">
              <a:buNone/>
            </a:pPr>
            <a:r>
              <a:rPr lang="en-US" dirty="0">
                <a:solidFill>
                  <a:schemeClr val="accent1"/>
                </a:solidFill>
              </a:rPr>
              <a:t>Generally, in the divide-and-conquer paradigm , we solve a problem by recursively, applying the following three steps at each level of recursion: </a:t>
            </a:r>
          </a:p>
          <a:p>
            <a:r>
              <a:rPr lang="en-US" b="1" i="1" dirty="0">
                <a:solidFill>
                  <a:srgbClr val="FF0000"/>
                </a:solidFill>
              </a:rPr>
              <a:t>Divide</a:t>
            </a:r>
            <a:r>
              <a:rPr lang="en-US" dirty="0">
                <a:solidFill>
                  <a:schemeClr val="accent1"/>
                </a:solidFill>
              </a:rPr>
              <a:t> the problem into a number of smaller subproblems that are smaller instances of the same problem</a:t>
            </a:r>
          </a:p>
          <a:p>
            <a:r>
              <a:rPr lang="en-US" b="1" i="1" dirty="0">
                <a:solidFill>
                  <a:srgbClr val="FF0000"/>
                </a:solidFill>
              </a:rPr>
              <a:t>Conquer</a:t>
            </a:r>
            <a:r>
              <a:rPr lang="en-US" dirty="0">
                <a:solidFill>
                  <a:schemeClr val="accent1"/>
                </a:solidFill>
              </a:rPr>
              <a:t> the subproblems by solving them recursively. However, if the sizes of subproblems are small enough, simply solve these  subproblems in a straightforward way without the need to divide any further</a:t>
            </a:r>
          </a:p>
          <a:p>
            <a:r>
              <a:rPr lang="en-US" b="1" i="1" dirty="0">
                <a:solidFill>
                  <a:srgbClr val="FF0000"/>
                </a:solidFill>
              </a:rPr>
              <a:t>Combine </a:t>
            </a:r>
            <a:r>
              <a:rPr lang="en-US" dirty="0">
                <a:solidFill>
                  <a:schemeClr val="accent1"/>
                </a:solidFill>
              </a:rPr>
              <a:t>the solutions to the subproblems into the solution to the original problem</a:t>
            </a:r>
            <a:endParaRPr lang="en-US" b="1" i="1" dirty="0">
              <a:solidFill>
                <a:srgbClr val="FF0000"/>
              </a:solidFill>
            </a:endParaRPr>
          </a:p>
        </p:txBody>
      </p:sp>
    </p:spTree>
    <p:extLst>
      <p:ext uri="{BB962C8B-B14F-4D97-AF65-F5344CB8AC3E}">
        <p14:creationId xmlns:p14="http://schemas.microsoft.com/office/powerpoint/2010/main" val="9020514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05D7D-87F0-4DF2-A680-87B84374A79F}"/>
              </a:ext>
            </a:extLst>
          </p:cNvPr>
          <p:cNvSpPr>
            <a:spLocks noGrp="1"/>
          </p:cNvSpPr>
          <p:nvPr>
            <p:ph type="title"/>
          </p:nvPr>
        </p:nvSpPr>
        <p:spPr/>
        <p:txBody>
          <a:bodyPr/>
          <a:lstStyle/>
          <a:p>
            <a:r>
              <a:rPr lang="en-US" dirty="0">
                <a:solidFill>
                  <a:schemeClr val="accent1"/>
                </a:solidFill>
              </a:rPr>
              <a:t>Strassen’s Algorithm: No Practical Use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C561B1-643D-4AB7-A144-2070C350DDC8}"/>
                  </a:ext>
                </a:extLst>
              </p:cNvPr>
              <p:cNvSpPr>
                <a:spLocks noGrp="1"/>
              </p:cNvSpPr>
              <p:nvPr>
                <p:ph idx="1"/>
              </p:nvPr>
            </p:nvSpPr>
            <p:spPr/>
            <p:txBody>
              <a:bodyPr/>
              <a:lstStyle/>
              <a:p>
                <a:pPr marL="0" indent="0">
                  <a:buNone/>
                </a:pPr>
                <a:r>
                  <a:rPr lang="en-US" dirty="0">
                    <a:solidFill>
                      <a:schemeClr val="accent1"/>
                    </a:solidFill>
                  </a:rPr>
                  <a:t>Because of its complexity, it has a </a:t>
                </a:r>
                <a:r>
                  <a:rPr lang="en-US" b="1" i="1" dirty="0">
                    <a:solidFill>
                      <a:srgbClr val="FF0000"/>
                    </a:solidFill>
                  </a:rPr>
                  <a:t>very large multiplicative constant </a:t>
                </a:r>
                <a:r>
                  <a:rPr lang="en-US" dirty="0">
                    <a:solidFill>
                      <a:schemeClr val="accent1"/>
                    </a:solidFill>
                  </a:rPr>
                  <a:t>so Strassen’s algorithm has no real practical use. </a:t>
                </a:r>
              </a:p>
              <a:p>
                <a:pPr marL="0" indent="0">
                  <a:buNone/>
                </a:pPr>
                <a:endParaRPr lang="en-US" dirty="0">
                  <a:solidFill>
                    <a:schemeClr val="accent1"/>
                  </a:solidFill>
                </a:endParaRPr>
              </a:p>
              <a:p>
                <a:pPr marL="0" indent="0">
                  <a:buNone/>
                </a:pPr>
                <a:r>
                  <a:rPr lang="en-US" dirty="0">
                    <a:solidFill>
                      <a:schemeClr val="accent1"/>
                    </a:solidFill>
                  </a:rPr>
                  <a:t>It is only interesting from the theoretical perspective.</a:t>
                </a:r>
              </a:p>
              <a:p>
                <a:pPr marL="0" indent="0">
                  <a:buNone/>
                </a:pPr>
                <a:endParaRPr lang="en-US" dirty="0">
                  <a:solidFill>
                    <a:schemeClr val="accent1"/>
                  </a:solidFill>
                </a:endParaRPr>
              </a:p>
              <a:p>
                <a:pPr marL="0" indent="0">
                  <a:buNone/>
                </a:pPr>
                <a:r>
                  <a:rPr lang="en-US" dirty="0">
                    <a:solidFill>
                      <a:schemeClr val="accent1"/>
                    </a:solidFill>
                  </a:rPr>
                  <a:t>Since the invention of Strassen’s algorithm, there have been several other algorithms that run in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𝑂</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𝛼</m:t>
                        </m:r>
                      </m:sup>
                    </m:sSup>
                    <m:r>
                      <a:rPr lang="en-US" b="0" i="1" smtClean="0">
                        <a:latin typeface="Cambria Math" panose="02040503050406030204" pitchFamily="18" charset="0"/>
                        <a:ea typeface="Cambria Math" panose="02040503050406030204" pitchFamily="18" charset="0"/>
                      </a:rPr>
                      <m:t>)</m:t>
                    </m:r>
                  </m:oMath>
                </a14:m>
                <a:r>
                  <a:rPr lang="en-US" dirty="0">
                    <a:solidFill>
                      <a:schemeClr val="accent1"/>
                    </a:solidFill>
                  </a:rPr>
                  <a:t> time with </a:t>
                </a:r>
                <a:r>
                  <a:rPr lang="en-US" b="1" i="1" dirty="0">
                    <a:solidFill>
                      <a:srgbClr val="FF0000"/>
                    </a:solidFill>
                  </a:rPr>
                  <a:t>progressively smaller constants</a:t>
                </a:r>
                <a:r>
                  <a:rPr lang="en-US" dirty="0">
                    <a:solidFill>
                      <a:schemeClr val="accent1"/>
                    </a:solidFill>
                  </a:rPr>
                  <a:t> </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𝛼</m:t>
                    </m:r>
                  </m:oMath>
                </a14:m>
                <a:r>
                  <a:rPr lang="en-US" dirty="0">
                    <a:solidFill>
                      <a:schemeClr val="accent1"/>
                    </a:solidFill>
                  </a:rPr>
                  <a:t>.</a:t>
                </a:r>
              </a:p>
            </p:txBody>
          </p:sp>
        </mc:Choice>
        <mc:Fallback xmlns="">
          <p:sp>
            <p:nvSpPr>
              <p:cNvPr id="3" name="Content Placeholder 2">
                <a:extLst>
                  <a:ext uri="{FF2B5EF4-FFF2-40B4-BE49-F238E27FC236}">
                    <a16:creationId xmlns:a16="http://schemas.microsoft.com/office/drawing/2014/main" id="{6FC561B1-643D-4AB7-A144-2070C350DDC8}"/>
                  </a:ext>
                </a:extLst>
              </p:cNvPr>
              <p:cNvSpPr>
                <a:spLocks noGrp="1" noRot="1" noChangeAspect="1" noMove="1" noResize="1" noEditPoints="1" noAdjustHandles="1" noChangeArrowheads="1" noChangeShapeType="1" noTextEdit="1"/>
              </p:cNvSpPr>
              <p:nvPr>
                <p:ph idx="1"/>
              </p:nvPr>
            </p:nvSpPr>
            <p:spPr>
              <a:blipFill>
                <a:blip r:embed="rId2"/>
                <a:stretch>
                  <a:fillRect l="-1217" t="-2241" r="-928"/>
                </a:stretch>
              </a:blipFill>
            </p:spPr>
            <p:txBody>
              <a:bodyPr/>
              <a:lstStyle/>
              <a:p>
                <a:r>
                  <a:rPr lang="en-US">
                    <a:noFill/>
                  </a:rPr>
                  <a:t> </a:t>
                </a:r>
              </a:p>
            </p:txBody>
          </p:sp>
        </mc:Fallback>
      </mc:AlternateContent>
    </p:spTree>
    <p:extLst>
      <p:ext uri="{BB962C8B-B14F-4D97-AF65-F5344CB8AC3E}">
        <p14:creationId xmlns:p14="http://schemas.microsoft.com/office/powerpoint/2010/main" val="22234526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AF441-F016-4E2E-BF8B-1F444E22FE48}"/>
              </a:ext>
            </a:extLst>
          </p:cNvPr>
          <p:cNvSpPr>
            <a:spLocks noGrp="1"/>
          </p:cNvSpPr>
          <p:nvPr>
            <p:ph type="title"/>
          </p:nvPr>
        </p:nvSpPr>
        <p:spPr/>
        <p:txBody>
          <a:bodyPr/>
          <a:lstStyle/>
          <a:p>
            <a:r>
              <a:rPr lang="en-US" dirty="0">
                <a:solidFill>
                  <a:schemeClr val="accent1"/>
                </a:solidFill>
              </a:rPr>
              <a:t>Master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5A55DE-BC92-46FD-BCEC-CA74E9A798A1}"/>
                  </a:ext>
                </a:extLst>
              </p:cNvPr>
              <p:cNvSpPr>
                <a:spLocks noGrp="1"/>
              </p:cNvSpPr>
              <p:nvPr>
                <p:ph idx="1"/>
              </p:nvPr>
            </p:nvSpPr>
            <p:spPr>
              <a:xfrm>
                <a:off x="838200" y="1825624"/>
                <a:ext cx="10515600" cy="5032375"/>
              </a:xfrm>
            </p:spPr>
            <p:txBody>
              <a:bodyPr>
                <a:normAutofit fontScale="85000" lnSpcReduction="20000"/>
              </a:bodyPr>
              <a:lstStyle/>
              <a:p>
                <a:pPr marL="0" indent="0">
                  <a:buNone/>
                </a:pPr>
                <a:r>
                  <a:rPr lang="en-US" dirty="0">
                    <a:solidFill>
                      <a:schemeClr val="accent1"/>
                    </a:solidFill>
                  </a:rPr>
                  <a:t>In a more general case of divide-and-conquer, a problem’s instance of size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rgbClr val="FF0000"/>
                    </a:solidFill>
                  </a:rPr>
                  <a:t> </a:t>
                </a:r>
                <a:r>
                  <a:rPr lang="en-US" dirty="0">
                    <a:solidFill>
                      <a:schemeClr val="accent1"/>
                    </a:solidFill>
                  </a:rPr>
                  <a:t>is divided into </a:t>
                </a:r>
                <a14:m>
                  <m:oMath xmlns:m="http://schemas.openxmlformats.org/officeDocument/2006/math">
                    <m:r>
                      <a:rPr lang="en-US" b="0" i="1" smtClean="0">
                        <a:solidFill>
                          <a:schemeClr val="tx1"/>
                        </a:solidFill>
                        <a:latin typeface="Cambria Math" panose="02040503050406030204" pitchFamily="18" charset="0"/>
                      </a:rPr>
                      <m:t>𝑎</m:t>
                    </m:r>
                  </m:oMath>
                </a14:m>
                <a:r>
                  <a:rPr lang="en-US" dirty="0">
                    <a:solidFill>
                      <a:schemeClr val="accent1"/>
                    </a:solidFill>
                  </a:rPr>
                  <a:t> instances of size </a:t>
                </a:r>
                <a14:m>
                  <m:oMath xmlns:m="http://schemas.openxmlformats.org/officeDocument/2006/math">
                    <m:f>
                      <m:fP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𝑛</m:t>
                        </m:r>
                      </m:num>
                      <m:den>
                        <m:r>
                          <a:rPr lang="en-US" b="0" i="1" smtClean="0">
                            <a:solidFill>
                              <a:schemeClr val="tx1"/>
                            </a:solidFill>
                            <a:latin typeface="Cambria Math" panose="02040503050406030204" pitchFamily="18" charset="0"/>
                          </a:rPr>
                          <m:t>𝑏</m:t>
                        </m:r>
                      </m:den>
                    </m:f>
                  </m:oMath>
                </a14:m>
                <a:r>
                  <a:rPr lang="en-US" dirty="0">
                    <a:solidFill>
                      <a:schemeClr val="accent1"/>
                    </a:solidFill>
                  </a:rPr>
                  <a:t>, where </a:t>
                </a:r>
                <a14:m>
                  <m:oMath xmlns:m="http://schemas.openxmlformats.org/officeDocument/2006/math">
                    <m:r>
                      <a:rPr lang="en-US" i="1">
                        <a:latin typeface="Cambria Math" panose="02040503050406030204" pitchFamily="18" charset="0"/>
                      </a:rPr>
                      <m:t>𝑎</m:t>
                    </m:r>
                    <m:r>
                      <a:rPr lang="en-US" b="0" i="1" smtClean="0">
                        <a:latin typeface="Cambria Math" panose="02040503050406030204" pitchFamily="18" charset="0"/>
                      </a:rPr>
                      <m:t>≥1</m:t>
                    </m:r>
                  </m:oMath>
                </a14:m>
                <a:r>
                  <a:rPr lang="en-US" dirty="0">
                    <a:solidFill>
                      <a:schemeClr val="accent1"/>
                    </a:solidFill>
                  </a:rPr>
                  <a:t> and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&gt;1</m:t>
                    </m:r>
                  </m:oMath>
                </a14:m>
                <a:r>
                  <a:rPr lang="en-US" dirty="0">
                    <a:solidFill>
                      <a:schemeClr val="accent1"/>
                    </a:solidFill>
                  </a:rPr>
                  <a:t>.</a:t>
                </a:r>
              </a:p>
              <a:p>
                <a:pPr marL="0" indent="0">
                  <a:buNone/>
                </a:pPr>
                <a:r>
                  <a:rPr lang="en-US" dirty="0">
                    <a:solidFill>
                      <a:schemeClr val="accent1"/>
                    </a:solidFill>
                  </a:rPr>
                  <a:t>That is, the running time can be written as a recurrence: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𝑎𝑇</m:t>
                      </m:r>
                      <m:d>
                        <m:dPr>
                          <m:ctrlPr>
                            <a:rPr lang="en-US" b="0" i="1" smtClean="0">
                              <a:solidFill>
                                <a:schemeClr val="tx1"/>
                              </a:solidFill>
                              <a:latin typeface="Cambria Math" panose="02040503050406030204" pitchFamily="18" charset="0"/>
                            </a:rPr>
                          </m:ctrlPr>
                        </m:dPr>
                        <m:e>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𝑛</m:t>
                              </m:r>
                            </m:num>
                            <m:den>
                              <m:r>
                                <a:rPr lang="en-US" b="0" i="1" smtClean="0">
                                  <a:solidFill>
                                    <a:schemeClr val="tx1"/>
                                  </a:solidFill>
                                  <a:latin typeface="Cambria Math" panose="02040503050406030204" pitchFamily="18" charset="0"/>
                                </a:rPr>
                                <m:t>𝑏</m:t>
                              </m:r>
                            </m:den>
                          </m:f>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𝑓</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oMath>
                  </m:oMathPara>
                </a14:m>
                <a:endParaRPr lang="en-US" b="1" i="1" u="sng" dirty="0">
                  <a:solidFill>
                    <a:srgbClr val="FF0000"/>
                  </a:solidFill>
                </a:endParaRPr>
              </a:p>
              <a:p>
                <a:pPr marL="0" indent="0">
                  <a:buNone/>
                </a:pPr>
                <a:r>
                  <a:rPr lang="en-US" dirty="0">
                    <a:solidFill>
                      <a:schemeClr val="accent1"/>
                    </a:solidFill>
                  </a:rPr>
                  <a:t>where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en-US" dirty="0">
                    <a:solidFill>
                      <a:schemeClr val="accent1"/>
                    </a:solidFill>
                  </a:rPr>
                  <a:t> is a function that accounts for the time spent on dividing the problem into smaller ones and on combining their solutions.</a:t>
                </a:r>
                <a:br>
                  <a:rPr lang="en-US" dirty="0">
                    <a:solidFill>
                      <a:schemeClr val="accent1"/>
                    </a:solidFill>
                  </a:rPr>
                </a:br>
                <a:br>
                  <a:rPr lang="en-US" b="1" i="1" u="sng" dirty="0">
                    <a:solidFill>
                      <a:srgbClr val="FF0000"/>
                    </a:solidFill>
                  </a:rPr>
                </a:br>
                <a:br>
                  <a:rPr lang="en-US" b="1" i="1" u="sng" dirty="0">
                    <a:solidFill>
                      <a:srgbClr val="FF0000"/>
                    </a:solidFill>
                  </a:rPr>
                </a:br>
                <a:r>
                  <a:rPr lang="en-US" b="1" i="1" u="sng" dirty="0">
                    <a:solidFill>
                      <a:srgbClr val="FF0000"/>
                    </a:solidFill>
                  </a:rPr>
                  <a:t>Theorem</a:t>
                </a:r>
                <a:r>
                  <a:rPr lang="en-US" b="1" i="1" dirty="0">
                    <a:solidFill>
                      <a:srgbClr val="FF0000"/>
                    </a:solidFill>
                  </a:rPr>
                  <a:t>:  </a:t>
                </a: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𝑓</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e>
                    </m:d>
                    <m:r>
                      <a:rPr lang="en-US" b="0" i="1" smtClean="0">
                        <a:solidFill>
                          <a:schemeClr val="tx1"/>
                        </a:solidFill>
                        <a:latin typeface="Cambria Math" panose="02040503050406030204" pitchFamily="18" charset="0"/>
                        <a:ea typeface="Cambria Math" panose="02040503050406030204" pitchFamily="18" charset="0"/>
                      </a:rPr>
                      <m:t>∈ </m:t>
                    </m:r>
                    <m:r>
                      <m:rPr>
                        <m:sty m:val="p"/>
                      </m:rPr>
                      <a:rPr lang="el-GR" b="0"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𝑛</m:t>
                        </m:r>
                      </m:e>
                      <m:sup>
                        <m:r>
                          <a:rPr lang="en-US" b="0" i="1" smtClean="0">
                            <a:solidFill>
                              <a:schemeClr val="tx1"/>
                            </a:solidFill>
                            <a:latin typeface="Cambria Math" panose="02040503050406030204" pitchFamily="18" charset="0"/>
                            <a:ea typeface="Cambria Math" panose="02040503050406030204" pitchFamily="18" charset="0"/>
                          </a:rPr>
                          <m:t>𝑑</m:t>
                        </m:r>
                      </m:sup>
                    </m:sSup>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accent1"/>
                    </a:solidFill>
                  </a:rPr>
                  <a:t> with </a:t>
                </a:r>
                <a14:m>
                  <m:oMath xmlns:m="http://schemas.openxmlformats.org/officeDocument/2006/math">
                    <m:r>
                      <a:rPr lang="en-US" b="0" i="1" smtClean="0">
                        <a:solidFill>
                          <a:schemeClr val="tx1"/>
                        </a:solidFill>
                        <a:latin typeface="Cambria Math" panose="02040503050406030204" pitchFamily="18" charset="0"/>
                      </a:rPr>
                      <m:t>𝑑</m:t>
                    </m:r>
                    <m:r>
                      <a:rPr lang="en-US" b="0" i="1" smtClean="0">
                        <a:solidFill>
                          <a:schemeClr val="tx1"/>
                        </a:solidFill>
                        <a:latin typeface="Cambria Math" panose="02040503050406030204" pitchFamily="18" charset="0"/>
                      </a:rPr>
                      <m:t>≥0</m:t>
                    </m:r>
                  </m:oMath>
                </a14:m>
                <a:r>
                  <a:rPr lang="en-US" dirty="0">
                    <a:solidFill>
                      <a:schemeClr val="accent1"/>
                    </a:solidFill>
                  </a:rPr>
                  <a:t>, then</a:t>
                </a:r>
              </a:p>
              <a:p>
                <a:pPr marL="0" indent="0">
                  <a:buNone/>
                </a:pPr>
                <a:r>
                  <a:rPr lang="en-US" dirty="0">
                    <a:solidFill>
                      <a:schemeClr val="accent1"/>
                    </a:solidFill>
                  </a:rPr>
                  <a:t>	</a:t>
                </a:r>
              </a:p>
              <a:p>
                <a:pPr marL="0" indent="0">
                  <a:buNone/>
                </a:pP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e>
                    </m:d>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l-GR" dirty="0">
                    <a:ea typeface="Cambria Math" panose="02040503050406030204" pitchFamily="18" charset="0"/>
                  </a:rPr>
                  <a:t>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𝑑</m:t>
                        </m:r>
                      </m:sup>
                    </m:sSup>
                    <m:r>
                      <a:rPr lang="en-US" i="1">
                        <a:latin typeface="Cambria Math" panose="02040503050406030204" pitchFamily="18" charset="0"/>
                        <a:ea typeface="Cambria Math" panose="02040503050406030204" pitchFamily="18" charset="0"/>
                      </a:rPr>
                      <m:t>)</m:t>
                    </m:r>
                  </m:oMath>
                </a14:m>
                <a:r>
                  <a:rPr lang="en-US" dirty="0">
                    <a:solidFill>
                      <a:schemeClr val="accent1"/>
                    </a:solidFill>
                  </a:rPr>
                  <a:t>	               if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&lt;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𝑑</m:t>
                        </m:r>
                      </m:sup>
                    </m:sSup>
                  </m:oMath>
                </a14:m>
                <a:endParaRPr lang="en-US" dirty="0">
                  <a:solidFill>
                    <a:schemeClr val="accent1"/>
                  </a:solidFill>
                </a:endParaRPr>
              </a:p>
              <a:p>
                <a:pPr marL="0" indent="0">
                  <a:buNone/>
                </a:pP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e>
                    </m:d>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l-GR" dirty="0">
                    <a:ea typeface="Cambria Math" panose="02040503050406030204" pitchFamily="18" charset="0"/>
                  </a:rPr>
                  <a:t>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𝑑</m:t>
                        </m:r>
                      </m:sup>
                    </m:sSup>
                    <m:func>
                      <m:funcPr>
                        <m:ctrlPr>
                          <a:rPr lang="en-US" i="1" smtClean="0">
                            <a:latin typeface="Cambria Math" panose="02040503050406030204" pitchFamily="18" charset="0"/>
                            <a:ea typeface="Cambria Math" panose="02040503050406030204" pitchFamily="18" charset="0"/>
                          </a:rPr>
                        </m:ctrlPr>
                      </m:funcPr>
                      <m:fName>
                        <m:r>
                          <m:rPr>
                            <m:sty m:val="p"/>
                          </m:rPr>
                          <a:rPr lang="en-US" i="0" smtClean="0">
                            <a:latin typeface="Cambria Math" panose="02040503050406030204" pitchFamily="18" charset="0"/>
                            <a:ea typeface="Cambria Math" panose="02040503050406030204" pitchFamily="18" charset="0"/>
                          </a:rPr>
                          <m:t>log</m:t>
                        </m:r>
                      </m:fName>
                      <m:e>
                        <m:r>
                          <a:rPr lang="en-US" b="0" i="1" smtClean="0">
                            <a:latin typeface="Cambria Math" panose="02040503050406030204" pitchFamily="18" charset="0"/>
                            <a:ea typeface="Cambria Math" panose="02040503050406030204" pitchFamily="18" charset="0"/>
                          </a:rPr>
                          <m:t>𝑛</m:t>
                        </m:r>
                      </m:e>
                    </m:func>
                    <m:r>
                      <a:rPr lang="en-US" i="1">
                        <a:latin typeface="Cambria Math" panose="02040503050406030204" pitchFamily="18" charset="0"/>
                        <a:ea typeface="Cambria Math" panose="02040503050406030204" pitchFamily="18" charset="0"/>
                      </a:rPr>
                      <m:t>)</m:t>
                    </m:r>
                  </m:oMath>
                </a14:m>
                <a:r>
                  <a:rPr lang="en-US" dirty="0">
                    <a:solidFill>
                      <a:schemeClr val="accent1"/>
                    </a:solidFill>
                  </a:rPr>
                  <a:t>	 if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𝑑</m:t>
                        </m:r>
                      </m:sup>
                    </m:sSup>
                  </m:oMath>
                </a14:m>
                <a:endParaRPr lang="en-US" dirty="0">
                  <a:solidFill>
                    <a:schemeClr val="accent1"/>
                  </a:solidFill>
                </a:endParaRPr>
              </a:p>
              <a:p>
                <a:pPr marL="0" indent="0">
                  <a:buNone/>
                </a:pP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e>
                    </m:d>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l-GR" dirty="0">
                    <a:ea typeface="Cambria Math" panose="02040503050406030204" pitchFamily="18" charset="0"/>
                  </a:rPr>
                  <a:t>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func>
                          <m:funcPr>
                            <m:ctrlPr>
                              <a:rPr lang="en-US" i="1" smtClean="0">
                                <a:latin typeface="Cambria Math" panose="02040503050406030204" pitchFamily="18" charset="0"/>
                                <a:ea typeface="Cambria Math" panose="02040503050406030204" pitchFamily="18" charset="0"/>
                              </a:rPr>
                            </m:ctrlPr>
                          </m:funcPr>
                          <m:fName>
                            <m:sSub>
                              <m:sSubPr>
                                <m:ctrlPr>
                                  <a:rPr lang="en-US" i="1" smtClean="0">
                                    <a:latin typeface="Cambria Math" panose="02040503050406030204" pitchFamily="18" charset="0"/>
                                    <a:ea typeface="Cambria Math" panose="02040503050406030204" pitchFamily="18" charset="0"/>
                                  </a:rPr>
                                </m:ctrlPr>
                              </m:sSubPr>
                              <m:e>
                                <m:r>
                                  <m:rPr>
                                    <m:sty m:val="p"/>
                                  </m:rPr>
                                  <a:rPr lang="en-US" i="0" smtClean="0">
                                    <a:latin typeface="Cambria Math" panose="02040503050406030204" pitchFamily="18" charset="0"/>
                                    <a:ea typeface="Cambria Math" panose="02040503050406030204" pitchFamily="18" charset="0"/>
                                  </a:rPr>
                                  <m:t>log</m:t>
                                </m:r>
                              </m:e>
                              <m:sub>
                                <m:r>
                                  <a:rPr lang="en-US" b="0" i="1" smtClean="0">
                                    <a:latin typeface="Cambria Math" panose="02040503050406030204" pitchFamily="18" charset="0"/>
                                    <a:ea typeface="Cambria Math" panose="02040503050406030204" pitchFamily="18" charset="0"/>
                                  </a:rPr>
                                  <m:t>𝑏</m:t>
                                </m:r>
                              </m:sub>
                            </m:sSub>
                          </m:fName>
                          <m:e>
                            <m:r>
                              <a:rPr lang="en-US" b="0" i="1" smtClean="0">
                                <a:latin typeface="Cambria Math" panose="02040503050406030204" pitchFamily="18" charset="0"/>
                                <a:ea typeface="Cambria Math" panose="02040503050406030204" pitchFamily="18" charset="0"/>
                              </a:rPr>
                              <m:t>𝑎</m:t>
                            </m:r>
                          </m:e>
                        </m:func>
                      </m:sup>
                    </m:sSup>
                    <m:r>
                      <a:rPr lang="en-US" i="1">
                        <a:latin typeface="Cambria Math" panose="02040503050406030204" pitchFamily="18" charset="0"/>
                        <a:ea typeface="Cambria Math" panose="02040503050406030204" pitchFamily="18" charset="0"/>
                      </a:rPr>
                      <m:t>)</m:t>
                    </m:r>
                  </m:oMath>
                </a14:m>
                <a:r>
                  <a:rPr lang="en-US" dirty="0">
                    <a:solidFill>
                      <a:schemeClr val="accent1"/>
                    </a:solidFill>
                  </a:rPr>
                  <a:t>	 if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&gt;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𝑑</m:t>
                        </m:r>
                      </m:sup>
                    </m:sSup>
                  </m:oMath>
                </a14:m>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F05A55DE-BC92-46FD-BCEC-CA74E9A798A1}"/>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928" t="-2785"/>
                </a:stretch>
              </a:blipFill>
            </p:spPr>
            <p:txBody>
              <a:bodyPr/>
              <a:lstStyle/>
              <a:p>
                <a:r>
                  <a:rPr lang="en-US">
                    <a:noFill/>
                  </a:rPr>
                  <a:t> </a:t>
                </a:r>
              </a:p>
            </p:txBody>
          </p:sp>
        </mc:Fallback>
      </mc:AlternateContent>
    </p:spTree>
    <p:extLst>
      <p:ext uri="{BB962C8B-B14F-4D97-AF65-F5344CB8AC3E}">
        <p14:creationId xmlns:p14="http://schemas.microsoft.com/office/powerpoint/2010/main" val="14706678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499C7-0525-47A4-ACCB-CBF5D58D7845}"/>
              </a:ext>
            </a:extLst>
          </p:cNvPr>
          <p:cNvSpPr>
            <a:spLocks noGrp="1"/>
          </p:cNvSpPr>
          <p:nvPr>
            <p:ph type="title"/>
          </p:nvPr>
        </p:nvSpPr>
        <p:spPr/>
        <p:txBody>
          <a:bodyPr/>
          <a:lstStyle/>
          <a:p>
            <a:r>
              <a:rPr lang="en-US" dirty="0">
                <a:solidFill>
                  <a:schemeClr val="accent1"/>
                </a:solidFill>
              </a:rPr>
              <a:t>Master Theorem: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A46C9A8-2687-4DB1-8781-CD9E4455F75C}"/>
                  </a:ext>
                </a:extLst>
              </p:cNvPr>
              <p:cNvSpPr>
                <a:spLocks noGrp="1"/>
              </p:cNvSpPr>
              <p:nvPr>
                <p:ph idx="1"/>
              </p:nvPr>
            </p:nvSpPr>
            <p:spPr/>
            <p:txBody>
              <a:bodyPr>
                <a:normAutofit fontScale="70000" lnSpcReduction="20000"/>
              </a:bodyPr>
              <a:lstStyle/>
              <a:p>
                <a:pPr marL="0" indent="0">
                  <a:buNone/>
                </a:pPr>
                <a:r>
                  <a:rPr lang="en-US" dirty="0">
                    <a:solidFill>
                      <a:schemeClr val="accent1"/>
                    </a:solidFill>
                  </a:rPr>
                  <a:t>Applying </a:t>
                </a:r>
                <a:r>
                  <a:rPr lang="en-US" b="1" i="1" dirty="0">
                    <a:solidFill>
                      <a:srgbClr val="FF0000"/>
                    </a:solidFill>
                  </a:rPr>
                  <a:t>Master Theorem </a:t>
                </a:r>
                <a:r>
                  <a:rPr lang="en-US" dirty="0">
                    <a:solidFill>
                      <a:schemeClr val="accent1"/>
                    </a:solidFill>
                  </a:rPr>
                  <a:t>to the running time of </a:t>
                </a:r>
                <a:r>
                  <a:rPr lang="en-US" b="1" i="1" dirty="0">
                    <a:solidFill>
                      <a:srgbClr val="FF0000"/>
                    </a:solidFill>
                  </a:rPr>
                  <a:t>mergesort</a:t>
                </a:r>
              </a:p>
              <a:p>
                <a:pPr marL="0" indent="0">
                  <a:buNone/>
                </a:pPr>
                <a:endParaRPr lang="en-US" dirty="0">
                  <a:solidFill>
                    <a:schemeClr val="accent1"/>
                  </a:solidFill>
                </a:endParaRP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𝑇</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=2</m:t>
                      </m:r>
                      <m:r>
                        <a:rPr lang="en-US" i="1">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𝑛</m:t>
                              </m:r>
                            </m:num>
                            <m:den>
                              <m:r>
                                <a:rPr lang="en-US" b="0" i="1" smtClean="0">
                                  <a:solidFill>
                                    <a:schemeClr val="tx1"/>
                                  </a:solidFill>
                                  <a:latin typeface="Cambria Math" panose="02040503050406030204" pitchFamily="18" charset="0"/>
                                </a:rPr>
                                <m:t>2</m:t>
                              </m:r>
                            </m:den>
                          </m:f>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𝑂</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oMath>
                  </m:oMathPara>
                </a14:m>
                <a:endParaRPr lang="en-US" dirty="0"/>
              </a:p>
              <a:p>
                <a:pPr marL="0" indent="0">
                  <a:buNone/>
                </a:pPr>
                <a:endParaRPr lang="en-US" dirty="0"/>
              </a:p>
              <a:p>
                <a:pPr marL="0" indent="0">
                  <a:buNone/>
                </a:pPr>
                <a:r>
                  <a:rPr lang="en-US" dirty="0">
                    <a:solidFill>
                      <a:schemeClr val="accent1"/>
                    </a:solidFill>
                  </a:rPr>
                  <a:t>we have </a:t>
                </a:r>
                <a14:m>
                  <m:oMath xmlns:m="http://schemas.openxmlformats.org/officeDocument/2006/math">
                    <m:r>
                      <a:rPr lang="en-US" i="1" smtClean="0">
                        <a:latin typeface="Cambria Math" panose="02040503050406030204" pitchFamily="18" charset="0"/>
                      </a:rPr>
                      <m:t>𝑎</m:t>
                    </m:r>
                    <m:r>
                      <a:rPr lang="en-US" b="0" i="1" smtClean="0">
                        <a:latin typeface="Cambria Math" panose="02040503050406030204" pitchFamily="18" charset="0"/>
                      </a:rPr>
                      <m:t>=2</m:t>
                    </m:r>
                  </m:oMath>
                </a14:m>
                <a:r>
                  <a:rPr lang="en-US" dirty="0"/>
                  <a:t> </a:t>
                </a:r>
                <a:r>
                  <a:rPr lang="en-US" dirty="0">
                    <a:solidFill>
                      <a:schemeClr val="accent1"/>
                    </a:solidFill>
                  </a:rPr>
                  <a:t>,</a:t>
                </a:r>
                <a14:m>
                  <m:oMath xmlns:m="http://schemas.openxmlformats.org/officeDocument/2006/math">
                    <m:r>
                      <a:rPr lang="en-US" b="0" i="1" smtClean="0">
                        <a:latin typeface="Cambria Math" panose="02040503050406030204" pitchFamily="18" charset="0"/>
                      </a:rPr>
                      <m:t>𝑏</m:t>
                    </m:r>
                    <m:r>
                      <a:rPr lang="en-US" b="0" i="0" smtClean="0">
                        <a:latin typeface="Cambria Math" panose="02040503050406030204" pitchFamily="18" charset="0"/>
                      </a:rPr>
                      <m:t>=</m:t>
                    </m:r>
                    <m:r>
                      <a:rPr lang="en-US" i="1">
                        <a:latin typeface="Cambria Math" panose="02040503050406030204" pitchFamily="18" charset="0"/>
                      </a:rPr>
                      <m:t>2</m:t>
                    </m:r>
                  </m:oMath>
                </a14:m>
                <a:r>
                  <a:rPr lang="en-US" dirty="0"/>
                  <a:t> </a:t>
                </a:r>
                <a:r>
                  <a:rPr lang="en-US" dirty="0">
                    <a:solidFill>
                      <a:schemeClr val="accent1"/>
                    </a:solidFill>
                  </a:rPr>
                  <a:t>and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𝑛</m:t>
                        </m:r>
                      </m:e>
                    </m:d>
                    <m:r>
                      <a:rPr lang="en-US" b="0" i="1" smtClean="0">
                        <a:latin typeface="Cambria Math" panose="02040503050406030204" pitchFamily="18" charset="0"/>
                      </a:rPr>
                      <m:t>=</m:t>
                    </m:r>
                    <m:r>
                      <a:rPr lang="en-US" i="1">
                        <a:latin typeface="Cambria Math" panose="02040503050406030204" pitchFamily="18" charset="0"/>
                      </a:rPr>
                      <m:t>𝑂</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en-US" dirty="0"/>
                  <a:t> </a:t>
                </a:r>
                <a:r>
                  <a:rPr lang="en-US" dirty="0">
                    <a:solidFill>
                      <a:schemeClr val="accent1"/>
                    </a:solidFill>
                  </a:rPr>
                  <a:t>i.e. </a:t>
                </a:r>
                <a14:m>
                  <m:oMath xmlns:m="http://schemas.openxmlformats.org/officeDocument/2006/math">
                    <m:r>
                      <a:rPr lang="en-US" i="1">
                        <a:latin typeface="Cambria Math" panose="02040503050406030204" pitchFamily="18" charset="0"/>
                      </a:rPr>
                      <m:t>𝑑</m:t>
                    </m:r>
                    <m:r>
                      <a:rPr lang="en-US" b="0" i="1" smtClean="0">
                        <a:latin typeface="Cambria Math" panose="02040503050406030204" pitchFamily="18" charset="0"/>
                      </a:rPr>
                      <m:t>=1</m:t>
                    </m:r>
                    <m:r>
                      <a:rPr lang="en-US" b="0" i="0" smtClean="0">
                        <a:solidFill>
                          <a:schemeClr val="accent1"/>
                        </a:solidFill>
                        <a:latin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a:p>
                <a:pPr marL="0" indent="0">
                  <a:buNone/>
                </a:pPr>
                <a:r>
                  <a:rPr lang="en-US" b="0" dirty="0">
                    <a:solidFill>
                      <a:schemeClr val="accent1"/>
                    </a:solidFill>
                  </a:rPr>
                  <a:t>Since</a:t>
                </a:r>
                <a:r>
                  <a:rPr lang="en-US" b="0" dirty="0"/>
                  <a: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=2 =</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𝑑</m:t>
                        </m:r>
                      </m:sup>
                    </m:sSup>
                  </m:oMath>
                </a14:m>
                <a:r>
                  <a:rPr lang="en-US" dirty="0"/>
                  <a:t>, </a:t>
                </a:r>
                <a:r>
                  <a:rPr lang="en-US" dirty="0">
                    <a:solidFill>
                      <a:schemeClr val="accent1"/>
                    </a:solidFill>
                  </a:rPr>
                  <a:t>this is the </a:t>
                </a:r>
                <a:r>
                  <a:rPr lang="en-US" b="1" i="1" dirty="0">
                    <a:solidFill>
                      <a:srgbClr val="FF0000"/>
                    </a:solidFill>
                  </a:rPr>
                  <a:t>second case </a:t>
                </a:r>
                <a:r>
                  <a:rPr lang="en-US" dirty="0">
                    <a:solidFill>
                      <a:schemeClr val="accent1"/>
                    </a:solidFill>
                  </a:rPr>
                  <a:t>of Master theorem.</a:t>
                </a:r>
              </a:p>
              <a:p>
                <a:pPr marL="0" indent="0">
                  <a:buNone/>
                </a:pPr>
                <a:endParaRPr lang="en-US" dirty="0">
                  <a:solidFill>
                    <a:schemeClr val="accent1"/>
                  </a:solidFill>
                </a:endParaRPr>
              </a:p>
              <a:p>
                <a:pPr marL="0" indent="0">
                  <a:buNone/>
                </a:pPr>
                <a:r>
                  <a:rPr lang="en-US" dirty="0">
                    <a:solidFill>
                      <a:schemeClr val="accent1"/>
                    </a:solidFill>
                  </a:rPr>
                  <a:t>Therefore, </a:t>
                </a:r>
                <a14:m>
                  <m:oMath xmlns:m="http://schemas.openxmlformats.org/officeDocument/2006/math">
                    <m:r>
                      <a:rPr lang="en-US" i="1" smtClean="0">
                        <a:latin typeface="Cambria Math" panose="02040503050406030204" pitchFamily="18" charset="0"/>
                      </a:rPr>
                      <m:t>𝑇</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m:t>
                    </m:r>
                    <m:r>
                      <a:rPr lang="en-US" b="0" i="1" smtClean="0">
                        <a:solidFill>
                          <a:schemeClr val="tx1"/>
                        </a:solidFill>
                        <a:latin typeface="Cambria Math" panose="02040503050406030204" pitchFamily="18" charset="0"/>
                      </a:rPr>
                      <m:t>𝑂</m:t>
                    </m:r>
                    <m:d>
                      <m:dPr>
                        <m:ctrlPr>
                          <a:rPr lang="en-US" b="0" i="1" smtClean="0">
                            <a:solidFill>
                              <a:schemeClr val="tx1"/>
                            </a:solidFill>
                            <a:latin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𝑑</m:t>
                            </m:r>
                          </m:sup>
                        </m:sSup>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log</m:t>
                            </m:r>
                          </m:fName>
                          <m:e>
                            <m:r>
                              <a:rPr lang="en-US" i="1">
                                <a:latin typeface="Cambria Math" panose="02040503050406030204" pitchFamily="18" charset="0"/>
                                <a:ea typeface="Cambria Math" panose="02040503050406030204" pitchFamily="18" charset="0"/>
                              </a:rPr>
                              <m:t>𝑛</m:t>
                            </m:r>
                          </m:e>
                        </m:func>
                      </m:e>
                    </m:d>
                    <m:r>
                      <a:rPr lang="en-US" b="0" i="1" smtClean="0">
                        <a:solidFill>
                          <a:schemeClr val="tx1"/>
                        </a:solidFill>
                        <a:latin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𝑂</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1</m:t>
                        </m:r>
                      </m:sup>
                    </m:sSup>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log</m:t>
                        </m:r>
                      </m:fName>
                      <m:e>
                        <m:r>
                          <a:rPr lang="en-US" i="1">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log</m:t>
                            </m:r>
                          </m:fName>
                          <m:e>
                            <m:r>
                              <a:rPr lang="en-US" i="1">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e>
                        </m:func>
                      </m:e>
                    </m:func>
                  </m:oMath>
                </a14:m>
                <a:r>
                  <a:rPr lang="en-US" dirty="0">
                    <a:solidFill>
                      <a:schemeClr val="accent1"/>
                    </a:solidFill>
                  </a:rPr>
                  <a:t>.</a:t>
                </a:r>
              </a:p>
              <a:p>
                <a:pPr marL="0" indent="0">
                  <a:buNone/>
                </a:pPr>
                <a:endParaRPr lang="en-US" dirty="0">
                  <a:solidFill>
                    <a:schemeClr val="accent1"/>
                  </a:solidFill>
                </a:endParaRPr>
              </a:p>
              <a:p>
                <a:pPr marL="0" indent="0">
                  <a:buNone/>
                </a:pPr>
                <a:endParaRPr lang="en-US" b="1" i="1" u="sng" dirty="0">
                  <a:solidFill>
                    <a:srgbClr val="FF0000"/>
                  </a:solidFill>
                </a:endParaRPr>
              </a:p>
              <a:p>
                <a:pPr marL="0" indent="0">
                  <a:buNone/>
                </a:pPr>
                <a:r>
                  <a:rPr lang="en-US" dirty="0">
                    <a:solidFill>
                      <a:schemeClr val="accent1"/>
                    </a:solidFill>
                  </a:rPr>
                  <a:t> </a:t>
                </a:r>
              </a:p>
            </p:txBody>
          </p:sp>
        </mc:Choice>
        <mc:Fallback xmlns="">
          <p:sp>
            <p:nvSpPr>
              <p:cNvPr id="3" name="Content Placeholder 2">
                <a:extLst>
                  <a:ext uri="{FF2B5EF4-FFF2-40B4-BE49-F238E27FC236}">
                    <a16:creationId xmlns:a16="http://schemas.microsoft.com/office/drawing/2014/main" id="{BA46C9A8-2687-4DB1-8781-CD9E4455F75C}"/>
                  </a:ext>
                </a:extLst>
              </p:cNvPr>
              <p:cNvSpPr>
                <a:spLocks noGrp="1" noRot="1" noChangeAspect="1" noMove="1" noResize="1" noEditPoints="1" noAdjustHandles="1" noChangeArrowheads="1" noChangeShapeType="1" noTextEdit="1"/>
              </p:cNvSpPr>
              <p:nvPr>
                <p:ph idx="1"/>
              </p:nvPr>
            </p:nvSpPr>
            <p:spPr>
              <a:blipFill>
                <a:blip r:embed="rId2"/>
                <a:stretch>
                  <a:fillRect l="-638" t="-2521"/>
                </a:stretch>
              </a:blipFill>
            </p:spPr>
            <p:txBody>
              <a:bodyPr/>
              <a:lstStyle/>
              <a:p>
                <a:r>
                  <a:rPr lang="en-US">
                    <a:noFill/>
                  </a:rPr>
                  <a:t> </a:t>
                </a:r>
              </a:p>
            </p:txBody>
          </p:sp>
        </mc:Fallback>
      </mc:AlternateContent>
    </p:spTree>
    <p:extLst>
      <p:ext uri="{BB962C8B-B14F-4D97-AF65-F5344CB8AC3E}">
        <p14:creationId xmlns:p14="http://schemas.microsoft.com/office/powerpoint/2010/main" val="40766075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54BA0-68D6-4FD3-9BCA-AD3AE199FFAC}"/>
              </a:ext>
            </a:extLst>
          </p:cNvPr>
          <p:cNvSpPr>
            <a:spLocks noGrp="1"/>
          </p:cNvSpPr>
          <p:nvPr>
            <p:ph type="title"/>
          </p:nvPr>
        </p:nvSpPr>
        <p:spPr/>
        <p:txBody>
          <a:bodyPr/>
          <a:lstStyle/>
          <a:p>
            <a:r>
              <a:rPr lang="en-US" dirty="0">
                <a:solidFill>
                  <a:schemeClr val="accent1"/>
                </a:solidFill>
              </a:rPr>
              <a:t>Summary</a:t>
            </a:r>
          </a:p>
        </p:txBody>
      </p:sp>
      <p:sp>
        <p:nvSpPr>
          <p:cNvPr id="3" name="Content Placeholder 2">
            <a:extLst>
              <a:ext uri="{FF2B5EF4-FFF2-40B4-BE49-F238E27FC236}">
                <a16:creationId xmlns:a16="http://schemas.microsoft.com/office/drawing/2014/main" id="{C32930E2-CFF1-4B2F-BD34-37898B19CD2A}"/>
              </a:ext>
            </a:extLst>
          </p:cNvPr>
          <p:cNvSpPr>
            <a:spLocks noGrp="1"/>
          </p:cNvSpPr>
          <p:nvPr>
            <p:ph idx="1"/>
          </p:nvPr>
        </p:nvSpPr>
        <p:spPr/>
        <p:txBody>
          <a:bodyPr/>
          <a:lstStyle/>
          <a:p>
            <a:pPr marL="0" indent="0">
              <a:buNone/>
            </a:pPr>
            <a:r>
              <a:rPr lang="en-US" dirty="0">
                <a:solidFill>
                  <a:schemeClr val="accent1"/>
                </a:solidFill>
              </a:rPr>
              <a:t>We have covered the following topics:</a:t>
            </a:r>
          </a:p>
          <a:p>
            <a:pPr marL="0" indent="0">
              <a:buNone/>
            </a:pPr>
            <a:endParaRPr lang="en-US" dirty="0">
              <a:solidFill>
                <a:schemeClr val="accent1"/>
              </a:solidFill>
            </a:endParaRPr>
          </a:p>
          <a:p>
            <a:pPr lvl="1"/>
            <a:r>
              <a:rPr lang="en-US" dirty="0">
                <a:solidFill>
                  <a:schemeClr val="accent1"/>
                </a:solidFill>
              </a:rPr>
              <a:t>The Three-Step Process in the Divide-and-Conquer Paradigm.</a:t>
            </a:r>
          </a:p>
          <a:p>
            <a:pPr lvl="1"/>
            <a:r>
              <a:rPr lang="en-US" dirty="0">
                <a:solidFill>
                  <a:schemeClr val="accent1"/>
                </a:solidFill>
              </a:rPr>
              <a:t>Quick Sort</a:t>
            </a:r>
          </a:p>
          <a:p>
            <a:pPr lvl="1"/>
            <a:r>
              <a:rPr lang="en-US" dirty="0">
                <a:solidFill>
                  <a:schemeClr val="accent1"/>
                </a:solidFill>
              </a:rPr>
              <a:t>Matrix Multiplication: Naïve and Strassen’s Method</a:t>
            </a:r>
          </a:p>
          <a:p>
            <a:pPr lvl="1"/>
            <a:r>
              <a:rPr lang="en-US" dirty="0">
                <a:solidFill>
                  <a:schemeClr val="accent1"/>
                </a:solidFill>
              </a:rPr>
              <a:t>Master Theorem</a:t>
            </a:r>
          </a:p>
          <a:p>
            <a:pPr marL="457200" lvl="1" indent="0">
              <a:buNone/>
            </a:pPr>
            <a:endParaRPr lang="en-US" dirty="0">
              <a:solidFill>
                <a:schemeClr val="accent1"/>
              </a:solidFill>
            </a:endParaRPr>
          </a:p>
          <a:p>
            <a:pPr marL="457200" lvl="1" indent="0">
              <a:buNone/>
            </a:pPr>
            <a:r>
              <a:rPr lang="en-US" dirty="0">
                <a:solidFill>
                  <a:schemeClr val="accent1"/>
                </a:solidFill>
              </a:rPr>
              <a:t>In the next lecture, we will cover </a:t>
            </a:r>
            <a:r>
              <a:rPr lang="en-US" b="1" i="1" dirty="0">
                <a:solidFill>
                  <a:srgbClr val="FF0000"/>
                </a:solidFill>
              </a:rPr>
              <a:t>dynamic programming</a:t>
            </a:r>
            <a:r>
              <a:rPr lang="en-US" dirty="0">
                <a:solidFill>
                  <a:schemeClr val="accent1"/>
                </a:solidFill>
              </a:rPr>
              <a:t>.</a:t>
            </a:r>
            <a:endParaRPr lang="en-US" dirty="0"/>
          </a:p>
        </p:txBody>
      </p:sp>
    </p:spTree>
    <p:extLst>
      <p:ext uri="{BB962C8B-B14F-4D97-AF65-F5344CB8AC3E}">
        <p14:creationId xmlns:p14="http://schemas.microsoft.com/office/powerpoint/2010/main" val="2269354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A6319-2E36-47E5-9B79-24CAAFDE6181}"/>
              </a:ext>
            </a:extLst>
          </p:cNvPr>
          <p:cNvSpPr>
            <a:spLocks noGrp="1"/>
          </p:cNvSpPr>
          <p:nvPr>
            <p:ph type="title"/>
          </p:nvPr>
        </p:nvSpPr>
        <p:spPr/>
        <p:txBody>
          <a:bodyPr/>
          <a:lstStyle/>
          <a:p>
            <a:r>
              <a:rPr lang="en-US" dirty="0">
                <a:solidFill>
                  <a:schemeClr val="accent1"/>
                </a:solidFill>
              </a:rPr>
              <a:t>Divide and Conquer: Recursion</a:t>
            </a:r>
          </a:p>
        </p:txBody>
      </p:sp>
      <p:sp>
        <p:nvSpPr>
          <p:cNvPr id="3" name="Content Placeholder 2">
            <a:extLst>
              <a:ext uri="{FF2B5EF4-FFF2-40B4-BE49-F238E27FC236}">
                <a16:creationId xmlns:a16="http://schemas.microsoft.com/office/drawing/2014/main" id="{156394F1-E30F-4FA5-B393-79C505A142C7}"/>
              </a:ext>
            </a:extLst>
          </p:cNvPr>
          <p:cNvSpPr>
            <a:spLocks noGrp="1"/>
          </p:cNvSpPr>
          <p:nvPr>
            <p:ph idx="1"/>
          </p:nvPr>
        </p:nvSpPr>
        <p:spPr/>
        <p:txBody>
          <a:bodyPr>
            <a:normAutofit/>
          </a:bodyPr>
          <a:lstStyle/>
          <a:p>
            <a:pPr marL="0" indent="0">
              <a:buNone/>
            </a:pPr>
            <a:r>
              <a:rPr lang="en-US" dirty="0">
                <a:solidFill>
                  <a:schemeClr val="accent1"/>
                </a:solidFill>
              </a:rPr>
              <a:t>When the subproblems are large enough to solve recursively, we call such cases </a:t>
            </a:r>
            <a:r>
              <a:rPr lang="en-US" b="1" i="1" dirty="0">
                <a:solidFill>
                  <a:srgbClr val="FF0000"/>
                </a:solidFill>
              </a:rPr>
              <a:t>the recursive case</a:t>
            </a:r>
            <a:r>
              <a:rPr lang="en-US" dirty="0">
                <a:solidFill>
                  <a:schemeClr val="accent1"/>
                </a:solidFill>
              </a:rPr>
              <a:t>.</a:t>
            </a:r>
          </a:p>
          <a:p>
            <a:pPr marL="0" indent="0">
              <a:buNone/>
            </a:pPr>
            <a:r>
              <a:rPr lang="en-US" dirty="0">
                <a:solidFill>
                  <a:schemeClr val="accent1"/>
                </a:solidFill>
              </a:rPr>
              <a:t>Once the subproblems become small enough that we do not recurse anymore, we say that the recursion </a:t>
            </a:r>
            <a:r>
              <a:rPr lang="en-US" b="1" i="1" dirty="0">
                <a:solidFill>
                  <a:srgbClr val="FF0000"/>
                </a:solidFill>
              </a:rPr>
              <a:t>“bottoms out”</a:t>
            </a:r>
            <a:r>
              <a:rPr lang="en-US" dirty="0">
                <a:solidFill>
                  <a:srgbClr val="FF0000"/>
                </a:solidFill>
              </a:rPr>
              <a:t> </a:t>
            </a:r>
            <a:r>
              <a:rPr lang="en-US" dirty="0">
                <a:solidFill>
                  <a:schemeClr val="accent1"/>
                </a:solidFill>
              </a:rPr>
              <a:t>and that we have reached </a:t>
            </a:r>
            <a:r>
              <a:rPr lang="en-US" b="1" i="1" dirty="0">
                <a:solidFill>
                  <a:srgbClr val="FF0000"/>
                </a:solidFill>
              </a:rPr>
              <a:t>the base case</a:t>
            </a:r>
            <a:r>
              <a:rPr lang="en-US" dirty="0">
                <a:solidFill>
                  <a:schemeClr val="accent1"/>
                </a:solidFill>
              </a:rPr>
              <a:t>.</a:t>
            </a:r>
          </a:p>
          <a:p>
            <a:pPr marL="0" indent="0">
              <a:buNone/>
            </a:pPr>
            <a:endParaRPr lang="en-US" dirty="0">
              <a:solidFill>
                <a:schemeClr val="accent1"/>
              </a:solidFill>
            </a:endParaRPr>
          </a:p>
          <a:p>
            <a:pPr marL="0" indent="0">
              <a:buNone/>
            </a:pPr>
            <a:r>
              <a:rPr lang="en-US" b="1" i="1" dirty="0">
                <a:solidFill>
                  <a:srgbClr val="FF0000"/>
                </a:solidFill>
              </a:rPr>
              <a:t>***</a:t>
            </a:r>
            <a:r>
              <a:rPr lang="en-US" dirty="0">
                <a:solidFill>
                  <a:schemeClr val="accent1"/>
                </a:solidFill>
              </a:rPr>
              <a:t>In addition to the subproblems that are smaller instances of the same problem, we sometimes need to solve subproblems that are not quite the same as the original subproblem. We consider solving such subproblems in the </a:t>
            </a:r>
            <a:r>
              <a:rPr lang="en-US" b="1" i="1" dirty="0">
                <a:solidFill>
                  <a:srgbClr val="FF0000"/>
                </a:solidFill>
              </a:rPr>
              <a:t>combine step</a:t>
            </a:r>
            <a:r>
              <a:rPr lang="en-US" dirty="0">
                <a:solidFill>
                  <a:schemeClr val="accent1"/>
                </a:solidFill>
              </a:rPr>
              <a:t>.</a:t>
            </a:r>
          </a:p>
        </p:txBody>
      </p:sp>
    </p:spTree>
    <p:extLst>
      <p:ext uri="{BB962C8B-B14F-4D97-AF65-F5344CB8AC3E}">
        <p14:creationId xmlns:p14="http://schemas.microsoft.com/office/powerpoint/2010/main" val="336121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76F29-B2A2-4650-998B-108C78D06480}"/>
              </a:ext>
            </a:extLst>
          </p:cNvPr>
          <p:cNvSpPr>
            <a:spLocks noGrp="1"/>
          </p:cNvSpPr>
          <p:nvPr>
            <p:ph type="title"/>
          </p:nvPr>
        </p:nvSpPr>
        <p:spPr/>
        <p:txBody>
          <a:bodyPr/>
          <a:lstStyle/>
          <a:p>
            <a:r>
              <a:rPr lang="en-US" dirty="0">
                <a:solidFill>
                  <a:schemeClr val="accent1"/>
                </a:solidFill>
              </a:rPr>
              <a:t>Quicksort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0ED6E8-A38A-4B91-8947-EA8D06A64427}"/>
                  </a:ext>
                </a:extLst>
              </p:cNvPr>
              <p:cNvSpPr>
                <a:spLocks noGrp="1"/>
              </p:cNvSpPr>
              <p:nvPr>
                <p:ph idx="1"/>
              </p:nvPr>
            </p:nvSpPr>
            <p:spPr/>
            <p:txBody>
              <a:bodyPr/>
              <a:lstStyle/>
              <a:p>
                <a:pPr marL="0" indent="0">
                  <a:buNone/>
                </a:pPr>
                <a:r>
                  <a:rPr lang="en-US" dirty="0">
                    <a:solidFill>
                      <a:schemeClr val="accent1"/>
                    </a:solidFill>
                  </a:rPr>
                  <a:t>Like </a:t>
                </a:r>
                <a:r>
                  <a:rPr lang="en-US" b="1" i="1" dirty="0">
                    <a:solidFill>
                      <a:srgbClr val="FF0000"/>
                    </a:solidFill>
                  </a:rPr>
                  <a:t>mergesort</a:t>
                </a:r>
                <a:r>
                  <a:rPr lang="en-US" dirty="0">
                    <a:solidFill>
                      <a:schemeClr val="accent1"/>
                    </a:solidFill>
                  </a:rPr>
                  <a:t>, </a:t>
                </a:r>
                <a:r>
                  <a:rPr lang="en-US" b="1" i="1" dirty="0">
                    <a:solidFill>
                      <a:srgbClr val="FF0000"/>
                    </a:solidFill>
                  </a:rPr>
                  <a:t>quicksort</a:t>
                </a:r>
                <a:r>
                  <a:rPr lang="en-US" dirty="0">
                    <a:solidFill>
                      <a:schemeClr val="accent1"/>
                    </a:solidFill>
                  </a:rPr>
                  <a:t> is a sorting algorithm based on </a:t>
                </a:r>
                <a:r>
                  <a:rPr lang="en-US" b="1" i="1" dirty="0">
                    <a:solidFill>
                      <a:srgbClr val="FF0000"/>
                    </a:solidFill>
                  </a:rPr>
                  <a:t>the divide and conquer </a:t>
                </a:r>
                <a:r>
                  <a:rPr lang="en-US" dirty="0">
                    <a:solidFill>
                      <a:schemeClr val="accent1"/>
                    </a:solidFill>
                  </a:rPr>
                  <a:t>paradigm. </a:t>
                </a:r>
              </a:p>
              <a:p>
                <a:pPr marL="0" indent="0">
                  <a:buNone/>
                </a:pPr>
                <a:endParaRPr lang="en-US" dirty="0">
                  <a:solidFill>
                    <a:schemeClr val="accent1"/>
                  </a:solidFill>
                </a:endParaRPr>
              </a:p>
              <a:p>
                <a:pPr marL="0" indent="0">
                  <a:buNone/>
                </a:pPr>
                <a:r>
                  <a:rPr lang="en-US" dirty="0">
                    <a:solidFill>
                      <a:schemeClr val="accent1"/>
                    </a:solidFill>
                  </a:rPr>
                  <a:t>	Typical of a divide-and-conquer algorithm, </a:t>
                </a:r>
                <a:r>
                  <a:rPr lang="en-US" b="1" i="1" dirty="0">
                    <a:solidFill>
                      <a:srgbClr val="FF0000"/>
                    </a:solidFill>
                  </a:rPr>
                  <a:t>quicksort</a:t>
                </a:r>
                <a:r>
                  <a:rPr lang="en-US" dirty="0">
                    <a:solidFill>
                      <a:schemeClr val="accent1"/>
                    </a:solidFill>
                  </a:rPr>
                  <a:t> follows the following </a:t>
                </a:r>
                <a:r>
                  <a:rPr lang="en-US" b="1" i="1" dirty="0">
                    <a:solidFill>
                      <a:srgbClr val="FF0000"/>
                    </a:solidFill>
                  </a:rPr>
                  <a:t>three-step</a:t>
                </a:r>
                <a:r>
                  <a:rPr lang="en-US" dirty="0">
                    <a:solidFill>
                      <a:schemeClr val="accent1"/>
                    </a:solidFill>
                  </a:rPr>
                  <a:t> divide-and-conquer process for sorting an array </a:t>
                </a:r>
                <a14:m>
                  <m:oMath xmlns:m="http://schemas.openxmlformats.org/officeDocument/2006/math">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oMath>
                </a14:m>
                <a:r>
                  <a:rPr lang="en-US" dirty="0">
                    <a:solidFill>
                      <a:schemeClr val="accent1"/>
                    </a:solidFill>
                  </a:rPr>
                  <a:t> : </a:t>
                </a:r>
                <a:r>
                  <a:rPr lang="en-US" b="1" i="1" dirty="0">
                    <a:solidFill>
                      <a:srgbClr val="FF0000"/>
                    </a:solidFill>
                  </a:rPr>
                  <a:t>Divide, Conquer </a:t>
                </a:r>
                <a:r>
                  <a:rPr lang="en-US" dirty="0">
                    <a:solidFill>
                      <a:schemeClr val="accent1"/>
                    </a:solidFill>
                  </a:rPr>
                  <a:t>and</a:t>
                </a:r>
                <a:r>
                  <a:rPr lang="en-US" b="1" i="1" dirty="0">
                    <a:solidFill>
                      <a:srgbClr val="FF0000"/>
                    </a:solidFill>
                  </a:rPr>
                  <a:t> Combine</a:t>
                </a:r>
              </a:p>
            </p:txBody>
          </p:sp>
        </mc:Choice>
        <mc:Fallback xmlns="">
          <p:sp>
            <p:nvSpPr>
              <p:cNvPr id="3" name="Content Placeholder 2">
                <a:extLst>
                  <a:ext uri="{FF2B5EF4-FFF2-40B4-BE49-F238E27FC236}">
                    <a16:creationId xmlns:a16="http://schemas.microsoft.com/office/drawing/2014/main" id="{3C0ED6E8-A38A-4B91-8947-EA8D06A6442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4202892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76F29-B2A2-4650-998B-108C78D06480}"/>
              </a:ext>
            </a:extLst>
          </p:cNvPr>
          <p:cNvSpPr>
            <a:spLocks noGrp="1"/>
          </p:cNvSpPr>
          <p:nvPr>
            <p:ph type="title"/>
          </p:nvPr>
        </p:nvSpPr>
        <p:spPr/>
        <p:txBody>
          <a:bodyPr/>
          <a:lstStyle/>
          <a:p>
            <a:r>
              <a:rPr lang="en-US" dirty="0">
                <a:solidFill>
                  <a:schemeClr val="accent1"/>
                </a:solidFill>
              </a:rPr>
              <a:t>Quicksort: The Three-Step Process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0ED6E8-A38A-4B91-8947-EA8D06A64427}"/>
                  </a:ext>
                </a:extLst>
              </p:cNvPr>
              <p:cNvSpPr>
                <a:spLocks noGrp="1"/>
              </p:cNvSpPr>
              <p:nvPr>
                <p:ph idx="1"/>
              </p:nvPr>
            </p:nvSpPr>
            <p:spPr/>
            <p:txBody>
              <a:bodyPr>
                <a:normAutofit lnSpcReduction="10000"/>
              </a:bodyPr>
              <a:lstStyle/>
              <a:p>
                <a:pPr marL="457200" lvl="1" indent="0">
                  <a:buNone/>
                </a:pPr>
                <a:r>
                  <a:rPr lang="en-US" b="1" i="1" dirty="0">
                    <a:solidFill>
                      <a:srgbClr val="FF0000"/>
                    </a:solidFill>
                  </a:rPr>
                  <a:t>Divide: </a:t>
                </a:r>
                <a:r>
                  <a:rPr lang="en-US" dirty="0">
                    <a:solidFill>
                      <a:schemeClr val="accent1"/>
                    </a:solidFill>
                  </a:rPr>
                  <a:t>Partition the array </a:t>
                </a:r>
                <a14:m>
                  <m:oMath xmlns:m="http://schemas.openxmlformats.org/officeDocument/2006/math">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oMath>
                </a14:m>
                <a:r>
                  <a:rPr lang="en-US" dirty="0">
                    <a:solidFill>
                      <a:schemeClr val="tx1"/>
                    </a:solidFill>
                  </a:rPr>
                  <a:t> </a:t>
                </a:r>
                <a:r>
                  <a:rPr lang="en-US" dirty="0">
                    <a:solidFill>
                      <a:schemeClr val="accent1"/>
                    </a:solidFill>
                  </a:rPr>
                  <a:t>into two (possibly empty) subarrays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−1]</m:t>
                    </m:r>
                  </m:oMath>
                </a14:m>
                <a:r>
                  <a:rPr lang="en-US" dirty="0"/>
                  <a:t>  </a:t>
                </a:r>
                <a:r>
                  <a:rPr lang="en-US" dirty="0">
                    <a:solidFill>
                      <a:schemeClr val="accent1"/>
                    </a:solidFill>
                  </a:rPr>
                  <a:t>and</a:t>
                </a:r>
                <a:r>
                  <a:rPr lang="en-US" dirty="0"/>
                  <a:t>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+1…</m:t>
                    </m:r>
                    <m:r>
                      <a:rPr lang="en-US" i="1">
                        <a:latin typeface="Cambria Math" panose="02040503050406030204" pitchFamily="18" charset="0"/>
                      </a:rPr>
                      <m:t>𝑟</m:t>
                    </m:r>
                    <m:r>
                      <a:rPr lang="en-US" i="1">
                        <a:latin typeface="Cambria Math" panose="02040503050406030204" pitchFamily="18" charset="0"/>
                      </a:rPr>
                      <m:t>]</m:t>
                    </m:r>
                  </m:oMath>
                </a14:m>
                <a:r>
                  <a:rPr lang="en-US" dirty="0"/>
                  <a:t> </a:t>
                </a:r>
                <a:r>
                  <a:rPr lang="en-US" dirty="0">
                    <a:solidFill>
                      <a:schemeClr val="accent1"/>
                    </a:solidFill>
                  </a:rPr>
                  <a:t> such that each element in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𝑞</m:t>
                    </m:r>
                    <m:r>
                      <a:rPr lang="en-US" i="1">
                        <a:latin typeface="Cambria Math" panose="02040503050406030204" pitchFamily="18" charset="0"/>
                      </a:rPr>
                      <m:t>−1]</m:t>
                    </m:r>
                  </m:oMath>
                </a14:m>
                <a:r>
                  <a:rPr lang="en-US" dirty="0"/>
                  <a:t> </a:t>
                </a:r>
                <a:r>
                  <a:rPr lang="en-US" dirty="0">
                    <a:solidFill>
                      <a:schemeClr val="accent1"/>
                    </a:solidFill>
                  </a:rPr>
                  <a:t>is smaller or equal to </a:t>
                </a:r>
                <a14:m>
                  <m:oMath xmlns:m="http://schemas.openxmlformats.org/officeDocument/2006/math">
                    <m:r>
                      <a:rPr lang="en-US" i="1">
                        <a:latin typeface="Cambria Math" panose="02040503050406030204" pitchFamily="18" charset="0"/>
                      </a:rPr>
                      <m:t>𝐴</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𝑞</m:t>
                        </m:r>
                      </m:e>
                    </m:d>
                  </m:oMath>
                </a14:m>
                <a:r>
                  <a:rPr lang="en-US" dirty="0">
                    <a:solidFill>
                      <a:schemeClr val="accent1"/>
                    </a:solidFill>
                  </a:rPr>
                  <a:t>, which, in turn, is smaller or equal to </a:t>
                </a:r>
                <a14:m>
                  <m:oMath xmlns:m="http://schemas.openxmlformats.org/officeDocument/2006/math">
                    <m:r>
                      <a:rPr lang="en-US" i="1">
                        <a:latin typeface="Cambria Math" panose="02040503050406030204" pitchFamily="18" charset="0"/>
                      </a:rPr>
                      <m:t>𝐴</m:t>
                    </m:r>
                    <m:d>
                      <m:dPr>
                        <m:begChr m:val="["/>
                        <m:endChr m:val="]"/>
                        <m:ctrlPr>
                          <a:rPr lang="en-US" i="1">
                            <a:latin typeface="Cambria Math" panose="02040503050406030204" pitchFamily="18" charset="0"/>
                          </a:rPr>
                        </m:ctrlPr>
                      </m:dPr>
                      <m:e>
                        <m:r>
                          <a:rPr lang="en-US" i="1">
                            <a:latin typeface="Cambria Math" panose="02040503050406030204" pitchFamily="18" charset="0"/>
                          </a:rPr>
                          <m:t>𝑞</m:t>
                        </m:r>
                        <m:r>
                          <a:rPr lang="en-US" i="1">
                            <a:latin typeface="Cambria Math" panose="02040503050406030204" pitchFamily="18" charset="0"/>
                          </a:rPr>
                          <m:t>+1…</m:t>
                        </m:r>
                        <m:r>
                          <a:rPr lang="en-US" i="1">
                            <a:latin typeface="Cambria Math" panose="02040503050406030204" pitchFamily="18" charset="0"/>
                          </a:rPr>
                          <m:t>𝑟</m:t>
                        </m:r>
                      </m:e>
                    </m:d>
                  </m:oMath>
                </a14:m>
                <a:r>
                  <a:rPr lang="en-US" dirty="0">
                    <a:solidFill>
                      <a:schemeClr val="accent1"/>
                    </a:solidFill>
                  </a:rPr>
                  <a:t>.</a:t>
                </a:r>
              </a:p>
              <a:p>
                <a:pPr marL="457200" lvl="1" indent="0">
                  <a:buNone/>
                </a:pPr>
                <a:endParaRPr lang="en-US" dirty="0">
                  <a:solidFill>
                    <a:schemeClr val="accent1"/>
                  </a:solidFill>
                </a:endParaRPr>
              </a:p>
              <a:p>
                <a:pPr marL="457200" lvl="1" indent="0">
                  <a:buNone/>
                </a:pPr>
                <a:endParaRPr lang="en-US" dirty="0">
                  <a:solidFill>
                    <a:schemeClr val="accent1"/>
                  </a:solidFill>
                </a:endParaRPr>
              </a:p>
              <a:p>
                <a:pPr marL="457200" lvl="1" indent="0">
                  <a:buNone/>
                </a:pPr>
                <a:endParaRPr lang="th-TH" dirty="0">
                  <a:solidFill>
                    <a:schemeClr val="accent1"/>
                  </a:solidFill>
                </a:endParaRPr>
              </a:p>
              <a:p>
                <a:pPr marL="457200" lvl="1" indent="0">
                  <a:buNone/>
                </a:pPr>
                <a:endParaRPr lang="en-US" dirty="0">
                  <a:solidFill>
                    <a:schemeClr val="accent1"/>
                  </a:solidFill>
                </a:endParaRPr>
              </a:p>
              <a:p>
                <a:pPr marL="457200" lvl="1" indent="0">
                  <a:buNone/>
                </a:pPr>
                <a:endParaRPr lang="en-US" dirty="0">
                  <a:solidFill>
                    <a:schemeClr val="accent1"/>
                  </a:solidFill>
                </a:endParaRPr>
              </a:p>
              <a:p>
                <a:pPr marL="457200" lvl="1" indent="0">
                  <a:buNone/>
                </a:pPr>
                <a:r>
                  <a:rPr lang="en-US" b="1" i="1" dirty="0">
                    <a:solidFill>
                      <a:srgbClr val="FF0000"/>
                    </a:solidFill>
                  </a:rPr>
                  <a:t>Partition: </a:t>
                </a:r>
                <a:r>
                  <a:rPr lang="en-US" dirty="0">
                    <a:solidFill>
                      <a:schemeClr val="accent1"/>
                    </a:solidFill>
                  </a:rPr>
                  <a:t>Sort the two subarrays </a:t>
                </a:r>
                <a14:m>
                  <m:oMath xmlns:m="http://schemas.openxmlformats.org/officeDocument/2006/math">
                    <m:r>
                      <a:rPr lang="en-US" i="1" smtClean="0">
                        <a:latin typeface="Cambria Math" panose="02040503050406030204" pitchFamily="18" charset="0"/>
                      </a:rPr>
                      <m:t>𝐴</m:t>
                    </m:r>
                    <m:r>
                      <a:rPr lang="en-US" i="1" smtClean="0">
                        <a:latin typeface="Cambria Math" panose="02040503050406030204" pitchFamily="18" charset="0"/>
                      </a:rPr>
                      <m:t>[</m:t>
                    </m:r>
                    <m:r>
                      <a:rPr lang="en-US" i="1" smtClean="0">
                        <a:latin typeface="Cambria Math" panose="02040503050406030204" pitchFamily="18" charset="0"/>
                      </a:rPr>
                      <m:t>𝑝</m:t>
                    </m:r>
                    <m:r>
                      <a:rPr lang="en-US"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−1]</m:t>
                    </m:r>
                  </m:oMath>
                </a14:m>
                <a:r>
                  <a:rPr lang="en-US" dirty="0"/>
                  <a:t>  </a:t>
                </a:r>
                <a:r>
                  <a:rPr lang="en-US" dirty="0">
                    <a:solidFill>
                      <a:schemeClr val="accent1"/>
                    </a:solidFill>
                  </a:rPr>
                  <a:t>and</a:t>
                </a:r>
                <a:r>
                  <a:rPr lang="en-US" dirty="0"/>
                  <a:t>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+1…</m:t>
                    </m:r>
                    <m:r>
                      <a:rPr lang="en-US" b="0" i="1" smtClean="0">
                        <a:latin typeface="Cambria Math" panose="02040503050406030204" pitchFamily="18" charset="0"/>
                      </a:rPr>
                      <m:t>𝑟</m:t>
                    </m:r>
                    <m:r>
                      <a:rPr lang="en-US" i="1">
                        <a:latin typeface="Cambria Math" panose="02040503050406030204" pitchFamily="18" charset="0"/>
                      </a:rPr>
                      <m:t>]</m:t>
                    </m:r>
                  </m:oMath>
                </a14:m>
                <a:r>
                  <a:rPr lang="en-US" dirty="0"/>
                  <a:t> </a:t>
                </a:r>
                <a:r>
                  <a:rPr lang="en-US" dirty="0">
                    <a:solidFill>
                      <a:schemeClr val="accent1"/>
                    </a:solidFill>
                  </a:rPr>
                  <a:t>recursively.</a:t>
                </a:r>
              </a:p>
              <a:p>
                <a:pPr marL="457200" lvl="1" indent="0">
                  <a:buNone/>
                </a:pPr>
                <a:endParaRPr lang="en-US" b="1" i="1" dirty="0">
                  <a:solidFill>
                    <a:schemeClr val="accent1"/>
                  </a:solidFill>
                </a:endParaRPr>
              </a:p>
              <a:p>
                <a:pPr marL="457200" lvl="1" indent="0">
                  <a:buNone/>
                </a:pPr>
                <a:r>
                  <a:rPr lang="en-US" b="1" i="1" dirty="0">
                    <a:solidFill>
                      <a:srgbClr val="FF0000"/>
                    </a:solidFill>
                  </a:rPr>
                  <a:t>Combine: </a:t>
                </a:r>
                <a:r>
                  <a:rPr lang="en-US" dirty="0">
                    <a:solidFill>
                      <a:schemeClr val="accent1"/>
                    </a:solidFill>
                  </a:rPr>
                  <a:t>No work is needed to combine the two sorted arrays because the two subarrays are already sorted: the entire array </a:t>
                </a:r>
                <a14:m>
                  <m:oMath xmlns:m="http://schemas.openxmlformats.org/officeDocument/2006/math">
                    <m:r>
                      <a:rPr lang="en-US" i="1" smtClean="0">
                        <a:latin typeface="Cambria Math" panose="02040503050406030204" pitchFamily="18" charset="0"/>
                      </a:rPr>
                      <m:t>𝐴</m:t>
                    </m:r>
                    <m:r>
                      <a:rPr lang="en-US" i="1" smtClean="0">
                        <a:latin typeface="Cambria Math" panose="02040503050406030204" pitchFamily="18" charset="0"/>
                      </a:rPr>
                      <m:t>[</m:t>
                    </m:r>
                    <m:r>
                      <a:rPr lang="en-US" i="1" smtClean="0">
                        <a:latin typeface="Cambria Math" panose="02040503050406030204" pitchFamily="18" charset="0"/>
                      </a:rPr>
                      <m:t>𝑝</m:t>
                    </m:r>
                    <m:r>
                      <a:rPr lang="en-US"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oMath>
                </a14:m>
                <a:r>
                  <a:rPr lang="en-US" dirty="0"/>
                  <a:t> </a:t>
                </a:r>
                <a:r>
                  <a:rPr lang="en-US" dirty="0">
                    <a:solidFill>
                      <a:schemeClr val="accent1"/>
                    </a:solidFill>
                  </a:rPr>
                  <a:t>is now sorted.</a:t>
                </a:r>
              </a:p>
            </p:txBody>
          </p:sp>
        </mc:Choice>
        <mc:Fallback xmlns="">
          <p:sp>
            <p:nvSpPr>
              <p:cNvPr id="3" name="Content Placeholder 2">
                <a:extLst>
                  <a:ext uri="{FF2B5EF4-FFF2-40B4-BE49-F238E27FC236}">
                    <a16:creationId xmlns:a16="http://schemas.microsoft.com/office/drawing/2014/main" id="{3C0ED6E8-A38A-4B91-8947-EA8D06A64427}"/>
                  </a:ext>
                </a:extLst>
              </p:cNvPr>
              <p:cNvSpPr>
                <a:spLocks noGrp="1" noRot="1" noChangeAspect="1" noMove="1" noResize="1" noEditPoints="1" noAdjustHandles="1" noChangeArrowheads="1" noChangeShapeType="1" noTextEdit="1"/>
              </p:cNvSpPr>
              <p:nvPr>
                <p:ph idx="1"/>
              </p:nvPr>
            </p:nvSpPr>
            <p:spPr>
              <a:blipFill>
                <a:blip r:embed="rId2"/>
                <a:stretch>
                  <a:fillRect t="-2661" r="-1333"/>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927FC752-5B7B-49A5-8E82-8E7CFB5D05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1270" y="2906185"/>
            <a:ext cx="4718050" cy="1505946"/>
          </a:xfrm>
          <a:prstGeom prst="rect">
            <a:avLst/>
          </a:prstGeom>
        </p:spPr>
      </p:pic>
    </p:spTree>
    <p:extLst>
      <p:ext uri="{BB962C8B-B14F-4D97-AF65-F5344CB8AC3E}">
        <p14:creationId xmlns:p14="http://schemas.microsoft.com/office/powerpoint/2010/main" val="1531349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100A9-F04E-499A-8858-C1A0D956FDA0}"/>
              </a:ext>
            </a:extLst>
          </p:cNvPr>
          <p:cNvSpPr>
            <a:spLocks noGrp="1"/>
          </p:cNvSpPr>
          <p:nvPr>
            <p:ph type="title"/>
          </p:nvPr>
        </p:nvSpPr>
        <p:spPr/>
        <p:txBody>
          <a:bodyPr/>
          <a:lstStyle/>
          <a:p>
            <a:r>
              <a:rPr lang="en-US" dirty="0">
                <a:solidFill>
                  <a:schemeClr val="accent1"/>
                </a:solidFill>
              </a:rPr>
              <a:t>Quicksort: Pseudocode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BA6315-057D-46C3-8079-FA98FD7B9696}"/>
                  </a:ext>
                </a:extLst>
              </p:cNvPr>
              <p:cNvSpPr>
                <a:spLocks noGrp="1"/>
              </p:cNvSpPr>
              <p:nvPr>
                <p:ph idx="1"/>
              </p:nvPr>
            </p:nvSpPr>
            <p:spPr/>
            <p:txBody>
              <a:bodyPr/>
              <a:lstStyle/>
              <a:p>
                <a:pPr marL="0" indent="0">
                  <a:buNone/>
                </a:pPr>
                <a:r>
                  <a:rPr lang="en-US" dirty="0">
                    <a:solidFill>
                      <a:schemeClr val="accent1"/>
                    </a:solidFill>
                  </a:rPr>
                  <a:t>To sort an entire array, </a:t>
                </a:r>
                <a14:m>
                  <m:oMath xmlns:m="http://schemas.openxmlformats.org/officeDocument/2006/math">
                    <m:r>
                      <a:rPr lang="en-US" b="0" i="1" smtClean="0">
                        <a:latin typeface="Cambria Math" panose="02040503050406030204" pitchFamily="18" charset="0"/>
                      </a:rPr>
                      <m:t>𝑄𝑢𝑖𝑐𝑘𝑆𝑜𝑟𝑡</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,1,</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𝑙𝑒𝑛𝑔𝑡h</m:t>
                    </m:r>
                    <m:r>
                      <a:rPr lang="en-US" b="0" i="1" smtClean="0">
                        <a:latin typeface="Cambria Math" panose="02040503050406030204" pitchFamily="18" charset="0"/>
                      </a:rPr>
                      <m:t>)</m:t>
                    </m:r>
                  </m:oMath>
                </a14:m>
                <a:r>
                  <a:rPr lang="en-US" dirty="0">
                    <a:solidFill>
                      <a:schemeClr val="accent1"/>
                    </a:solidFill>
                  </a:rPr>
                  <a:t> is initially called.</a:t>
                </a: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The key part of the algorithm is to partition the array as shown in the figure.</a:t>
                </a:r>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EBBA6315-057D-46C3-8079-FA98FD7B969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321C74ED-B457-43E9-8526-A223C45EF6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0930" y="2663835"/>
            <a:ext cx="3866300" cy="1425325"/>
          </a:xfrm>
          <a:prstGeom prst="rect">
            <a:avLst/>
          </a:prstGeom>
        </p:spPr>
      </p:pic>
      <p:pic>
        <p:nvPicPr>
          <p:cNvPr id="4" name="Picture 3">
            <a:extLst>
              <a:ext uri="{FF2B5EF4-FFF2-40B4-BE49-F238E27FC236}">
                <a16:creationId xmlns:a16="http://schemas.microsoft.com/office/drawing/2014/main" id="{F0BB9D68-7341-4DCA-A66E-8516927301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6975" y="5103769"/>
            <a:ext cx="4718050" cy="1505946"/>
          </a:xfrm>
          <a:prstGeom prst="rect">
            <a:avLst/>
          </a:prstGeom>
        </p:spPr>
      </p:pic>
    </p:spTree>
    <p:extLst>
      <p:ext uri="{BB962C8B-B14F-4D97-AF65-F5344CB8AC3E}">
        <p14:creationId xmlns:p14="http://schemas.microsoft.com/office/powerpoint/2010/main" val="4158059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100A9-F04E-499A-8858-C1A0D956FDA0}"/>
              </a:ext>
            </a:extLst>
          </p:cNvPr>
          <p:cNvSpPr>
            <a:spLocks noGrp="1"/>
          </p:cNvSpPr>
          <p:nvPr>
            <p:ph type="title"/>
          </p:nvPr>
        </p:nvSpPr>
        <p:spPr/>
        <p:txBody>
          <a:bodyPr/>
          <a:lstStyle/>
          <a:p>
            <a:r>
              <a:rPr lang="en-US" dirty="0">
                <a:solidFill>
                  <a:schemeClr val="accent1"/>
                </a:solidFill>
              </a:rPr>
              <a:t>Quicksort: Partitioning</a:t>
            </a:r>
          </a:p>
        </p:txBody>
      </p:sp>
      <p:pic>
        <p:nvPicPr>
          <p:cNvPr id="5" name="Content Placeholder 4">
            <a:extLst>
              <a:ext uri="{FF2B5EF4-FFF2-40B4-BE49-F238E27FC236}">
                <a16:creationId xmlns:a16="http://schemas.microsoft.com/office/drawing/2014/main" id="{3215AA21-878D-404C-99CB-F2E7E9507F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0880" y="1861344"/>
            <a:ext cx="4545660" cy="3135312"/>
          </a:xfr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6D62FBC-D7A7-41C5-A8E9-7FB9460EBF77}"/>
                  </a:ext>
                </a:extLst>
              </p:cNvPr>
              <p:cNvSpPr txBox="1"/>
              <p:nvPr/>
            </p:nvSpPr>
            <p:spPr>
              <a:xfrm>
                <a:off x="504800" y="1690688"/>
                <a:ext cx="6303340" cy="4401205"/>
              </a:xfrm>
              <a:prstGeom prst="rect">
                <a:avLst/>
              </a:prstGeom>
              <a:noFill/>
            </p:spPr>
            <p:txBody>
              <a:bodyPr wrap="square" rtlCol="0">
                <a:spAutoFit/>
              </a:bodyPr>
              <a:lstStyle/>
              <a:p>
                <a:r>
                  <a:rPr lang="en-US" sz="2800" dirty="0">
                    <a:solidFill>
                      <a:schemeClr val="accent1"/>
                    </a:solidFill>
                  </a:rPr>
                  <a:t>In each recursive call, the algorithm always chooses  </a:t>
                </a:r>
                <a14:m>
                  <m:oMath xmlns:m="http://schemas.openxmlformats.org/officeDocument/2006/math">
                    <m:r>
                      <a:rPr lang="en-US" sz="2800" b="0" i="1" smtClean="0">
                        <a:solidFill>
                          <a:schemeClr val="tx1"/>
                        </a:solidFill>
                        <a:latin typeface="Cambria Math" panose="02040503050406030204" pitchFamily="18" charset="0"/>
                      </a:rPr>
                      <m:t>𝐴</m:t>
                    </m:r>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𝑟</m:t>
                    </m:r>
                    <m:r>
                      <a:rPr lang="en-US" sz="2800" b="0" i="1" smtClean="0">
                        <a:solidFill>
                          <a:schemeClr val="tx1"/>
                        </a:solidFill>
                        <a:latin typeface="Cambria Math" panose="02040503050406030204" pitchFamily="18" charset="0"/>
                      </a:rPr>
                      <m:t>]</m:t>
                    </m:r>
                  </m:oMath>
                </a14:m>
                <a:r>
                  <a:rPr lang="en-US" sz="2800" dirty="0">
                    <a:solidFill>
                      <a:schemeClr val="tx1"/>
                    </a:solidFill>
                  </a:rPr>
                  <a:t> </a:t>
                </a:r>
                <a:r>
                  <a:rPr lang="en-US" sz="2800" dirty="0">
                    <a:solidFill>
                      <a:schemeClr val="accent1"/>
                    </a:solidFill>
                  </a:rPr>
                  <a:t>as</a:t>
                </a:r>
                <a:r>
                  <a:rPr lang="en-US" sz="2800" dirty="0">
                    <a:solidFill>
                      <a:schemeClr val="tx1"/>
                    </a:solidFill>
                  </a:rPr>
                  <a:t> </a:t>
                </a:r>
                <a:r>
                  <a:rPr lang="en-US" sz="2800" dirty="0">
                    <a:solidFill>
                      <a:schemeClr val="accent1"/>
                    </a:solidFill>
                  </a:rPr>
                  <a:t>the so called </a:t>
                </a:r>
                <a:r>
                  <a:rPr lang="en-US" sz="2800" b="1" i="1" dirty="0">
                    <a:solidFill>
                      <a:srgbClr val="FF0000"/>
                    </a:solidFill>
                  </a:rPr>
                  <a:t>pivot</a:t>
                </a:r>
                <a:r>
                  <a:rPr lang="en-US" sz="2800" dirty="0">
                    <a:solidFill>
                      <a:schemeClr val="accent1"/>
                    </a:solidFill>
                  </a:rPr>
                  <a:t>.</a:t>
                </a:r>
              </a:p>
              <a:p>
                <a:endParaRPr lang="en-US" sz="2800" dirty="0">
                  <a:solidFill>
                    <a:schemeClr val="accent1"/>
                  </a:solidFill>
                </a:endParaRPr>
              </a:p>
              <a:p>
                <a:r>
                  <a:rPr lang="en-US" sz="2800" dirty="0">
                    <a:solidFill>
                      <a:schemeClr val="accent1"/>
                    </a:solidFill>
                  </a:rPr>
                  <a:t>The </a:t>
                </a:r>
                <a14:m>
                  <m:oMath xmlns:m="http://schemas.openxmlformats.org/officeDocument/2006/math">
                    <m:r>
                      <a:rPr lang="en-US" sz="2800" b="0" i="1" smtClean="0">
                        <a:solidFill>
                          <a:schemeClr val="tx1"/>
                        </a:solidFill>
                        <a:latin typeface="Cambria Math" panose="02040503050406030204" pitchFamily="18" charset="0"/>
                      </a:rPr>
                      <m:t>𝑃𝑎𝑟𝑡𝑖𝑡𝑖𝑜𝑛</m:t>
                    </m:r>
                  </m:oMath>
                </a14:m>
                <a:r>
                  <a:rPr lang="en-US" sz="2800" dirty="0">
                    <a:solidFill>
                      <a:schemeClr val="accent1"/>
                    </a:solidFill>
                  </a:rPr>
                  <a:t> routine computes the pivot element </a:t>
                </a:r>
                <a14:m>
                  <m:oMath xmlns:m="http://schemas.openxmlformats.org/officeDocument/2006/math">
                    <m:r>
                      <a:rPr lang="en-US" sz="2800" i="1">
                        <a:latin typeface="Cambria Math" panose="02040503050406030204" pitchFamily="18" charset="0"/>
                      </a:rPr>
                      <m:t>𝑞</m:t>
                    </m:r>
                    <m:r>
                      <a:rPr lang="en-US" sz="2800" i="1">
                        <a:latin typeface="Cambria Math" panose="02040503050406030204" pitchFamily="18" charset="0"/>
                      </a:rPr>
                      <m:t> </m:t>
                    </m:r>
                  </m:oMath>
                </a14:m>
                <a:r>
                  <a:rPr lang="en-US" sz="2800" dirty="0">
                    <a:solidFill>
                      <a:schemeClr val="accent1"/>
                    </a:solidFill>
                  </a:rPr>
                  <a:t>in such a way that:</a:t>
                </a:r>
              </a:p>
              <a:p>
                <a:pPr marL="914400" lvl="1" indent="-457200">
                  <a:buFont typeface="Arial" panose="020B0604020202020204" pitchFamily="34" charset="0"/>
                  <a:buChar char="•"/>
                </a:pPr>
                <a:r>
                  <a:rPr lang="en-US" sz="2800" dirty="0">
                    <a:solidFill>
                      <a:schemeClr val="accent1"/>
                    </a:solidFill>
                  </a:rPr>
                  <a:t> all elements in </a:t>
                </a:r>
                <a14:m>
                  <m:oMath xmlns:m="http://schemas.openxmlformats.org/officeDocument/2006/math">
                    <m:r>
                      <a:rPr lang="en-US" sz="2800" i="1">
                        <a:latin typeface="Cambria Math" panose="02040503050406030204" pitchFamily="18" charset="0"/>
                      </a:rPr>
                      <m:t>𝐴</m:t>
                    </m:r>
                    <m:r>
                      <a:rPr lang="en-US" sz="2800" i="1">
                        <a:latin typeface="Cambria Math" panose="02040503050406030204" pitchFamily="18" charset="0"/>
                      </a:rPr>
                      <m:t>[</m:t>
                    </m:r>
                    <m:r>
                      <a:rPr lang="en-US" sz="2800" i="1">
                        <a:latin typeface="Cambria Math" panose="02040503050406030204" pitchFamily="18" charset="0"/>
                      </a:rPr>
                      <m:t>𝑝</m:t>
                    </m:r>
                    <m:r>
                      <a:rPr lang="en-US" sz="2800" i="1">
                        <a:latin typeface="Cambria Math" panose="02040503050406030204" pitchFamily="18" charset="0"/>
                      </a:rPr>
                      <m:t>…</m:t>
                    </m:r>
                    <m:r>
                      <a:rPr lang="en-US" sz="2800" i="1">
                        <a:latin typeface="Cambria Math" panose="02040503050406030204" pitchFamily="18" charset="0"/>
                      </a:rPr>
                      <m:t>𝑞</m:t>
                    </m:r>
                    <m:r>
                      <a:rPr lang="en-US" sz="2800" i="1">
                        <a:latin typeface="Cambria Math" panose="02040503050406030204" pitchFamily="18" charset="0"/>
                      </a:rPr>
                      <m:t>−1]</m:t>
                    </m:r>
                  </m:oMath>
                </a14:m>
                <a:r>
                  <a:rPr lang="en-US" sz="2800" dirty="0"/>
                  <a:t> </a:t>
                </a:r>
                <a:r>
                  <a:rPr lang="en-US" sz="2800" dirty="0">
                    <a:solidFill>
                      <a:schemeClr val="accent1"/>
                    </a:solidFill>
                  </a:rPr>
                  <a:t>are smaller or equal to </a:t>
                </a:r>
                <a14:m>
                  <m:oMath xmlns:m="http://schemas.openxmlformats.org/officeDocument/2006/math">
                    <m:r>
                      <a:rPr lang="en-US" sz="2800" i="1">
                        <a:latin typeface="Cambria Math" panose="02040503050406030204" pitchFamily="18" charset="0"/>
                      </a:rPr>
                      <m:t>𝑞</m:t>
                    </m:r>
                  </m:oMath>
                </a14:m>
                <a:endParaRPr lang="en-US" sz="2800" dirty="0"/>
              </a:p>
              <a:p>
                <a:pPr marL="914400" lvl="1" indent="-457200">
                  <a:buFont typeface="Arial" panose="020B0604020202020204" pitchFamily="34" charset="0"/>
                  <a:buChar char="•"/>
                </a:pPr>
                <a:r>
                  <a:rPr lang="en-US" sz="2800" dirty="0">
                    <a:solidFill>
                      <a:schemeClr val="accent1"/>
                    </a:solidFill>
                  </a:rPr>
                  <a:t>all elements in </a:t>
                </a:r>
                <a14:m>
                  <m:oMath xmlns:m="http://schemas.openxmlformats.org/officeDocument/2006/math">
                    <m:r>
                      <a:rPr lang="en-US" sz="280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𝑞</m:t>
                    </m:r>
                    <m:r>
                      <a:rPr lang="en-US" sz="2800" b="0" i="1" smtClean="0">
                        <a:latin typeface="Cambria Math" panose="02040503050406030204" pitchFamily="18" charset="0"/>
                      </a:rPr>
                      <m:t>+1…</m:t>
                    </m:r>
                    <m:r>
                      <a:rPr lang="en-US" sz="2800" b="0" i="1" smtClean="0">
                        <a:latin typeface="Cambria Math" panose="02040503050406030204" pitchFamily="18" charset="0"/>
                      </a:rPr>
                      <m:t>𝑟</m:t>
                    </m:r>
                    <m:r>
                      <a:rPr lang="en-US" sz="2800" i="1" smtClean="0">
                        <a:latin typeface="Cambria Math" panose="02040503050406030204" pitchFamily="18" charset="0"/>
                      </a:rPr>
                      <m:t>]</m:t>
                    </m:r>
                  </m:oMath>
                </a14:m>
                <a:r>
                  <a:rPr lang="en-US" sz="2800" dirty="0"/>
                  <a:t> </a:t>
                </a:r>
                <a:r>
                  <a:rPr lang="en-US" sz="2800" dirty="0">
                    <a:solidFill>
                      <a:schemeClr val="accent1"/>
                    </a:solidFill>
                  </a:rPr>
                  <a:t>are strictly larger than</a:t>
                </a:r>
                <a:r>
                  <a:rPr lang="en-US" sz="2800" dirty="0"/>
                  <a:t> </a:t>
                </a:r>
                <a14:m>
                  <m:oMath xmlns:m="http://schemas.openxmlformats.org/officeDocument/2006/math">
                    <m:r>
                      <a:rPr lang="en-US" sz="2800" i="1">
                        <a:latin typeface="Cambria Math" panose="02040503050406030204" pitchFamily="18" charset="0"/>
                      </a:rPr>
                      <m:t>𝑞</m:t>
                    </m:r>
                  </m:oMath>
                </a14:m>
                <a:r>
                  <a:rPr lang="en-US" sz="2800" dirty="0"/>
                  <a:t> </a:t>
                </a:r>
                <a:endParaRPr lang="th-TH" sz="2800" dirty="0">
                  <a:solidFill>
                    <a:schemeClr val="accent1"/>
                  </a:solidFill>
                </a:endParaRPr>
              </a:p>
            </p:txBody>
          </p:sp>
        </mc:Choice>
        <mc:Fallback xmlns="">
          <p:sp>
            <p:nvSpPr>
              <p:cNvPr id="6" name="TextBox 5">
                <a:extLst>
                  <a:ext uri="{FF2B5EF4-FFF2-40B4-BE49-F238E27FC236}">
                    <a16:creationId xmlns:a16="http://schemas.microsoft.com/office/drawing/2014/main" id="{A6D62FBC-D7A7-41C5-A8E9-7FB9460EBF77}"/>
                  </a:ext>
                </a:extLst>
              </p:cNvPr>
              <p:cNvSpPr txBox="1">
                <a:spLocks noRot="1" noChangeAspect="1" noMove="1" noResize="1" noEditPoints="1" noAdjustHandles="1" noChangeArrowheads="1" noChangeShapeType="1" noTextEdit="1"/>
              </p:cNvSpPr>
              <p:nvPr/>
            </p:nvSpPr>
            <p:spPr>
              <a:xfrm>
                <a:off x="504800" y="1690688"/>
                <a:ext cx="6303340" cy="4401205"/>
              </a:xfrm>
              <a:prstGeom prst="rect">
                <a:avLst/>
              </a:prstGeom>
              <a:blipFill>
                <a:blip r:embed="rId3"/>
                <a:stretch>
                  <a:fillRect l="-2031" t="-1247" b="-2078"/>
                </a:stretch>
              </a:blipFill>
            </p:spPr>
            <p:txBody>
              <a:bodyPr/>
              <a:lstStyle/>
              <a:p>
                <a:r>
                  <a:rPr lang="en-US">
                    <a:noFill/>
                  </a:rPr>
                  <a:t> </a:t>
                </a:r>
              </a:p>
            </p:txBody>
          </p:sp>
        </mc:Fallback>
      </mc:AlternateContent>
    </p:spTree>
    <p:extLst>
      <p:ext uri="{BB962C8B-B14F-4D97-AF65-F5344CB8AC3E}">
        <p14:creationId xmlns:p14="http://schemas.microsoft.com/office/powerpoint/2010/main" val="4198426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6199</TotalTime>
  <Words>3209</Words>
  <Application>Microsoft Office PowerPoint</Application>
  <PresentationFormat>Widescreen</PresentationFormat>
  <Paragraphs>347</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Cambria Math</vt:lpstr>
      <vt:lpstr>Office Theme</vt:lpstr>
      <vt:lpstr>Efficient Algorithms </vt:lpstr>
      <vt:lpstr>PowerPoint Presentation</vt:lpstr>
      <vt:lpstr>Divide and Conquer</vt:lpstr>
      <vt:lpstr>Divide and Conquer: The Three-Step Process</vt:lpstr>
      <vt:lpstr>Divide and Conquer: Recursion</vt:lpstr>
      <vt:lpstr>Quicksort</vt:lpstr>
      <vt:lpstr>Quicksort: The Three-Step Process</vt:lpstr>
      <vt:lpstr>Quicksort: Pseudocode</vt:lpstr>
      <vt:lpstr>Quicksort: Partitioning</vt:lpstr>
      <vt:lpstr>Quicksort: Pictorially</vt:lpstr>
      <vt:lpstr>Quicksort: Loop Invariant</vt:lpstr>
      <vt:lpstr>Quicksort: Correctness</vt:lpstr>
      <vt:lpstr>Quick sort: Correctness</vt:lpstr>
      <vt:lpstr>Quicksort: Correctness</vt:lpstr>
      <vt:lpstr>Quicksort: Correctness</vt:lpstr>
      <vt:lpstr>Quicksort: Correctness</vt:lpstr>
      <vt:lpstr>Quicksort: Correctness</vt:lpstr>
      <vt:lpstr>Quicksort: Correctness</vt:lpstr>
      <vt:lpstr>Quicksort: Analysis of Partitioning</vt:lpstr>
      <vt:lpstr>Quick sort: Worst-Case Analysis</vt:lpstr>
      <vt:lpstr>Quicksort: Worst-Case Analysis</vt:lpstr>
      <vt:lpstr>Quicksort</vt:lpstr>
      <vt:lpstr>Matrix Multiplication: Naïve Algorithm</vt:lpstr>
      <vt:lpstr>Matrix Multiplication: Naïve Algorithm</vt:lpstr>
      <vt:lpstr>Matrix Multiplication: Naïve DQ Algorithm</vt:lpstr>
      <vt:lpstr>Naïve DQ MM Algorithm</vt:lpstr>
      <vt:lpstr>Naïve DQ MM Algorithm</vt:lpstr>
      <vt:lpstr>Naïve DQ MM Algorithm</vt:lpstr>
      <vt:lpstr>Naïve DQ MM Algorithm: Running Time</vt:lpstr>
      <vt:lpstr>Naïve DQ MM Algorithm: Running Time</vt:lpstr>
      <vt:lpstr>Naïve DQ MM Algorithm: Running Time</vt:lpstr>
      <vt:lpstr>Naïve DQ MM Algorithm: Running Time</vt:lpstr>
      <vt:lpstr>Naïve DQ MM Algorithm: Running Time</vt:lpstr>
      <vt:lpstr>Strassen’s Algorithm</vt:lpstr>
      <vt:lpstr>Strassen’s Algorithm</vt:lpstr>
      <vt:lpstr>Strassen’s Algorithm</vt:lpstr>
      <vt:lpstr>Strassen’s Algorithm: Analysis</vt:lpstr>
      <vt:lpstr>Strassen’s Algorithm: Analysis</vt:lpstr>
      <vt:lpstr>Strassen’s Algorithm: Algorithmic Gap</vt:lpstr>
      <vt:lpstr>Strassen’s Algorithm: No Practical Use</vt:lpstr>
      <vt:lpstr>Master Theorem</vt:lpstr>
      <vt:lpstr>Master Theorem: Example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Algorithms</dc:title>
  <dc:creator>Ekkapot Charoenwanit</dc:creator>
  <cp:lastModifiedBy>Ekkapot Charoenwanit</cp:lastModifiedBy>
  <cp:revision>1687</cp:revision>
  <cp:lastPrinted>2020-09-10T08:07:46Z</cp:lastPrinted>
  <dcterms:created xsi:type="dcterms:W3CDTF">2020-08-01T06:16:01Z</dcterms:created>
  <dcterms:modified xsi:type="dcterms:W3CDTF">2020-10-20T02:58:03Z</dcterms:modified>
</cp:coreProperties>
</file>