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0" r:id="rId3"/>
    <p:sldId id="276" r:id="rId4"/>
    <p:sldId id="298" r:id="rId5"/>
    <p:sldId id="285" r:id="rId6"/>
    <p:sldId id="258" r:id="rId7"/>
    <p:sldId id="257" r:id="rId8"/>
    <p:sldId id="259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61" r:id="rId21"/>
    <p:sldId id="284" r:id="rId22"/>
    <p:sldId id="263" r:id="rId23"/>
    <p:sldId id="266" r:id="rId24"/>
    <p:sldId id="274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278" r:id="rId34"/>
    <p:sldId id="280" r:id="rId35"/>
    <p:sldId id="264" r:id="rId36"/>
    <p:sldId id="281" r:id="rId37"/>
    <p:sldId id="282" r:id="rId38"/>
    <p:sldId id="299" r:id="rId39"/>
    <p:sldId id="286" r:id="rId40"/>
    <p:sldId id="265" r:id="rId41"/>
    <p:sldId id="283" r:id="rId42"/>
    <p:sldId id="300" r:id="rId43"/>
    <p:sldId id="301" r:id="rId44"/>
    <p:sldId id="302" r:id="rId45"/>
    <p:sldId id="279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802/806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you will more likely find me in 806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Benefits of Asymptotic Analysis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chemeClr val="accent1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</a:t>
            </a:r>
            <a:r>
              <a:rPr lang="en-US">
                <a:solidFill>
                  <a:schemeClr val="accent1"/>
                </a:solidFill>
              </a:rPr>
              <a:t>a relatively </a:t>
            </a:r>
            <a:r>
              <a:rPr lang="en-US" dirty="0">
                <a:solidFill>
                  <a:schemeClr val="accent1"/>
                </a:solidFill>
              </a:rPr>
              <a:t>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</a:t>
                </a:r>
                <a:r>
                  <a:rPr lang="en-US">
                    <a:solidFill>
                      <a:schemeClr val="accent1"/>
                    </a:solidFill>
                  </a:rPr>
                  <a:t>a </a:t>
                </a:r>
                <a:r>
                  <a:rPr lang="en-US" b="1" i="1">
                    <a:solidFill>
                      <a:schemeClr val="accent1"/>
                    </a:solidFill>
                  </a:rPr>
                  <a:t>real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for all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6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60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6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easy but </a:t>
                </a:r>
                <a:r>
                  <a:rPr lang="en-US" u="sng" dirty="0">
                    <a:solidFill>
                      <a:srgbClr val="C00000"/>
                    </a:solidFill>
                  </a:rPr>
                  <a:t>*</a:t>
                </a:r>
                <a:r>
                  <a:rPr lang="en-US" b="0" u="sng" dirty="0">
                    <a:solidFill>
                      <a:srgbClr val="C00000"/>
                    </a:solidFill>
                  </a:rPr>
                  <a:t>impulsive*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=1.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Yet another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more systematic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we can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highest degree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25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type m:val="li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1087" t="-3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944" y="3694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for all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36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	</a:t>
                </a:r>
                <a:endParaRPr lang="th-TH" sz="5100" dirty="0"/>
              </a:p>
              <a:p>
                <a:pPr marL="0" indent="0">
                  <a:buNone/>
                </a:pPr>
                <a:r>
                  <a:rPr lang="th-TH" sz="5100" dirty="0"/>
                  <a:t>        </a:t>
                </a:r>
                <a:r>
                  <a:rPr lang="en-US" sz="5100" dirty="0"/>
                  <a:t>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51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5100" dirty="0"/>
                  <a:t>	</a:t>
                </a:r>
              </a:p>
              <a:p>
                <a:pPr marL="0" indent="0">
                  <a:buNone/>
                </a:pPr>
                <a:r>
                  <a:rPr lang="en-US" sz="5100" dirty="0"/>
                  <a:t>Assuming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5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	</a:t>
                </a:r>
                <a:endParaRPr lang="th-TH" sz="5100" dirty="0"/>
              </a:p>
              <a:p>
                <a:pPr marL="0" indent="0">
                  <a:buNone/>
                </a:pPr>
                <a:r>
                  <a:rPr lang="th-TH" sz="5100" dirty="0"/>
                  <a:t>        </a:t>
                </a:r>
                <a:r>
                  <a:rPr lang="en-US" sz="5100" dirty="0"/>
                  <a:t>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51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5100" dirty="0"/>
                  <a:t>	</a:t>
                </a:r>
              </a:p>
              <a:p>
                <a:pPr marL="0" indent="0">
                  <a:buNone/>
                </a:pPr>
                <a:r>
                  <a:rPr lang="en-US" sz="5100" dirty="0"/>
                  <a:t>Assuming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chemeClr val="accent1"/>
                </a:solidFill>
              </a:rPr>
              <a:t>non-polynomial</a:t>
            </a:r>
            <a:r>
              <a:rPr lang="en-US" sz="2800" dirty="0">
                <a:solidFill>
                  <a:schemeClr val="accent1"/>
                </a:solidFill>
              </a:rPr>
              <a:t> functions require </a:t>
            </a:r>
            <a:r>
              <a:rPr lang="en-US" sz="2800" b="1" i="1" dirty="0">
                <a:solidFill>
                  <a:schemeClr val="accent1"/>
                </a:solidFill>
              </a:rPr>
              <a:t>mathematical induction.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induction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Being </a:t>
            </a:r>
            <a:r>
              <a:rPr lang="en-US" b="1" i="1" dirty="0">
                <a:solidFill>
                  <a:schemeClr val="accent1"/>
                </a:solidFill>
              </a:rPr>
              <a:t>finite</a:t>
            </a:r>
            <a:r>
              <a:rPr lang="en-US" dirty="0">
                <a:solidFill>
                  <a:schemeClr val="accent1"/>
                </a:solidFill>
              </a:rPr>
              <a:t>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2801</Words>
  <Application>Microsoft Office PowerPoint</Application>
  <PresentationFormat>Widescreen</PresentationFormat>
  <Paragraphs>481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The Hierarchy of Abstraction in Computing </vt:lpstr>
      <vt:lpstr>Definition of Algorithms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 O</vt:lpstr>
      <vt:lpstr>Big-O Notation</vt:lpstr>
      <vt:lpstr>Proving f(n)=O(g(n))  </vt:lpstr>
      <vt:lpstr>Proving f(n)=O(g(n)) </vt:lpstr>
      <vt:lpstr>A little harder claim</vt:lpstr>
      <vt:lpstr>Yet another little harder claim</vt:lpstr>
      <vt:lpstr>Not hard enough?</vt:lpstr>
      <vt:lpstr>Not hard enough?</vt:lpstr>
      <vt:lpstr>Disproving f(n)∉O(g(n)) </vt:lpstr>
      <vt:lpstr>Disproving f(n)∉O(g(n)) </vt:lpstr>
      <vt:lpstr>Comparing Polynomial Functions</vt:lpstr>
      <vt:lpstr>Comparing Polynomial Functions</vt:lpstr>
      <vt:lpstr>Properties of Big-O</vt:lpstr>
      <vt:lpstr>Definition of Big Omega</vt:lpstr>
      <vt:lpstr>Big-Omega Notation</vt:lpstr>
      <vt:lpstr>Proving f(n)=Ω(g(n))  </vt:lpstr>
      <vt:lpstr>Proving f(n)=Ω(g(n))  </vt:lpstr>
      <vt:lpstr>Big-Omega of Polynomials</vt:lpstr>
      <vt:lpstr>Definition of Big Theta</vt:lpstr>
      <vt:lpstr>Proving f(n)=Θ(g(n)) </vt:lpstr>
      <vt:lpstr>Proving f(n)=Θ(g(n)) </vt:lpstr>
      <vt:lpstr>Proving f(n)=Θ(g(n)) </vt:lpstr>
      <vt:lpstr>Proving f(n)=Θ(g(n)) </vt:lpstr>
      <vt:lpstr>Properties of Big Theta</vt:lpstr>
      <vt:lpstr>Orders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541</cp:revision>
  <dcterms:created xsi:type="dcterms:W3CDTF">2020-08-01T06:16:01Z</dcterms:created>
  <dcterms:modified xsi:type="dcterms:W3CDTF">2020-08-06T14:19:31Z</dcterms:modified>
</cp:coreProperties>
</file>