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320" r:id="rId23"/>
    <p:sldId id="321" r:id="rId24"/>
    <p:sldId id="322" r:id="rId25"/>
    <p:sldId id="323" r:id="rId26"/>
    <p:sldId id="317" r:id="rId27"/>
    <p:sldId id="318" r:id="rId28"/>
    <p:sldId id="319" r:id="rId29"/>
    <p:sldId id="327" r:id="rId30"/>
    <p:sldId id="343" r:id="rId31"/>
    <p:sldId id="328" r:id="rId32"/>
    <p:sldId id="329" r:id="rId33"/>
    <p:sldId id="342" r:id="rId34"/>
    <p:sldId id="330" r:id="rId35"/>
    <p:sldId id="331" r:id="rId36"/>
    <p:sldId id="324" r:id="rId37"/>
    <p:sldId id="325" r:id="rId38"/>
    <p:sldId id="326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the leftmost leaf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the now duplicated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BB7-E7CE-4C0C-8B65-FEF961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sorting problem can be stated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permutation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 input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numbers that we are sorting are also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44C-DF3E-4457-88E4-F8E481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8BD9A-5718-4A22-8A4D-6B49A96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Imagine the way we sort a hand of playing cards.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start with an empty hand with the cards facing down on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pick up one card at a time from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insert the new card into the correct position in the left hand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 find the correct position, we compare the new card with the existing cards in the hand, from left to right.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5376D-09AA-4102-88ED-0D293E94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4334327"/>
            <a:ext cx="231775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F86D-141D-4C53-85FF-7103C25A03AE}"/>
              </a:ext>
            </a:extLst>
          </p:cNvPr>
          <p:cNvSpPr txBox="1"/>
          <p:nvPr/>
        </p:nvSpPr>
        <p:spPr>
          <a:xfrm>
            <a:off x="10048876" y="588498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Illustration taken from CLRS</a:t>
            </a:r>
          </a:p>
        </p:txBody>
      </p:sp>
    </p:spTree>
    <p:extLst>
      <p:ext uri="{BB962C8B-B14F-4D97-AF65-F5344CB8AC3E}">
        <p14:creationId xmlns:p14="http://schemas.microsoft.com/office/powerpoint/2010/main" val="20066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AC7D-9AC7-4AEF-81A4-05DB374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1A4CB-B779-4BF0-9564-D61402204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51" y="2130821"/>
            <a:ext cx="5567281" cy="32615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293EE-F1F8-48D7-BC2E-972F5558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63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indicates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current card </a:t>
                </a:r>
                <a:r>
                  <a:rPr lang="en-US" b="0" dirty="0">
                    <a:solidFill>
                      <a:schemeClr val="accent1"/>
                    </a:solidFill>
                  </a:rPr>
                  <a:t>being inserted into the left hand.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At the beginning of each iteration of the for loop,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constitutes the currently sorted hand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corresponds to the pile of cards still on the table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the elements originally in positions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now in sorted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8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propose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use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>
                    <a:solidFill>
                      <a:schemeClr val="accent1"/>
                    </a:solidFill>
                  </a:rPr>
                  <a:t> of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FA-73A4-4A04-9EE9-3E1A9CCB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Initialization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The invariant is true prior to the first iteration of the loop.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Maintenance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invariant is true before an iteration of the loop, it remains true before the next iteration.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Termination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When the loop terminates, the invariant provides a useful property that can be used to show that the algorithm is correct.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properties are true,  the loop invariant is true prior to every iteration.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This is the concept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inductive step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Assume true for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and show true for the next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This is to show that the loop is inductive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0D2CC3-B472-46FB-ABDF-87725C58C2D0}"/>
              </a:ext>
            </a:extLst>
          </p:cNvPr>
          <p:cNvSpPr txBox="1"/>
          <p:nvPr/>
        </p:nvSpPr>
        <p:spPr>
          <a:xfrm>
            <a:off x="771524" y="5010150"/>
            <a:ext cx="913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Termination </a:t>
            </a:r>
            <a:r>
              <a:rPr lang="en-US" sz="2400" dirty="0">
                <a:solidFill>
                  <a:schemeClr val="accent1"/>
                </a:solidFill>
              </a:rPr>
              <a:t>property </a:t>
            </a:r>
            <a:r>
              <a:rPr lang="en-US" sz="2400" dirty="0">
                <a:solidFill>
                  <a:srgbClr val="0070C0"/>
                </a:solidFill>
              </a:rPr>
              <a:t>differs</a:t>
            </a:r>
            <a:r>
              <a:rPr lang="en-US" sz="2400" dirty="0">
                <a:solidFill>
                  <a:schemeClr val="accent1"/>
                </a:solidFill>
              </a:rPr>
              <a:t> from how we use </a:t>
            </a:r>
            <a:r>
              <a:rPr lang="en-US" sz="2400" b="1" i="1" dirty="0">
                <a:solidFill>
                  <a:srgbClr val="FF0000"/>
                </a:solidFill>
              </a:rPr>
              <a:t>mathematical induction </a:t>
            </a:r>
            <a:r>
              <a:rPr lang="en-US" sz="2400" dirty="0">
                <a:solidFill>
                  <a:schemeClr val="accent1"/>
                </a:solidFill>
              </a:rPr>
              <a:t>where we apply the inductive step </a:t>
            </a:r>
            <a:r>
              <a:rPr lang="en-US" sz="2400" b="1" i="1" dirty="0">
                <a:solidFill>
                  <a:srgbClr val="FF0000"/>
                </a:solidFill>
              </a:rPr>
              <a:t>infinitely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At termination, we stop the induction and use the invariant to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33172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Before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trivially sorted </a:t>
                </a:r>
                <a:r>
                  <a:rPr lang="en-US" dirty="0">
                    <a:solidFill>
                      <a:schemeClr val="accent1"/>
                    </a:solidFill>
                  </a:rPr>
                  <a:t>and is also the original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the invariant holds prior to the first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Informally, the body of the for loop works by moving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so on by one position to the right until it finds the proper position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which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inserted.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originally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in sorted order.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loop counter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incremented by one, the loop invariant still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Finally, we check what happens when the loop terminates.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each iteration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termination.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wording of the loop invariant, we have that: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now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 array</a:t>
                </a:r>
                <a:r>
                  <a:rPr lang="en-US" dirty="0">
                    <a:solidFill>
                      <a:schemeClr val="accent1"/>
                    </a:solidFill>
                  </a:rPr>
                  <a:t>,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5: 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8F5-1499-4E70-AB3D-65729EE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Running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85D3-63A5-4CA3-8A4D-EFEF08CA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Barometer Instruction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We count the total number of comparisons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This corresponds to </a:t>
            </a:r>
            <a:r>
              <a:rPr lang="en-US" b="1" i="1" dirty="0">
                <a:solidFill>
                  <a:srgbClr val="FF0000"/>
                </a:solidFill>
              </a:rPr>
              <a:t>Line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55DF8-8C05-4A34-A0E5-85487D8D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01" y="3429000"/>
            <a:ext cx="5567281" cy="3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DAA-9EE0-41B2-8341-FC89C4C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Worst-Case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inner while loop</a:t>
                </a:r>
                <a:r>
                  <a:rPr lang="en-US" dirty="0">
                    <a:solidFill>
                      <a:schemeClr val="accent1"/>
                    </a:solidFill>
                  </a:rPr>
                  <a:t>, the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moved one position to the right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During each iteration,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4)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There can be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comparisons.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pPr marL="914400" lvl="2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the number of comparisons: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3A504-7BF3-4954-9464-506B4DED8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30" y="4001294"/>
            <a:ext cx="4606920" cy="26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6FE-6573-48B7-A1AD-B99BDF5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given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cases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6557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655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655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60655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6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79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representing the number of comparisons during iteration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h𝑎𝑝𝑝𝑒𝑛𝑠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	     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1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expected</a:t>
                </a:r>
                <a:r>
                  <a:rPr lang="en-US" dirty="0">
                    <a:solidFill>
                      <a:schemeClr val="accent1"/>
                    </a:solidFill>
                  </a:rPr>
                  <a:t> total number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comparisons,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46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7EC-3D7F-48B2-88E8-C6DE2BF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in-place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worth noting that insertion sort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in-place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storage </a:t>
                </a:r>
                <a:r>
                  <a:rPr lang="en-US" dirty="0">
                    <a:solidFill>
                      <a:schemeClr val="accent1"/>
                    </a:solidFill>
                  </a:rPr>
                  <a:t>is required 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indicates that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auxiliary space used by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CEC347-0FA6-471E-B85E-9787F861C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27" y="4019550"/>
            <a:ext cx="463375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BAE-72AD-43E3-97E6-DEDA4C5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9A6-E5E3-4EA2-A8F0-93E32C3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Merge sort is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Divide the array into </a:t>
            </a:r>
            <a:r>
              <a:rPr lang="en-US" b="1" i="1" dirty="0">
                <a:solidFill>
                  <a:srgbClr val="FF0000"/>
                </a:solidFill>
              </a:rPr>
              <a:t>two subarrays </a:t>
            </a:r>
            <a:r>
              <a:rPr lang="en-US" dirty="0">
                <a:solidFill>
                  <a:schemeClr val="accent1"/>
                </a:solidFill>
              </a:rPr>
              <a:t>of (approximately the same size) if the array size is larger than one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Divide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Sort each subarray (</a:t>
            </a:r>
            <a:r>
              <a:rPr lang="en-US" b="1" i="1" dirty="0">
                <a:solidFill>
                  <a:srgbClr val="FF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Conquer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Merge the </a:t>
            </a:r>
            <a:r>
              <a:rPr lang="en-US" b="1" i="1" dirty="0">
                <a:solidFill>
                  <a:srgbClr val="FF0000"/>
                </a:solidFill>
              </a:rPr>
              <a:t>sorted</a:t>
            </a:r>
            <a:r>
              <a:rPr lang="en-US" dirty="0">
                <a:solidFill>
                  <a:schemeClr val="accent1"/>
                </a:solidFill>
              </a:rPr>
              <a:t> two subarrays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9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60-5E41-4F42-99F5-B415E20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B20-20E4-4BC4-B4B7-A86FE60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sort has several interesting properties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FCE38-4366-4269-A1C0-6284E111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7" y="4376106"/>
            <a:ext cx="5272916" cy="2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0F2-9FB6-4A7F-A999-5B73BC3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6EFD6-DB9E-4232-A9F1-9DD12D68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9" y="1059260"/>
            <a:ext cx="4170461" cy="5560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6CD-B224-40D1-B2BB-2D9D52A3036A}"/>
              </a:ext>
            </a:extLst>
          </p:cNvPr>
          <p:cNvSpPr txBox="1"/>
          <p:nvPr/>
        </p:nvSpPr>
        <p:spPr>
          <a:xfrm>
            <a:off x="523875" y="21262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6497-E035-424C-9A45-6591F42F7408}"/>
              </a:ext>
            </a:extLst>
          </p:cNvPr>
          <p:cNvSpPr txBox="1"/>
          <p:nvPr/>
        </p:nvSpPr>
        <p:spPr>
          <a:xfrm>
            <a:off x="523875" y="44598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82237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routine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core part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merge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as it is where most of the computational power is spent.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assumes that the two subarrays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already sorted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denote the number of elements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left-half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right-half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subarrays of the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2-3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  <a:blipFill>
                <a:blip r:embed="rId2"/>
                <a:stretch>
                  <a:fillRect l="-1047" t="-1340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072-F0F8-4402-A38D-90B887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(1) Each 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a binary search tree (BST) has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other than the root have parents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(3)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have a left child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or a right child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both.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:r>
                  <a:rPr lang="en-US" dirty="0">
                    <a:solidFill>
                      <a:schemeClr val="accent1"/>
                    </a:solidFill>
                  </a:rPr>
                  <a:t>= 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These nodes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pointers</a:t>
                </a:r>
                <a:r>
                  <a:rPr lang="en-US" dirty="0">
                    <a:solidFill>
                      <a:schemeClr val="accent1"/>
                    </a:solidFill>
                  </a:rPr>
                  <a:t> unlike in a heap (from Lecture 3).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Auxiliary 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created to hold the left-half and the right-half subarrays,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4 -9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so called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two-finger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is used to compare and merge the two subarrays.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  <a:blipFill>
                <a:blip r:embed="rId2"/>
                <a:stretch>
                  <a:fillRect l="-101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C39C51-4731-4814-BF0C-6A6B5E35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86654"/>
            <a:ext cx="3771900" cy="61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1D2F-6388-4578-9FEC-CE613E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core part, we will focus on the correctness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routine by considering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Once we show the correctness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see the correctness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𝑀𝑒𝑟𝑔𝑒𝑆𝑜𝑟𝑡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for loop of </a:t>
                </a:r>
                <a:r>
                  <a:rPr lang="en-US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dirty="0">
                    <a:solidFill>
                      <a:schemeClr val="accent1"/>
                    </a:solidFill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sorted order.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44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 and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 the smallest elements of the two subarrays that have not been copied back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Consider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 and the fact that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the smallest element not copied back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invariant,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inspection,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) 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now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Moreover,</a:t>
                </a:r>
                <a:r>
                  <a:rPr lang="en-US" sz="23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has just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by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)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 the smallest elements of the two subarrays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4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remains the same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incremented: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now contains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This reestablishes the loop invariant at the start of the next iteration.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maintenance property for the other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can be shown in a similar way.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for loop terminates,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definition of the loop invariant,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elements in sorted order.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just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works correctly by producing a sorted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4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AAE-A44E-40AC-B8D8-A7A1F2A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recursive case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split into the following components: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conquer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combine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Allowing the asymptotically smaller term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to 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be absorbed into the asymptotically larger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we have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48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C2-C52F-4F65-B9C2-0805462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recurrence relation, we get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NB: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you solved this using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 tree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in PS2.4 as homework.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79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CB1-5097-4500-94AE-3C57C19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out-of-place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Merge sort needs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an in-place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5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498-1E7A-4BC1-B44B-9289F51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330-735C-4959-8EFD-F51EE1B2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Binary Search Tree and its basic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Correctness Proof using Loop Invariants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divide and conquer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54-2A18-4B4C-AE36-A57861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B81-A00C-498A-9D7B-0749A7D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height of the tree.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9EA236-15E8-4AD2-9AB8-2886B19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71775"/>
            <a:ext cx="6172200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889-F5B8-4672-B88D-F0D9DCC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Min and 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dirty="0">
                    <a:solidFill>
                      <a:srgbClr val="FF0000"/>
                    </a:solidFill>
                  </a:rPr>
                  <a:t>maximum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operations is the length of the downward path from root to the leftmost leaf and rightmost leaf, 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5C-2F11-4C64-A724-FBA60B5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F285-0AF7-4680-8443-B3933D73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Follow the left and right pointers until the right position for the key being inserted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7583-AE96-4344-8DC6-18A8BDC4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962274"/>
            <a:ext cx="2647951" cy="35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90D21-F306-4A95-9683-4762E77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962274"/>
            <a:ext cx="2647951" cy="353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D1A9-FFD3-4CE4-A7FB-9BF0D8D2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6" y="2962274"/>
            <a:ext cx="2647951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modifying its parent to replace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dirty="0"/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 as its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three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one child.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elevating its child to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position and modifying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parent to point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‘s child.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2484</Words>
  <Application>Microsoft Office PowerPoint</Application>
  <PresentationFormat>Widescreen</PresentationFormat>
  <Paragraphs>285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Binary Search Tree: Properties</vt:lpstr>
      <vt:lpstr>Binary Search Tree: Invariant</vt:lpstr>
      <vt:lpstr>Binary Search Tree: Search</vt:lpstr>
      <vt:lpstr>Binary Search Tree: Min and Max</vt:lpstr>
      <vt:lpstr>Binary Search Tree: Insert</vt:lpstr>
      <vt:lpstr>Binary Search Tree: Delete</vt:lpstr>
      <vt:lpstr>Binary Search Tree: Delete</vt:lpstr>
      <vt:lpstr>Binary Search Tree: Delete</vt:lpstr>
      <vt:lpstr>The Sorting Problem</vt:lpstr>
      <vt:lpstr>Insertion Sort</vt:lpstr>
      <vt:lpstr>Insertion Sort</vt:lpstr>
      <vt:lpstr>Insertion Sort</vt:lpstr>
      <vt:lpstr>Insertion Sort: Correctness Proof</vt:lpstr>
      <vt:lpstr>Loop Invariant</vt:lpstr>
      <vt:lpstr>Loop Invariant </vt:lpstr>
      <vt:lpstr>Insertion Sort: Loop Invariant</vt:lpstr>
      <vt:lpstr>Insertion Sort: Termination</vt:lpstr>
      <vt:lpstr>Insertion Sort: Running Time Analysis</vt:lpstr>
      <vt:lpstr>Insertion Sort: Worst-Case Analysis</vt:lpstr>
      <vt:lpstr>Insertion Sort: Average-Case Analysis</vt:lpstr>
      <vt:lpstr>Insertion Sort: Average-Case Analysis</vt:lpstr>
      <vt:lpstr>Insertion Sort: Average-Case Analysis</vt:lpstr>
      <vt:lpstr>Insertion Sort: in-place algorithm</vt:lpstr>
      <vt:lpstr>Merge Sort</vt:lpstr>
      <vt:lpstr>Merge Sort </vt:lpstr>
      <vt:lpstr>Merge Sort: Example</vt:lpstr>
      <vt:lpstr>Merge Sort: Merge </vt:lpstr>
      <vt:lpstr>Merge Sort: Merge 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Time Complexity</vt:lpstr>
      <vt:lpstr>Merge Sort: Time Complexity</vt:lpstr>
      <vt:lpstr>Merge Sort: out-of-place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1442</cp:revision>
  <cp:lastPrinted>2020-09-04T04:57:21Z</cp:lastPrinted>
  <dcterms:created xsi:type="dcterms:W3CDTF">2020-08-01T06:16:01Z</dcterms:created>
  <dcterms:modified xsi:type="dcterms:W3CDTF">2020-10-17T14:07:54Z</dcterms:modified>
</cp:coreProperties>
</file>