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7" r:id="rId13"/>
    <p:sldId id="316" r:id="rId14"/>
    <p:sldId id="318" r:id="rId15"/>
    <p:sldId id="319" r:id="rId16"/>
    <p:sldId id="323" r:id="rId17"/>
    <p:sldId id="320" r:id="rId18"/>
    <p:sldId id="321" r:id="rId19"/>
    <p:sldId id="322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8" r:id="rId28"/>
    <p:sldId id="331" r:id="rId29"/>
    <p:sldId id="332" r:id="rId30"/>
    <p:sldId id="335" r:id="rId31"/>
    <p:sldId id="333" r:id="rId32"/>
    <p:sldId id="336" r:id="rId33"/>
    <p:sldId id="337" r:id="rId34"/>
    <p:sldId id="339" r:id="rId35"/>
    <p:sldId id="340" r:id="rId36"/>
    <p:sldId id="341" r:id="rId37"/>
    <p:sldId id="342" r:id="rId38"/>
    <p:sldId id="343" r:id="rId39"/>
    <p:sldId id="344" r:id="rId40"/>
    <p:sldId id="345" r:id="rId41"/>
    <p:sldId id="346" r:id="rId42"/>
    <p:sldId id="34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4870-26B1-4583-BEA3-AE854B149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Collision Resolution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E47B8C-38E8-41C1-91EF-BD7294A9CC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Because the universe is larger than the hash table size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),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there must be at least two different 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that hash to the same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Pigeonhole Principle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***</a:t>
                </a:r>
                <a:r>
                  <a:rPr lang="en-US" dirty="0">
                    <a:solidFill>
                      <a:schemeClr val="accent1"/>
                    </a:solidFill>
                  </a:rPr>
                  <a:t>This means avoiding</a:t>
                </a:r>
                <a:r>
                  <a:rPr lang="en-US" b="1" i="1" u="sng" dirty="0">
                    <a:solidFill>
                      <a:srgbClr val="FF0000"/>
                    </a:solidFill>
                  </a:rPr>
                  <a:t> collisions altogether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:r>
                  <a:rPr lang="en-US" b="1" i="1" u="sng" dirty="0">
                    <a:solidFill>
                      <a:srgbClr val="FF0000"/>
                    </a:solidFill>
                  </a:rPr>
                  <a:t>impossible</a:t>
                </a:r>
                <a:r>
                  <a:rPr lang="en-US" dirty="0">
                    <a:solidFill>
                      <a:schemeClr val="accent1"/>
                    </a:solidFill>
                  </a:rPr>
                  <a:t> !!!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will talk about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two approaches </a:t>
                </a:r>
                <a:r>
                  <a:rPr lang="en-US" dirty="0">
                    <a:solidFill>
                      <a:schemeClr val="accent1"/>
                    </a:solidFill>
                  </a:rPr>
                  <a:t>to resolving collisions: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Separate Chaining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Open Addressing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E47B8C-38E8-41C1-91EF-BD7294A9C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92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E54BE-0964-4D6E-935D-38EA3155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Separate Chaining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A565E0-1E95-45A6-9413-F4CB8DE784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separate chaining,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elements that hash to the same slot are placed into the same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linked list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slot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stores a pointer </a:t>
                </a:r>
                <a:r>
                  <a:rPr lang="en-US" dirty="0">
                    <a:solidFill>
                      <a:schemeClr val="accent1"/>
                    </a:solidFill>
                  </a:rPr>
                  <a:t>to the head f the linked list of all stored elements that hash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For an empty slot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A565E0-1E95-45A6-9413-F4CB8DE784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144AF93-419F-4421-B38D-F2891765D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74" y="3174876"/>
            <a:ext cx="5343525" cy="23436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E76983-D5F8-4C22-AE63-41B64573AFA5}"/>
              </a:ext>
            </a:extLst>
          </p:cNvPr>
          <p:cNvSpPr txBox="1"/>
          <p:nvPr/>
        </p:nvSpPr>
        <p:spPr>
          <a:xfrm>
            <a:off x="6905625" y="56630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Illustration from the CLRS book (Figure 11.3)</a:t>
            </a:r>
          </a:p>
        </p:txBody>
      </p:sp>
    </p:spTree>
    <p:extLst>
      <p:ext uri="{BB962C8B-B14F-4D97-AF65-F5344CB8AC3E}">
        <p14:creationId xmlns:p14="http://schemas.microsoft.com/office/powerpoint/2010/main" val="2053979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9673-5056-41CA-8880-1190BB4E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Operation: Insert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5808D6-9AC9-4116-95EC-54065C540F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A new element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with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is always inserted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at the head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the linked list</a:t>
                </a:r>
                <a:r>
                  <a:rPr lang="en-US" dirty="0">
                    <a:solidFill>
                      <a:schemeClr val="accent1"/>
                    </a:solidFill>
                  </a:rPr>
                  <a:t> of slot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/>
                    </a:solidFill>
                  </a:rPr>
                  <a:t>Assuming</a:t>
                </a:r>
                <a:r>
                  <a:rPr lang="en-US" sz="2800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present</a:t>
                </a:r>
                <a:r>
                  <a:rPr lang="en-US" sz="2800" i="1" dirty="0">
                    <a:solidFill>
                      <a:schemeClr val="accent1"/>
                    </a:solidFill>
                  </a:rPr>
                  <a:t>,</a:t>
                </a: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The worst-case running time for insertion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Insertion costs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 because it involves updating </a:t>
                </a:r>
              </a:p>
              <a:p>
                <a:pPr lvl="2"/>
                <a:r>
                  <a:rPr lang="en-US" b="1" i="1" dirty="0">
                    <a:solidFill>
                      <a:srgbClr val="FF0000"/>
                    </a:solidFill>
                  </a:rPr>
                  <a:t>two pointers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an implementation using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singly-linked lists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b="1" i="1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en-US" b="1" i="1" dirty="0">
                    <a:solidFill>
                      <a:srgbClr val="FF0000"/>
                    </a:solidFill>
                  </a:rPr>
                  <a:t>three pointers </a:t>
                </a:r>
                <a:r>
                  <a:rPr lang="en-US" dirty="0">
                    <a:solidFill>
                      <a:schemeClr val="accent1"/>
                    </a:solidFill>
                  </a:rPr>
                  <a:t>for an implementation using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doubly-linked lists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⟹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not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present</a:t>
                </a:r>
                <a:r>
                  <a:rPr lang="en-US" sz="2800" b="1" i="1" dirty="0">
                    <a:solidFill>
                      <a:schemeClr val="accent1"/>
                    </a:solidFill>
                  </a:rPr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we search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first before we insert.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5808D6-9AC9-4116-95EC-54065C540F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808ACD9-442E-4FDF-A012-FEF25D870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899" y="5521326"/>
            <a:ext cx="6579993" cy="93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0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ED9F-C019-4358-A578-A5B3FE01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Operation: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65D8B-7D1B-46A2-81CE-047B39AB0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1"/>
                </a:solidFill>
              </a:rPr>
              <a:t>The worst-case running time for insert is </a:t>
            </a:r>
            <a:r>
              <a:rPr lang="en-US" sz="2800" b="1" i="1" dirty="0">
                <a:solidFill>
                  <a:srgbClr val="FF0000"/>
                </a:solidFill>
              </a:rPr>
              <a:t>proportiona</a:t>
            </a:r>
            <a:r>
              <a:rPr lang="en-US" b="1" i="1" dirty="0">
                <a:solidFill>
                  <a:srgbClr val="FF0000"/>
                </a:solidFill>
              </a:rPr>
              <a:t>l to the length of the list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We will do analysis on the average cost of this operation in detail.</a:t>
            </a:r>
            <a:endParaRPr lang="en-US" sz="2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63E6C30-4CCA-4889-B951-B575A38E6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561391"/>
            <a:ext cx="7296150" cy="93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10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6B3C2-094D-4B63-A880-703F1931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Operation: Delete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9B5F31-02D7-470D-A922-2938EB8A2D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The worst-case running time of deleting an element is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for an implementation using</a:t>
                </a:r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doubly-linked lists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9B5F31-02D7-470D-A922-2938EB8A2D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459E7B1-8949-4739-B9ED-56C0199BB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265" y="4001294"/>
            <a:ext cx="6507160" cy="94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81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EA7C-5404-47CD-A647-D3005D6C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Load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7C43E-5330-4C05-AE3C-B5DFD60779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Given a hash table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th-TH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slots that stores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elements, we define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load factor</a:t>
                </a:r>
                <a:r>
                  <a:rPr lang="en-US" dirty="0">
                    <a:solidFill>
                      <a:srgbClr val="FF0000"/>
                    </a:solidFill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</a:rPr>
                  <a:t>denoted 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as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other words, the load factor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average number of elements </a:t>
                </a:r>
                <a:r>
                  <a:rPr lang="en-US" dirty="0">
                    <a:solidFill>
                      <a:schemeClr val="accent1"/>
                    </a:solidFill>
                  </a:rPr>
                  <a:t>stored in a chain.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Our probabilistic analysis will be in terms of the load factor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can be less than, equal to or greater than </a:t>
                </a:r>
                <a:r>
                  <a:rPr lang="en-US" b="1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7C43E-5330-4C05-AE3C-B5DFD60779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9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6380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EA7C-5404-47CD-A647-D3005D6C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Load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7C43E-5330-4C05-AE3C-B5DFD60779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load factor </a:t>
                </a:r>
                <a:r>
                  <a:rPr lang="en-US" i="1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α </a:t>
                </a:r>
                <a:r>
                  <a:rPr lang="en-US" dirty="0">
                    <a:solidFill>
                      <a:schemeClr val="accent1"/>
                    </a:solidFill>
                  </a:rPr>
                  <a:t>measures how full a hash table is.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load factor </a:t>
                </a:r>
                <a:r>
                  <a:rPr lang="en-US" i="1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α</a:t>
                </a:r>
                <a:r>
                  <a:rPr lang="en-US" i="1" dirty="0">
                    <a:solidFill>
                      <a:schemeClr val="tx1"/>
                    </a:solidFill>
                  </a:rPr>
                  <a:t>=0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the hash table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empty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load factor </a:t>
                </a:r>
                <a:r>
                  <a:rPr lang="en-US" i="1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α</a:t>
                </a:r>
                <a:r>
                  <a:rPr lang="en-US" i="1" dirty="0">
                    <a:solidFill>
                      <a:schemeClr val="tx1"/>
                    </a:solidFill>
                  </a:rPr>
                  <a:t>=1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the hash table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full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chaining, the table size is the number of linked lists.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i="1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α 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is the average length of the linked lists </a:t>
                </a: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7C43E-5330-4C05-AE3C-B5DFD60779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092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FB58-0F7A-4D6A-B377-AB91E68E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Average-Case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DE7821-68AA-4B36-A869-44CD602AB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worst-case behavior of hashing is still terrible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key of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 hash to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the same slot</a:t>
                </a:r>
                <a:r>
                  <a:rPr lang="en-US" dirty="0">
                    <a:solidFill>
                      <a:schemeClr val="accent1"/>
                    </a:solidFill>
                  </a:rPr>
                  <a:t>, resulting in a long chain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Therefore, the worst-case 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plus the time to compute the hash value.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Clearly, we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do not </a:t>
                </a:r>
                <a:r>
                  <a:rPr lang="en-US" dirty="0">
                    <a:solidFill>
                      <a:schemeClr val="accent1"/>
                    </a:solidFill>
                  </a:rPr>
                  <a:t>use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hash tables </a:t>
                </a:r>
                <a:r>
                  <a:rPr lang="en-US" dirty="0">
                    <a:solidFill>
                      <a:schemeClr val="accent1"/>
                    </a:solidFill>
                  </a:rPr>
                  <a:t>for their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worst-case performance </a:t>
                </a:r>
                <a:r>
                  <a:rPr lang="en-US" dirty="0">
                    <a:solidFill>
                      <a:schemeClr val="accent1"/>
                    </a:solidFill>
                  </a:rPr>
                  <a:t>!!!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However, we depend on how well the hash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distributes the set of keys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be stored among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slots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 the average case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DE7821-68AA-4B36-A869-44CD602AB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759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4916-114F-4217-84CA-F13A65FCB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Simple Uniform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133C2-0D00-4106-8A0E-A54A4C8F69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Our probabilistic analysis is based on the assumption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Simple Uniform Hashing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Simple Uniform Hashing</a:t>
                </a:r>
              </a:p>
              <a:p>
                <a:pPr marL="0" indent="0">
                  <a:buNone/>
                </a:pPr>
                <a:endParaRPr lang="en-US" u="sng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Any given element is equally likely hash to any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slots, independently of where any other element has hashed to.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133C2-0D00-4106-8A0E-A54A4C8F69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129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DC49-351A-465B-865E-380BA1F64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Simple Uniform Hashing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2A9F55-5634-424F-9577-1A11422772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denote the length of the list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the expected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that the hash function runs in constant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required to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search for an element </a:t>
                </a:r>
                <a:r>
                  <a:rPr lang="en-US" dirty="0">
                    <a:solidFill>
                      <a:schemeClr val="accent1"/>
                    </a:solidFill>
                  </a:rPr>
                  <a:t>with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linearly proportional to the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Determining the average complexity of the search operation boils down to finding the expected number of elements examined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the search operation to see whether any element has a key whose value equal to the given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2A9F55-5634-424F-9577-1A11422772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r="-58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39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4: Data Structures (</a:t>
            </a:r>
            <a:r>
              <a:rPr lang="en-US" sz="4400" dirty="0">
                <a:solidFill>
                  <a:srgbClr val="FF0000"/>
                </a:solidFill>
              </a:rPr>
              <a:t>Part II</a:t>
            </a:r>
            <a:r>
              <a:rPr lang="en-US" sz="4400" dirty="0">
                <a:solidFill>
                  <a:schemeClr val="accent1"/>
                </a:solidFill>
              </a:rPr>
              <a:t>)</a:t>
            </a:r>
          </a:p>
          <a:p>
            <a:pPr marL="0" indent="0" algn="ctr">
              <a:buNone/>
            </a:pPr>
            <a:r>
              <a:rPr lang="en-US" sz="4400" dirty="0">
                <a:solidFill>
                  <a:schemeClr val="accent1"/>
                </a:solidFill>
              </a:rPr>
              <a:t>Hashing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C8697-C405-4025-BD12-5C0F3322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average-case complexity of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23E906-D79B-476D-8AF0-8D1A1F7B57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shall consider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two cases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as follows: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 unsuccessful case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In a hash table where collisions are resolved by chaining, a successful search takes average-case time of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under the assumption of simple uniform hashing.</a:t>
                </a:r>
                <a:endParaRPr lang="en-US" b="1" i="1" u="sng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a successful case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dirty="0">
                    <a:solidFill>
                      <a:srgbClr val="FF0000"/>
                    </a:solidFill>
                  </a:rPr>
                  <a:t>:  </a:t>
                </a:r>
                <a:r>
                  <a:rPr lang="en-US" dirty="0">
                    <a:solidFill>
                      <a:schemeClr val="accent1"/>
                    </a:solidFill>
                  </a:rPr>
                  <a:t>In a hash table where collisions are resolved by chaining, a successful search takes average-case time of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under the assumption of simple uniform hashing.</a:t>
                </a:r>
                <a:endParaRPr lang="en-US" b="1" i="1" u="sng" dirty="0"/>
              </a:p>
              <a:p>
                <a:pPr marL="0" indent="0">
                  <a:buNone/>
                </a:pP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23E906-D79B-476D-8AF0-8D1A1F7B57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058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35D5-6023-4842-80F6-4822623D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Unsuccessful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063BC-764B-4657-A034-C9EEB84881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sz="2400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In a hash table where collisions are resolved by chaining, an unsuccessful search takes average-case time of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under the assumption of simple uniform hashing.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400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Under the assumption of simple uniform hashing, any key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not already stored in the hash table is equally likely to hash to any of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slots. 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The expected time to unsuccessfully search for an element with key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is the expected time to search to the end of the list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, which is proportional to the expected length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Therefore, the average-case 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where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is the time for the hash function.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063BC-764B-4657-A034-C9EEB8488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 r="-928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1858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35D5-6023-4842-80F6-4822623D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Successful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063BC-764B-4657-A034-C9EEB84881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sz="2400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In a hash table where collisions are resolved by chaining, a successful search takes average-case time of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under the assumption of simple uniform hashing.</a:t>
                </a:r>
              </a:p>
              <a:p>
                <a:pPr marL="0" indent="0">
                  <a:buNone/>
                </a:pPr>
                <a:endParaRPr lang="en-US" sz="2400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400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Under the assumption of simple uniform hashing, we assume that the element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being searched for is equally likely to be any of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elements stored in the table.</a:t>
                </a:r>
              </a:p>
              <a:p>
                <a:pPr marL="0" indent="0">
                  <a:buNone/>
                </a:pPr>
                <a:endParaRPr lang="en-US" b="1" i="1" u="sng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063BC-764B-4657-A034-C9EEB8488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325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35D5-6023-4842-80F6-4822623D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Successful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063BC-764B-4657-A034-C9EEB84881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Key Observation I: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The number of elements examined during a successful search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is one more than the number of elements that appear before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in the chain.</a:t>
                </a: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Key Observation II</a:t>
                </a:r>
                <a:r>
                  <a:rPr lang="en-US" sz="2400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New elements are placed at the front of the chain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elements before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in the chain were all inserted after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was inserted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063BC-764B-4657-A034-C9EEB8488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8E4D3B6-1B8A-4398-866D-4EBB475FD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75" y="3811588"/>
            <a:ext cx="6919850" cy="250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11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26005-AE51-430F-A35C-19C8465D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Successful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6E7E72F-C143-4B05-9AB0-E10E5E4533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denote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 inserted into the table,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define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indicator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Under the assumption of simple uniform hashing,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)}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To find the expected number of elements, we take the average, over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elements in the table, of one plus the expected number of elements inserted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list after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was inserted to the list.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6E7E72F-C143-4B05-9AB0-E10E5E4533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036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0667F-82CD-4E6D-AE37-1C8B5869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Successful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A854B-75FD-4DCE-95F2-B90B56B631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3925" y="1854200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expected number of examined elements in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successful search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box>
                          <m:nary>
                            <m:naryPr>
                              <m:chr m:val="∑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box>
                                    <m:box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sz="1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b="0" dirty="0"/>
                  <a:t>			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 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b="0" dirty="0"/>
                  <a:t>			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0" dirty="0"/>
                  <a:t>  		    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=1+</m:t>
                    </m:r>
                    <m:box>
                      <m:box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box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			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box>
                      <m:box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box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A854B-75FD-4DCE-95F2-B90B56B631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3925" y="1854200"/>
                <a:ext cx="10515600" cy="4351338"/>
              </a:xfrm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526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0667F-82CD-4E6D-AE37-1C8B5869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Successful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A854B-75FD-4DCE-95F2-B90B56B631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3925" y="185420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expected number of examined elements in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successful search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total average running time (after taking into account the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required to compute the hash function ) is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A854B-75FD-4DCE-95F2-B90B56B631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3925" y="1854200"/>
                <a:ext cx="10515600" cy="4351338"/>
              </a:xfrm>
              <a:blipFill>
                <a:blip r:embed="rId2"/>
                <a:stretch>
                  <a:fillRect l="-1217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620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44D3-E9DC-4288-B55A-4AF1020F4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Constant-Time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79B482-624C-4256-B020-EF173303E8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the load factor </a:t>
                </a:r>
                <a:r>
                  <a:rPr lang="en-US" i="1" dirty="0">
                    <a:ea typeface="Cambria Math" panose="02040503050406030204" pitchFamily="18" charset="0"/>
                  </a:rPr>
                  <a:t>α</a:t>
                </a:r>
                <a:r>
                  <a:rPr lang="en-US" i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is bound by some constant,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all the three basic operations run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time</a:t>
                </a:r>
              </a:p>
              <a:p>
                <a:pPr lvl="3"/>
                <a:r>
                  <a:rPr lang="en-US" sz="2800" i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Search</a:t>
                </a:r>
              </a:p>
              <a:p>
                <a:pPr lvl="3"/>
                <a:r>
                  <a:rPr lang="en-US" sz="2800" i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Insert</a:t>
                </a:r>
              </a:p>
              <a:p>
                <a:pPr lvl="3"/>
                <a:r>
                  <a:rPr lang="en-US" sz="2800" i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Delete</a:t>
                </a:r>
                <a:r>
                  <a:rPr lang="en-US" i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	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79B482-624C-4256-B020-EF173303E8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339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5060-D1B2-4F1C-802D-03FFFFC3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Hash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F45C0-BE7F-4528-9BA1-02EFD62C99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good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hash function </a:t>
                </a:r>
                <a:r>
                  <a:rPr lang="en-US" dirty="0">
                    <a:solidFill>
                      <a:schemeClr val="accent1"/>
                    </a:solidFill>
                  </a:rPr>
                  <a:t>should 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approximately</a:t>
                </a:r>
                <a:r>
                  <a:rPr lang="en-US" dirty="0">
                    <a:solidFill>
                      <a:schemeClr val="accent1"/>
                    </a:solidFill>
                  </a:rPr>
                  <a:t>) satisfy </a:t>
                </a:r>
                <a:r>
                  <a:rPr lang="en-US" b="1" i="1" u="sng" dirty="0">
                    <a:solidFill>
                      <a:srgbClr val="FF0000"/>
                    </a:solidFill>
                  </a:rPr>
                  <a:t>the assumption of simple uniform hashing</a:t>
                </a:r>
                <a:r>
                  <a:rPr lang="en-US" dirty="0">
                    <a:solidFill>
                      <a:schemeClr val="accent1"/>
                    </a:solidFill>
                  </a:rPr>
                  <a:t>: each key is equally likely to hash to any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slots, independently of where any other element has hashed to.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Unfortunately, we typically have no way to check this condition, since we rarely know the probability distribution from which the keys are drawn. 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Moreover, the keys may not be drawn independently.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F45C0-BE7F-4528-9BA1-02EFD62C9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302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7A24-28EC-4F4B-8B9C-938D0502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Heuristically Good Hash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405DC-870A-448B-9CE3-DD90A8DA6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In practice</a:t>
            </a:r>
            <a:r>
              <a:rPr lang="en-US" dirty="0">
                <a:solidFill>
                  <a:schemeClr val="accent1"/>
                </a:solidFill>
              </a:rPr>
              <a:t>, we can often employ </a:t>
            </a:r>
            <a:r>
              <a:rPr lang="en-US" b="1" i="1" dirty="0">
                <a:solidFill>
                  <a:srgbClr val="FF0000"/>
                </a:solidFill>
              </a:rPr>
              <a:t>heuristics</a:t>
            </a:r>
            <a:r>
              <a:rPr lang="en-US" dirty="0">
                <a:solidFill>
                  <a:schemeClr val="accent1"/>
                </a:solidFill>
              </a:rPr>
              <a:t> to create a hash function that performs well.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will discuss </a:t>
            </a:r>
            <a:r>
              <a:rPr lang="en-US" b="1" i="1" dirty="0">
                <a:solidFill>
                  <a:srgbClr val="FF0000"/>
                </a:solidFill>
              </a:rPr>
              <a:t>two variants </a:t>
            </a:r>
            <a:r>
              <a:rPr lang="en-US" dirty="0">
                <a:solidFill>
                  <a:schemeClr val="accent1"/>
                </a:solidFill>
              </a:rPr>
              <a:t>of </a:t>
            </a:r>
            <a:r>
              <a:rPr lang="en-US" b="1" i="1" dirty="0">
                <a:solidFill>
                  <a:srgbClr val="FF0000"/>
                </a:solidFill>
              </a:rPr>
              <a:t>heuristics</a:t>
            </a:r>
            <a:r>
              <a:rPr lang="en-US" dirty="0">
                <a:solidFill>
                  <a:schemeClr val="accent1"/>
                </a:solidFill>
              </a:rPr>
              <a:t> for </a:t>
            </a:r>
            <a:r>
              <a:rPr lang="en-US" b="1" i="1" dirty="0">
                <a:solidFill>
                  <a:srgbClr val="FF0000"/>
                </a:solidFill>
              </a:rPr>
              <a:t>creating good hash functions</a:t>
            </a:r>
            <a:r>
              <a:rPr lang="en-US" b="1" i="1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Division Method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Multiplication Method</a:t>
            </a:r>
          </a:p>
        </p:txBody>
      </p:sp>
    </p:spTree>
    <p:extLst>
      <p:ext uri="{BB962C8B-B14F-4D97-AF65-F5344CB8AC3E}">
        <p14:creationId xmlns:p14="http://schemas.microsoft.com/office/powerpoint/2010/main" val="243399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0A044-7D58-4FC6-A48F-20C697F4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Direct-Addressing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733AAB-E0C7-4E25-8A28-9EDC7569EC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Direct addressing </a:t>
                </a:r>
                <a:r>
                  <a:rPr lang="en-US" dirty="0">
                    <a:solidFill>
                      <a:schemeClr val="accent1"/>
                    </a:solidFill>
                  </a:rPr>
                  <a:t>is used to implement a dynamic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th-TH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denoted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consisting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slots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denotes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key value </a:t>
                </a:r>
                <a:r>
                  <a:rPr lang="en-US" dirty="0">
                    <a:solidFill>
                      <a:schemeClr val="accent1"/>
                    </a:solidFill>
                  </a:rPr>
                  <a:t>stored 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slot of the set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Each slot stores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most one element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Direct addressing works well when the universe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keys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small</a:t>
                </a:r>
                <a:r>
                  <a:rPr lang="en-US" dirty="0">
                    <a:solidFill>
                      <a:schemeClr val="accent1"/>
                    </a:solidFill>
                  </a:rPr>
                  <a:t>, that is,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small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For an empty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733AAB-E0C7-4E25-8A28-9EDC7569EC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9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119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78EF-F591-4239-8DD2-75A95BB52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Interpreting keys as natural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094007-069D-422D-BA0A-1995D239C7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/>
                    </a:solidFill>
                  </a:rPr>
                  <a:t>Most hash functions assume that the universe of keys is the set of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natural numbers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0,1,2,…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br>
                  <a:rPr lang="en-US" sz="2800" dirty="0">
                    <a:solidFill>
                      <a:schemeClr val="accent1"/>
                    </a:solidFill>
                  </a:rPr>
                </a:br>
                <a:r>
                  <a:rPr lang="en-US" sz="2800" dirty="0">
                    <a:solidFill>
                      <a:schemeClr val="accent1"/>
                    </a:solidFill>
                  </a:rPr>
                  <a:t>From now, we will assume keys are natural numbers.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/>
                    </a:solidFill>
                  </a:rPr>
                  <a:t>If they are not, we can often find a way to treat them as natural numbers somehow.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We can interpret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string of characters </a:t>
                </a:r>
                <a:r>
                  <a:rPr lang="en-US" dirty="0">
                    <a:solidFill>
                      <a:schemeClr val="accent1"/>
                    </a:solidFill>
                  </a:rPr>
                  <a:t>as an integer expressed in suitable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radix notation</a:t>
                </a:r>
                <a:r>
                  <a:rPr lang="en-US" dirty="0">
                    <a:solidFill>
                      <a:schemeClr val="accent1"/>
                    </a:solidFill>
                  </a:rPr>
                  <a:t>.	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For example, we can convert the string “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Hash</a:t>
                </a:r>
                <a:r>
                  <a:rPr lang="en-US" dirty="0">
                    <a:solidFill>
                      <a:schemeClr val="accent1"/>
                    </a:solidFill>
                  </a:rPr>
                  <a:t>” to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72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128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+97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128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+115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128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+104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  <a:latin typeface="+mj-lt"/>
                  </a:rPr>
                  <a:t> =</a:t>
                </a:r>
                <a:r>
                  <a:rPr lang="en-US" i="1" dirty="0">
                    <a:solidFill>
                      <a:srgbClr val="FF0000"/>
                    </a:solidFill>
                  </a:rPr>
                  <a:t> 152599016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using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radix-128</a:t>
                </a:r>
                <a:r>
                  <a:rPr lang="en-US" b="1" dirty="0">
                    <a:solidFill>
                      <a:srgbClr val="FF0000"/>
                    </a:solidFill>
                  </a:rPr>
                  <a:t> integer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ASCII Code: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=72,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=97,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=115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=104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094007-069D-422D-BA0A-1995D239C7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2254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B012-2B90-463E-B651-CD9A8FA2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Division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B05BEA-F1D8-4DBB-8F2D-2F3D849AF0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division method</a:t>
                </a:r>
                <a:r>
                  <a:rPr lang="en-US" dirty="0">
                    <a:solidFill>
                      <a:schemeClr val="accent1"/>
                    </a:solidFill>
                  </a:rPr>
                  <a:t>, we map a key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into one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slots by taking the remainder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divided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hash function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should </a:t>
                </a:r>
                <a:r>
                  <a:rPr lang="en-US" dirty="0">
                    <a:solidFill>
                      <a:srgbClr val="FF0000"/>
                    </a:solidFill>
                  </a:rPr>
                  <a:t>***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not***</a:t>
                </a:r>
                <a:r>
                  <a:rPr lang="en-US" dirty="0">
                    <a:solidFill>
                      <a:schemeClr val="accent1"/>
                    </a:solidFill>
                  </a:rPr>
                  <a:t> be a power of two since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 hash 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will be the lowest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order bits. </a:t>
                </a: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b="1" i="1" u="sng" dirty="0">
                    <a:solidFill>
                      <a:srgbClr val="FF0000"/>
                    </a:solidFill>
                  </a:rPr>
                  <a:t>Rule of Thumb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should be a prime that is </a:t>
                </a:r>
                <a:r>
                  <a:rPr lang="en-US" i="1" dirty="0">
                    <a:solidFill>
                      <a:schemeClr val="accent1"/>
                    </a:solidFill>
                  </a:rPr>
                  <a:t>not too close</a:t>
                </a:r>
                <a:r>
                  <a:rPr lang="en-US" dirty="0">
                    <a:solidFill>
                      <a:schemeClr val="accent1"/>
                    </a:solidFill>
                  </a:rPr>
                  <a:t> to an </a:t>
                </a:r>
                <a:r>
                  <a:rPr lang="en-US" i="1" dirty="0">
                    <a:solidFill>
                      <a:schemeClr val="accent1"/>
                    </a:solidFill>
                  </a:rPr>
                  <a:t>exact power of two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B05BEA-F1D8-4DBB-8F2D-2F3D849AF0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623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707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EBE9-93FF-40A9-A1C9-AF1487CC8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Multiplication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3CC43DB-B332-403C-B0C3-E3497ADEB8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1"/>
                    </a:solidFill>
                  </a:rPr>
                  <a:t>Multiply the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by some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1"/>
                    </a:solidFill>
                  </a:rPr>
                  <a:t>Extract the fractional 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STEP (1)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1"/>
                    </a:solidFill>
                  </a:rPr>
                  <a:t>Multiply it the fractional part from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STEP (2)</a:t>
                </a:r>
                <a:r>
                  <a:rPr lang="en-US" dirty="0">
                    <a:solidFill>
                      <a:schemeClr val="accent1"/>
                    </a:solidFill>
                  </a:rPr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1"/>
                    </a:solidFill>
                  </a:rPr>
                  <a:t>Take the floor of the result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STEP (3)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other words,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𝑘𝐴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𝑘𝐴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Although this method works with any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works better with some values than with others.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optimal choice depends on the characteristics of the data being hashed.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Knuth suggests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ra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≈0.6180339887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works pretty well.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3CC43DB-B332-403C-B0C3-E3497ADEB8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08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622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7C908-C1E1-4582-8C9A-26F4B1DF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8DCA7-4F66-4230-A584-BA5B39C8B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 </a:t>
            </a:r>
            <a:r>
              <a:rPr lang="en-US" b="1" i="1" dirty="0">
                <a:solidFill>
                  <a:srgbClr val="FF0000"/>
                </a:solidFill>
              </a:rPr>
              <a:t>open addressing</a:t>
            </a:r>
            <a:r>
              <a:rPr lang="en-US" dirty="0">
                <a:solidFill>
                  <a:schemeClr val="accent1"/>
                </a:solidFill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each slot stores at most one element, that is, each table slot either </a:t>
            </a:r>
            <a:r>
              <a:rPr lang="en-US" b="1" i="1" dirty="0">
                <a:solidFill>
                  <a:srgbClr val="FF0000"/>
                </a:solidFill>
              </a:rPr>
              <a:t>contains an element </a:t>
            </a:r>
            <a:r>
              <a:rPr lang="en-US" dirty="0">
                <a:solidFill>
                  <a:schemeClr val="accent1"/>
                </a:solidFill>
              </a:rPr>
              <a:t>or </a:t>
            </a:r>
            <a:r>
              <a:rPr lang="en-US" b="1" i="1" dirty="0">
                <a:solidFill>
                  <a:srgbClr val="FF0000"/>
                </a:solidFill>
              </a:rPr>
              <a:t>is empty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With the notion of </a:t>
            </a:r>
            <a:r>
              <a:rPr lang="en-US" b="1" i="1" dirty="0">
                <a:solidFill>
                  <a:srgbClr val="FF0000"/>
                </a:solidFill>
              </a:rPr>
              <a:t>probing</a:t>
            </a:r>
            <a:r>
              <a:rPr lang="en-US" dirty="0">
                <a:solidFill>
                  <a:schemeClr val="accent1"/>
                </a:solidFill>
              </a:rPr>
              <a:t>,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each key does not need to always get mapped to a single slot.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 a collision, we perform collision resolution by </a:t>
            </a:r>
            <a:r>
              <a:rPr lang="en-US" b="1" i="1" dirty="0">
                <a:solidFill>
                  <a:srgbClr val="FF0000"/>
                </a:solidFill>
              </a:rPr>
              <a:t>successively examining in a systematic way</a:t>
            </a:r>
            <a:r>
              <a:rPr lang="en-US" dirty="0">
                <a:solidFill>
                  <a:schemeClr val="accent1"/>
                </a:solidFill>
              </a:rPr>
              <a:t> the hash table until we eventually find an </a:t>
            </a:r>
            <a:r>
              <a:rPr lang="en-US" b="1" i="1" dirty="0">
                <a:solidFill>
                  <a:srgbClr val="FF0000"/>
                </a:solidFill>
              </a:rPr>
              <a:t>empty</a:t>
            </a:r>
            <a:r>
              <a:rPr lang="en-US" dirty="0">
                <a:solidFill>
                  <a:schemeClr val="accent1"/>
                </a:solidFill>
              </a:rPr>
              <a:t> slot, into which the new element is inserted.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such a systematic way of examining the hash table is called </a:t>
            </a:r>
            <a:r>
              <a:rPr lang="en-US" b="1" i="1" dirty="0">
                <a:solidFill>
                  <a:srgbClr val="FF0000"/>
                </a:solidFill>
              </a:rPr>
              <a:t>probing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2525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936E4-11C5-483B-B45E-866F15F4D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Probe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E85C99-C940-4161-8188-3B0FFE38C6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extend the hash function to include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probe number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as a second input:</a:t>
                </a:r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0,1,2…,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{0,1,2…,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br>
                  <a:rPr lang="en-US" sz="2000" dirty="0">
                    <a:solidFill>
                      <a:schemeClr val="tx1"/>
                    </a:solidFill>
                  </a:rPr>
                </a:b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accent1"/>
                    </a:solidFill>
                  </a:rPr>
                  <a:t>With open addressing, 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we require that for every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 the probe sequence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be a permutation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&lt;0,1,2,…,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−1&gt;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This behavior of the hash function ensures that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slots will be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eventually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probed in the worst case (i.e.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when the hash table is full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E85C99-C940-4161-8188-3B0FFE38C6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8130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47DB-C023-4C35-82B5-47AF426C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Operation: Insert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43DF10-9348-4F87-9E66-00741E3A6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421" y="3192065"/>
            <a:ext cx="5954304" cy="289321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E1C4C4-8B7A-418C-821D-26F9200A5DC2}"/>
                  </a:ext>
                </a:extLst>
              </p:cNvPr>
              <p:cNvSpPr txBox="1"/>
              <p:nvPr/>
            </p:nvSpPr>
            <p:spPr>
              <a:xfrm>
                <a:off x="838200" y="1809750"/>
                <a:ext cx="939417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For the purpose of simplicity, 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	we assume that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have the same value,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E1C4C4-8B7A-418C-821D-26F9200A5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09750"/>
                <a:ext cx="9394175" cy="707886"/>
              </a:xfrm>
              <a:prstGeom prst="rect">
                <a:avLst/>
              </a:prstGeom>
              <a:blipFill>
                <a:blip r:embed="rId3"/>
                <a:stretch>
                  <a:fillRect l="-714" t="-5172" r="-26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663753-623B-4A0A-934F-7BA8FC24ED1E}"/>
                  </a:ext>
                </a:extLst>
              </p:cNvPr>
              <p:cNvSpPr txBox="1"/>
              <p:nvPr/>
            </p:nvSpPr>
            <p:spPr>
              <a:xfrm>
                <a:off x="962025" y="3192065"/>
                <a:ext cx="3067050" cy="27699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Each slot contains either a value or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NULL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(if the slot is empty.)</a:t>
                </a: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It either returns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slot number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or it returns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signify that the table is already full.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663753-623B-4A0A-934F-7BA8FC24E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25" y="3192065"/>
                <a:ext cx="3067050" cy="2769989"/>
              </a:xfrm>
              <a:prstGeom prst="rect">
                <a:avLst/>
              </a:prstGeom>
              <a:blipFill>
                <a:blip r:embed="rId4"/>
                <a:stretch>
                  <a:fillRect l="-5169" t="-2863" r="-2783" b="-4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3097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47DB-C023-4C35-82B5-47AF426C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Operation: Search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55B4650-4DEA-49B3-BCFE-DC6D56625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i="1" u="sng" dirty="0">
                <a:solidFill>
                  <a:srgbClr val="FF0000"/>
                </a:solidFill>
              </a:rPr>
              <a:t>Successful Search</a:t>
            </a:r>
            <a:r>
              <a:rPr lang="en-US" sz="1800" dirty="0">
                <a:solidFill>
                  <a:srgbClr val="FF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The search will return the element being searched for if the element is stored in the hash table.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b="1" i="1" u="sng" dirty="0">
                <a:solidFill>
                  <a:srgbClr val="FF0000"/>
                </a:solidFill>
              </a:rPr>
              <a:t>Unsuccessful Search</a:t>
            </a:r>
            <a:r>
              <a:rPr lang="en-US" sz="1800" dirty="0">
                <a:solidFill>
                  <a:srgbClr val="FF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There are two possibilities for an unsuccessful search: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an empty slot is encountered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the end of the hash table is reached	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95D146-A6ED-492D-A337-1EA67E9E8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717" y="2623370"/>
            <a:ext cx="5305425" cy="21765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BF2260-4FB3-4EDB-9826-D0934CB75DB6}"/>
                  </a:ext>
                </a:extLst>
              </p:cNvPr>
              <p:cNvSpPr txBox="1"/>
              <p:nvPr/>
            </p:nvSpPr>
            <p:spPr>
              <a:xfrm>
                <a:off x="838200" y="4650659"/>
                <a:ext cx="1099983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u="sng" dirty="0">
                    <a:solidFill>
                      <a:srgbClr val="FF0000"/>
                    </a:solidFill>
                  </a:rPr>
                  <a:t>Observation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	The algorithm for searching for key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probes the same sequence of slots as the insertion algorithm examined when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was inserted.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	If the algorithm finds an empty slot mid-way, it means key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not present in the table. Otherwise,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would have been inserted in this empty slot and not later in its probe sequence.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b="1" i="1" u="sn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BF2260-4FB3-4EDB-9826-D0934CB75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50659"/>
                <a:ext cx="10999839" cy="2308324"/>
              </a:xfrm>
              <a:prstGeom prst="rect">
                <a:avLst/>
              </a:prstGeom>
              <a:blipFill>
                <a:blip r:embed="rId3"/>
                <a:stretch>
                  <a:fillRect l="-499" t="-1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98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47DB-C023-4C35-82B5-47AF426C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Operation: Deletion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055B4650-4DEA-49B3-BCFE-DC6D566258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open addressing, deletion  is not as straightforward.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we delete key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its slot, we cannot simply mark it as empty by storing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NULL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solve this problem by storing a special flag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DELETED </a:t>
                </a:r>
                <a:r>
                  <a:rPr lang="en-US" dirty="0">
                    <a:solidFill>
                      <a:schemeClr val="accent1"/>
                    </a:solidFill>
                  </a:rPr>
                  <a:t>instead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NULL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. </a:t>
                </a:r>
                <a:r>
                  <a:rPr lang="en-US" b="1" dirty="0">
                    <a:solidFill>
                      <a:srgbClr val="FF0000"/>
                    </a:solidFill>
                  </a:rPr>
                  <a:t>(PS 4.3.1 , 4.3.2)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055B4650-4DEA-49B3-BCFE-DC6D566258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319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11E2-987D-4493-A20C-DDC094F7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Probing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9730B-5F11-4163-B239-FDCE66AB9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will show three </a:t>
            </a:r>
            <a:r>
              <a:rPr lang="en-US" b="1" dirty="0">
                <a:solidFill>
                  <a:srgbClr val="FF0000"/>
                </a:solidFill>
              </a:rPr>
              <a:t>probing techniques </a:t>
            </a:r>
            <a:r>
              <a:rPr lang="en-US" dirty="0">
                <a:solidFill>
                  <a:schemeClr val="accent1"/>
                </a:solidFill>
              </a:rPr>
              <a:t>that can be used to produce </a:t>
            </a:r>
            <a:r>
              <a:rPr lang="en-US" b="1" i="1" dirty="0">
                <a:solidFill>
                  <a:srgbClr val="FF0000"/>
                </a:solidFill>
              </a:rPr>
              <a:t>probe sequences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Linear Probing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Quadratic Probing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Double Hashing</a:t>
            </a:r>
          </a:p>
        </p:txBody>
      </p:sp>
    </p:spTree>
    <p:extLst>
      <p:ext uri="{BB962C8B-B14F-4D97-AF65-F5344CB8AC3E}">
        <p14:creationId xmlns:p14="http://schemas.microsoft.com/office/powerpoint/2010/main" val="28431020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C60AA-8684-48D9-B847-45533FA5C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18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Linear Probing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B8C05F-CB8C-4BC3-B073-A5F75EF785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linear probing</a:t>
                </a:r>
                <a:r>
                  <a:rPr lang="en-US" dirty="0">
                    <a:solidFill>
                      <a:schemeClr val="accent1"/>
                    </a:solidFill>
                  </a:rPr>
                  <a:t>, when a collision occurs,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we move forward 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one position </a:t>
                </a:r>
                <a:r>
                  <a:rPr lang="en-US" dirty="0">
                    <a:solidFill>
                      <a:schemeClr val="accent1"/>
                    </a:solidFill>
                  </a:rPr>
                  <a:t>(wrapping around when reaching the last slot) to see if it is an empty slot. 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we continue moving forward 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one position </a:t>
                </a:r>
                <a:r>
                  <a:rPr lang="en-US" dirty="0">
                    <a:solidFill>
                      <a:schemeClr val="accent1"/>
                    </a:solidFill>
                  </a:rPr>
                  <a:t>until an empty slot is found.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otherwise, it means the hash table is full.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Hash functions for linear probing are of the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where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↦{0,1,2,…,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auxiliary hash function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=0,1,2,…,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initial position probed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;later positions probed will be offset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(wrapping around for the last slot).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B8C05F-CB8C-4BC3-B073-A5F75EF785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1512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C2D76-FBB3-4DA3-98E5-BF5C25A61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Direct-Address Table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CFB930-BD52-4897-A944-161CBE030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516" y="1419850"/>
            <a:ext cx="7548471" cy="408675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3A2D2C-B4D6-4AA2-BCF5-7FB472447ACC}"/>
              </a:ext>
            </a:extLst>
          </p:cNvPr>
          <p:cNvSpPr txBox="1"/>
          <p:nvPr/>
        </p:nvSpPr>
        <p:spPr>
          <a:xfrm>
            <a:off x="6910685" y="5795315"/>
            <a:ext cx="3089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Illustration from the CLRS book (Figure 11.1)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0222F2-CB85-4F42-A905-315D7D150A29}"/>
              </a:ext>
            </a:extLst>
          </p:cNvPr>
          <p:cNvSpPr txBox="1"/>
          <p:nvPr/>
        </p:nvSpPr>
        <p:spPr>
          <a:xfrm>
            <a:off x="838200" y="1708900"/>
            <a:ext cx="3981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Implementation: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Each slot stores a pointer to the actual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Objects consist of two parts: </a:t>
            </a:r>
            <a:r>
              <a:rPr lang="en-US" i="1" dirty="0">
                <a:solidFill>
                  <a:srgbClr val="FF0000"/>
                </a:solidFill>
              </a:rPr>
              <a:t>key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i="1" dirty="0">
                <a:solidFill>
                  <a:srgbClr val="FF0000"/>
                </a:solidFill>
              </a:rPr>
              <a:t>data</a:t>
            </a:r>
            <a:r>
              <a:rPr lang="en-US" i="1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939C17-AEA5-4ACE-9C53-A329A50761D8}"/>
                  </a:ext>
                </a:extLst>
              </p:cNvPr>
              <p:cNvSpPr txBox="1"/>
              <p:nvPr/>
            </p:nvSpPr>
            <p:spPr>
              <a:xfrm>
                <a:off x="962400" y="4711481"/>
                <a:ext cx="398145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Example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It is given that the universe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={0,1,2,…,9}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Currently, the direct-address table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has</a:t>
                </a:r>
                <a:r>
                  <a:rPr lang="en-US" dirty="0"/>
                  <a:t> </a:t>
                </a:r>
                <a:r>
                  <a:rPr lang="en-US" i="1" dirty="0"/>
                  <a:t>4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elements.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The keys of the current elements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namely,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2, 3, 5</m:t>
                    </m:r>
                  </m:oMath>
                </a14:m>
                <a:r>
                  <a:rPr lang="th-TH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939C17-AEA5-4ACE-9C53-A329A5076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00" y="4711481"/>
                <a:ext cx="3981450" cy="2585323"/>
              </a:xfrm>
              <a:prstGeom prst="rect">
                <a:avLst/>
              </a:prstGeom>
              <a:blipFill>
                <a:blip r:embed="rId3"/>
                <a:stretch>
                  <a:fillRect l="-1378" t="-1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2A1CE6-BE61-422E-9728-15E73E68624C}"/>
                  </a:ext>
                </a:extLst>
              </p:cNvPr>
              <p:cNvSpPr txBox="1"/>
              <p:nvPr/>
            </p:nvSpPr>
            <p:spPr>
              <a:xfrm>
                <a:off x="819150" y="3324225"/>
                <a:ext cx="35863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Implementation Alternative: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Instead of storing pointers, we can store objects in</a:t>
                </a:r>
                <a:r>
                  <a:rPr lang="en-US" b="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to save space.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2A1CE6-BE61-422E-9728-15E73E686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50" y="3324225"/>
                <a:ext cx="3586316" cy="1200329"/>
              </a:xfrm>
              <a:prstGeom prst="rect">
                <a:avLst/>
              </a:prstGeom>
              <a:blipFill>
                <a:blip r:embed="rId4"/>
                <a:stretch>
                  <a:fillRect l="-1358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4980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71A5-8558-45D9-A631-4768343A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Quadratic Probing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0D54F6-33E5-4907-921A-C11B3C3EAE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quadratic probing</a:t>
                </a:r>
                <a:r>
                  <a:rPr lang="en-US" dirty="0">
                    <a:solidFill>
                      <a:schemeClr val="accent1"/>
                    </a:solidFill>
                  </a:rPr>
                  <a:t>, we use a hash function of the form: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where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auxiliary hash function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positive constants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initial position probed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; later positions probed are offset by some amount that depends on the probe number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the two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0D54F6-33E5-4907-921A-C11B3C3EA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275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08101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CDEA4-D599-4489-A001-6FA2A9787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Double Hashing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F33E4E-1A36-4A56-84C5-F57622E4C6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In </a:t>
                </a:r>
                <a:r>
                  <a:rPr lang="en-US" sz="2400" dirty="0">
                    <a:solidFill>
                      <a:srgbClr val="FF0000"/>
                    </a:solidFill>
                  </a:rPr>
                  <a:t>double hashing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, we use a hash function of the form:</a:t>
                </a: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where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are auxiliary hash functions.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With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double hashing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,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 a larger number of probe sequences is made possible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probe sequence depends on the key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two ways (the initial probe position or the offset or both may vary)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to allow the entire hash table to be searched,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must be chosen in such a way that they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relatively prime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F33E4E-1A36-4A56-84C5-F57622E4C6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9DAAB1F-B122-4DE5-9696-68A03134F3C9}"/>
              </a:ext>
            </a:extLst>
          </p:cNvPr>
          <p:cNvSpPr txBox="1"/>
          <p:nvPr/>
        </p:nvSpPr>
        <p:spPr>
          <a:xfrm>
            <a:off x="838200" y="5661878"/>
            <a:ext cx="9505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Double hashing makes probe sequences </a:t>
            </a:r>
            <a:r>
              <a:rPr lang="en-US" sz="2400" b="1" i="1" dirty="0">
                <a:solidFill>
                  <a:srgbClr val="FF0000"/>
                </a:solidFill>
              </a:rPr>
              <a:t>look more random </a:t>
            </a:r>
            <a:r>
              <a:rPr lang="en-US" sz="2400" dirty="0">
                <a:solidFill>
                  <a:schemeClr val="accent1"/>
                </a:solidFill>
              </a:rPr>
              <a:t>than linear and quadratic probing so it performs better. </a:t>
            </a:r>
          </a:p>
        </p:txBody>
      </p:sp>
    </p:spTree>
    <p:extLst>
      <p:ext uri="{BB962C8B-B14F-4D97-AF65-F5344CB8AC3E}">
        <p14:creationId xmlns:p14="http://schemas.microsoft.com/office/powerpoint/2010/main" val="12172643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F8A3-6D1F-4BC5-AA01-37699F51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E8094-1860-4D7A-8FE1-B4C0C31B6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have learned the following topics: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Direct-Address Table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Hash Table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Collision Resolution</a:t>
            </a:r>
          </a:p>
          <a:p>
            <a:pPr lvl="2"/>
            <a:r>
              <a:rPr lang="en-US" b="1" i="1" dirty="0">
                <a:solidFill>
                  <a:srgbClr val="FF0000"/>
                </a:solidFill>
              </a:rPr>
              <a:t>Separate Chain Method</a:t>
            </a:r>
          </a:p>
          <a:p>
            <a:pPr lvl="2"/>
            <a:r>
              <a:rPr lang="en-US" b="1" i="1" dirty="0">
                <a:solidFill>
                  <a:srgbClr val="FF0000"/>
                </a:solidFill>
              </a:rPr>
              <a:t>Open Address Method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Next time, we will cover </a:t>
            </a:r>
            <a:r>
              <a:rPr lang="en-US" b="1" i="1" dirty="0">
                <a:solidFill>
                  <a:srgbClr val="FF0000"/>
                </a:solidFill>
              </a:rPr>
              <a:t>sorting algorithms</a:t>
            </a:r>
            <a:r>
              <a:rPr lang="en-US" b="1" i="1" dirty="0">
                <a:solidFill>
                  <a:schemeClr val="accent1"/>
                </a:solidFill>
              </a:rPr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26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626CE-E78E-4AB7-8FAA-D8E35F0D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8626E1-2FA1-40D8-9A50-C06B17F06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701" y="4309639"/>
            <a:ext cx="6015147" cy="8576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7B6733-12C2-44CA-943B-E336A2B07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426" y="3035106"/>
            <a:ext cx="5667697" cy="7877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9A0876-6200-40EB-82C3-BDEA7E4BD3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151" y="1869687"/>
            <a:ext cx="5667697" cy="7877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D40D79-52B3-4DBD-8DCC-E614533DCC6D}"/>
                  </a:ext>
                </a:extLst>
              </p:cNvPr>
              <p:cNvSpPr txBox="1"/>
              <p:nvPr/>
            </p:nvSpPr>
            <p:spPr>
              <a:xfrm>
                <a:off x="1624963" y="5822233"/>
                <a:ext cx="82284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All the three basic operations of the direct-address table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operations.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D40D79-52B3-4DBD-8DCC-E614533DC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963" y="5822233"/>
                <a:ext cx="8228471" cy="400110"/>
              </a:xfrm>
              <a:prstGeom prst="rect">
                <a:avLst/>
              </a:prstGeom>
              <a:blipFill>
                <a:blip r:embed="rId5"/>
                <a:stretch>
                  <a:fillRect l="-815" t="-7576" r="-74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050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F9A98-25F7-43EB-A219-0914C4870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Downsides of Direct Addressing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3D892B-F832-444B-BA06-8CDB542CE7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Observations: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When the universe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large, storing a table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of size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using direct addressing is impractical.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keys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actually stored </a:t>
                </a:r>
                <a:r>
                  <a:rPr lang="en-US" dirty="0">
                    <a:solidFill>
                      <a:schemeClr val="accent1"/>
                    </a:solidFill>
                  </a:rPr>
                  <a:t>may be so small relative to the size of the universe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that most of the space would be wasted.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fix these issues,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 	we use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hash tables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3D892B-F832-444B-BA06-8CDB542CE7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75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B9E5A-5332-4E7D-AC1B-F00ABA7C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39395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Hash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9DE79-1A8B-4269-8390-6DC7065A8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895" y="1756965"/>
            <a:ext cx="6763005" cy="334406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248A58-B8BE-4AE7-AFC4-A4916CFA0E32}"/>
              </a:ext>
            </a:extLst>
          </p:cNvPr>
          <p:cNvSpPr txBox="1"/>
          <p:nvPr/>
        </p:nvSpPr>
        <p:spPr>
          <a:xfrm>
            <a:off x="6977360" y="5242865"/>
            <a:ext cx="3089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Illustration from the CLRS book (Figure 11.2)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DC5C0F-9682-49F7-AE32-3B60861DFCA5}"/>
                  </a:ext>
                </a:extLst>
              </p:cNvPr>
              <p:cNvSpPr txBox="1"/>
              <p:nvPr/>
            </p:nvSpPr>
            <p:spPr>
              <a:xfrm>
                <a:off x="419100" y="2005013"/>
                <a:ext cx="466725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When the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of keys stored is much less than the universe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of all possible keys,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hash table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requires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much less storage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than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direct-address table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DC5C0F-9682-49F7-AE32-3B60861DF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2005013"/>
                <a:ext cx="4667250" cy="1323439"/>
              </a:xfrm>
              <a:prstGeom prst="rect">
                <a:avLst/>
              </a:prstGeom>
              <a:blipFill>
                <a:blip r:embed="rId3"/>
                <a:stretch>
                  <a:fillRect l="-1438" t="-2765" r="-2222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A52537-5A33-46AE-82D6-222A9168B3C7}"/>
                  </a:ext>
                </a:extLst>
              </p:cNvPr>
              <p:cNvSpPr txBox="1"/>
              <p:nvPr/>
            </p:nvSpPr>
            <p:spPr>
              <a:xfrm>
                <a:off x="419100" y="4598447"/>
                <a:ext cx="395287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A hash table requires storage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we maintain the benefit that searching for an element still requires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average case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A52537-5A33-46AE-82D6-222A9168B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4598447"/>
                <a:ext cx="3952875" cy="1323439"/>
              </a:xfrm>
              <a:prstGeom prst="rect">
                <a:avLst/>
              </a:prstGeom>
              <a:blipFill>
                <a:blip r:embed="rId4"/>
                <a:stretch>
                  <a:fillRect l="-1698" t="-2304" r="-2315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202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AD0F-28B7-490E-88D9-1062A506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Hash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A49022-53CA-4656-9DEA-B5493A397D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With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direct-addressing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:r>
                  <a:rPr lang="en-US" dirty="0">
                    <a:solidFill>
                      <a:schemeClr val="accent1"/>
                    </a:solidFill>
                  </a:rPr>
                  <a:t>an element with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stored in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With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hashing</a:t>
                </a:r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an element with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stored in slot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↦{0,1,2,…,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called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hash function</a:t>
                </a:r>
                <a:r>
                  <a:rPr lang="en-US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Terminology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Key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0" dirty="0">
                    <a:solidFill>
                      <a:schemeClr val="accent1"/>
                    </a:solidFill>
                  </a:rPr>
                  <a:t>hashes to slot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br>
                  <a:rPr lang="en-US" b="0" dirty="0"/>
                </a:b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the hash value of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A49022-53CA-4656-9DEA-B5493A397D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r="-406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614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E7EB-452C-415B-8E47-C2FC255F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Hashing Collision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7D253B-EDAF-486E-AFC3-BE33F30F5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4" y="1295400"/>
            <a:ext cx="6829425" cy="29953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87B058-1D82-4B8E-A196-37F0688C92CD}"/>
              </a:ext>
            </a:extLst>
          </p:cNvPr>
          <p:cNvSpPr txBox="1"/>
          <p:nvPr/>
        </p:nvSpPr>
        <p:spPr>
          <a:xfrm>
            <a:off x="6867525" y="44921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Illustration from the CLRS book (Figure 11.3)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1D7AAA-F869-406F-8038-824C8D247356}"/>
                  </a:ext>
                </a:extLst>
              </p:cNvPr>
              <p:cNvSpPr txBox="1"/>
              <p:nvPr/>
            </p:nvSpPr>
            <p:spPr>
              <a:xfrm>
                <a:off x="838200" y="1823585"/>
                <a:ext cx="3914775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When two different keys hash to the same slot, we call this situation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collision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hash to the same slot because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1D7AAA-F869-406F-8038-824C8D247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3585"/>
                <a:ext cx="3914775" cy="1938992"/>
              </a:xfrm>
              <a:prstGeom prst="rect">
                <a:avLst/>
              </a:prstGeom>
              <a:blipFill>
                <a:blip r:embed="rId3"/>
                <a:stretch>
                  <a:fillRect l="-1713" t="-1572" r="-156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7C95A7-F4AD-4297-8CA7-E0B70C531961}"/>
                  </a:ext>
                </a:extLst>
              </p:cNvPr>
              <p:cNvSpPr txBox="1"/>
              <p:nvPr/>
            </p:nvSpPr>
            <p:spPr>
              <a:xfrm>
                <a:off x="838200" y="4030444"/>
                <a:ext cx="4114800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The solution is to avoid collisions or at least minimize their number.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/>
                    </a:solidFill>
                  </a:rPr>
                  <a:t>Choosing a good hash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key to minimizing collisions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should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appear random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but must be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deterministic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in that given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the hash function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must always produce the same output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7C95A7-F4AD-4297-8CA7-E0B70C531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30444"/>
                <a:ext cx="4114800" cy="3477875"/>
              </a:xfrm>
              <a:prstGeom prst="rect">
                <a:avLst/>
              </a:prstGeom>
              <a:blipFill>
                <a:blip r:embed="rId4"/>
                <a:stretch>
                  <a:fillRect l="-1630" t="-876" r="-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686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4418</TotalTime>
  <Words>3079</Words>
  <Application>Microsoft Office PowerPoint</Application>
  <PresentationFormat>Widescreen</PresentationFormat>
  <Paragraphs>320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Direct-Addressing</vt:lpstr>
      <vt:lpstr>Direct-Address Table</vt:lpstr>
      <vt:lpstr>Basic Operations </vt:lpstr>
      <vt:lpstr>Downsides of Direct Addressing </vt:lpstr>
      <vt:lpstr>Hash Table</vt:lpstr>
      <vt:lpstr>Hash Function</vt:lpstr>
      <vt:lpstr>Hashing Collision</vt:lpstr>
      <vt:lpstr>Collision Resolution</vt:lpstr>
      <vt:lpstr>Separate Chaining</vt:lpstr>
      <vt:lpstr>Basic Operation: Insert</vt:lpstr>
      <vt:lpstr>Basic Operation: Search</vt:lpstr>
      <vt:lpstr>Basic Operation: Delete</vt:lpstr>
      <vt:lpstr>Load Factor</vt:lpstr>
      <vt:lpstr>Load Factor</vt:lpstr>
      <vt:lpstr>Average-Case Analysis</vt:lpstr>
      <vt:lpstr>Simple Uniform Hashing</vt:lpstr>
      <vt:lpstr>Simple Uniform Hashing</vt:lpstr>
      <vt:lpstr>The average-case complexity of search</vt:lpstr>
      <vt:lpstr>Unsuccessful Search</vt:lpstr>
      <vt:lpstr>Successful Search</vt:lpstr>
      <vt:lpstr>Successful Search</vt:lpstr>
      <vt:lpstr>Successful Search</vt:lpstr>
      <vt:lpstr>Successful Search</vt:lpstr>
      <vt:lpstr>Successful Search</vt:lpstr>
      <vt:lpstr>Constant-Time Operations</vt:lpstr>
      <vt:lpstr>Hash Function</vt:lpstr>
      <vt:lpstr>Heuristically Good Hash Functions</vt:lpstr>
      <vt:lpstr>Interpreting keys as natural numbers</vt:lpstr>
      <vt:lpstr>Division Method</vt:lpstr>
      <vt:lpstr>Multiplication Method</vt:lpstr>
      <vt:lpstr>Open Addressing</vt:lpstr>
      <vt:lpstr>Probe Sequence</vt:lpstr>
      <vt:lpstr>Basic Operation: Insert</vt:lpstr>
      <vt:lpstr>Basic Operation: Search</vt:lpstr>
      <vt:lpstr>Basic Operation: Deletion</vt:lpstr>
      <vt:lpstr>Probing Techniques</vt:lpstr>
      <vt:lpstr>Linear Probing</vt:lpstr>
      <vt:lpstr>Quadratic Probing</vt:lpstr>
      <vt:lpstr>Double Hashing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1160</cp:revision>
  <cp:lastPrinted>2020-08-20T14:13:50Z</cp:lastPrinted>
  <dcterms:created xsi:type="dcterms:W3CDTF">2020-08-01T06:16:01Z</dcterms:created>
  <dcterms:modified xsi:type="dcterms:W3CDTF">2020-08-27T04:15:26Z</dcterms:modified>
</cp:coreProperties>
</file>