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05" r:id="rId3"/>
    <p:sldId id="306" r:id="rId4"/>
    <p:sldId id="307" r:id="rId5"/>
    <p:sldId id="309" r:id="rId6"/>
    <p:sldId id="308" r:id="rId7"/>
    <p:sldId id="346" r:id="rId8"/>
    <p:sldId id="310" r:id="rId9"/>
    <p:sldId id="311" r:id="rId10"/>
    <p:sldId id="345" r:id="rId11"/>
    <p:sldId id="312" r:id="rId12"/>
    <p:sldId id="313" r:id="rId13"/>
    <p:sldId id="314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31" r:id="rId24"/>
    <p:sldId id="329" r:id="rId25"/>
    <p:sldId id="330" r:id="rId26"/>
    <p:sldId id="332" r:id="rId27"/>
    <p:sldId id="333" r:id="rId28"/>
    <p:sldId id="334" r:id="rId29"/>
    <p:sldId id="315" r:id="rId30"/>
    <p:sldId id="316" r:id="rId31"/>
    <p:sldId id="317" r:id="rId32"/>
    <p:sldId id="318" r:id="rId33"/>
    <p:sldId id="335" r:id="rId34"/>
    <p:sldId id="336" r:id="rId35"/>
    <p:sldId id="337" r:id="rId36"/>
    <p:sldId id="339" r:id="rId37"/>
    <p:sldId id="338" r:id="rId38"/>
    <p:sldId id="319" r:id="rId39"/>
    <p:sldId id="340" r:id="rId40"/>
    <p:sldId id="341" r:id="rId41"/>
    <p:sldId id="342" r:id="rId42"/>
    <p:sldId id="343" r:id="rId43"/>
    <p:sldId id="34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8232-010D-4D7A-8797-032F58A1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Memoization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CC40E8-047D-4C89-81AA-B98BA29F52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with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memoization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total running time is composed of the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recursive call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memorized call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𝐹𝐼𝐵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the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non-recursive work</a:t>
                </a:r>
                <a:r>
                  <a:rPr lang="en-US" dirty="0">
                    <a:solidFill>
                      <a:schemeClr val="accent1"/>
                    </a:solidFill>
                  </a:rPr>
                  <a:t> in each call.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 			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, which can be simplified as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Solving using the repeated substitution method, we have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CC40E8-047D-4C89-81AA-B98BA29F52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28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6618-923F-451B-A386-A0175653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Bottom-Up 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78234A-0100-451B-8DAD-DB57521FF6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Bottom-Up Approach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Implemented via tabulation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Smaller values -&gt; Larger values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b="0" dirty="0">
                    <a:solidFill>
                      <a:schemeClr val="accent1"/>
                    </a:solidFill>
                  </a:rPr>
                  <a:t>Space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sz="3000" dirty="0">
                    <a:solidFill>
                      <a:srgbClr val="FF0000"/>
                    </a:solidFill>
                  </a:rPr>
                  <a:t>***</a:t>
                </a:r>
                <a:r>
                  <a:rPr lang="en-US" sz="3000" dirty="0">
                    <a:solidFill>
                      <a:schemeClr val="accent1"/>
                    </a:solidFill>
                  </a:rPr>
                  <a:t>Space complexity can be further optimized. (See PS 5.1.2)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78234A-0100-451B-8DAD-DB57521FF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E940EEA-CBBE-4D3F-A2EA-293D975C4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49500"/>
            <a:ext cx="5072247" cy="283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90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F7E4-C4A1-4EB8-9110-2F49EFA6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Top-Down vs Bottom-Up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F2152-4812-48B5-97C2-17427F64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b="1" i="1" dirty="0">
                <a:solidFill>
                  <a:srgbClr val="FF0000"/>
                </a:solidFill>
              </a:rPr>
              <a:t>       </a:t>
            </a:r>
            <a:r>
              <a:rPr lang="en-US" b="1" i="1" u="sng" dirty="0">
                <a:solidFill>
                  <a:srgbClr val="FF0000"/>
                </a:solidFill>
              </a:rPr>
              <a:t>Top-Down Approach</a:t>
            </a:r>
            <a:r>
              <a:rPr lang="en-US" b="1" i="1" dirty="0">
                <a:solidFill>
                  <a:srgbClr val="FF0000"/>
                </a:solidFill>
              </a:rPr>
              <a:t>: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Divides the original problem into smaller subproblems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Solves the subproblems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Combines the solutions to subproblems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Is implemented via recursion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Minimizes the number of subproblems via memoization</a:t>
            </a:r>
          </a:p>
          <a:p>
            <a:pPr marL="914400" lvl="2" indent="0">
              <a:buNone/>
            </a:pPr>
            <a:endParaRPr lang="en-US" sz="2800" b="1" i="1" u="sng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sz="2800" b="1" i="1" u="sng" dirty="0">
                <a:solidFill>
                  <a:srgbClr val="FF0000"/>
                </a:solidFill>
              </a:rPr>
              <a:t>Bottom-Up Approach</a:t>
            </a:r>
            <a:r>
              <a:rPr lang="en-US" sz="2800" b="1" i="1" dirty="0">
                <a:solidFill>
                  <a:srgbClr val="FF0000"/>
                </a:solidFill>
              </a:rPr>
              <a:t>:</a:t>
            </a:r>
            <a:endParaRPr lang="th-TH" sz="2800" b="1" i="1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Solves smaller subproblems first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Generates solutions to larger subproblems from solutions to smaller ones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Is implemented using loop iterations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Solves each subproblem only once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76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A456-4BC1-4B63-A3D3-DC1D81AD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31D7E-3D4E-4E26-B744-ED7A4ABA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0000"/>
                </a:solidFill>
              </a:rPr>
              <a:t>Dynamic programming (DP) </a:t>
            </a:r>
            <a:r>
              <a:rPr lang="en-US" sz="2400" dirty="0">
                <a:solidFill>
                  <a:schemeClr val="accent1"/>
                </a:solidFill>
              </a:rPr>
              <a:t>is an algorithm </a:t>
            </a:r>
            <a:r>
              <a:rPr lang="en-US" sz="2400" b="1" i="1" dirty="0">
                <a:solidFill>
                  <a:srgbClr val="FF0000"/>
                </a:solidFill>
              </a:rPr>
              <a:t>design paradigm </a:t>
            </a:r>
            <a:r>
              <a:rPr lang="en-US" sz="2400" dirty="0">
                <a:solidFill>
                  <a:schemeClr val="accent1"/>
                </a:solidFill>
              </a:rPr>
              <a:t>where a problem is solved recursively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 by dividing into smaller subproblems like divide-and-conquer.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However, DP exploits the following </a:t>
            </a:r>
            <a:r>
              <a:rPr lang="en-US" sz="2400" b="1" i="1" dirty="0">
                <a:solidFill>
                  <a:srgbClr val="FF0000"/>
                </a:solidFill>
              </a:rPr>
              <a:t>two properties </a:t>
            </a:r>
            <a:r>
              <a:rPr lang="en-US" sz="2400" dirty="0">
                <a:solidFill>
                  <a:schemeClr val="accent1"/>
                </a:solidFill>
              </a:rPr>
              <a:t>of the problem: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Overlapping subproblems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Subproblems solving the same problems are repeated many times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Solve such repeated subproblems only once and reuse their solutions via</a:t>
            </a:r>
          </a:p>
          <a:p>
            <a:pPr lvl="3"/>
            <a:r>
              <a:rPr lang="en-US" sz="2200" dirty="0">
                <a:solidFill>
                  <a:schemeClr val="accent1"/>
                </a:solidFill>
              </a:rPr>
              <a:t>Memoization (top-down)</a:t>
            </a:r>
          </a:p>
          <a:p>
            <a:pPr lvl="3"/>
            <a:r>
              <a:rPr lang="en-US" sz="2200" dirty="0">
                <a:solidFill>
                  <a:schemeClr val="accent1"/>
                </a:solidFill>
              </a:rPr>
              <a:t>Tabulation (bottom-up)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Optimal Substructure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An optimal solution to a problem contains optimal solutions to smaller subproblems</a:t>
            </a:r>
            <a:r>
              <a:rPr lang="en-US" sz="2400" b="1" i="1" dirty="0">
                <a:solidFill>
                  <a:srgbClr val="FF0000"/>
                </a:solidFill>
              </a:rPr>
              <a:t>	</a:t>
            </a:r>
          </a:p>
          <a:p>
            <a:pPr marL="914400" lvl="2" indent="0">
              <a:buNone/>
            </a:pPr>
            <a:r>
              <a:rPr lang="en-US" sz="2400" b="1" i="1" dirty="0">
                <a:solidFill>
                  <a:srgbClr val="FF0000"/>
                </a:solidFill>
              </a:rPr>
              <a:t>	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DP is usually used to solve </a:t>
            </a:r>
            <a:r>
              <a:rPr lang="en-US" sz="2400" b="1" i="1" dirty="0">
                <a:solidFill>
                  <a:srgbClr val="FF0000"/>
                </a:solidFill>
              </a:rPr>
              <a:t>optimization problems </a:t>
            </a:r>
            <a:r>
              <a:rPr lang="en-US" sz="2400" dirty="0">
                <a:solidFill>
                  <a:schemeClr val="accent1"/>
                </a:solidFill>
              </a:rPr>
              <a:t>as we will see shortly.</a:t>
            </a:r>
          </a:p>
          <a:p>
            <a:pPr lvl="1"/>
            <a:r>
              <a:rPr lang="en-US" sz="2000" b="1" i="1" dirty="0">
                <a:solidFill>
                  <a:srgbClr val="FF0000"/>
                </a:solidFill>
              </a:rPr>
              <a:t>Minimization</a:t>
            </a:r>
          </a:p>
          <a:p>
            <a:pPr lvl="1"/>
            <a:r>
              <a:rPr lang="en-US" sz="2000" b="1" i="1" dirty="0">
                <a:solidFill>
                  <a:srgbClr val="FF0000"/>
                </a:solidFill>
              </a:rPr>
              <a:t>Maximization</a:t>
            </a:r>
            <a:r>
              <a:rPr lang="en-US" sz="2000" dirty="0">
                <a:solidFill>
                  <a:schemeClr val="accent1"/>
                </a:solidFill>
              </a:rPr>
              <a:t>		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136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6291-ADF8-4725-AA9F-397D5F99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73128B-9BD8-4650-B219-8D9B5F474F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Recalling matrix multiplication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1) The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matrix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computed by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2) Matrix multiplication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associative</a:t>
                </a:r>
                <a:r>
                  <a:rPr lang="en-US" dirty="0">
                    <a:solidFill>
                      <a:schemeClr val="accent1"/>
                    </a:solidFill>
                  </a:rPr>
                  <a:t>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so different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parenthesizations</a:t>
                </a:r>
                <a:r>
                  <a:rPr lang="en-US" dirty="0">
                    <a:solidFill>
                      <a:schemeClr val="accent1"/>
                    </a:solidFill>
                  </a:rPr>
                  <a:t> do not alter the value.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73128B-9BD8-4650-B219-8D9B5F474F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760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A103-EB89-482A-B7CA-EBD9A789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Matrix Chain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B193C9-5881-4362-BCDA-D2DC8E9C59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=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×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       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multiply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𝑝𝑞𝑟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multiplications are needed.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B193C9-5881-4362-BCDA-D2DC8E9C59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341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186C-0368-4492-928A-53754341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Matrix Chain Multiplication: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CA81B9-B3FA-4987-B017-9EC479DEA8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1800" b="1" i="1" u="sng" dirty="0">
                    <a:solidFill>
                      <a:srgbClr val="FF0000"/>
                    </a:solidFill>
                  </a:rPr>
                  <a:t>Example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,</a:t>
                </a:r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be matrices of the following dimensions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, respectively.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There are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2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different parenthesizations for a matrix chain of length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3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Case 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requires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50=25000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multiplications, whose result is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of dimension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requires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∙5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multiplications, whose result is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of dimension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Therefore, the total number of multiplications is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5000+50000=75000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Case II: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requires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5=5000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multiplications, whose result is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of dimension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requires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multiplications, whose result is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of dimension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the total number of multiplications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5000+2500=7500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CA81B9-B3FA-4987-B017-9EC479DEA8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40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EBB8-8266-4209-B68C-E17020DF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Matrix Chain Multiplication: Brute Force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68A7B-C2B8-4B61-8E0C-EFB4491BB3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many different ways can we parenthesize a matrix chain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denote the number of ways of parenthesizations of a matrix chain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1,                                      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≤2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),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≥3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1.5</m:t>
                                </m:r>
                              </m:sup>
                            </m:sSup>
                          </m:den>
                        </m:f>
                      </m:e>
                    </m:box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related to the Catalan numbers.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the number of ways of placing </a:t>
                </a:r>
                <a:r>
                  <a:rPr lang="en-US" b="0" i="0" dirty="0">
                    <a:solidFill>
                      <a:schemeClr val="accent1"/>
                    </a:solidFill>
                    <a:effectLst/>
                  </a:rPr>
                  <a:t>parenthesis is </a:t>
                </a:r>
                <a:r>
                  <a:rPr lang="en-US" b="1" i="1" dirty="0">
                    <a:solidFill>
                      <a:srgbClr val="FF0000"/>
                    </a:solidFill>
                    <a:effectLst/>
                  </a:rPr>
                  <a:t>exponential</a:t>
                </a:r>
                <a:r>
                  <a:rPr lang="en-US" b="0" i="0" dirty="0">
                    <a:solidFill>
                      <a:schemeClr val="accent1"/>
                    </a:solidFill>
                    <a:effectLst/>
                  </a:rPr>
                  <a:t> in the length of a matrix chain, a brute force approach is impractical.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68A7B-C2B8-4B61-8E0C-EFB4491BB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617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3995-3993-4B09-AFB4-C1D0B471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Matrix Chain Multiplication: 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1D396-56C9-4779-8831-3C245E028D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a matrix chain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a dimension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a dimension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…</a:t>
                </a:r>
              </a:p>
              <a:p>
                <a:pPr marL="0" indent="0" algn="ctr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a dimension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matrix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the number of multiplications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want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1D396-56C9-4779-8831-3C245E028D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428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DF65-35D3-4CD3-AC48-DDA20423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Matrix Chain Multiplication: Optimal Substructure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F12561-F680-4A52-A932-4538EAB8A1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Suppose we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split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 matrix chain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at some position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evaluates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whose number of multiplications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evaluates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whose number of multiplications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Multiplying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requires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multiplications.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the total number of multiplications is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F12561-F680-4A52-A932-4538EAB8A1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86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7: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4E1D-92C9-4772-8FB3-84DA7F6EE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Matrix Chain Multiplication: Optimal Substructure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2B104-AF9A-4CA5-A9F4-3939ABF11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an optimal solution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involves splitting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the final step, solutions to parenthesizations of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are also optimal.</a:t>
                </a: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use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Cut-and-Paste</a:t>
                </a:r>
                <a:r>
                  <a:rPr lang="en-US" dirty="0">
                    <a:solidFill>
                      <a:schemeClr val="accent1"/>
                    </a:solidFill>
                  </a:rPr>
                  <a:t> argument.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the solution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not optimal</a:t>
                </a:r>
                <a:r>
                  <a:rPr lang="en-US" dirty="0">
                    <a:solidFill>
                      <a:schemeClr val="accent1"/>
                    </a:solidFill>
                  </a:rPr>
                  <a:t>. We can then replace this solution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with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better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hence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better solution </a:t>
                </a:r>
                <a:r>
                  <a:rPr lang="en-US" dirty="0">
                    <a:solidFill>
                      <a:schemeClr val="accent1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,which contradicts the optimality of the solution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symmetric argument is applied to optimality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2B104-AF9A-4CA5-A9F4-3939ABF11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293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54A0-45E8-43D6-800E-8ABA9C91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Matrix Chain Multiplication: Optimal Substructure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AE38D-B109-48FF-8C62-FD79E6AFF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Having proved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substructure </a:t>
                </a:r>
                <a:r>
                  <a:rPr lang="en-US" dirty="0">
                    <a:solidFill>
                      <a:schemeClr val="accent1"/>
                    </a:solidFill>
                  </a:rPr>
                  <a:t>of the Matrix Chain Multiplication problem,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the next question is “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where</a:t>
                </a:r>
                <a:r>
                  <a:rPr lang="en-US" dirty="0">
                    <a:solidFill>
                      <a:schemeClr val="accent1"/>
                    </a:solidFill>
                  </a:rPr>
                  <a:t> do we split ?, i.e., what is the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position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?“.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Answer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Try them all !!!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AE38D-B109-48FF-8C62-FD79E6AFF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359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B35D-031D-4417-86C3-DD1177EA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Matrix Chain Multiplication: Recursive Formulation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8C499-C306-49CF-AD9E-B989D5BEDB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Recursive Formulation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the minimum number of multiplications for a matrix chain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1,                                                                       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+1,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do not know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so we try all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possible values and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provides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best</a:t>
                </a:r>
                <a:r>
                  <a:rPr lang="en-US" dirty="0">
                    <a:solidFill>
                      <a:schemeClr val="accent1"/>
                    </a:solidFill>
                  </a:rPr>
                  <a:t> 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smallest</a:t>
                </a:r>
                <a:r>
                  <a:rPr lang="en-US" dirty="0">
                    <a:solidFill>
                      <a:schemeClr val="accent1"/>
                    </a:solidFill>
                  </a:rPr>
                  <a:t>) solution.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8C499-C306-49CF-AD9E-B989D5BEDB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512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6847-E095-4ABC-B4B2-23D1DAC2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Matrix Chain Multiplication: Top-Down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CBA9A7-2D1C-48D8-8E7A-49A76EDFA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920" y="1885950"/>
            <a:ext cx="7893430" cy="258206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501948-D7B5-429E-BDF8-EA699BA8E7A8}"/>
                  </a:ext>
                </a:extLst>
              </p:cNvPr>
              <p:cNvSpPr txBox="1"/>
              <p:nvPr/>
            </p:nvSpPr>
            <p:spPr>
              <a:xfrm>
                <a:off x="1958595" y="5292259"/>
                <a:ext cx="78934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The running time is exponential in the chain length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501948-D7B5-429E-BDF8-EA699BA8E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595" y="5292259"/>
                <a:ext cx="7893429" cy="523220"/>
              </a:xfrm>
              <a:prstGeom prst="rect">
                <a:avLst/>
              </a:prstGeom>
              <a:blipFill>
                <a:blip r:embed="rId3"/>
                <a:stretch>
                  <a:fillRect l="-1544" t="-10465" r="-262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873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1B0D-030F-4E45-B7CD-F15D2EFB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Matrix Chain Multiplication: Overlapping Subproblems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975287-5F67-4CBF-962B-35ADABB2A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5" y="1987550"/>
            <a:ext cx="6120266" cy="33084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73BAD0-D9B8-48F5-9E92-14C40AF816DF}"/>
              </a:ext>
            </a:extLst>
          </p:cNvPr>
          <p:cNvSpPr txBox="1"/>
          <p:nvPr/>
        </p:nvSpPr>
        <p:spPr>
          <a:xfrm>
            <a:off x="6600825" y="6308209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***Illustration from https://www.geeksforgeeks.org/</a:t>
            </a:r>
          </a:p>
        </p:txBody>
      </p:sp>
    </p:spTree>
    <p:extLst>
      <p:ext uri="{BB962C8B-B14F-4D97-AF65-F5344CB8AC3E}">
        <p14:creationId xmlns:p14="http://schemas.microsoft.com/office/powerpoint/2010/main" val="2536820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1B0D-030F-4E45-B7CD-F15D2EFB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Matrix Chain Multiplication: Overlapping Subproblems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0D324D4-CDFA-491F-BC87-0F8515AE4A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Additionally, the number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distinct</a:t>
                </a:r>
                <a:r>
                  <a:rPr lang="en-US" dirty="0">
                    <a:solidFill>
                      <a:schemeClr val="accent1"/>
                    </a:solidFill>
                  </a:rPr>
                  <a:t> subproblems is relatively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small</a:t>
                </a:r>
                <a:r>
                  <a:rPr lang="en-US" dirty="0">
                    <a:solidFill>
                      <a:schemeClr val="accent1"/>
                    </a:solidFill>
                  </a:rPr>
                  <a:t> (i.e.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polynomial</a:t>
                </a:r>
                <a:r>
                  <a:rPr lang="en-US" dirty="0">
                    <a:solidFill>
                      <a:schemeClr val="accent1"/>
                    </a:solidFill>
                  </a:rPr>
                  <a:t> in problem size).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number of distinct subproblems is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>
                    <a:solidFill>
                      <a:schemeClr val="accent1"/>
                    </a:solidFill>
                  </a:rPr>
                  <a:t>, which is polynomial in the problem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0D324D4-CDFA-491F-BC87-0F8515AE4A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612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89F73-85C4-49EE-8FE9-2C142298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Matrix Chain Multiplication: Memoization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EA51FE-E413-4AEF-964C-E1C68410F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812" y="1814513"/>
            <a:ext cx="7333926" cy="2797969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1A2312-AB77-4674-97AB-999056DF73B9}"/>
                  </a:ext>
                </a:extLst>
              </p:cNvPr>
              <p:cNvSpPr txBox="1"/>
              <p:nvPr/>
            </p:nvSpPr>
            <p:spPr>
              <a:xfrm>
                <a:off x="2467299" y="4981575"/>
                <a:ext cx="78962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This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top-down 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memoized</a:t>
                </a:r>
                <a:r>
                  <a:rPr lang="en-US" dirty="0">
                    <a:solidFill>
                      <a:schemeClr val="accent1"/>
                    </a:solidFill>
                  </a:rPr>
                  <a:t> algorithm remains similar to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top-down non-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memoized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algorithm, except that this memorized algorithm stores newly computed values into the table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shown in lines </a:t>
                </a: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:r>
                  <a:rPr lang="en-US" dirty="0">
                    <a:solidFill>
                      <a:srgbClr val="FF0000"/>
                    </a:solidFill>
                  </a:rPr>
                  <a:t>9</a:t>
                </a:r>
                <a:r>
                  <a:rPr lang="en-US" dirty="0">
                    <a:solidFill>
                      <a:schemeClr val="accent1"/>
                    </a:solidFill>
                  </a:rPr>
                  <a:t> and reuses these values as shown in lines </a:t>
                </a: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1A2312-AB77-4674-97AB-999056DF7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299" y="4981575"/>
                <a:ext cx="7896225" cy="1200329"/>
              </a:xfrm>
              <a:prstGeom prst="rect">
                <a:avLst/>
              </a:prstGeom>
              <a:blipFill>
                <a:blip r:embed="rId3"/>
                <a:stretch>
                  <a:fillRect l="-695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178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B1A3-E05E-43C1-AB58-9B630C89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Matrix Chain Multiplication: Bottom-Up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8985C6-1467-43E0-A2FC-3C5486FD4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262" y="1690688"/>
            <a:ext cx="4780263" cy="341792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2B678F-3CA0-4EF7-9FD8-155C8B9D1CAC}"/>
                  </a:ext>
                </a:extLst>
              </p:cNvPr>
              <p:cNvSpPr txBox="1"/>
              <p:nvPr/>
            </p:nvSpPr>
            <p:spPr>
              <a:xfrm>
                <a:off x="1085849" y="1895476"/>
                <a:ext cx="570547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u="sng" dirty="0">
                    <a:solidFill>
                      <a:srgbClr val="FF0000"/>
                    </a:solidFill>
                  </a:rPr>
                  <a:t>Analysis (Rough Version)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endParaRPr lang="en-US" b="1" i="1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There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>
                    <a:solidFill>
                      <a:schemeClr val="accent1"/>
                    </a:solidFill>
                  </a:rPr>
                  <a:t> distinct subproblems (generated by the two outer for loops).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In each subproblem, there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dirty="0">
                    <a:solidFill>
                      <a:schemeClr val="accent1"/>
                    </a:solidFill>
                  </a:rPr>
                  <a:t>ways of choosing where to split the matrix chain (the innermost for loop in line </a:t>
                </a:r>
                <a:r>
                  <a:rPr lang="en-US" dirty="0">
                    <a:solidFill>
                      <a:srgbClr val="FF0000"/>
                    </a:solidFill>
                  </a:rPr>
                  <a:t>10</a:t>
                </a:r>
                <a:r>
                  <a:rPr lang="en-US" dirty="0">
                    <a:solidFill>
                      <a:schemeClr val="accent1"/>
                    </a:solidFill>
                  </a:rPr>
                  <a:t>).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Therefore, the total running 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>
                    <a:solidFill>
                      <a:schemeClr val="accent1"/>
                    </a:solidFill>
                  </a:rPr>
                  <a:t> 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2B678F-3CA0-4EF7-9FD8-155C8B9D1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49" y="1895476"/>
                <a:ext cx="5705475" cy="2862322"/>
              </a:xfrm>
              <a:prstGeom prst="rect">
                <a:avLst/>
              </a:prstGeom>
              <a:blipFill>
                <a:blip r:embed="rId3"/>
                <a:stretch>
                  <a:fillRect l="-855" t="-1279" b="-2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525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56AE-0F8F-432B-BC9F-481B6A66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Matrix Chain Multiplication: Solution Reconstruction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2343EC-9616-480C-B0EB-3BA149E02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75" y="2073243"/>
            <a:ext cx="5178425" cy="2382076"/>
          </a:xfrm>
        </p:spPr>
      </p:pic>
    </p:spTree>
    <p:extLst>
      <p:ext uri="{BB962C8B-B14F-4D97-AF65-F5344CB8AC3E}">
        <p14:creationId xmlns:p14="http://schemas.microsoft.com/office/powerpoint/2010/main" val="593107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FAE9-D014-4313-A07D-97F4590A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Longest Common Subsequence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638556-66A8-4F1F-98B0-44537CC142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Longest Common Subsequence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LCS</a:t>
                </a:r>
                <a:r>
                  <a:rPr lang="en-US" dirty="0">
                    <a:solidFill>
                      <a:schemeClr val="accent1"/>
                    </a:solidFill>
                  </a:rPr>
                  <a:t>) problem is as follows. Given two strings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, our goal is to determine the longest common subsequence, that is, the longest sequence of characters that do not necessarily appear contiguously in the two strings.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LCS finds its application in DNA sequence alignment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used to compares similarity between two DNA sequences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Longest Common Subsequence -&gt;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Best Alignment 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638556-66A8-4F1F-98B0-44537CC142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99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0D98-65DD-402B-866F-A815ED61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99C211-4505-4C67-97C9-3B1255AFA1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Fibonacci numbers </a:t>
                </a:r>
                <a:r>
                  <a:rPr lang="en-US" dirty="0">
                    <a:solidFill>
                      <a:schemeClr val="accent1"/>
                    </a:solidFill>
                  </a:rPr>
                  <a:t>can be defined as a recurrence 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99C211-4505-4C67-97C9-3B1255AFA1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196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93ED-785F-4AA6-989E-CB4068E5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Longest Common Subsequence: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AAB5-DB8E-4F1B-BF39-FE8D2D46C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Consider the following DNA fragments </a:t>
            </a:r>
            <a:r>
              <a:rPr lang="en-US" i="1" dirty="0"/>
              <a:t>X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i="1" dirty="0"/>
              <a:t>Y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	 </a:t>
            </a:r>
            <a:r>
              <a:rPr lang="en-US" i="1" dirty="0"/>
              <a:t>X 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>
                <a:solidFill>
                  <a:srgbClr val="FF0000"/>
                </a:solidFill>
              </a:rPr>
              <a:t>GACGGATTAG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i="1" dirty="0"/>
              <a:t>Y 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>
                <a:solidFill>
                  <a:srgbClr val="FF0000"/>
                </a:solidFill>
              </a:rPr>
              <a:t>GATCGGAATAG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EE18D5-0D0A-4824-90C7-FE8F11513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25" y="3196995"/>
            <a:ext cx="2693987" cy="23800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33B946-93B6-4961-A5E5-04D9846D9BB5}"/>
              </a:ext>
            </a:extLst>
          </p:cNvPr>
          <p:cNvSpPr txBox="1"/>
          <p:nvPr/>
        </p:nvSpPr>
        <p:spPr>
          <a:xfrm>
            <a:off x="1123949" y="5855256"/>
            <a:ext cx="9401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Therefore, the longest common subsequence is</a:t>
            </a:r>
            <a:r>
              <a:rPr lang="en-US" sz="2800" i="1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GACGGATAG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  <a:r>
              <a:rPr lang="en-US" sz="2800" dirty="0">
                <a:solidFill>
                  <a:srgbClr val="FF0000"/>
                </a:solidFill>
              </a:rPr>
              <a:t>   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467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77C4-18CE-4BFF-A8FE-74F7A366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Longest Common Subsequence: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C30B69-AC0F-4398-92F0-8CD72B7AEF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Notation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two strings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 algn="ctr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𝐿𝐶𝑆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longest common subsequence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𝐿𝐶𝑆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𝐿𝐶𝑆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𝐿𝐶𝑆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length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𝐿𝐶𝑆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C30B69-AC0F-4398-92F0-8CD72B7AE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877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3B4000-310A-4F31-93D0-FBFE56C38DE7}"/>
              </a:ext>
            </a:extLst>
          </p:cNvPr>
          <p:cNvSpPr/>
          <p:nvPr/>
        </p:nvSpPr>
        <p:spPr>
          <a:xfrm>
            <a:off x="914400" y="3429000"/>
            <a:ext cx="8648700" cy="2390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2CB59-15B9-4CEE-AC31-A1E3372B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F77EAF-DC15-4364-9C5C-3D46E88430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 (Optimal Substructure)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sequences.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any LCS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1)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2)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3)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F77EAF-DC15-4364-9C5C-3D46E88430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160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73FA-293D-4D7D-B7D3-6119DF46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  <a:endParaRPr lang="en-US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D8F779-19CE-41E4-A6D7-53381157E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662" y="2967334"/>
            <a:ext cx="8162925" cy="32970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9E39F3-6053-4E9F-906F-A25C177581CA}"/>
                  </a:ext>
                </a:extLst>
              </p:cNvPr>
              <p:cNvSpPr txBox="1"/>
              <p:nvPr/>
            </p:nvSpPr>
            <p:spPr>
              <a:xfrm>
                <a:off x="762000" y="1867346"/>
                <a:ext cx="782955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9E39F3-6053-4E9F-906F-A25C17758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867346"/>
                <a:ext cx="7829550" cy="923330"/>
              </a:xfrm>
              <a:prstGeom prst="rect">
                <a:avLst/>
              </a:prstGeom>
              <a:blipFill>
                <a:blip r:embed="rId3"/>
                <a:stretch>
                  <a:fillRect l="-623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804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91C1-3D65-4EBD-9F5D-EB10DA22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9151A-0247-4329-B6DD-0EFB26077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Assume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can append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obtain a subsequence of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contradicts optimality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Hence, the prefix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 common subsequence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CS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of length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must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is, in fact, a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will prove using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cut-and-paste argument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as follows: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Assume there exists a CS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with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.</a:t>
                </a:r>
                <a:br>
                  <a:rPr lang="en-US" sz="2000" i="1" dirty="0">
                    <a:solidFill>
                      <a:schemeClr val="accent1"/>
                    </a:solidFill>
                  </a:rPr>
                </a:br>
                <a:r>
                  <a:rPr lang="en-US" sz="2000" dirty="0">
                    <a:solidFill>
                      <a:schemeClr val="accent1"/>
                    </a:solidFill>
                  </a:rPr>
                  <a:t>Appending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to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wi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ll produce a CS of length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,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contradicting optimality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whose length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9151A-0247-4329-B6DD-0EFB26077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374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72F9-BACA-424A-982E-C8425C25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08550-4713-4402-8F06-594192420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08550-4713-4402-8F06-594192420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47F451E-FD14-4075-9317-940654C18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925" y="2949575"/>
            <a:ext cx="8636000" cy="36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0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72F9-BACA-424A-982E-C8425C25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08550-4713-4402-8F06-594192420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i="1" u="sng" dirty="0">
                    <a:solidFill>
                      <a:srgbClr val="FF0000"/>
                    </a:solidFill>
                  </a:rPr>
                  <a:t>CASE III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08550-4713-4402-8F06-594192420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F049954-601E-4FB6-823F-D8A90142D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375" y="3200400"/>
            <a:ext cx="86550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35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91C1-3D65-4EBD-9F5D-EB10DA22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Optimal Substructure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9151A-0247-4329-B6DD-0EFB26077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that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is, in fact,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that there exists a CS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would also be a 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hence contradicting optimality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whose length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>
                    <a:solidFill>
                      <a:schemeClr val="accent1"/>
                    </a:solidFill>
                  </a:rPr>
                  <a:t>a LCS </a:t>
                </a:r>
                <a:r>
                  <a:rPr lang="en-US" dirty="0">
                    <a:solidFill>
                      <a:schemeClr val="accent1"/>
                    </a:solidFill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Proof 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Case III </a:t>
                </a:r>
                <a:r>
                  <a:rPr lang="en-US" dirty="0">
                    <a:solidFill>
                      <a:schemeClr val="accent1"/>
                    </a:solidFill>
                  </a:rPr>
                  <a:t>is symmetric to the proof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Case II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9151A-0247-4329-B6DD-0EFB26077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163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9B33-D535-4769-9954-F3FFB6A4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Longest Common Subsequence: Recursive Formulation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DBE838-D979-41A6-83E0-4EEC30A71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Recursive Formulation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DBE838-D979-41A6-83E0-4EEC30A71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6151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8EC9-2944-4234-A586-C2E2DA9E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Longest Common Subsequence: Overlapping Subproblems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0C7983-E822-49A0-8E45-C6DF89457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137" y="1535906"/>
            <a:ext cx="3717726" cy="4956969"/>
          </a:xfrm>
        </p:spPr>
      </p:pic>
    </p:spTree>
    <p:extLst>
      <p:ext uri="{BB962C8B-B14F-4D97-AF65-F5344CB8AC3E}">
        <p14:creationId xmlns:p14="http://schemas.microsoft.com/office/powerpoint/2010/main" val="18125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82DE-AFD7-4608-94B0-9B61C4E0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Top-Down Approach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7AC71E-9F09-43FF-B16D-148F64489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2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Top-Down Approach</a:t>
            </a:r>
          </a:p>
          <a:p>
            <a:pPr marL="0" indent="0">
              <a:buNone/>
            </a:pPr>
            <a:endParaRPr lang="en-US" b="1" i="1" u="sng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implemented via recursion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AA16C8-52F8-4E4C-9070-C71F7AFC3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4048919"/>
            <a:ext cx="5276850" cy="21419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5DA215-2E6C-4ED3-88A9-0F700D64F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75" y="2219325"/>
            <a:ext cx="5066194" cy="418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584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1B0D-030F-4E45-B7CD-F15D2EFB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Longest Common Subsequence: Overlapping Subproblems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0D324D4-CDFA-491F-BC87-0F8515AE4A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Additionally, the number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distinct</a:t>
                </a:r>
                <a:r>
                  <a:rPr lang="en-US" dirty="0">
                    <a:solidFill>
                      <a:schemeClr val="accent1"/>
                    </a:solidFill>
                  </a:rPr>
                  <a:t> subproblems is relatively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small</a:t>
                </a:r>
                <a:r>
                  <a:rPr lang="en-US" dirty="0">
                    <a:solidFill>
                      <a:schemeClr val="accent1"/>
                    </a:solidFill>
                  </a:rPr>
                  <a:t> (i.e.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polynomial</a:t>
                </a:r>
                <a:r>
                  <a:rPr lang="en-US" dirty="0">
                    <a:solidFill>
                      <a:schemeClr val="accent1"/>
                    </a:solidFill>
                  </a:rPr>
                  <a:t> in problem size).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number of distinct subproblems is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the lengths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respectively 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use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memoization</a:t>
                </a:r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tabulation</a:t>
                </a:r>
                <a:r>
                  <a:rPr lang="en-US" dirty="0">
                    <a:solidFill>
                      <a:schemeClr val="accent1"/>
                    </a:solidFill>
                  </a:rPr>
                  <a:t> to solve the LCS problem.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0D324D4-CDFA-491F-BC87-0F8515AE4A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33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3052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E336-934F-4A01-A30A-B5C9CF6D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Longest Common Subsequence: Bottom-Up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28098C-2081-4003-92E2-EFB74C913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1810049"/>
            <a:ext cx="5248275" cy="4634840"/>
          </a:xfrm>
        </p:spPr>
      </p:pic>
    </p:spTree>
    <p:extLst>
      <p:ext uri="{BB962C8B-B14F-4D97-AF65-F5344CB8AC3E}">
        <p14:creationId xmlns:p14="http://schemas.microsoft.com/office/powerpoint/2010/main" val="21060914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CF92-0589-47A3-A497-F048BFFC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Longest Common Subsequence: Solution Reconstruction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B777BB-1C6E-41AC-A3FA-4EC7A1C89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790" y="2152650"/>
            <a:ext cx="5202736" cy="34385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3612FA-1EB8-4397-B518-DDACF6DC4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920875"/>
            <a:ext cx="3894372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436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B4AC-4075-4D0D-85AE-6FCCAD05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D6605-7668-4685-8B73-CB894CD71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covered the topic of </a:t>
            </a:r>
            <a:r>
              <a:rPr lang="en-US" b="1" i="1" dirty="0">
                <a:solidFill>
                  <a:srgbClr val="FF0000"/>
                </a:solidFill>
              </a:rPr>
              <a:t>Dynamic Programming </a:t>
            </a:r>
            <a:r>
              <a:rPr lang="en-US" dirty="0">
                <a:solidFill>
                  <a:schemeClr val="accent1"/>
                </a:solidFill>
              </a:rPr>
              <a:t>using	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Fibonacci numbers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Matrix Chain Multiplication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Longest Common Sequence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as examples.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Central to DP, are </a:t>
            </a:r>
            <a:r>
              <a:rPr lang="en-US" b="1" i="1" dirty="0">
                <a:solidFill>
                  <a:srgbClr val="FF0000"/>
                </a:solidFill>
              </a:rPr>
              <a:t>optimal substructure </a:t>
            </a:r>
            <a:r>
              <a:rPr lang="en-US" dirty="0">
                <a:solidFill>
                  <a:schemeClr val="accent1"/>
                </a:solidFill>
              </a:rPr>
              <a:t>and </a:t>
            </a:r>
            <a:r>
              <a:rPr lang="en-US" b="1" i="1" dirty="0">
                <a:solidFill>
                  <a:srgbClr val="FF0000"/>
                </a:solidFill>
              </a:rPr>
              <a:t>overlapping subproblem </a:t>
            </a:r>
            <a:r>
              <a:rPr lang="en-US" dirty="0">
                <a:solidFill>
                  <a:schemeClr val="accent1"/>
                </a:solidFill>
              </a:rPr>
              <a:t>properties.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We will cover </a:t>
            </a:r>
            <a:r>
              <a:rPr lang="en-US" b="1" i="1" dirty="0">
                <a:solidFill>
                  <a:srgbClr val="FF0000"/>
                </a:solidFill>
              </a:rPr>
              <a:t>Greedy Algorithms </a:t>
            </a:r>
            <a:r>
              <a:rPr lang="en-US" dirty="0">
                <a:solidFill>
                  <a:schemeClr val="accent1"/>
                </a:solidFill>
              </a:rPr>
              <a:t>next week.</a:t>
            </a:r>
          </a:p>
        </p:txBody>
      </p:sp>
    </p:spTree>
    <p:extLst>
      <p:ext uri="{BB962C8B-B14F-4D97-AF65-F5344CB8AC3E}">
        <p14:creationId xmlns:p14="http://schemas.microsoft.com/office/powerpoint/2010/main" val="70475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93CD-3633-440D-868F-11401313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Top-Down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7B1B21-53B5-4876-8CCC-22F70EA5C5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accent1"/>
                    </a:solidFill>
                  </a:rPr>
                  <a:t>Let</a:t>
                </a:r>
                <a:r>
                  <a:rPr lang="en-US" sz="2000" b="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>
                    <a:solidFill>
                      <a:schemeClr val="accent1"/>
                    </a:solidFill>
                  </a:rPr>
                  <a:t>be the number of recursive calls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>
                    <a:solidFill>
                      <a:schemeClr val="accent1"/>
                    </a:solidFill>
                  </a:rPr>
                  <a:t>makes.</a:t>
                </a:r>
                <a:br>
                  <a:rPr lang="en-US" sz="20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chemeClr val="accent1"/>
                    </a:solidFill>
                  </a:rPr>
                  <a:t>We can write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as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Solving the recurrence, we have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,where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,where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≈1.61803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7B1B21-53B5-4876-8CCC-22F70EA5C5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26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DF45-88BB-4111-A44D-375081AD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Top-Down Approach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25A4-686D-458D-BF7E-A49F41AC4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5" y="1825625"/>
                <a:ext cx="10515600" cy="466725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b="0" dirty="0">
                    <a:solidFill>
                      <a:schemeClr val="accent1"/>
                    </a:solidFill>
                  </a:rPr>
                  <a:t>We can express the running time as</a:t>
                </a:r>
                <a:r>
                  <a:rPr lang="en-US" sz="1800" b="0" dirty="0"/>
                  <a:t>	</a:t>
                </a:r>
              </a:p>
              <a:p>
                <a:pPr marL="0" indent="0">
                  <a:buNone/>
                </a:pP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is a non-decreasing function,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  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Therefore, we have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  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b="0" dirty="0"/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  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{2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}+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b="0" dirty="0"/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 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{2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latin typeface="Cambria Math" panose="02040503050406030204" pitchFamily="18" charset="0"/>
                  </a:rPr>
                  <a:t>		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= 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Keep Expanding until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term: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 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m:rPr>
                        <m:nor/>
                      </m:rPr>
                      <a:rPr lang="en-US" sz="1800" i="1" dirty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i="1" dirty="0">
                    <a:latin typeface="Cambria Math" panose="02040503050406030204" pitchFamily="18" charset="0"/>
                  </a:rPr>
                  <a:t>	   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= 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25A4-686D-458D-BF7E-A49F41AC4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5" y="1825625"/>
                <a:ext cx="10515600" cy="4667250"/>
              </a:xfrm>
              <a:blipFill>
                <a:blip r:embed="rId2"/>
                <a:stretch>
                  <a:fillRect l="-464" t="-1175" b="-5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8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DF45-88BB-4111-A44D-375081AD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Top-Down Approach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25A4-686D-458D-BF7E-A49F41AC4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5" y="1825625"/>
                <a:ext cx="10515600" cy="4667250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sz="2900" dirty="0">
                    <a:solidFill>
                      <a:schemeClr val="accent1"/>
                    </a:solidFill>
                  </a:rPr>
                  <a:t>Recursion terminates when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9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900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9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9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9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9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900" dirty="0">
                    <a:solidFill>
                      <a:schemeClr val="accent1"/>
                    </a:solidFill>
                  </a:rPr>
                  <a:t>or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900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  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(0)+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3200" i="1" dirty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200" b="0" dirty="0"/>
                  <a:t> 				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   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m:rPr>
                        <m:nor/>
                      </m:rPr>
                      <a:rPr lang="en-US" sz="3200" i="1" dirty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200" i="1" dirty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  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1(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2−1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(2⋅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200" i="1" dirty="0">
                    <a:solidFill>
                      <a:schemeClr val="accent1"/>
                    </a:solidFill>
                  </a:rPr>
                  <a:t>Therefore, </a:t>
                </a:r>
              </a:p>
              <a:p>
                <a:pPr marL="0" indent="0">
                  <a:buNone/>
                </a:pPr>
                <a:r>
                  <a:rPr lang="en-US" sz="3200" i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US" sz="3200" i="1" dirty="0">
                    <a:latin typeface="Cambria Math" panose="02040503050406030204" pitchFamily="18" charset="0"/>
                  </a:rPr>
                  <a:t>		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r>
                      <m:rPr>
                        <m:sty m:val="p"/>
                      </m:rPr>
                      <a:rPr lang="el-G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i="1" dirty="0">
                    <a:latin typeface="Cambria Math" panose="02040503050406030204" pitchFamily="18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900" dirty="0">
                    <a:solidFill>
                      <a:schemeClr val="accent1"/>
                    </a:solidFill>
                  </a:rPr>
                  <a:t>This proves that the running time of the top-down approach is </a:t>
                </a:r>
                <a:r>
                  <a:rPr lang="en-US" sz="2900" b="1" i="1" dirty="0">
                    <a:solidFill>
                      <a:srgbClr val="FF0000"/>
                    </a:solidFill>
                  </a:rPr>
                  <a:t>at least </a:t>
                </a:r>
                <a:r>
                  <a:rPr lang="en-US" sz="2900" dirty="0">
                    <a:solidFill>
                      <a:schemeClr val="accent1"/>
                    </a:solidFill>
                  </a:rPr>
                  <a:t>exponential in the value of  </a:t>
                </a:r>
                <a14:m>
                  <m:oMath xmlns:m="http://schemas.openxmlformats.org/officeDocument/2006/math">
                    <m:r>
                      <a:rPr lang="en-US" sz="29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900" i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.</a:t>
                </a:r>
                <a:r>
                  <a:rPr lang="en-US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90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9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900" dirty="0">
                    <a:solidFill>
                      <a:schemeClr val="accent1"/>
                    </a:solidFill>
                  </a:rPr>
                  <a:t>Space complexity is proportional to the depth of the recursion tree,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9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9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25A4-686D-458D-BF7E-A49F41AC4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5" y="1825625"/>
                <a:ext cx="10515600" cy="4667250"/>
              </a:xfrm>
              <a:blipFill>
                <a:blip r:embed="rId2"/>
                <a:stretch>
                  <a:fillRect l="-464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24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9D33-6454-4D50-956A-CBA939A2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</a:t>
            </a:r>
            <a:r>
              <a:rPr lang="en-US" sz="4000" dirty="0">
                <a:solidFill>
                  <a:schemeClr val="accent1"/>
                </a:solidFill>
              </a:rPr>
              <a:t>Overlapping Subproblems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942402E-C270-41E6-9245-5E0A271C98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recursion tree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exhibits a property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overlapping subproblems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942402E-C270-41E6-9245-5E0A271C98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BAC7DBE-FB92-4D6F-957D-D9F40A93D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2" y="2604208"/>
            <a:ext cx="5222875" cy="40029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360117-B998-465D-AE9A-A54A6CB276BE}"/>
                  </a:ext>
                </a:extLst>
              </p:cNvPr>
              <p:cNvSpPr txBox="1"/>
              <p:nvPr/>
            </p:nvSpPr>
            <p:spPr>
              <a:xfrm>
                <a:off x="838200" y="2962970"/>
                <a:ext cx="522287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As you can see in the recursion tree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(5)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called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3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times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called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5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times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called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3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times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called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2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times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𝐹𝐼𝐵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called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time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360117-B998-465D-AE9A-A54A6CB27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62970"/>
                <a:ext cx="5222875" cy="2677656"/>
              </a:xfrm>
              <a:prstGeom prst="rect">
                <a:avLst/>
              </a:prstGeom>
              <a:blipFill>
                <a:blip r:embed="rId4"/>
                <a:stretch>
                  <a:fillRect l="-1285" t="-1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68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9924-8C2F-431D-8A3F-E33C75EF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Fibonacci Numbers: Memoization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0DA4-D283-444C-B063-A1DA2251E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Memoization</a:t>
            </a:r>
            <a:r>
              <a:rPr lang="en-US" dirty="0">
                <a:solidFill>
                  <a:schemeClr val="accent1"/>
                </a:solidFill>
              </a:rPr>
              <a:t> means “</a:t>
            </a:r>
            <a:r>
              <a:rPr lang="en-US" b="1" i="1" dirty="0">
                <a:solidFill>
                  <a:srgbClr val="FF0000"/>
                </a:solidFill>
              </a:rPr>
              <a:t>to remember</a:t>
            </a:r>
            <a:r>
              <a:rPr lang="en-US" dirty="0">
                <a:solidFill>
                  <a:schemeClr val="accent1"/>
                </a:solidFill>
              </a:rPr>
              <a:t>” by storing values into a </a:t>
            </a:r>
            <a:r>
              <a:rPr lang="en-US" b="1" i="1" dirty="0">
                <a:solidFill>
                  <a:srgbClr val="FF0000"/>
                </a:solidFill>
              </a:rPr>
              <a:t>table</a:t>
            </a:r>
            <a:r>
              <a:rPr lang="en-US" dirty="0">
                <a:solidFill>
                  <a:schemeClr val="accent1"/>
                </a:solidFill>
              </a:rPr>
              <a:t>.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479328-9FA7-4E2F-B87F-27F1AE4A6128}"/>
                  </a:ext>
                </a:extLst>
              </p:cNvPr>
              <p:cNvSpPr txBox="1"/>
              <p:nvPr/>
            </p:nvSpPr>
            <p:spPr>
              <a:xfrm>
                <a:off x="838201" y="2498993"/>
                <a:ext cx="502919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All the entries of the table </a:t>
                </a:r>
                <a:r>
                  <a:rPr lang="en-US" sz="2000" i="1" dirty="0"/>
                  <a:t>F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are initially initialized to </a:t>
                </a:r>
                <a:r>
                  <a:rPr lang="en-US" sz="2000" i="1" dirty="0"/>
                  <a:t>0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000" i="1" dirty="0">
                  <a:solidFill>
                    <a:schemeClr val="accent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number of different subproblems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number of recursive  calls (non-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memoized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479328-9FA7-4E2F-B87F-27F1AE4A6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2498993"/>
                <a:ext cx="5029199" cy="3785652"/>
              </a:xfrm>
              <a:prstGeom prst="rect">
                <a:avLst/>
              </a:prstGeom>
              <a:blipFill>
                <a:blip r:embed="rId2"/>
                <a:stretch>
                  <a:fillRect l="-1333" t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B61B17D-1CD5-4C4F-9B9F-03B93B1BA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546" y="2927618"/>
            <a:ext cx="5214107" cy="256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2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5217</TotalTime>
  <Words>2601</Words>
  <Application>Microsoft Office PowerPoint</Application>
  <PresentationFormat>Widescreen</PresentationFormat>
  <Paragraphs>328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Fibonacci Numbers</vt:lpstr>
      <vt:lpstr>Fibonacci Numbers: Top-Down Approach</vt:lpstr>
      <vt:lpstr>Fibonacci Numbers: Top-Down Approach</vt:lpstr>
      <vt:lpstr>Fibonacci Numbers: Top-Down Approach</vt:lpstr>
      <vt:lpstr>Fibonacci Numbers: Top-Down Approach</vt:lpstr>
      <vt:lpstr>Fibonacci Numbers: Overlapping Subproblems</vt:lpstr>
      <vt:lpstr>Fibonacci Numbers: Memoization</vt:lpstr>
      <vt:lpstr>Fibonacci Numbers: Memoization</vt:lpstr>
      <vt:lpstr>Fibonacci Numbers: Bottom-Up Approach</vt:lpstr>
      <vt:lpstr>Top-Down vs Bottom-Up</vt:lpstr>
      <vt:lpstr>Dynamic Programming</vt:lpstr>
      <vt:lpstr>Matrix Chain Multiplication</vt:lpstr>
      <vt:lpstr>Matrix Chain Multiplication</vt:lpstr>
      <vt:lpstr>Matrix Chain Multiplication: Example</vt:lpstr>
      <vt:lpstr>Matrix Chain Multiplication: Brute Force</vt:lpstr>
      <vt:lpstr>Matrix Chain Multiplication: Notation</vt:lpstr>
      <vt:lpstr>Matrix Chain Multiplication: Optimal Substructure</vt:lpstr>
      <vt:lpstr>Matrix Chain Multiplication: Optimal Substructure</vt:lpstr>
      <vt:lpstr>Matrix Chain Multiplication: Optimal Substructure</vt:lpstr>
      <vt:lpstr>Matrix Chain Multiplication: Recursive Formulation</vt:lpstr>
      <vt:lpstr>Matrix Chain Multiplication: Top-Down</vt:lpstr>
      <vt:lpstr>Matrix Chain Multiplication: Overlapping Subproblems</vt:lpstr>
      <vt:lpstr>Matrix Chain Multiplication: Overlapping Subproblems</vt:lpstr>
      <vt:lpstr>Matrix Chain Multiplication: Memoization</vt:lpstr>
      <vt:lpstr>Matrix Chain Multiplication: Bottom-Up</vt:lpstr>
      <vt:lpstr>Matrix Chain Multiplication: Solution Reconstruction</vt:lpstr>
      <vt:lpstr>Longest Common Subsequence</vt:lpstr>
      <vt:lpstr>Longest Common Subsequence: Example</vt:lpstr>
      <vt:lpstr>Longest Common Subsequence: Notation</vt:lpstr>
      <vt:lpstr>Longest Common Subsequence: Optimal Substructure</vt:lpstr>
      <vt:lpstr>Longest Common Subsequence: Optimal Substructure</vt:lpstr>
      <vt:lpstr>Longest Common Subsequence: Optimal Substructure</vt:lpstr>
      <vt:lpstr>Longest Common Subsequence: Optimal Substructure</vt:lpstr>
      <vt:lpstr>Longest Common Subsequence: Optimal Substructure</vt:lpstr>
      <vt:lpstr>Longest Common Subsequence: Optimal Substructure</vt:lpstr>
      <vt:lpstr>Longest Common Subsequence: Recursive Formulation</vt:lpstr>
      <vt:lpstr>Longest Common Subsequence: Overlapping Subproblems</vt:lpstr>
      <vt:lpstr>Longest Common Subsequence: Overlapping Subproblems</vt:lpstr>
      <vt:lpstr>Longest Common Subsequence: Bottom-Up</vt:lpstr>
      <vt:lpstr>Longest Common Subsequence: Solution Reconstruction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1335</cp:revision>
  <cp:lastPrinted>2020-08-27T14:43:48Z</cp:lastPrinted>
  <dcterms:created xsi:type="dcterms:W3CDTF">2020-08-01T06:16:01Z</dcterms:created>
  <dcterms:modified xsi:type="dcterms:W3CDTF">2020-09-18T02:11:10Z</dcterms:modified>
</cp:coreProperties>
</file>