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9" r:id="rId6"/>
    <p:sldId id="308" r:id="rId7"/>
    <p:sldId id="346" r:id="rId8"/>
    <p:sldId id="310" r:id="rId9"/>
    <p:sldId id="311" r:id="rId10"/>
    <p:sldId id="345" r:id="rId11"/>
    <p:sldId id="312" r:id="rId12"/>
    <p:sldId id="313" r:id="rId13"/>
    <p:sldId id="314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1" r:id="rId24"/>
    <p:sldId id="329" r:id="rId25"/>
    <p:sldId id="330" r:id="rId26"/>
    <p:sldId id="332" r:id="rId27"/>
    <p:sldId id="333" r:id="rId28"/>
    <p:sldId id="334" r:id="rId29"/>
    <p:sldId id="315" r:id="rId30"/>
    <p:sldId id="316" r:id="rId31"/>
    <p:sldId id="317" r:id="rId32"/>
    <p:sldId id="318" r:id="rId33"/>
    <p:sldId id="335" r:id="rId34"/>
    <p:sldId id="336" r:id="rId35"/>
    <p:sldId id="337" r:id="rId36"/>
    <p:sldId id="339" r:id="rId37"/>
    <p:sldId id="338" r:id="rId38"/>
    <p:sldId id="319" r:id="rId39"/>
    <p:sldId id="340" r:id="rId40"/>
    <p:sldId id="341" r:id="rId41"/>
    <p:sldId id="342" r:id="rId42"/>
    <p:sldId id="343" r:id="rId43"/>
    <p:sldId id="34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8232-010D-4D7A-8797-032F58A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total running time is composed of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recursive 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memorized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non-recursive work</a:t>
                </a:r>
                <a:r>
                  <a:rPr lang="en-US" dirty="0">
                    <a:solidFill>
                      <a:schemeClr val="accent1"/>
                    </a:solidFill>
                  </a:rPr>
                  <a:t> in each call.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 		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, which can be simplified as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using the repeated substitution method, we have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618-923F-451B-A386-A017565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Bottom-Up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Bottom-Up Approach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Implemented via tabulation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Smaller values -&gt; Larger values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***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Space complexity can be further optimized. (See PS 5.1.2)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940EEA-CBBE-4D3F-A2EA-293D975C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500"/>
            <a:ext cx="5072247" cy="2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F7E4-C4A1-4EB8-9110-2F49EFA6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152-4812-48B5-97C2-17427F64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b="1" i="1" dirty="0">
                <a:solidFill>
                  <a:srgbClr val="FF0000"/>
                </a:solidFill>
              </a:rPr>
              <a:t>       </a:t>
            </a: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Divides the original problem into smaller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the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Combines the solutions to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via recursion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Minimizes the number of subproblems via memoization</a:t>
            </a:r>
          </a:p>
          <a:p>
            <a:pPr marL="914400" lvl="2" indent="0">
              <a:buNone/>
            </a:pPr>
            <a:endParaRPr lang="en-US" sz="2800" b="1" i="1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800" b="1" i="1" u="sng" dirty="0">
                <a:solidFill>
                  <a:srgbClr val="FF0000"/>
                </a:solidFill>
              </a:rPr>
              <a:t>Bottom-Up Approach</a:t>
            </a:r>
            <a:r>
              <a:rPr lang="en-US" sz="2800" b="1" i="1" dirty="0">
                <a:solidFill>
                  <a:srgbClr val="FF0000"/>
                </a:solidFill>
              </a:rPr>
              <a:t>:</a:t>
            </a:r>
            <a:endParaRPr lang="th-TH" sz="2800" b="1" i="1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smaller subproblems first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Generates solutions to larger subproblems from solutions to smaller ones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using loop iterations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each subproblem only once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A456-4BC1-4B63-A3D3-DC1D81A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D7E-3D4E-4E26-B744-ED7A4AB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Dynamic programming (DP) </a:t>
            </a:r>
            <a:r>
              <a:rPr lang="en-US" sz="2400" dirty="0">
                <a:solidFill>
                  <a:schemeClr val="accent1"/>
                </a:solidFill>
              </a:rPr>
              <a:t>is an algorithm </a:t>
            </a:r>
            <a:r>
              <a:rPr lang="en-US" sz="2400" b="1" i="1" dirty="0">
                <a:solidFill>
                  <a:srgbClr val="FF0000"/>
                </a:solidFill>
              </a:rPr>
              <a:t>design paradigm </a:t>
            </a:r>
            <a:r>
              <a:rPr lang="en-US" sz="2400" dirty="0">
                <a:solidFill>
                  <a:schemeClr val="accent1"/>
                </a:solidFill>
              </a:rPr>
              <a:t>where a problem is solved recursively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by dividing into smaller subproblems like divide-and-conquer.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However, DP exploits the following </a:t>
            </a:r>
            <a:r>
              <a:rPr lang="en-US" sz="2400" b="1" i="1" dirty="0">
                <a:solidFill>
                  <a:srgbClr val="FF0000"/>
                </a:solidFill>
              </a:rPr>
              <a:t>two properties </a:t>
            </a:r>
            <a:r>
              <a:rPr lang="en-US" sz="2400" dirty="0">
                <a:solidFill>
                  <a:schemeClr val="accent1"/>
                </a:solidFill>
              </a:rPr>
              <a:t>of the problem: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Overlapping subproblems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Subproblems solving the same problems are repeated many times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Solve such repeated subproblems only once and reuse their solutions via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Memoization (top-down)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Tabulation (bottom-up)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An optimal solution to a problem contains optimal solutions to smaller subproblems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DP is usually used to solve </a:t>
            </a:r>
            <a:r>
              <a:rPr lang="en-US" sz="2400" b="1" i="1" dirty="0">
                <a:solidFill>
                  <a:srgbClr val="FF0000"/>
                </a:solidFill>
              </a:rPr>
              <a:t>optimization problems </a:t>
            </a:r>
            <a:r>
              <a:rPr lang="en-US" sz="2400" dirty="0">
                <a:solidFill>
                  <a:schemeClr val="accent1"/>
                </a:solidFill>
              </a:rPr>
              <a:t>as we will see shortly.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Minimization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Maximization</a:t>
            </a:r>
            <a:r>
              <a:rPr lang="en-US" sz="2000" dirty="0">
                <a:solidFill>
                  <a:schemeClr val="accent1"/>
                </a:solidFill>
              </a:rPr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3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6291-ADF8-4725-AA9F-397D5F99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Recalling matrix multiplication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computed by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Matrix multiplication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associative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different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parenthesizations</a:t>
                </a:r>
                <a:r>
                  <a:rPr lang="en-US" dirty="0">
                    <a:solidFill>
                      <a:schemeClr val="accent1"/>
                    </a:solidFill>
                  </a:rPr>
                  <a:t> do not alter the value.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6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103-EB89-482A-B7CA-EBD9A78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×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multiplications are needed.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86C-0368-4492-928A-53754341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be matrices of the following dimensions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respectively.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different parenthesizations for a matrix chain of length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50=25000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5000+50000=75000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5=5000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5000+2500=7500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EBB8-8266-4209-B68C-E17020D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different ways can we parenthesize a matrix chain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number of ways of parenthesizations of a matrix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related to the Catalan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number of ways of placing 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parenthesis is </a:t>
                </a:r>
                <a:r>
                  <a:rPr lang="en-US" b="1" i="1" dirty="0">
                    <a:solidFill>
                      <a:srgbClr val="FF0000"/>
                    </a:solidFill>
                    <a:effectLst/>
                  </a:rPr>
                  <a:t>exponential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in the length of a matrix chain, a brute force approach is impractical.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995-3993-4B09-AFB4-C1D0B47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number of multiplications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2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DF65-35D3-4CD3-AC48-DDA204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we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split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some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7: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E1D-92C9-4772-8FB3-84DA7F6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involves splitting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final step, solutions to parenthesizations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 also optimal.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dirty="0">
                    <a:solidFill>
                      <a:schemeClr val="accent1"/>
                    </a:solidFill>
                  </a:rPr>
                  <a:t>. We can then replace this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solution </a:t>
                </a:r>
                <a:r>
                  <a:rPr lang="en-US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the optimality of the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symmetric argument is applied to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9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54A0-45E8-43D6-800E-8ABA9C91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Having proved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of the Matrix Chain Multiplication problem,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next question is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where</a:t>
                </a:r>
                <a:r>
                  <a:rPr lang="en-US" dirty="0">
                    <a:solidFill>
                      <a:schemeClr val="accent1"/>
                    </a:solidFill>
                  </a:rPr>
                  <a:t> do we split ?, i.e., what is the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?“.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Answer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Try them all 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B35D-031D-4417-86C3-DD1177E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Recursive Formulation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minimum number of multiplications for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do not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we try all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possible values and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provides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smallest</a:t>
                </a:r>
                <a:r>
                  <a:rPr lang="en-US" dirty="0">
                    <a:solidFill>
                      <a:schemeClr val="accent1"/>
                    </a:solidFill>
                  </a:rPr>
                  <a:t>) 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1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6847-E095-4ABC-B4B2-23D1DAC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BA9A7-2D1C-48D8-8E7A-49A76EDF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20" y="1885950"/>
            <a:ext cx="7893430" cy="25820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/>
              <p:nvPr/>
            </p:nvSpPr>
            <p:spPr>
              <a:xfrm>
                <a:off x="1958595" y="5292259"/>
                <a:ext cx="7893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running time is exponential in the chain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595" y="5292259"/>
                <a:ext cx="7893429" cy="523220"/>
              </a:xfrm>
              <a:prstGeom prst="rect">
                <a:avLst/>
              </a:prstGeom>
              <a:blipFill>
                <a:blip r:embed="rId3"/>
                <a:stretch>
                  <a:fillRect l="-1544" t="-10465" r="-262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7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75287-5F67-4CBF-962B-35ADABB2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987550"/>
            <a:ext cx="6120266" cy="3308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3BAD0-D9B8-48F5-9E92-14C40AF816DF}"/>
              </a:ext>
            </a:extLst>
          </p:cNvPr>
          <p:cNvSpPr txBox="1"/>
          <p:nvPr/>
        </p:nvSpPr>
        <p:spPr>
          <a:xfrm>
            <a:off x="6600825" y="6308209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***Illustration from 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2536820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which is polynomial in the problem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1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9F73-85C4-49EE-8FE9-2C14229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Memoization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51FE-E413-4AEF-964C-E1C684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12" y="1814513"/>
            <a:ext cx="7333926" cy="279796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/>
              <p:nvPr/>
            </p:nvSpPr>
            <p:spPr>
              <a:xfrm>
                <a:off x="2467299" y="4981575"/>
                <a:ext cx="7896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memoized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remains similar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non-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memoized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algorithm, except that this memorized algorithm stores newly computed values into the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  <a:r>
                  <a:rPr lang="en-US" dirty="0">
                    <a:solidFill>
                      <a:schemeClr val="accent1"/>
                    </a:solidFill>
                  </a:rPr>
                  <a:t> and reuses these values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99" y="4981575"/>
                <a:ext cx="7896225" cy="1200329"/>
              </a:xfrm>
              <a:prstGeom prst="rect">
                <a:avLst/>
              </a:prstGeom>
              <a:blipFill>
                <a:blip r:embed="rId3"/>
                <a:stretch>
                  <a:fillRect l="-69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7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A3-E05E-43C1-AB58-9B630C89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Bottom-Up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8985C6-1467-43E0-A2FC-3C5486FD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62" y="1690688"/>
            <a:ext cx="4780263" cy="341792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/>
              <p:nvPr/>
            </p:nvSpPr>
            <p:spPr>
              <a:xfrm>
                <a:off x="1085849" y="1895476"/>
                <a:ext cx="570547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Analysis (Rough Version)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 distinct subproblems (generated by the two outer for loops).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each subproblem,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accent1"/>
                    </a:solidFill>
                  </a:rPr>
                  <a:t>ways of choosing where to split the matrix chain (the innermost for loop in line </a:t>
                </a:r>
                <a:r>
                  <a:rPr lang="en-US" dirty="0">
                    <a:solidFill>
                      <a:srgbClr val="FF0000"/>
                    </a:solidFill>
                  </a:rPr>
                  <a:t>10</a:t>
                </a:r>
                <a:r>
                  <a:rPr lang="en-US" dirty="0">
                    <a:solidFill>
                      <a:schemeClr val="accent1"/>
                    </a:solidFill>
                  </a:rPr>
                  <a:t>).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Therefore, the total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9" y="1895476"/>
                <a:ext cx="5705475" cy="2862322"/>
              </a:xfrm>
              <a:prstGeom prst="rect">
                <a:avLst/>
              </a:prstGeom>
              <a:blipFill>
                <a:blip r:embed="rId3"/>
                <a:stretch>
                  <a:fillRect l="-855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525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6AE-0F8F-432B-BC9F-481B6A6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Solution Reconstruction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343EC-9616-480C-B0EB-3BA149E0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2073243"/>
            <a:ext cx="5178425" cy="2382076"/>
          </a:xfrm>
        </p:spPr>
      </p:pic>
    </p:spTree>
    <p:extLst>
      <p:ext uri="{BB962C8B-B14F-4D97-AF65-F5344CB8AC3E}">
        <p14:creationId xmlns:p14="http://schemas.microsoft.com/office/powerpoint/2010/main" val="593107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FAE9-D014-4313-A07D-97F4590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Longest Common Subsequence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 is as follows. 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our goal is to determine the longest common subsequence, that is, the longest sequence of characters that do not necessarily appear contiguously in the two strings.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LCS finds its application in DNA sequence alignment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used to compares similarity between two DNA sequences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Longest Common Subsequence -&gt;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 Alignment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9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D98-65DD-402B-866F-A815ED61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Fibonacci numbers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defined as a recurrence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9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3ED-785F-4AA6-989E-CB4068E5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AAB5-DB8E-4F1B-BF39-FE8D2D46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Consider the following DNA fragments </a:t>
            </a:r>
            <a:r>
              <a:rPr lang="en-US" i="1" dirty="0"/>
              <a:t>X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	 </a:t>
            </a:r>
            <a:r>
              <a:rPr lang="en-US" i="1" dirty="0"/>
              <a:t>X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GACGGATTAG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GATCGGAATAG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E18D5-0D0A-4824-90C7-FE8F1151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196995"/>
            <a:ext cx="2693987" cy="2380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3B946-93B6-4961-A5E5-04D9846D9BB5}"/>
              </a:ext>
            </a:extLst>
          </p:cNvPr>
          <p:cNvSpPr txBox="1"/>
          <p:nvPr/>
        </p:nvSpPr>
        <p:spPr>
          <a:xfrm>
            <a:off x="1123949" y="5855256"/>
            <a:ext cx="9401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Therefore, the longest common subsequence is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GACGGATAG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  <a:r>
              <a:rPr lang="en-US" sz="2800" dirty="0">
                <a:solidFill>
                  <a:srgbClr val="FF0000"/>
                </a:solidFill>
              </a:rPr>
              <a:t>   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67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7C4-18CE-4BFF-A8FE-74F7A3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longest common subsequence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7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B4000-310A-4F31-93D0-FBFE56C38DE7}"/>
              </a:ext>
            </a:extLst>
          </p:cNvPr>
          <p:cNvSpPr/>
          <p:nvPr/>
        </p:nvSpPr>
        <p:spPr>
          <a:xfrm>
            <a:off x="914400" y="3429000"/>
            <a:ext cx="8648700" cy="2390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2CB59-15B9-4CEE-AC31-A1E3372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(Optimal Substructure)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sequences.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any LCS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3)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6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3FA-293D-4D7D-B7D3-6119DF4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8F779-19CE-41E4-A6D7-53381157E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967334"/>
            <a:ext cx="8162925" cy="3297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/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blipFill>
                <a:blip r:embed="rId3"/>
                <a:stretch>
                  <a:fillRect l="-62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04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obtain a subsequence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contradicts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common subsequence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must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is, in fact, a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cut-and-paste argument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follows: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there exists a CS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Appending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wi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ll produce a CS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contradicting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74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7F451E-FD14-4075-9317-940654C1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949575"/>
            <a:ext cx="863600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049954-601E-4FB6-823F-D8A90142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3200400"/>
            <a:ext cx="8655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is, in fact,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there exists a 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also be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contradicting optimality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>
                    <a:solidFill>
                      <a:schemeClr val="accent1"/>
                    </a:solidFill>
                  </a:rPr>
                  <a:t>a LCS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Proof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III </a:t>
                </a:r>
                <a:r>
                  <a:rPr lang="en-US" dirty="0">
                    <a:solidFill>
                      <a:schemeClr val="accent1"/>
                    </a:solidFill>
                  </a:rPr>
                  <a:t>is symmetric to the proof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63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9B33-D535-4769-9954-F3FFB6A4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Recursive Formulation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15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EC9-2944-4234-A586-C2E2DA9E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C7983-E822-49A0-8E45-C6DF8945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37" y="1535906"/>
            <a:ext cx="3717726" cy="4956969"/>
          </a:xfrm>
        </p:spPr>
      </p:pic>
    </p:spTree>
    <p:extLst>
      <p:ext uri="{BB962C8B-B14F-4D97-AF65-F5344CB8AC3E}">
        <p14:creationId xmlns:p14="http://schemas.microsoft.com/office/powerpoint/2010/main" val="18125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82DE-AFD7-4608-94B0-9B61C4E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7AC71E-9F09-43FF-B16D-148F6448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</a:p>
          <a:p>
            <a:pPr marL="0" indent="0">
              <a:buNone/>
            </a:pPr>
            <a:endParaRPr lang="en-US" b="1" i="1" u="sng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implemented via recursion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A16C8-52F8-4E4C-9070-C71F7AFC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048919"/>
            <a:ext cx="5276850" cy="2141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DA215-2E6C-4ED3-88A9-0F700D64F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219325"/>
            <a:ext cx="5066194" cy="41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8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lengths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respectively 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tabulation</a:t>
                </a:r>
                <a:r>
                  <a:rPr lang="en-US" dirty="0">
                    <a:solidFill>
                      <a:schemeClr val="accent1"/>
                    </a:solidFill>
                  </a:rPr>
                  <a:t> to solve the LCS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05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336-934F-4A01-A30A-B5C9CF6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Longest Common Subsequence: Bottom-Up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98C-2081-4003-92E2-EFB74C91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10049"/>
            <a:ext cx="5248275" cy="4634840"/>
          </a:xfrm>
        </p:spPr>
      </p:pic>
    </p:spTree>
    <p:extLst>
      <p:ext uri="{BB962C8B-B14F-4D97-AF65-F5344CB8AC3E}">
        <p14:creationId xmlns:p14="http://schemas.microsoft.com/office/powerpoint/2010/main" val="2106091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CF92-0589-47A3-A497-F048BFFC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Solution Reconstruction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77BB-1C6E-41AC-A3FA-4EC7A1C8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90" y="2152650"/>
            <a:ext cx="5202736" cy="3438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612FA-1EB8-4397-B518-DDACF6DC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20875"/>
            <a:ext cx="3894372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3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4AC-4075-4D0D-85AE-6FCCAD05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6605-7668-4685-8B73-CB894CD7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topic of </a:t>
            </a:r>
            <a:r>
              <a:rPr lang="en-US" b="1" i="1" dirty="0">
                <a:solidFill>
                  <a:srgbClr val="FF0000"/>
                </a:solidFill>
              </a:rPr>
              <a:t>Dynamic Programming </a:t>
            </a:r>
            <a:r>
              <a:rPr lang="en-US" dirty="0">
                <a:solidFill>
                  <a:schemeClr val="accent1"/>
                </a:solidFill>
              </a:rPr>
              <a:t>using	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</a:t>
            </a:r>
            <a:r>
              <a:rPr lang="en-US">
                <a:solidFill>
                  <a:schemeClr val="accent1"/>
                </a:solidFill>
              </a:rPr>
              <a:t>Chain Multiplication (MCM)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Longest Common Subsequence (LCS)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 examples.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Central to DP, are </a:t>
            </a:r>
            <a:r>
              <a:rPr lang="en-US" b="1" i="1" dirty="0">
                <a:solidFill>
                  <a:srgbClr val="FF0000"/>
                </a:solidFill>
              </a:rPr>
              <a:t>optimal substructure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overlapping subproblem </a:t>
            </a:r>
            <a:r>
              <a:rPr lang="en-US" dirty="0">
                <a:solidFill>
                  <a:schemeClr val="accent1"/>
                </a:solidFill>
              </a:rPr>
              <a:t>properties.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 </a:t>
            </a:r>
            <a:r>
              <a:rPr lang="en-US" b="1" i="1" dirty="0">
                <a:solidFill>
                  <a:srgbClr val="FF0000"/>
                </a:solidFill>
              </a:rPr>
              <a:t>Greedy Algorithms </a:t>
            </a:r>
            <a:r>
              <a:rPr lang="en-US" dirty="0">
                <a:solidFill>
                  <a:schemeClr val="accent1"/>
                </a:solidFill>
              </a:rPr>
              <a:t>next week.</a:t>
            </a:r>
          </a:p>
        </p:txBody>
      </p:sp>
    </p:spTree>
    <p:extLst>
      <p:ext uri="{BB962C8B-B14F-4D97-AF65-F5344CB8AC3E}">
        <p14:creationId xmlns:p14="http://schemas.microsoft.com/office/powerpoint/2010/main" val="7047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3CD-3633-440D-868F-1140131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be the number of recursive calls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makes.</a:t>
                </a:r>
                <a:b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Solving the recurrence, we have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,where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≈1.61803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accent1"/>
                    </a:solidFill>
                  </a:rPr>
                  <a:t>We can express the running time as</a:t>
                </a:r>
                <a:r>
                  <a:rPr lang="en-US" sz="1800" b="0" dirty="0"/>
                  <a:t>	</a:t>
                </a:r>
              </a:p>
              <a:p>
                <a:pPr marL="0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 non-decreasing function,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we have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Keep Expanding until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term: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18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175" b="-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Recursion terminates when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(0)+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		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 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(2⋅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This proves that the running time of the top-down approach is </a:t>
                </a:r>
                <a:r>
                  <a:rPr lang="en-US" sz="2900" b="1" i="1" dirty="0">
                    <a:solidFill>
                      <a:srgbClr val="FF0000"/>
                    </a:solidFill>
                  </a:rPr>
                  <a:t>at least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exponential in the value of 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Space complexity is proportional to the depth of the recursion tree,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9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2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9D33-6454-4D50-956A-CBA939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</a:t>
            </a:r>
            <a:r>
              <a:rPr lang="en-US" sz="4000" dirty="0">
                <a:solidFill>
                  <a:schemeClr val="accent1"/>
                </a:solidFill>
              </a:rPr>
              <a:t>Overlapping Subproblems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recursion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a property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overlapping subproblems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BAC7DBE-FB92-4D6F-957D-D9F40A93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4208"/>
            <a:ext cx="5222875" cy="4002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/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 you can see in the recursion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blipFill>
                <a:blip r:embed="rId4"/>
                <a:stretch>
                  <a:fillRect l="-1285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68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924-8C2F-431D-8A3F-E33C75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DA4-D283-444C-B063-A1DA2251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chemeClr val="accent1"/>
                </a:solidFill>
              </a:rPr>
              <a:t> means “</a:t>
            </a:r>
            <a:r>
              <a:rPr lang="en-US" b="1" i="1" dirty="0">
                <a:solidFill>
                  <a:srgbClr val="FF0000"/>
                </a:solidFill>
              </a:rPr>
              <a:t>to remember</a:t>
            </a:r>
            <a:r>
              <a:rPr lang="en-US" dirty="0">
                <a:solidFill>
                  <a:schemeClr val="accent1"/>
                </a:solidFill>
              </a:rPr>
              <a:t>” by storing values into a </a:t>
            </a:r>
            <a:r>
              <a:rPr lang="en-US" b="1" i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/>
              <p:nvPr/>
            </p:nvSpPr>
            <p:spPr>
              <a:xfrm>
                <a:off x="838201" y="2498993"/>
                <a:ext cx="502919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entries of the table </a:t>
                </a:r>
                <a:r>
                  <a:rPr lang="en-US" sz="2000" i="1" dirty="0"/>
                  <a:t>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initially initialized to </a:t>
                </a:r>
                <a:r>
                  <a:rPr lang="en-US" sz="2000" i="1" dirty="0"/>
                  <a:t>0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different subproblems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recursive  calls (non-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memoized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498993"/>
                <a:ext cx="5029199" cy="3785652"/>
              </a:xfrm>
              <a:prstGeom prst="rect">
                <a:avLst/>
              </a:prstGeom>
              <a:blipFill>
                <a:blip r:embed="rId2"/>
                <a:stretch>
                  <a:fillRect l="-1333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B61B17D-1CD5-4C4F-9B9F-03B93B1B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46" y="2927618"/>
            <a:ext cx="5214107" cy="25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</TotalTime>
  <Words>2607</Words>
  <Application>Microsoft Office PowerPoint</Application>
  <PresentationFormat>Widescreen</PresentationFormat>
  <Paragraphs>328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Fibonacci Numbers</vt:lpstr>
      <vt:lpstr>Fibonacci Numbers: Top-Down Approach</vt:lpstr>
      <vt:lpstr>Fibonacci Numbers: Top-Down Approach</vt:lpstr>
      <vt:lpstr>Fibonacci Numbers: Top-Down Approach</vt:lpstr>
      <vt:lpstr>Fibonacci Numbers: Top-Down Approach</vt:lpstr>
      <vt:lpstr>Fibonacci Numbers: Overlapping Subproblems</vt:lpstr>
      <vt:lpstr>Fibonacci Numbers: Memoization</vt:lpstr>
      <vt:lpstr>Fibonacci Numbers: Memoization</vt:lpstr>
      <vt:lpstr>Fibonacci Numbers: Bottom-Up Approach</vt:lpstr>
      <vt:lpstr>Top-Down vs Bottom-Up</vt:lpstr>
      <vt:lpstr>Dynamic Programming</vt:lpstr>
      <vt:lpstr>Matrix Chain Multiplication</vt:lpstr>
      <vt:lpstr>Matrix Chain Multiplication</vt:lpstr>
      <vt:lpstr>Matrix Chain Multiplication: Example</vt:lpstr>
      <vt:lpstr>Matrix Chain Multiplication: Brute Force</vt:lpstr>
      <vt:lpstr>Matrix Chain Multiplication: Notation</vt:lpstr>
      <vt:lpstr>Matrix Chain Multiplication: Optimal Substructure</vt:lpstr>
      <vt:lpstr>Matrix Chain Multiplication: Optimal Substructure</vt:lpstr>
      <vt:lpstr>Matrix Chain Multiplication: Optimal Substructure</vt:lpstr>
      <vt:lpstr>Matrix Chain Multiplication: Recursive Formulation</vt:lpstr>
      <vt:lpstr>Matrix Chain Multiplication: Top-Down</vt:lpstr>
      <vt:lpstr>Matrix Chain Multiplication: Overlapping Subproblems</vt:lpstr>
      <vt:lpstr>Matrix Chain Multiplication: Overlapping Subproblems</vt:lpstr>
      <vt:lpstr>Matrix Chain Multiplication: Memoization</vt:lpstr>
      <vt:lpstr>Matrix Chain Multiplication: Bottom-Up</vt:lpstr>
      <vt:lpstr>Matrix Chain Multiplication: Solution Reconstruction</vt:lpstr>
      <vt:lpstr>Longest Common Subsequence</vt:lpstr>
      <vt:lpstr>Longest Common Subsequence: Example</vt:lpstr>
      <vt:lpstr>Longest Common Subsequence: Notation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Recursive Formulation</vt:lpstr>
      <vt:lpstr>Longest Common Subsequence: Overlapping Subproblems</vt:lpstr>
      <vt:lpstr>Longest Common Subsequence: Overlapping Subproblems</vt:lpstr>
      <vt:lpstr>Longest Common Subsequence: Bottom-Up</vt:lpstr>
      <vt:lpstr>Longest Common Subsequence: Solution Reconstruction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1336</cp:revision>
  <cp:lastPrinted>2020-09-18T02:11:22Z</cp:lastPrinted>
  <dcterms:created xsi:type="dcterms:W3CDTF">2020-08-01T06:16:01Z</dcterms:created>
  <dcterms:modified xsi:type="dcterms:W3CDTF">2020-09-18T02:17:41Z</dcterms:modified>
</cp:coreProperties>
</file>