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5" r:id="rId3"/>
    <p:sldId id="319" r:id="rId4"/>
    <p:sldId id="30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5" r:id="rId30"/>
    <p:sldId id="334" r:id="rId31"/>
    <p:sldId id="336" r:id="rId32"/>
    <p:sldId id="337" r:id="rId33"/>
    <p:sldId id="338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EE3-B06B-4CA9-9AA3-3B6C9DC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8447-522A-4591-AF81-30970DA6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Greedy Choice Property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Intuition suggests that we should probably choose an activity that leaves the resource available for as many other activities as possible.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Therefore, if we follow this intuition, an activity with the </a:t>
            </a:r>
            <a:r>
              <a:rPr lang="en-US" sz="2000" b="1" i="1" dirty="0">
                <a:solidFill>
                  <a:srgbClr val="FF0000"/>
                </a:solidFill>
              </a:rPr>
              <a:t>smallest finish time </a:t>
            </a:r>
            <a:r>
              <a:rPr lang="en-US" sz="2000" dirty="0">
                <a:solidFill>
                  <a:schemeClr val="accent1"/>
                </a:solidFill>
              </a:rPr>
              <a:t>should be first picked since this will leave the resource available for scheduling as many other activities as possible. 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If there is more than one activity with the smallest finish time, we pick any one arbitrarily to break the tie.</a:t>
            </a:r>
          </a:p>
        </p:txBody>
      </p:sp>
    </p:spTree>
    <p:extLst>
      <p:ext uri="{BB962C8B-B14F-4D97-AF65-F5344CB8AC3E}">
        <p14:creationId xmlns:p14="http://schemas.microsoft.com/office/powerpoint/2010/main" val="999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A20B-6EF5-448B-AE18-303AD7E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that we sort the activities 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order of their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≤…≤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our greedy choice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it has the smallest/earliest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after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are left with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one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solve: finding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 because all activities that are mutually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 With our greedy choice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only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that remains to be solved after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picked.</a:t>
                </a:r>
              </a:p>
              <a:p>
                <a:pPr marL="0" indent="0">
                  <a:buNone/>
                </a:pPr>
                <a:endParaRPr lang="en-US" sz="2800" b="1" i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8C2-1FC9-4362-B0EE-B23D1118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have already established that the activity selection problem exhibits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says that if there is an optimal solution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then the solution to the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also be optimal.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comes a question: is our intuition correct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now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F26-0237-4228-B898-5DB35A7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Given any non-empty 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an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some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maximal-size subset of mutually compatible activities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We will prove using an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maximal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We are done because we have just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some maximal subset,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A315-35AF-4EF9-A105-8BAFF8F9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optimality does not change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mutually compatible with the other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since all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mutually compatible.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activity with the smallest finish time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also be mutually compatible with the activities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construction, there is some mutually compatible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optimality remains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is some maximal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mutually compatible activities that includes the greedy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7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175-2416-40F8-B8F9-E4A5E7DB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/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Let us state the algorithm a bit more formally. 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</a:t>
                </a:r>
                <a:r>
                  <a:rPr lang="en-US" sz="2000" b="0" i="0" u="none" strike="noStrike" dirty="0">
                    <a:solidFill>
                      <a:schemeClr val="accent1"/>
                    </a:solidFill>
                    <a:latin typeface="Slimbach-Book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the set of activities that we have neither accepted nor rejected yet, and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 the set of accepted activities. 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blipFill>
                <a:blip r:embed="rId2"/>
                <a:stretch>
                  <a:fillRect l="-55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CF0FC9-1361-4426-AA5C-FF8730BD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9" y="3239393"/>
            <a:ext cx="8394718" cy="22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D8B-8EE4-4FAE-9E05-1299B3C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takes arrays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storing start and finish times, respectively,  sorted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order of finish times: 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sorting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examines exactly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activities with the for loop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sz="1800" b="1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body of the for loop (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lines 6-8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algorithm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if sorting is taken into account.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2A4B60-2714-4929-A3A8-F203F2AD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61000" cy="24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D88-74C0-4699-9371-F7345BF5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 tree is a connected undirected acyclic graph.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graph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connected if,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a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tree</a:t>
                </a:r>
                <a:r>
                  <a:rPr lang="en-US" dirty="0">
                    <a:solidFill>
                      <a:schemeClr val="accent1"/>
                    </a:solidFill>
                  </a:rPr>
                  <a:t> is a connected graph where,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exactly one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number of edges of a tree is one smaller than the number of vertices, i.e.,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2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F3F-5D6F-4C6E-95AF-17D2A744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</a:t>
                </a:r>
                <a:r>
                  <a:rPr lang="en-US" dirty="0">
                    <a:solidFill>
                      <a:srgbClr val="0070C0"/>
                    </a:solidFill>
                  </a:rPr>
                  <a:t> tree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a tree whose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cover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</a:t>
                </a:r>
                <a:r>
                  <a:rPr lang="en-US" dirty="0">
                    <a:solidFill>
                      <a:srgbClr val="0070C0"/>
                    </a:solidFill>
                  </a:rPr>
                  <a:t>) every vertex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Spanning Tree (MST)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>
                    <a:solidFill>
                      <a:srgbClr val="0070C0"/>
                    </a:solidFill>
                  </a:rPr>
                  <a:t> is defined as follows: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and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compute a spanning tree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minimum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9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6096-35EF-4FF2-A2D8-C14CBC9A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1BF13-5F37-45CF-BBBA-B860692D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11" y="1835029"/>
            <a:ext cx="4721772" cy="3508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0A6D-1042-49DC-BF46-68247817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130183"/>
            <a:ext cx="3890112" cy="32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C252-46FB-492B-84DE-FA875A049561}"/>
              </a:ext>
            </a:extLst>
          </p:cNvPr>
          <p:cNvSpPr txBox="1"/>
          <p:nvPr/>
        </p:nvSpPr>
        <p:spPr>
          <a:xfrm>
            <a:off x="904876" y="5554541"/>
            <a:ext cx="324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Graph </a:t>
            </a:r>
            <a:r>
              <a:rPr lang="en-US" sz="2400" i="1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E6AA1-70F6-4CD2-8673-9B59F571E77C}"/>
              </a:ext>
            </a:extLst>
          </p:cNvPr>
          <p:cNvSpPr txBox="1"/>
          <p:nvPr/>
        </p:nvSpPr>
        <p:spPr>
          <a:xfrm>
            <a:off x="6591300" y="5410200"/>
            <a:ext cx="417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MST of </a:t>
            </a:r>
            <a:r>
              <a:rPr lang="en-US" sz="2400" i="1" dirty="0"/>
              <a:t>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1019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8: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 The other edges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 that do not form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are omitted.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6F1A0-2C50-4FDA-A312-9D0AB4C9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264006"/>
            <a:ext cx="6134100" cy="24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6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partitions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two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3F93A1-FE80-4EB9-9178-D3A4019C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821271"/>
            <a:ext cx="5915025" cy="2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DA9-D8A0-4519-A86D-C6CC7B4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resulting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an MST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is the subgraph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Suppose for FPOC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not an MST.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there is some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Replacing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would result in a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contradicts the optimality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Symmetric argument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5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7CF7-7BDA-4998-B2EE-E3C3666A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Greedy-Choice Property: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Given any vertex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with the smallest weight that crosses the cut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in some MST.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46B99F-FAF4-4ACA-B372-DBC5D1343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619500"/>
            <a:ext cx="66484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6EF-421B-427F-B98B-BA16C8C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an MST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are done.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show that we can modify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include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without increasing the value of the total minimum weight to obtain that new MST.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0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62E4-11D7-44E3-975E-493CFBB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must be a simple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on different sides of the cut,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there must be at least an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crosses the cut.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safely</a:t>
                </a:r>
                <a:r>
                  <a:rPr lang="en-US" dirty="0">
                    <a:solidFill>
                      <a:schemeClr val="accent1"/>
                    </a:solidFill>
                  </a:rPr>
                  <a:t> exchange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resulting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still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number of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so the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holds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still connected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spans the entire vertex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7A44-D818-4C20-8355-712CF1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Now we want to show that the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also an MST.</a:t>
                </a:r>
              </a:p>
              <a:p>
                <a:pPr marL="0" indent="0">
                  <a:buNone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−{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0" dirty="0">
                    <a:solidFill>
                      <a:schemeClr val="accent1"/>
                    </a:solidFill>
                  </a:rPr>
                  <a:t>Therefore, 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	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is also an MST.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0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FBD2-ABFD-4F97-A627-C1D5B0B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relies on the greedy-choice property we have just proven.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cut </a:t>
                </a:r>
                <a:r>
                  <a:rPr lang="en-US" dirty="0">
                    <a:solidFill>
                      <a:schemeClr val="accent1"/>
                    </a:solidFill>
                  </a:rPr>
                  <a:t>that Prim’s algorithm computes and maintains is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vertices whose edges form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a set of vertices that have not been included as part of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0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Prim’s Algorithm uses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 priority 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maintain the invariant that we always pick an edge with the minimum-weight that crosses the cut.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Initially, we assign every vertex with key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equal to infinity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 arbitrarily chosen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key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picked first by removing it from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adding it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44" y="2438400"/>
            <a:ext cx="4307555" cy="35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removing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we need to examine all the adjacent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neighbors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and only update their keys if they belong to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their current key value is less than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we keep extracting a minimum-weight crossing edge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from the priority queue, updating their adjacent neighbors’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keys if necessary. 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is, in fact,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decrease-key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operation.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 algorithm stops when there is no more edge to examine,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that is, when the priority queue is empty. In other words,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Prim’s Algorithm terminates when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323"/>
            <a:ext cx="4984749" cy="40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A03-E245-46FA-AA49-D647474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FC979-4EC3-4BB1-9395-4667BBCC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Characteristics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greedy algorithm constructs a solution to an optimization problem in a </a:t>
            </a:r>
            <a:r>
              <a:rPr lang="en-US" b="1" i="1" dirty="0">
                <a:solidFill>
                  <a:srgbClr val="FF0000"/>
                </a:solidFill>
              </a:rPr>
              <a:t>piece-by-piece</a:t>
            </a:r>
            <a:r>
              <a:rPr lang="en-US" dirty="0">
                <a:solidFill>
                  <a:schemeClr val="accent1"/>
                </a:solidFill>
              </a:rPr>
              <a:t> manner by making a sequence of choices that are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feasible</a:t>
            </a:r>
            <a:r>
              <a:rPr lang="en-US" dirty="0">
                <a:solidFill>
                  <a:schemeClr val="accent1"/>
                </a:solidFill>
              </a:rPr>
              <a:t> in the sense that the requirements specified by the problem are met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locally optimal </a:t>
            </a:r>
            <a:r>
              <a:rPr lang="en-US" dirty="0">
                <a:solidFill>
                  <a:schemeClr val="accent1"/>
                </a:solidFill>
              </a:rPr>
              <a:t>by picking the best choice at the moment of consideration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irrevocable</a:t>
            </a:r>
            <a:r>
              <a:rPr lang="en-US" dirty="0">
                <a:solidFill>
                  <a:schemeClr val="accent1"/>
                </a:solidFill>
              </a:rPr>
              <a:t>, which means any change cannot be done to any previous partial solution		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will focus on only greedy algorithms that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dirty="0">
                <a:solidFill>
                  <a:schemeClr val="accent1"/>
                </a:solidFill>
              </a:rPr>
              <a:t> yield </a:t>
            </a:r>
            <a:r>
              <a:rPr lang="en-US" b="1" i="1" dirty="0">
                <a:solidFill>
                  <a:srgbClr val="FF0000"/>
                </a:solidFill>
              </a:rPr>
              <a:t>optimal solutions </a:t>
            </a:r>
            <a:r>
              <a:rPr lang="en-US" dirty="0">
                <a:solidFill>
                  <a:schemeClr val="accent1"/>
                </a:solidFill>
              </a:rPr>
              <a:t>to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val="429131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772-6BAA-423A-A1D6-2441953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9980FA-64E6-42DA-B18C-88A346C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755775"/>
            <a:ext cx="6515100" cy="33464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/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 running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𝐸𝑥𝑡𝑟𝑎𝑐𝑡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𝐷𝑒𝑐𝑟𝑒𝑎𝑠𝑒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𝐾𝑒𝑦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blipFill>
                <a:blip r:embed="rId3"/>
                <a:stretch>
                  <a:fillRect l="-1255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6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D60-527E-45AC-89D2-C2DE1CA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need to show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 holds prior to the start of any iteration.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any iteration,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contained within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induction on the loop invariant.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 invariant trivially holds since the empty set is a trivial subset of any MST.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3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534-BDE1-43F5-AA24-E5C9ADC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Assuming the loop invariant holds at the current iteration,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extracts a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 value</a:t>
                </a:r>
                <a:r>
                  <a:rPr lang="en-US" dirty="0">
                    <a:solidFill>
                      <a:schemeClr val="accent1"/>
                    </a:solidFill>
                  </a:rPr>
                  <a:t>, which corresponds to a edge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among all edges that cross the cut.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need to show that we can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 have to make 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2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7C10-7ED3-403B-9D35-3661B04E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exchanging</a:t>
                </a:r>
                <a:r>
                  <a:rPr lang="en-US" dirty="0">
                    <a:solidFill>
                      <a:schemeClr val="accent1"/>
                    </a:solidFill>
                  </a:rPr>
                  <a:t> another crossing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exchanging process cannot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crossing edge so it cannot be any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proves the invariant.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(Invariant holds)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Up 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spans the entire set of vertices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, meaning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is an MST.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guarantees o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ptimality)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87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1C86-2216-444F-BDC4-05C90AFD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5556-047F-4A7D-B2D6-9BB93DC1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Today we have covered the topic of Greedy Algorithms with the help of the following example algorithms: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Activity Selection Problem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Minimum Spanning Tree Problem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two key properties that we should show to guarantee correctness and optimality of a greedy algorithm: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Greedy-Choice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3300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A29-7226-49A9-A817-DCF0B0C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start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finish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Two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mutually compatible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 their time intervals do not overlap: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or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maximal-size subset of mutually compatible activities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0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denote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 and that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 maximal-size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Additionally, suppose further that some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into an optimal solution,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two independent subproblems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to solve, namely,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2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starts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Thus,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are mutually disjoint,</a:t>
                </a:r>
              </a:p>
              <a:p>
                <a:pPr marL="0" indent="0">
                  <a:buNone/>
                </a:pPr>
                <a:r>
                  <a:rPr lang="en-US" sz="3100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|+1</m:t>
                    </m:r>
                  </m:oMath>
                </a14:m>
                <a:endParaRPr lang="en-US" sz="3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7200" dirty="0"/>
                  <a:t>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We 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are also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respectively, using a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b="0" dirty="0">
                    <a:solidFill>
                      <a:schemeClr val="accent1"/>
                    </a:solidFill>
                  </a:rPr>
                  <a:t>		</a:t>
                </a:r>
                <a:endParaRPr lang="en-US" sz="72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We will prove by contradiction as follows.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Then, there exists some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|&gt;|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Let us denote the new solution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]Replacing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will</a:t>
                </a:r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increase the size of the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+1&gt;|</m:t>
                    </m:r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which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is a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A symmetric argument applies to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7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796-5AEF-48DD-88FF-2435D65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activity selection problem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solve the problem via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DP</a:t>
                </a:r>
                <a:r>
                  <a:rPr lang="en-US" dirty="0">
                    <a:solidFill>
                      <a:schemeClr val="accent1"/>
                    </a:solidFill>
                  </a:rPr>
                  <a:t> based on the following recursive formulation,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denotes the maximal  size of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+1}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Here, we must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and pick one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maximizes</a:t>
                </a:r>
                <a:r>
                  <a:rPr lang="en-US" dirty="0">
                    <a:solidFill>
                      <a:schemeClr val="accent1"/>
                    </a:solidFill>
                  </a:rPr>
                  <a:t> the number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7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AACC-AF0B-4E26-A9CB-8FFAECB9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now argue that, in fact, we need not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at each step as we would do via DP at all.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show that the activity selection problem exhibits another key property called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that is,  the algorithm makes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locally best choice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each step, and it is guaranteed that it will eventually arrive at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globally optimal solution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the recursive formulation can be simplified 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always an activity with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minimum finish time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and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only one smaller subproblem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to solve, instead of two smaller subproblems if DP is used.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681" r="-92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6473</TotalTime>
  <Words>2724</Words>
  <Application>Microsoft Office PowerPoint</Application>
  <PresentationFormat>Widescreen</PresentationFormat>
  <Paragraphs>282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Slimbach-Book</vt:lpstr>
      <vt:lpstr>Slimbach-BookItalic</vt:lpstr>
      <vt:lpstr>Office Theme</vt:lpstr>
      <vt:lpstr>Efficient Algorithms </vt:lpstr>
      <vt:lpstr>PowerPoint Presentation</vt:lpstr>
      <vt:lpstr>Greedy Algorithms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1540</cp:revision>
  <cp:lastPrinted>2020-09-24T04:34:03Z</cp:lastPrinted>
  <dcterms:created xsi:type="dcterms:W3CDTF">2020-08-01T06:16:01Z</dcterms:created>
  <dcterms:modified xsi:type="dcterms:W3CDTF">2020-09-24T04:37:44Z</dcterms:modified>
</cp:coreProperties>
</file>