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0" r:id="rId3"/>
    <p:sldId id="276" r:id="rId4"/>
    <p:sldId id="298" r:id="rId5"/>
    <p:sldId id="285" r:id="rId6"/>
    <p:sldId id="258" r:id="rId7"/>
    <p:sldId id="257" r:id="rId8"/>
    <p:sldId id="259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61" r:id="rId21"/>
    <p:sldId id="284" r:id="rId22"/>
    <p:sldId id="263" r:id="rId23"/>
    <p:sldId id="266" r:id="rId24"/>
    <p:sldId id="274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5" r:id="rId33"/>
    <p:sldId id="278" r:id="rId34"/>
    <p:sldId id="280" r:id="rId35"/>
    <p:sldId id="264" r:id="rId36"/>
    <p:sldId id="281" r:id="rId37"/>
    <p:sldId id="282" r:id="rId38"/>
    <p:sldId id="299" r:id="rId39"/>
    <p:sldId id="286" r:id="rId40"/>
    <p:sldId id="304" r:id="rId41"/>
    <p:sldId id="265" r:id="rId42"/>
    <p:sldId id="283" r:id="rId43"/>
    <p:sldId id="300" r:id="rId44"/>
    <p:sldId id="301" r:id="rId45"/>
    <p:sldId id="302" r:id="rId46"/>
    <p:sldId id="279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sus%20WebStorage\miyano2005@gmail.com\MySyncFolder\TGGS\Teaching\2563-1\Selection%20S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1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 i="1">
                <a:solidFill>
                  <a:schemeClr val="accent1"/>
                </a:solidFill>
              </a:rPr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1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99-4DD2-BADE-720B7581E7B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99-4DD2-BADE-720B7581E7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2B-4316-A113-88AF2AF7C9B1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2B-4316-A113-88AF2AF7C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Selection Sort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4B8041-7D72-4371-94CC-C18942686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90788"/>
            <a:ext cx="6467475" cy="2910806"/>
          </a:xfrm>
        </p:spPr>
      </p:pic>
    </p:spTree>
    <p:extLst>
      <p:ext uri="{BB962C8B-B14F-4D97-AF65-F5344CB8AC3E}">
        <p14:creationId xmlns:p14="http://schemas.microsoft.com/office/powerpoint/2010/main" val="6490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Running a C++ implementation of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selection sort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𝟐𝟎𝟎𝟎𝟎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 my workstation: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sz="1900" i="1" dirty="0">
                    <a:solidFill>
                      <a:srgbClr val="C00000"/>
                    </a:solidFill>
                  </a:rPr>
                  <a:t>Ubuntu 18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Intel Core-i7-7700 CPU @3.60GHz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with 16 GB of RAM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yielded the plot on the right.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appears to be quadratic in problem size: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2"/>
                    </a:solidFill>
                  </a:rPr>
                  <a:t>         	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)=8.60×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700501"/>
              </p:ext>
            </p:extLst>
          </p:nvPr>
        </p:nvGraphicFramePr>
        <p:xfrm>
          <a:off x="6010274" y="2057400"/>
          <a:ext cx="4695826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28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59E1-FF20-468B-902C-AA8D644C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DFC18E57-3A33-403B-8BF8-7F7117CE7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03109"/>
              </p:ext>
            </p:extLst>
          </p:nvPr>
        </p:nvGraphicFramePr>
        <p:xfrm>
          <a:off x="928685" y="1584960"/>
          <a:ext cx="673418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037">
                  <a:extLst>
                    <a:ext uri="{9D8B030D-6E8A-4147-A177-3AD203B41FA5}">
                      <a16:colId xmlns:a16="http://schemas.microsoft.com/office/drawing/2014/main" val="92291637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236079659"/>
                    </a:ext>
                  </a:extLst>
                </a:gridCol>
                <a:gridCol w="954693">
                  <a:extLst>
                    <a:ext uri="{9D8B030D-6E8A-4147-A177-3AD203B41FA5}">
                      <a16:colId xmlns:a16="http://schemas.microsoft.com/office/drawing/2014/main" val="345805631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84651356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1217751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7982180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88206068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1708560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54536084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011983851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49270433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941742863"/>
                    </a:ext>
                  </a:extLst>
                </a:gridCol>
              </a:tblGrid>
              <a:tr h="138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Problem Size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Run Time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545036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929902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965197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191500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91832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362629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731426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08500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716032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581191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485003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506337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7971033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8072052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1177123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169105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877820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193949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47078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221006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3288666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249132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723668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278904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4768891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274590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2517165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80995"/>
              </p:ext>
            </p:extLst>
          </p:nvPr>
        </p:nvGraphicFramePr>
        <p:xfrm>
          <a:off x="3286125" y="1584960"/>
          <a:ext cx="4572000" cy="277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/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The code was run for different numbers of elements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20,000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step increase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Each problem size was run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times and the running times were averaged.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blipFill>
                <a:blip r:embed="rId3"/>
                <a:stretch>
                  <a:fillRect l="-568" t="-2538" r="-56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00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07F-96EC-4130-A72C-D0AC33D8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an algorithm can be determined by the total number of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executed.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∝#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𝐸𝑙𝑒𝑚𝑒𝑛𝑡𝑎𝑟𝑦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𝑂𝑝𝑒𝑟𝑎𝑡𝑖𝑜𝑛𝑠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are operations whose execution time is bounded by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constant</a:t>
                </a:r>
                <a:r>
                  <a:rPr lang="en-US" dirty="0">
                    <a:solidFill>
                      <a:schemeClr val="accent1"/>
                    </a:solidFill>
                  </a:rPr>
                  <a:t>, which depends on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Programming Language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Compiler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Machine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9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BE6E0-73F1-4947-8EE4-683D4178A3BC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9B94B-A9D5-4155-8D1F-65630F047559}"/>
              </a:ext>
            </a:extLst>
          </p:cNvPr>
          <p:cNvSpPr txBox="1"/>
          <p:nvPr/>
        </p:nvSpPr>
        <p:spPr>
          <a:xfrm>
            <a:off x="3590925" y="5014922"/>
            <a:ext cx="5448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What are the barometer operations in the code of selection sort shown on the right?</a:t>
            </a:r>
          </a:p>
        </p:txBody>
      </p:sp>
    </p:spTree>
    <p:extLst>
      <p:ext uri="{BB962C8B-B14F-4D97-AF65-F5344CB8AC3E}">
        <p14:creationId xmlns:p14="http://schemas.microsoft.com/office/powerpoint/2010/main" val="43433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Barometer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blipFill>
                <a:blip r:embed="rId3"/>
                <a:stretch>
                  <a:fillRect l="-223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2BC192-056E-4AE7-9A76-4D07A5E4067F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1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/>
              <p:nvPr/>
            </p:nvSpPr>
            <p:spPr>
              <a:xfrm>
                <a:off x="571500" y="4581525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81525"/>
                <a:ext cx="4641851" cy="900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71661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121CD-58B9-4981-BD41-CFFE9916FB39}"/>
              </a:ext>
            </a:extLst>
          </p:cNvPr>
          <p:cNvSpPr txBox="1"/>
          <p:nvPr/>
        </p:nvSpPr>
        <p:spPr>
          <a:xfrm>
            <a:off x="571500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Outer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/>
              <p:nvPr/>
            </p:nvSpPr>
            <p:spPr>
              <a:xfrm>
                <a:off x="571500" y="4580007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80007"/>
                <a:ext cx="4641851" cy="900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66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1=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 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/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the running time of selection sort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blipFill>
                <a:blip r:embed="rId5"/>
                <a:stretch>
                  <a:fillRect l="-1404" t="-5732" b="-15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579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Complexity Growth of Selection Sort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024063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/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say that the time complexity of selection sort exhibits a 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quadratic growth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in the number of elements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blipFill>
                <a:blip r:embed="rId3"/>
                <a:stretch>
                  <a:fillRect l="-2469" t="-3020" r="-3457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59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D969-0651-4383-8E1D-230DF782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9" y="18846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Ekkapot Charoenwanit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802/806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you will more likely find me in 806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 Hours: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Wednesday Afternoon 13:00-16:30</a:t>
            </a:r>
          </a:p>
        </p:txBody>
      </p:sp>
    </p:spTree>
    <p:extLst>
      <p:ext uri="{BB962C8B-B14F-4D97-AF65-F5344CB8AC3E}">
        <p14:creationId xmlns:p14="http://schemas.microsoft.com/office/powerpoint/2010/main" val="279902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Complexity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complexity of an algorithm is generally represented as a function of its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input size </a:t>
                </a:r>
                <a:r>
                  <a:rPr lang="en-US" dirty="0">
                    <a:solidFill>
                      <a:schemeClr val="accent1"/>
                    </a:solidFill>
                  </a:rPr>
                  <a:t>(and possibly the values of other parameters).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Such functions are restricted to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real-valued functions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defined on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non-negative integers </a:t>
                </a:r>
                <a:r>
                  <a:rPr lang="en-US" dirty="0">
                    <a:solidFill>
                      <a:schemeClr val="accent1"/>
                    </a:solidFill>
                  </a:rPr>
                  <a:t>that are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eventually</a:t>
                </a:r>
                <a:r>
                  <a:rPr lang="en-US" dirty="0">
                    <a:solidFill>
                      <a:schemeClr val="accent1"/>
                    </a:solidFill>
                  </a:rPr>
                  <a:t> positive as there exists an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growth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characterization of the algorithm’s efficiency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relative efficiency comparison with other algorithms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2"/>
                <a:stretch>
                  <a:fillRect l="-1217" t="-2038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268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E9F3-CFC3-4445-9921-1B9EAF5A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Benefits of Asymptotic Analysis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Provides machine-independent analysis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Abstracts away from implementation details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Focuses only on the dominating factors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For </a:t>
            </a:r>
            <a:r>
              <a:rPr lang="en-US" b="1" i="1" dirty="0">
                <a:solidFill>
                  <a:schemeClr val="accent1"/>
                </a:solidFill>
              </a:rPr>
              <a:t>sufficiently large </a:t>
            </a:r>
            <a:r>
              <a:rPr lang="en-US" dirty="0">
                <a:solidFill>
                  <a:schemeClr val="accent1"/>
                </a:solidFill>
              </a:rPr>
              <a:t>input sizes, a linear-time algorithm with a moderately big constant overhead will eventually run faster than a quadratic-time one with </a:t>
            </a:r>
            <a:r>
              <a:rPr lang="en-US">
                <a:solidFill>
                  <a:schemeClr val="accent1"/>
                </a:solidFill>
              </a:rPr>
              <a:t>a relatively </a:t>
            </a:r>
            <a:r>
              <a:rPr lang="en-US" dirty="0">
                <a:solidFill>
                  <a:schemeClr val="accent1"/>
                </a:solidFill>
              </a:rPr>
              <a:t>small constant overhead.</a:t>
            </a:r>
          </a:p>
        </p:txBody>
      </p:sp>
    </p:spTree>
    <p:extLst>
      <p:ext uri="{BB962C8B-B14F-4D97-AF65-F5344CB8AC3E}">
        <p14:creationId xmlns:p14="http://schemas.microsoft.com/office/powerpoint/2010/main" val="1332928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CB0AA31-154A-41FB-8705-C733F90BC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076" y="4001294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/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is bound from above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up to a constant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for all sufficiently large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blipFill>
                <a:blip r:embed="rId4"/>
                <a:stretch>
                  <a:fillRect l="-1769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407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70DB-86A5-4C4B-AC11-551DFBDC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819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</a:t>
                </a:r>
                <a:r>
                  <a:rPr lang="en-US">
                    <a:solidFill>
                      <a:schemeClr val="accent1"/>
                    </a:solidFill>
                  </a:rPr>
                  <a:t>a </a:t>
                </a:r>
                <a:r>
                  <a:rPr lang="en-US" b="1" i="1">
                    <a:solidFill>
                      <a:schemeClr val="accent1"/>
                    </a:solidFill>
                  </a:rPr>
                  <a:t>real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785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072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/>
                  <a:t>	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6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for all </a:t>
                </a:r>
                <a14:m>
                  <m:oMath xmlns:m="http://schemas.openxmlformats.org/officeDocument/2006/math"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/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Since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is non-negative, choosing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6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6000" dirty="0"/>
                  <a:t>	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2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6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655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 little harder claim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Converting the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easy but </a:t>
                </a:r>
                <a:r>
                  <a:rPr lang="en-US" u="sng" dirty="0">
                    <a:solidFill>
                      <a:srgbClr val="C00000"/>
                    </a:solidFill>
                  </a:rPr>
                  <a:t>*</a:t>
                </a:r>
                <a:r>
                  <a:rPr lang="en-US" b="0" u="sng" dirty="0">
                    <a:solidFill>
                      <a:srgbClr val="C00000"/>
                    </a:solidFill>
                  </a:rPr>
                  <a:t>impulsive*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Try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and solve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/>
                  <a:t> 		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(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u="sng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negative values are ignored.)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=1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158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Yet another little harder claim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more systematic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b="0" dirty="0">
                    <a:solidFill>
                      <a:schemeClr val="accent1"/>
                    </a:solidFill>
                  </a:rPr>
                  <a:t>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Rearranging gives	</a:t>
                </a: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−2&gt;0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rad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 we can choose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makes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look simple.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leads to: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most obvious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63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549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≥ 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63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 1000</m:t>
                            </m:r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217" t="-23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669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−1000 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   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1900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: the sign does not flip b/c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1000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leading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754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16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Textbook known as </a:t>
            </a:r>
            <a:r>
              <a:rPr lang="en-US" b="1" i="1" dirty="0">
                <a:solidFill>
                  <a:schemeClr val="accent1"/>
                </a:solidFill>
              </a:rPr>
              <a:t>CLRS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8FAE6-4D0A-4A66-8627-9FB5B671D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846581" cy="43513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780D5-E9E3-4858-B0BA-95B03E5BD7B6}"/>
              </a:ext>
            </a:extLst>
          </p:cNvPr>
          <p:cNvSpPr txBox="1"/>
          <p:nvPr/>
        </p:nvSpPr>
        <p:spPr>
          <a:xfrm>
            <a:off x="5962649" y="2352674"/>
            <a:ext cx="4010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The </a:t>
            </a:r>
            <a:r>
              <a:rPr lang="en-US" sz="2800" b="1" i="1" dirty="0">
                <a:solidFill>
                  <a:schemeClr val="accent1"/>
                </a:solidFill>
              </a:rPr>
              <a:t>third edition</a:t>
            </a:r>
            <a:r>
              <a:rPr lang="en-US" sz="2800" dirty="0">
                <a:solidFill>
                  <a:schemeClr val="accent1"/>
                </a:solidFill>
              </a:rPr>
              <a:t> is recommended, but the </a:t>
            </a:r>
            <a:r>
              <a:rPr lang="en-US" sz="2800" b="1" i="1" dirty="0">
                <a:solidFill>
                  <a:schemeClr val="accent1"/>
                </a:solidFill>
              </a:rPr>
              <a:t>second edition </a:t>
            </a:r>
            <a:r>
              <a:rPr lang="en-US" sz="2800" dirty="0">
                <a:solidFill>
                  <a:schemeClr val="accent1"/>
                </a:solidFill>
              </a:rPr>
              <a:t>is also fine.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323D8-78F9-43CA-A2F5-989C67BAD770}"/>
              </a:ext>
            </a:extLst>
          </p:cNvPr>
          <p:cNvSpPr txBox="1"/>
          <p:nvPr/>
        </p:nvSpPr>
        <p:spPr>
          <a:xfrm>
            <a:off x="6029325" y="4399655"/>
            <a:ext cx="479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***Available at the main library</a:t>
            </a:r>
          </a:p>
        </p:txBody>
      </p:sp>
    </p:spTree>
    <p:extLst>
      <p:ext uri="{BB962C8B-B14F-4D97-AF65-F5344CB8AC3E}">
        <p14:creationId xmlns:p14="http://schemas.microsoft.com/office/powerpoint/2010/main" val="3316563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must show that the negation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negation is: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326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109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easy to figure out a Big-O class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belongs to.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the term with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highest degree</a:t>
                </a:r>
                <a:r>
                  <a:rPr lang="en-US" dirty="0">
                    <a:solidFill>
                      <a:schemeClr val="accent1"/>
                    </a:solidFill>
                  </a:rPr>
                  <a:t> !!!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perfectly valid to use a more slacking upper bound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th-TH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1,000,000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***Exercise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Show 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417988"/>
                  </p:ext>
                </p:extLst>
              </p:nvPr>
            </p:nvGraphicFramePr>
            <p:xfrm>
              <a:off x="838200" y="1690688"/>
              <a:ext cx="10515600" cy="21053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499,500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49,995,000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4,999,950,000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417988"/>
                  </p:ext>
                </p:extLst>
              </p:nvPr>
            </p:nvGraphicFramePr>
            <p:xfrm>
              <a:off x="838200" y="1690688"/>
              <a:ext cx="10515600" cy="21053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621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0" t="-69608" r="-40144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0" t="-69608" r="-30144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11" t="-69608" r="-200578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69608" r="-10115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80" t="-69608" r="-1159" b="-25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499,500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49,995,000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4,999,950,000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814221" y="5167312"/>
            <a:ext cx="456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Table comparing linear and quadratic growth</a:t>
            </a:r>
          </a:p>
        </p:txBody>
      </p:sp>
    </p:spTree>
    <p:extLst>
      <p:ext uri="{BB962C8B-B14F-4D97-AF65-F5344CB8AC3E}">
        <p14:creationId xmlns:p14="http://schemas.microsoft.com/office/powerpoint/2010/main" val="2128482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conserved under multiplicative constant.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transitive.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many more …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C00000"/>
                    </a:solidFill>
                  </a:rPr>
                  <a:t>***Exercise: </a:t>
                </a:r>
                <a:r>
                  <a:rPr lang="en-US" i="1" dirty="0">
                    <a:solidFill>
                      <a:schemeClr val="accent1"/>
                    </a:solidFill>
                  </a:rPr>
                  <a:t>Show that the properties above always hold.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496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Omega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F7C9EAC-6F11-4422-9AD3-B2E3A4EC3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178" y="3781286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/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is bound from below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for all sufficiently large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blipFill>
                <a:blip r:embed="rId4"/>
                <a:stretch>
                  <a:fillRect l="-176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548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80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762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3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type m:val="li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⁡(1,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5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32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  <a:blipFill>
                <a:blip r:embed="rId3"/>
                <a:stretch>
                  <a:fillRect l="-1087" t="-3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591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0664-12F9-4CBB-AA79-33734624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***Exercise:</a:t>
                </a: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20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B9FC-D2CC-40F4-BBC7-3A47893E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Logistics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Weekly Assignments 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50%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Problem Sets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Programming Labs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Midterm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20%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Final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30%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***Turning in an assignment late = 10% off per day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Grading Scale: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1" dirty="0">
                    <a:solidFill>
                      <a:schemeClr val="accent1"/>
                    </a:solidFill>
                  </a:rPr>
                  <a:t>A [80-100]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B [70-80)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C [60-70)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D [50-60)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F  (-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l="-754" t="-2538" b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Devil face with solid fill">
            <a:extLst>
              <a:ext uri="{FF2B5EF4-FFF2-40B4-BE49-F238E27FC236}">
                <a16:creationId xmlns:a16="http://schemas.microsoft.com/office/drawing/2014/main" id="{0B0F9AC3-E0D1-4C4B-9BCC-74D795640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2944" y="36941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8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Big-Omega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Big-Omega is conserved under multiplicative constant.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Big-Omega is transitive.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many more …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C00000"/>
                    </a:solidFill>
                  </a:rPr>
                  <a:t>***Exercise: </a:t>
                </a:r>
                <a:r>
                  <a:rPr lang="en-US" i="1" dirty="0">
                    <a:solidFill>
                      <a:schemeClr val="accent1"/>
                    </a:solidFill>
                  </a:rPr>
                  <a:t>Show that the properties above always hold.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437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4E42C8-4851-4C60-BF57-40E665F74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53" y="3753069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/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sandwiched between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sufficiently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large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beyond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blipFill>
                <a:blip r:embed="rId4"/>
                <a:stretch>
                  <a:fillRect l="-987" t="-3614" b="-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grows at the same rate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the sense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eventually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squeezed between two constant multiples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blipFill>
                <a:blip r:embed="rId5"/>
                <a:stretch>
                  <a:fillRect l="-868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blipFill>
                <a:blip r:embed="rId6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857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for all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/>
                    </a:solidFill>
                  </a:rPr>
                  <a:t>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600" dirty="0">
                    <a:solidFill>
                      <a:schemeClr val="accent1"/>
                    </a:solidFill>
                  </a:rPr>
                  <a:t> gives:</a:t>
                </a:r>
              </a:p>
              <a:p>
                <a:pPr marL="0" indent="0">
                  <a:buNone/>
                </a:pPr>
                <a:r>
                  <a:rPr lang="en-US" sz="36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232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Lower Bound: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/>
                        </m:ctrlPr>
                      </m:sSubPr>
                      <m:e>
                        <m:r>
                          <a:rPr lang="en-US" sz="11200" i="1"/>
                          <m:t>        </m:t>
                        </m:r>
                        <m:r>
                          <a:rPr lang="en-US" sz="11200" i="1"/>
                          <m:t>𝑐</m:t>
                        </m:r>
                      </m:e>
                      <m:sub>
                        <m:r>
                          <a:rPr lang="en-US" sz="11200" i="1"/>
                          <m:t>1</m:t>
                        </m:r>
                      </m:sub>
                    </m:sSub>
                  </m:oMath>
                </a14:m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/>
                      <m:t>≤</m:t>
                    </m:r>
                    <m:f>
                      <m:fPr>
                        <m:ctrlPr>
                          <a:rPr lang="en-US" sz="11200" i="1"/>
                        </m:ctrlPr>
                      </m:fPr>
                      <m:num>
                        <m:r>
                          <a:rPr lang="en-US" sz="11200" i="1"/>
                          <m:t>1</m:t>
                        </m:r>
                      </m:num>
                      <m:den>
                        <m:r>
                          <a:rPr lang="en-US" sz="11200" i="1"/>
                          <m:t>2</m:t>
                        </m:r>
                      </m:den>
                    </m:f>
                    <m:r>
                      <a:rPr lang="en-US" sz="11200" i="1"/>
                      <m:t>−</m:t>
                    </m:r>
                    <m:f>
                      <m:fPr>
                        <m:ctrlPr>
                          <a:rPr lang="en-US" sz="11200" i="1"/>
                        </m:ctrlPr>
                      </m:fPr>
                      <m:num>
                        <m:r>
                          <a:rPr lang="en-US" sz="11200" i="1"/>
                          <m:t>3</m:t>
                        </m:r>
                      </m:num>
                      <m:den>
                        <m:r>
                          <a:rPr lang="en-US" sz="11200" i="1"/>
                          <m:t>𝑛</m:t>
                        </m:r>
                      </m:den>
                    </m:f>
                  </m:oMath>
                </a14:m>
                <a:r>
                  <a:rPr lang="en-US" sz="112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/>
                        </m:ctrlPr>
                      </m:sSubPr>
                      <m:e>
                        <m:r>
                          <a:rPr lang="en-US" sz="11200" i="1"/>
                          <m:t>        </m:t>
                        </m:r>
                        <m:r>
                          <a:rPr lang="en-US" sz="11200" i="1"/>
                          <m:t>𝑐</m:t>
                        </m:r>
                      </m:e>
                      <m:sub>
                        <m:r>
                          <a:rPr lang="en-US" sz="11200" i="1"/>
                          <m:t>1</m:t>
                        </m:r>
                      </m:sub>
                    </m:sSub>
                  </m:oMath>
                </a14:m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/>
                      <m:t>≤</m:t>
                    </m:r>
                    <m:f>
                      <m:fPr>
                        <m:ctrlPr>
                          <a:rPr lang="en-US" sz="11200" i="1"/>
                        </m:ctrlPr>
                      </m:fPr>
                      <m:num>
                        <m:r>
                          <a:rPr lang="en-US" sz="11200" i="1"/>
                          <m:t>𝑛</m:t>
                        </m:r>
                        <m:r>
                          <a:rPr lang="en-US" sz="11200" i="1"/>
                          <m:t>−6</m:t>
                        </m:r>
                      </m:num>
                      <m:den>
                        <m:r>
                          <a:rPr lang="en-US" sz="11200" i="1"/>
                          <m:t>2</m:t>
                        </m:r>
                        <m:r>
                          <a:rPr lang="en-US" sz="11200" i="1"/>
                          <m:t>𝑛</m:t>
                        </m:r>
                      </m:den>
                    </m:f>
                  </m:oMath>
                </a14:m>
                <a:r>
                  <a:rPr lang="en-US" sz="11200" dirty="0"/>
                  <a:t>	</a:t>
                </a:r>
                <a:endParaRPr lang="th-TH" sz="11200" dirty="0"/>
              </a:p>
              <a:p>
                <a:pPr marL="0" indent="0">
                  <a:buNone/>
                </a:pPr>
                <a:r>
                  <a:rPr lang="th-TH" sz="11200" dirty="0"/>
                  <a:t>        </a:t>
                </a:r>
                <a:r>
                  <a:rPr lang="en-US" sz="11200" dirty="0"/>
                  <a:t>  </a:t>
                </a:r>
                <a14:m>
                  <m:oMath xmlns:m="http://schemas.openxmlformats.org/officeDocument/2006/math">
                    <m:r>
                      <a:rPr lang="en-US" sz="11200" i="1"/>
                      <m:t>𝑛</m:t>
                    </m:r>
                    <m:d>
                      <m:dPr>
                        <m:ctrlPr>
                          <a:rPr lang="en-US" sz="11200" i="1"/>
                        </m:ctrlPr>
                      </m:dPr>
                      <m:e>
                        <m:r>
                          <a:rPr lang="en-US" sz="11200" i="1"/>
                          <m:t>1−2</m:t>
                        </m:r>
                        <m:sSub>
                          <m:sSubPr>
                            <m:ctrlPr>
                              <a:rPr lang="en-US" sz="11200" i="1"/>
                            </m:ctrlPr>
                          </m:sSubPr>
                          <m:e>
                            <m:r>
                              <a:rPr lang="en-US" sz="11200" i="1"/>
                              <m:t>𝑐</m:t>
                            </m:r>
                          </m:e>
                          <m:sub>
                            <m:r>
                              <a:rPr lang="en-US" sz="11200" i="1"/>
                              <m:t>1</m:t>
                            </m:r>
                          </m:sub>
                        </m:sSub>
                      </m:e>
                    </m:d>
                    <m:r>
                      <a:rPr lang="en-US" sz="11200"/>
                      <m:t>≥6</m:t>
                    </m:r>
                  </m:oMath>
                </a14:m>
                <a:r>
                  <a:rPr lang="en-US" sz="11200" dirty="0"/>
                  <a:t>	</a:t>
                </a: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Assuming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 i="1"/>
                      <m:t>1−2</m:t>
                    </m:r>
                    <m:sSub>
                      <m:sSubPr>
                        <m:ctrlPr>
                          <a:rPr lang="en-US" sz="11200" i="1"/>
                        </m:ctrlPr>
                      </m:sSubPr>
                      <m:e>
                        <m:r>
                          <a:rPr lang="en-US" sz="11200" i="1"/>
                          <m:t>𝑐</m:t>
                        </m:r>
                      </m:e>
                      <m:sub>
                        <m:r>
                          <a:rPr lang="en-US" sz="11200" i="1"/>
                          <m:t>1</m:t>
                        </m:r>
                      </m:sub>
                    </m:sSub>
                    <m:r>
                      <a:rPr lang="en-US" sz="11200" i="1"/>
                      <m:t>&gt;0</m:t>
                    </m:r>
                    <m:r>
                      <a:rPr lang="en-US" sz="11200" i="1"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1200" i="1"/>
                        </m:ctrlPr>
                      </m:sSubPr>
                      <m:e>
                        <m:r>
                          <a:rPr lang="en-US" sz="11200" i="1"/>
                          <m:t>𝑐</m:t>
                        </m:r>
                      </m:e>
                      <m:sub>
                        <m:r>
                          <a:rPr lang="en-US" sz="11200" i="1"/>
                          <m:t>1</m:t>
                        </m:r>
                      </m:sub>
                    </m:sSub>
                    <m:r>
                      <a:rPr lang="en-US" sz="11200" i="1"/>
                      <m:t>&lt;</m:t>
                    </m:r>
                    <m:f>
                      <m:fPr>
                        <m:ctrlPr>
                          <a:rPr lang="en-US" sz="11200" i="1"/>
                        </m:ctrlPr>
                      </m:fPr>
                      <m:num>
                        <m:r>
                          <a:rPr lang="en-US" sz="11200" i="1"/>
                          <m:t>1</m:t>
                        </m:r>
                      </m:num>
                      <m:den>
                        <m:r>
                          <a:rPr lang="en-US" sz="11200" i="1"/>
                          <m:t>2</m:t>
                        </m:r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/>
                  <a:t>        </a:t>
                </a:r>
                <a14:m>
                  <m:oMath xmlns:m="http://schemas.openxmlformats.org/officeDocument/2006/math">
                    <m:r>
                      <a:rPr lang="en-US" sz="11200" i="1"/>
                      <m:t>𝑛</m:t>
                    </m:r>
                    <m:r>
                      <a:rPr lang="en-US" sz="11200"/>
                      <m:t>≥</m:t>
                    </m:r>
                    <m:f>
                      <m:fPr>
                        <m:ctrlPr>
                          <a:rPr lang="en-US" sz="11200" i="1"/>
                        </m:ctrlPr>
                      </m:fPr>
                      <m:num>
                        <m:r>
                          <a:rPr lang="en-US" sz="11200" i="1"/>
                          <m:t>6</m:t>
                        </m:r>
                      </m:num>
                      <m:den>
                        <m:r>
                          <a:rPr lang="en-US" sz="11200" i="1"/>
                          <m:t>1−2</m:t>
                        </m:r>
                        <m:sSub>
                          <m:sSubPr>
                            <m:ctrlPr>
                              <a:rPr lang="en-US" sz="11200" i="1"/>
                            </m:ctrlPr>
                          </m:sSubPr>
                          <m:e>
                            <m:r>
                              <a:rPr lang="en-US" sz="11200" i="1"/>
                              <m:t>𝑐</m:t>
                            </m:r>
                          </m:e>
                          <m:sub>
                            <m:r>
                              <a:rPr lang="en-US" sz="11200" i="1"/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Choose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/>
                        </m:ctrlPr>
                      </m:sSubPr>
                      <m:e>
                        <m:r>
                          <a:rPr lang="en-US" sz="11200" i="1"/>
                          <m:t>𝑐</m:t>
                        </m:r>
                      </m:e>
                      <m:sub>
                        <m:r>
                          <a:rPr lang="en-US" sz="11200" i="1"/>
                          <m:t>1</m:t>
                        </m:r>
                      </m:sub>
                    </m:sSub>
                    <m:r>
                      <a:rPr lang="en-US" sz="11200" i="1"/>
                      <m:t>=</m:t>
                    </m:r>
                    <m:f>
                      <m:fPr>
                        <m:ctrlPr>
                          <a:rPr lang="en-US" sz="11200" i="1"/>
                        </m:ctrlPr>
                      </m:fPr>
                      <m:num>
                        <m:r>
                          <a:rPr lang="en-US" sz="11200" i="1"/>
                          <m:t>1</m:t>
                        </m:r>
                      </m:num>
                      <m:den>
                        <m:r>
                          <a:rPr lang="en-US" sz="11200" i="1"/>
                          <m:t>4</m:t>
                        </m:r>
                      </m:den>
                    </m:f>
                    <m:r>
                      <a:rPr lang="en-US" sz="11200"/>
                      <m:t>,</m:t>
                    </m:r>
                    <m:sSub>
                      <m:sSubPr>
                        <m:ctrlPr>
                          <a:rPr lang="en-US" sz="11200" i="1"/>
                        </m:ctrlPr>
                      </m:sSubPr>
                      <m:e>
                        <m:r>
                          <a:rPr lang="en-US" sz="11200" i="1"/>
                          <m:t>𝑛</m:t>
                        </m:r>
                      </m:e>
                      <m:sub>
                        <m:r>
                          <a:rPr lang="en-US" sz="11200" i="1"/>
                          <m:t>01</m:t>
                        </m:r>
                      </m:sub>
                    </m:sSub>
                    <m:r>
                      <a:rPr lang="en-US" sz="11200" i="1"/>
                      <m:t>=12</m:t>
                    </m:r>
                  </m:oMath>
                </a14:m>
                <a:r>
                  <a:rPr lang="en-US" sz="11200" dirty="0"/>
                  <a:t>.</a:t>
                </a: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We have just proven </a:t>
                </a:r>
                <a14:m>
                  <m:oMath xmlns:m="http://schemas.openxmlformats.org/officeDocument/2006/math">
                    <m:r>
                      <a:rPr lang="en-US" sz="11200" i="1" smtClean="0">
                        <a:solidFill>
                          <a:schemeClr val="tx1"/>
                        </a:solidFill>
                      </a:rPr>
                      <m:t>𝑓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</a:rPr>
                      <m:t>=</m:t>
                    </m:r>
                    <m:r>
                      <m:rPr>
                        <m:sty m:val="p"/>
                      </m:rPr>
                      <a:rPr lang="el-GR" sz="1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11200">
                        <a:solidFill>
                          <a:schemeClr val="tx1"/>
                        </a:solidFill>
                      </a:rPr>
                      <m:t>(</m:t>
                    </m:r>
                    <m:r>
                      <a:rPr lang="en-US" sz="11200" i="1">
                        <a:solidFill>
                          <a:schemeClr val="tx1"/>
                        </a:solidFill>
                      </a:rPr>
                      <m:t>𝑔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</a:rPr>
                      <m:t>)</m:t>
                    </m:r>
                    <m:r>
                      <a:rPr lang="en-US" sz="11200" i="1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200" dirty="0">
                    <a:solidFill>
                      <a:schemeClr val="accent1"/>
                    </a:solidFill>
                  </a:rPr>
                  <a:t>as a by-product.              </a:t>
                </a:r>
              </a:p>
              <a:p>
                <a:pPr marL="0" indent="0">
                  <a:buNone/>
                </a:pPr>
                <a:endParaRPr lang="en-US" sz="9600" dirty="0"/>
              </a:p>
              <a:p>
                <a:pPr marL="0" indent="0">
                  <a:buNone/>
                </a:pPr>
                <a:endParaRPr lang="en-US" sz="9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328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Upper Bound:</a:t>
                </a:r>
              </a:p>
              <a:p>
                <a:pPr marL="0" indent="0">
                  <a:buNone/>
                </a:pPr>
                <a:r>
                  <a:rPr lang="en-US" sz="11200" dirty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200" i="1"/>
                        </m:ctrlPr>
                      </m:fPr>
                      <m:num>
                        <m:r>
                          <a:rPr lang="en-US" sz="11200" i="1"/>
                          <m:t>1</m:t>
                        </m:r>
                      </m:num>
                      <m:den>
                        <m:r>
                          <a:rPr lang="en-US" sz="11200" i="1"/>
                          <m:t>2</m:t>
                        </m:r>
                      </m:den>
                    </m:f>
                    <m:r>
                      <a:rPr lang="en-US" sz="11200" i="1"/>
                      <m:t>−</m:t>
                    </m:r>
                    <m:f>
                      <m:fPr>
                        <m:ctrlPr>
                          <a:rPr lang="en-US" sz="11200" i="1"/>
                        </m:ctrlPr>
                      </m:fPr>
                      <m:num>
                        <m:r>
                          <a:rPr lang="en-US" sz="11200" i="1"/>
                          <m:t>3</m:t>
                        </m:r>
                      </m:num>
                      <m:den>
                        <m:r>
                          <a:rPr lang="en-US" sz="11200" i="1"/>
                          <m:t>𝑛</m:t>
                        </m:r>
                      </m:den>
                    </m:f>
                    <m:r>
                      <a:rPr lang="en-US" sz="11200" b="0" i="0" smtClean="0"/>
                      <m:t>≥</m:t>
                    </m:r>
                    <m:sSub>
                      <m:sSubPr>
                        <m:ctrlPr>
                          <a:rPr lang="en-US" sz="11200" b="0" i="1" smtClean="0"/>
                        </m:ctrlPr>
                      </m:sSubPr>
                      <m:e>
                        <m:r>
                          <a:rPr lang="en-US" sz="11200" b="0" i="1" smtClean="0"/>
                          <m:t>𝑐</m:t>
                        </m:r>
                      </m:e>
                      <m:sub>
                        <m:r>
                          <a:rPr lang="en-US" sz="11200" b="0" i="1" smtClean="0"/>
                          <m:t>2</m:t>
                        </m:r>
                      </m:sub>
                    </m:sSub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/>
                        </m:ctrlPr>
                      </m:sSubPr>
                      <m:e>
                        <m:r>
                          <a:rPr lang="en-US" sz="11200" i="1"/>
                          <m:t>        </m:t>
                        </m:r>
                        <m:r>
                          <a:rPr lang="en-US" sz="11200" i="1"/>
                          <m:t>𝑐</m:t>
                        </m:r>
                      </m:e>
                      <m:sub>
                        <m:r>
                          <a:rPr lang="en-US" sz="11200" b="0" i="1" smtClean="0"/>
                          <m:t>2</m:t>
                        </m:r>
                      </m:sub>
                    </m:sSub>
                  </m:oMath>
                </a14:m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 i="1" dirty="0" smtClean="0"/>
                      <m:t>≥</m:t>
                    </m:r>
                    <m:f>
                      <m:fPr>
                        <m:ctrlPr>
                          <a:rPr lang="en-US" sz="11200" i="1"/>
                        </m:ctrlPr>
                      </m:fPr>
                      <m:num>
                        <m:r>
                          <a:rPr lang="en-US" sz="11200" i="1"/>
                          <m:t>𝑛</m:t>
                        </m:r>
                        <m:r>
                          <a:rPr lang="en-US" sz="11200" i="1"/>
                          <m:t>−6</m:t>
                        </m:r>
                      </m:num>
                      <m:den>
                        <m:r>
                          <a:rPr lang="en-US" sz="11200" i="1"/>
                          <m:t>2</m:t>
                        </m:r>
                        <m:r>
                          <a:rPr lang="en-US" sz="11200" i="1"/>
                          <m:t>𝑛</m:t>
                        </m:r>
                      </m:den>
                    </m:f>
                  </m:oMath>
                </a14:m>
                <a:r>
                  <a:rPr lang="en-US" sz="11200" dirty="0"/>
                  <a:t>	</a:t>
                </a:r>
                <a:endParaRPr lang="th-TH" sz="11200" dirty="0"/>
              </a:p>
              <a:p>
                <a:pPr marL="0" indent="0">
                  <a:buNone/>
                </a:pPr>
                <a:r>
                  <a:rPr lang="th-TH" sz="11200" dirty="0"/>
                  <a:t>        </a:t>
                </a:r>
                <a:r>
                  <a:rPr lang="en-US" sz="11200" dirty="0"/>
                  <a:t>  </a:t>
                </a:r>
                <a14:m>
                  <m:oMath xmlns:m="http://schemas.openxmlformats.org/officeDocument/2006/math">
                    <m:r>
                      <a:rPr lang="en-US" sz="11200" i="1"/>
                      <m:t>𝑛</m:t>
                    </m:r>
                    <m:d>
                      <m:dPr>
                        <m:ctrlPr>
                          <a:rPr lang="en-US" sz="11200" i="1"/>
                        </m:ctrlPr>
                      </m:dPr>
                      <m:e>
                        <m:r>
                          <a:rPr lang="en-US" sz="11200" i="1"/>
                          <m:t>1−2</m:t>
                        </m:r>
                        <m:sSub>
                          <m:sSubPr>
                            <m:ctrlPr>
                              <a:rPr lang="en-US" sz="11200" i="1"/>
                            </m:ctrlPr>
                          </m:sSubPr>
                          <m:e>
                            <m:r>
                              <a:rPr lang="en-US" sz="11200" i="1"/>
                              <m:t>𝑐</m:t>
                            </m:r>
                          </m:e>
                          <m:sub>
                            <m:r>
                              <a:rPr lang="en-US" sz="11200" b="0" i="1" smtClean="0"/>
                              <m:t>2</m:t>
                            </m:r>
                          </m:sub>
                        </m:sSub>
                      </m:e>
                    </m:d>
                    <m:r>
                      <a:rPr lang="en-US" sz="11200"/>
                      <m:t>≥6</m:t>
                    </m:r>
                  </m:oMath>
                </a14:m>
                <a:r>
                  <a:rPr lang="en-US" sz="11200" dirty="0"/>
                  <a:t>	</a:t>
                </a: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Assuming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 i="1"/>
                      <m:t>1−2</m:t>
                    </m:r>
                    <m:sSub>
                      <m:sSubPr>
                        <m:ctrlPr>
                          <a:rPr lang="en-US" sz="11200" i="1"/>
                        </m:ctrlPr>
                      </m:sSubPr>
                      <m:e>
                        <m:r>
                          <a:rPr lang="en-US" sz="11200" i="1"/>
                          <m:t>𝑐</m:t>
                        </m:r>
                      </m:e>
                      <m:sub>
                        <m:r>
                          <a:rPr lang="en-US" sz="11200" b="0" i="1" smtClean="0"/>
                          <m:t>2</m:t>
                        </m:r>
                      </m:sub>
                    </m:sSub>
                    <m:r>
                      <a:rPr lang="en-US" sz="11200" b="0" i="1" smtClean="0"/>
                      <m:t>&lt;</m:t>
                    </m:r>
                    <m:r>
                      <a:rPr lang="en-US" sz="11200" i="1"/>
                      <m:t>0</m:t>
                    </m:r>
                    <m:r>
                      <a:rPr lang="en-US" sz="11200" i="1"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1200" i="1"/>
                        </m:ctrlPr>
                      </m:sSubPr>
                      <m:e>
                        <m:r>
                          <a:rPr lang="en-US" sz="11200" i="1"/>
                          <m:t>𝑐</m:t>
                        </m:r>
                      </m:e>
                      <m:sub>
                        <m:r>
                          <a:rPr lang="en-US" sz="11200" b="0" i="1" smtClean="0"/>
                          <m:t>2</m:t>
                        </m:r>
                      </m:sub>
                    </m:sSub>
                    <m:r>
                      <a:rPr lang="en-US" sz="11200" b="0" i="1" smtClean="0"/>
                      <m:t>&gt;</m:t>
                    </m:r>
                    <m:f>
                      <m:fPr>
                        <m:ctrlPr>
                          <a:rPr lang="en-US" sz="11200" i="1"/>
                        </m:ctrlPr>
                      </m:fPr>
                      <m:num>
                        <m:r>
                          <a:rPr lang="en-US" sz="11200" i="1"/>
                          <m:t>1</m:t>
                        </m:r>
                      </m:num>
                      <m:den>
                        <m:r>
                          <a:rPr lang="en-US" sz="11200" i="1"/>
                          <m:t>2</m:t>
                        </m:r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/>
                  <a:t>        </a:t>
                </a:r>
                <a14:m>
                  <m:oMath xmlns:m="http://schemas.openxmlformats.org/officeDocument/2006/math">
                    <m:r>
                      <a:rPr lang="en-US" sz="11200" i="1"/>
                      <m:t>𝑛</m:t>
                    </m:r>
                    <m:r>
                      <a:rPr lang="en-US" sz="11200"/>
                      <m:t>≥</m:t>
                    </m:r>
                    <m:f>
                      <m:fPr>
                        <m:ctrlPr>
                          <a:rPr lang="en-US" sz="11200" i="1"/>
                        </m:ctrlPr>
                      </m:fPr>
                      <m:num>
                        <m:r>
                          <a:rPr lang="en-US" sz="11200" i="1"/>
                          <m:t>6</m:t>
                        </m:r>
                      </m:num>
                      <m:den>
                        <m:r>
                          <a:rPr lang="en-US" sz="11200" i="1"/>
                          <m:t>1−2</m:t>
                        </m:r>
                        <m:sSub>
                          <m:sSubPr>
                            <m:ctrlPr>
                              <a:rPr lang="en-US" sz="11200" i="1" smtClean="0"/>
                            </m:ctrlPr>
                          </m:sSubPr>
                          <m:e>
                            <m:r>
                              <a:rPr lang="en-US" sz="11200" i="1"/>
                              <m:t>𝑐</m:t>
                            </m:r>
                          </m:e>
                          <m:sub>
                            <m:r>
                              <a:rPr lang="en-US" sz="11200" b="0" i="1" smtClean="0"/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Choose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/>
                        </m:ctrlPr>
                      </m:sSubPr>
                      <m:e>
                        <m:r>
                          <a:rPr lang="en-US" sz="11200" i="1"/>
                          <m:t>𝑐</m:t>
                        </m:r>
                      </m:e>
                      <m:sub>
                        <m:r>
                          <a:rPr lang="en-US" sz="11200" b="0" i="1" smtClean="0"/>
                          <m:t>2</m:t>
                        </m:r>
                      </m:sub>
                    </m:sSub>
                    <m:r>
                      <a:rPr lang="en-US" sz="11200" i="1"/>
                      <m:t>=</m:t>
                    </m:r>
                    <m:r>
                      <a:rPr lang="en-US" sz="11200" b="0" i="0" smtClean="0"/>
                      <m:t>1</m:t>
                    </m:r>
                    <m:r>
                      <a:rPr lang="en-US" sz="11200" smtClean="0"/>
                      <m:t>,</m:t>
                    </m:r>
                    <m:sSub>
                      <m:sSubPr>
                        <m:ctrlPr>
                          <a:rPr lang="en-US" sz="11200" i="1"/>
                        </m:ctrlPr>
                      </m:sSubPr>
                      <m:e>
                        <m:r>
                          <a:rPr lang="en-US" sz="11200" b="0" i="1" smtClean="0"/>
                          <m:t> </m:t>
                        </m:r>
                        <m:r>
                          <a:rPr lang="en-US" sz="11200" i="1"/>
                          <m:t>𝑛</m:t>
                        </m:r>
                      </m:e>
                      <m:sub>
                        <m:r>
                          <a:rPr lang="en-US" sz="11200" i="1"/>
                          <m:t>0</m:t>
                        </m:r>
                        <m:r>
                          <a:rPr lang="en-US" sz="11200" b="0" i="1" smtClean="0"/>
                          <m:t>2</m:t>
                        </m:r>
                      </m:sub>
                    </m:sSub>
                    <m:r>
                      <a:rPr lang="en-US" sz="11200" i="1"/>
                      <m:t>=</m:t>
                    </m:r>
                    <m:r>
                      <a:rPr lang="en-US" sz="11200" b="0" i="1" smtClean="0"/>
                      <m:t>1</m:t>
                    </m:r>
                    <m:r>
                      <a:rPr lang="en-US" sz="11200" b="0" i="0" smtClean="0"/>
                      <m:t>.</m:t>
                    </m:r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We have just proven </a:t>
                </a:r>
                <a14:m>
                  <m:oMath xmlns:m="http://schemas.openxmlformats.org/officeDocument/2006/math">
                    <m:r>
                      <a:rPr lang="en-US" sz="11200" i="1" smtClean="0">
                        <a:solidFill>
                          <a:schemeClr val="tx1"/>
                        </a:solidFill>
                      </a:rPr>
                      <m:t>𝑓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</a:rPr>
                      <m:t>=</m:t>
                    </m:r>
                    <m:r>
                      <a:rPr lang="en-US" sz="11200" b="0" i="1" smtClean="0">
                        <a:solidFill>
                          <a:schemeClr val="tx1"/>
                        </a:solidFill>
                      </a:rPr>
                      <m:t>𝑂</m:t>
                    </m:r>
                    <m:r>
                      <a:rPr lang="en-US" sz="11200">
                        <a:solidFill>
                          <a:schemeClr val="tx1"/>
                        </a:solidFill>
                      </a:rPr>
                      <m:t>(</m:t>
                    </m:r>
                    <m:r>
                      <a:rPr lang="en-US" sz="11200" i="1">
                        <a:solidFill>
                          <a:schemeClr val="tx1"/>
                        </a:solidFill>
                      </a:rPr>
                      <m:t>𝑔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</a:rPr>
                      <m:t>)</m:t>
                    </m:r>
                    <m:r>
                      <a:rPr lang="en-US" sz="11200" i="1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200" dirty="0">
                    <a:solidFill>
                      <a:schemeClr val="accent1"/>
                    </a:solidFill>
                  </a:rPr>
                  <a:t>as a by-product.</a:t>
                </a:r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33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6047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Therefore,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3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12,1</m:t>
                            </m:r>
                          </m:e>
                        </m:d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432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		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itself.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4853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C6CB-BD60-476C-AE5F-690C3EF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Orders of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)⊂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!)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A604A38-DB22-4E9B-B4FE-C9F0CF1337BA}"/>
              </a:ext>
            </a:extLst>
          </p:cNvPr>
          <p:cNvSpPr txBox="1"/>
          <p:nvPr/>
        </p:nvSpPr>
        <p:spPr>
          <a:xfrm>
            <a:off x="1066800" y="4333875"/>
            <a:ext cx="8629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Proofs involving </a:t>
            </a:r>
            <a:r>
              <a:rPr lang="en-US" sz="2800" b="1" i="1" dirty="0">
                <a:solidFill>
                  <a:schemeClr val="accent1"/>
                </a:solidFill>
              </a:rPr>
              <a:t>non-polynomial</a:t>
            </a:r>
            <a:r>
              <a:rPr lang="en-US" sz="2800" dirty="0">
                <a:solidFill>
                  <a:schemeClr val="accent1"/>
                </a:solidFill>
              </a:rPr>
              <a:t> functions require </a:t>
            </a:r>
            <a:r>
              <a:rPr lang="en-US" sz="2800" b="1" i="1" dirty="0">
                <a:solidFill>
                  <a:schemeClr val="accent1"/>
                </a:solidFill>
              </a:rPr>
              <a:t>mathematical induction.</a:t>
            </a:r>
          </a:p>
          <a:p>
            <a:endParaRPr lang="en-US" sz="2800" b="1" i="1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		We will cover induction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4742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982-6B66-498D-9AAC-4FD48005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4B08-14B8-4471-B8AD-378246EB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  <a:p>
            <a:r>
              <a:rPr lang="en-US" dirty="0">
                <a:solidFill>
                  <a:schemeClr val="accent1"/>
                </a:solidFill>
              </a:rPr>
              <a:t>Induction and Recurrence Relations </a:t>
            </a:r>
          </a:p>
          <a:p>
            <a:r>
              <a:rPr lang="en-US" dirty="0">
                <a:solidFill>
                  <a:schemeClr val="accent1"/>
                </a:solidFill>
              </a:rPr>
              <a:t>Data Structures</a:t>
            </a:r>
          </a:p>
          <a:p>
            <a:r>
              <a:rPr lang="en-US" dirty="0">
                <a:solidFill>
                  <a:schemeClr val="accent1"/>
                </a:solidFill>
              </a:rPr>
              <a:t>Searching and Sorting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Divide and Conquer </a:t>
            </a:r>
          </a:p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Greedy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Graph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State Space Search</a:t>
            </a:r>
          </a:p>
          <a:p>
            <a:r>
              <a:rPr lang="en-US" dirty="0">
                <a:solidFill>
                  <a:schemeClr val="accent1"/>
                </a:solidFill>
              </a:rPr>
              <a:t>NP-Completeness</a:t>
            </a:r>
          </a:p>
          <a:p>
            <a:r>
              <a:rPr lang="en-US" dirty="0">
                <a:solidFill>
                  <a:schemeClr val="accent1"/>
                </a:solidFill>
              </a:rPr>
              <a:t>Approximation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Randomised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Linear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More advanced topics if time allows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80C0-6268-486C-AE5A-0150DFD5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7672"/>
            <a:ext cx="1093100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Hierarchy of Abstraction in Computing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6DDC61-CCEF-4BC4-B9A4-50032028B0F2}"/>
              </a:ext>
            </a:extLst>
          </p:cNvPr>
          <p:cNvSpPr/>
          <p:nvPr/>
        </p:nvSpPr>
        <p:spPr>
          <a:xfrm>
            <a:off x="3914775" y="5305425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CB4ADB1-340A-4EF7-A1E1-A50352D08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725" y="2685896"/>
            <a:ext cx="4458955" cy="1943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course spans these 3 abstraction layers: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Problem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Algorithm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Programming Language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596D6E-584B-4B84-BED6-F88105B97943}"/>
              </a:ext>
            </a:extLst>
          </p:cNvPr>
          <p:cNvSpPr/>
          <p:nvPr/>
        </p:nvSpPr>
        <p:spPr>
          <a:xfrm>
            <a:off x="3914779" y="4993328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11B9EC-0F9F-4FB9-8806-5C1C8B2F8993}"/>
              </a:ext>
            </a:extLst>
          </p:cNvPr>
          <p:cNvSpPr/>
          <p:nvPr/>
        </p:nvSpPr>
        <p:spPr>
          <a:xfrm>
            <a:off x="3914779" y="4636140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Gate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DF77F6-F820-4E46-84AE-82C158181202}"/>
              </a:ext>
            </a:extLst>
          </p:cNvPr>
          <p:cNvSpPr/>
          <p:nvPr/>
        </p:nvSpPr>
        <p:spPr>
          <a:xfrm>
            <a:off x="3914778" y="4286096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Microarch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17947C-FCE9-4121-8F96-7CF1BFC6F2BA}"/>
              </a:ext>
            </a:extLst>
          </p:cNvPr>
          <p:cNvSpPr/>
          <p:nvPr/>
        </p:nvSpPr>
        <p:spPr>
          <a:xfrm>
            <a:off x="3914778" y="3943196"/>
            <a:ext cx="147637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A6488B-62CA-4E01-909F-B70803589DE7}"/>
              </a:ext>
            </a:extLst>
          </p:cNvPr>
          <p:cNvSpPr/>
          <p:nvPr/>
        </p:nvSpPr>
        <p:spPr>
          <a:xfrm>
            <a:off x="3914777" y="3600296"/>
            <a:ext cx="1476374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F3F407-B256-45D5-B263-ADE695920D31}"/>
              </a:ext>
            </a:extLst>
          </p:cNvPr>
          <p:cNvSpPr/>
          <p:nvPr/>
        </p:nvSpPr>
        <p:spPr>
          <a:xfrm>
            <a:off x="3914776" y="3257396"/>
            <a:ext cx="1476374" cy="34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Lang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B340D3-101A-4E24-B21D-B3049682CEA5}"/>
              </a:ext>
            </a:extLst>
          </p:cNvPr>
          <p:cNvSpPr/>
          <p:nvPr/>
        </p:nvSpPr>
        <p:spPr>
          <a:xfrm>
            <a:off x="3914776" y="2926222"/>
            <a:ext cx="1476374" cy="3200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37B793-831A-4413-85A0-10C58CDC9014}"/>
              </a:ext>
            </a:extLst>
          </p:cNvPr>
          <p:cNvSpPr/>
          <p:nvPr/>
        </p:nvSpPr>
        <p:spPr>
          <a:xfrm>
            <a:off x="3914775" y="2606160"/>
            <a:ext cx="1476373" cy="32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06510AA-B23E-4E9B-B089-42FF9CCFD651}"/>
              </a:ext>
            </a:extLst>
          </p:cNvPr>
          <p:cNvSpPr/>
          <p:nvPr/>
        </p:nvSpPr>
        <p:spPr>
          <a:xfrm>
            <a:off x="5614219" y="2685896"/>
            <a:ext cx="155448" cy="914400"/>
          </a:xfrm>
          <a:prstGeom prst="rightBrace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9AB9E0-D745-4023-BD0A-31BD8781ECA5}"/>
              </a:ext>
            </a:extLst>
          </p:cNvPr>
          <p:cNvSpPr txBox="1"/>
          <p:nvPr/>
        </p:nvSpPr>
        <p:spPr>
          <a:xfrm>
            <a:off x="5992731" y="4457546"/>
            <a:ext cx="299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Our focus will be on the </a:t>
            </a:r>
            <a:r>
              <a:rPr lang="en-US" sz="2400" dirty="0">
                <a:solidFill>
                  <a:srgbClr val="C00000"/>
                </a:solidFill>
              </a:rPr>
              <a:t>Algorithm</a:t>
            </a:r>
            <a:r>
              <a:rPr lang="en-US" sz="2400" dirty="0">
                <a:solidFill>
                  <a:schemeClr val="accent1"/>
                </a:solidFill>
              </a:rPr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151727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7B91-EE56-4583-BCA7-025B6966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E7E71-A046-4943-86CF-C398C2C2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An algorithm is a finite, unambiguous description for a sequence of computational steps to solve a computational problem.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Being </a:t>
            </a:r>
            <a:r>
              <a:rPr lang="en-US" b="1" i="1" dirty="0">
                <a:solidFill>
                  <a:schemeClr val="accent1"/>
                </a:solidFill>
              </a:rPr>
              <a:t>finite</a:t>
            </a:r>
            <a:r>
              <a:rPr lang="en-US" dirty="0">
                <a:solidFill>
                  <a:schemeClr val="accent1"/>
                </a:solidFill>
              </a:rPr>
              <a:t>  means the algorithm must eventually terminate.</a:t>
            </a:r>
          </a:p>
        </p:txBody>
      </p:sp>
    </p:spTree>
    <p:extLst>
      <p:ext uri="{BB962C8B-B14F-4D97-AF65-F5344CB8AC3E}">
        <p14:creationId xmlns:p14="http://schemas.microsoft.com/office/powerpoint/2010/main" val="88884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1E86-31C0-4B95-9E98-75820002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0CE2-60F7-4CA5-81A3-108B100F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</a:t>
            </a:r>
            <a:r>
              <a:rPr lang="en-US" b="1" i="1" dirty="0">
                <a:solidFill>
                  <a:schemeClr val="accent1"/>
                </a:solidFill>
              </a:rPr>
              <a:t>efficient</a:t>
            </a:r>
            <a:r>
              <a:rPr lang="en-US" dirty="0">
                <a:solidFill>
                  <a:schemeClr val="accent1"/>
                </a:solidFill>
              </a:rPr>
              <a:t> an algorithm is can be measured by its </a:t>
            </a:r>
            <a:r>
              <a:rPr lang="en-US" b="1" i="1" dirty="0">
                <a:solidFill>
                  <a:schemeClr val="accent1"/>
                </a:solidFill>
              </a:rPr>
              <a:t>algorithmic complexity</a:t>
            </a:r>
          </a:p>
          <a:p>
            <a:r>
              <a:rPr lang="en-US" dirty="0">
                <a:solidFill>
                  <a:srgbClr val="C00000"/>
                </a:solidFill>
              </a:rPr>
              <a:t>Time Complexity (Temporal)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many computational step units are required?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How much time does the algorithm need?</a:t>
            </a:r>
          </a:p>
          <a:p>
            <a:r>
              <a:rPr lang="en-US" dirty="0">
                <a:solidFill>
                  <a:srgbClr val="C00000"/>
                </a:solidFill>
              </a:rPr>
              <a:t>Space Complexity (Spatial)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much space does the algorithm need?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This course will focus more on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43037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09E5-3DDB-4B19-A4D5-13B1A76C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Performance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2369-E41E-4B77-A9C9-B64BEC60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 are generally </a:t>
            </a:r>
            <a:r>
              <a:rPr lang="en-US" b="1" i="1" dirty="0">
                <a:solidFill>
                  <a:schemeClr val="accent1"/>
                </a:solidFill>
              </a:rPr>
              <a:t>two</a:t>
            </a:r>
            <a:r>
              <a:rPr lang="en-US" dirty="0">
                <a:solidFill>
                  <a:schemeClr val="accent1"/>
                </a:solidFill>
              </a:rPr>
              <a:t> methods for analyzing algorithms’ performance: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Experimental Analysis: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Run code on a computer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Measure the running time for different problem sizes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Plot the result as a graph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Mathematical Analysis: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Express the number of elementary steps parameterized by the problem size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2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2900</Words>
  <Application>Microsoft Office PowerPoint</Application>
  <PresentationFormat>Widescreen</PresentationFormat>
  <Paragraphs>497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Theme</vt:lpstr>
      <vt:lpstr>Efficient Algorithms </vt:lpstr>
      <vt:lpstr>About Me</vt:lpstr>
      <vt:lpstr>Textbook known as CLRS</vt:lpstr>
      <vt:lpstr>Course Logistics</vt:lpstr>
      <vt:lpstr>Course Contents</vt:lpstr>
      <vt:lpstr>The Hierarchy of Abstraction in Computing </vt:lpstr>
      <vt:lpstr>Definition of Algorithms</vt:lpstr>
      <vt:lpstr>Algorithmic Complexity</vt:lpstr>
      <vt:lpstr>Performance Analysis of Algorithms</vt:lpstr>
      <vt:lpstr>Selection Sort</vt:lpstr>
      <vt:lpstr>Experimental Analysis</vt:lpstr>
      <vt:lpstr>Experimental Analysis</vt:lpstr>
      <vt:lpstr>Mathematical Analysis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Complexity Growth of Selection Sort</vt:lpstr>
      <vt:lpstr>Complexity Growth</vt:lpstr>
      <vt:lpstr>Asymptotic Analysis</vt:lpstr>
      <vt:lpstr>Definition of Big O</vt:lpstr>
      <vt:lpstr>Big-O Notation</vt:lpstr>
      <vt:lpstr>Proving f(n)=O(g(n))  </vt:lpstr>
      <vt:lpstr>Proving f(n)=O(g(n)) </vt:lpstr>
      <vt:lpstr>A little harder claim</vt:lpstr>
      <vt:lpstr>Yet another little harder claim</vt:lpstr>
      <vt:lpstr>Not hard enough?</vt:lpstr>
      <vt:lpstr>Not hard enough?</vt:lpstr>
      <vt:lpstr>Disproving f(n)∉O(g(n)) </vt:lpstr>
      <vt:lpstr>Disproving f(n)∉O(g(n)) </vt:lpstr>
      <vt:lpstr>Comparing Polynomial Functions</vt:lpstr>
      <vt:lpstr>Comparing Polynomial Functions</vt:lpstr>
      <vt:lpstr>Properties of Big-O</vt:lpstr>
      <vt:lpstr>Definition of Big Omega</vt:lpstr>
      <vt:lpstr>Big-Omega Notation</vt:lpstr>
      <vt:lpstr>Proving f(n)=Ω(g(n))  </vt:lpstr>
      <vt:lpstr>Proving f(n)=Ω(g(n))  </vt:lpstr>
      <vt:lpstr>Big-Omega of Polynomials</vt:lpstr>
      <vt:lpstr>Properties of Big-Omega</vt:lpstr>
      <vt:lpstr>Definition of Big Theta</vt:lpstr>
      <vt:lpstr>Proving f(n)=Θ(g(n)) </vt:lpstr>
      <vt:lpstr>Proving f(n)=Θ(g(n)) </vt:lpstr>
      <vt:lpstr>Proving f(n)=Θ(g(n)) </vt:lpstr>
      <vt:lpstr>Proving f(n)=Θ(g(n)) </vt:lpstr>
      <vt:lpstr>Properties of Big Theta</vt:lpstr>
      <vt:lpstr>Orders of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553</cp:revision>
  <cp:lastPrinted>2020-08-08T05:46:40Z</cp:lastPrinted>
  <dcterms:created xsi:type="dcterms:W3CDTF">2020-08-01T06:16:01Z</dcterms:created>
  <dcterms:modified xsi:type="dcterms:W3CDTF">2020-08-08T08:40:04Z</dcterms:modified>
</cp:coreProperties>
</file>