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6" r:id="rId13"/>
    <p:sldId id="315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D051-D3B3-4EC1-87F5-EE573573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Vertex Cover: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3A8CC0-ECC7-462A-A73D-8CF0EF730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1690688"/>
            <a:ext cx="7000875" cy="454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57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D051-D3B3-4EC1-87F5-EE573573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Vertex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37BFD-851F-4DCF-92B3-70A55190E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37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𝑉𝑒𝑟𝑡𝑒𝑥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𝐶𝑜𝑣𝑒𝑟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polynomial-time algorithm.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Assume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adjacency list  </a:t>
                </a:r>
                <a:r>
                  <a:rPr lang="en-US" dirty="0">
                    <a:solidFill>
                      <a:schemeClr val="accent1"/>
                    </a:solidFill>
                  </a:rPr>
                  <a:t>is used to store the given undirected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[left as homework: See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Assignment 9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total, the algorithm runs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time.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37BFD-851F-4DCF-92B3-70A55190E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3725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329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D051-D3B3-4EC1-87F5-EE573573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Vertex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37BFD-851F-4DCF-92B3-70A55190E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3725"/>
                <a:ext cx="10515600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returned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𝑉𝑒𝑟𝑡𝑒𝑥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𝐶𝑜𝑣𝑒𝑟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vertex cover.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 Suppose 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 purpose of contradiction </a:t>
                </a:r>
                <a:r>
                  <a:rPr lang="en-US" dirty="0">
                    <a:solidFill>
                      <a:schemeClr val="accent1"/>
                    </a:solidFill>
                  </a:rPr>
                  <a:t>that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not a vertex cover.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Hence, there must be at least one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such that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Case I:  </a:t>
                </a:r>
                <a:r>
                  <a:rPr lang="en-US" dirty="0">
                    <a:solidFill>
                      <a:schemeClr val="accent1"/>
                    </a:solidFill>
                  </a:rPr>
                  <a:t>The algorithm picked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i="1" dirty="0">
                    <a:solidFill>
                      <a:srgbClr val="00B050"/>
                    </a:solidFill>
                  </a:rPr>
                  <a:t>line 4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both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must have been put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</a:t>
                </a:r>
                <a:r>
                  <a:rPr lang="en-US" b="1" i="1" dirty="0">
                    <a:solidFill>
                      <a:srgbClr val="00B050"/>
                    </a:solidFill>
                  </a:rPr>
                  <a:t>line 5</a:t>
                </a:r>
                <a:r>
                  <a:rPr lang="en-US" dirty="0">
                    <a:solidFill>
                      <a:schemeClr val="accent1"/>
                    </a:solidFill>
                  </a:rPr>
                  <a:t>, hence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contradiction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Case II: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must have been deleted by </a:t>
                </a:r>
                <a:r>
                  <a:rPr lang="en-US" b="1" i="1" dirty="0">
                    <a:solidFill>
                      <a:srgbClr val="00B050"/>
                    </a:solidFill>
                  </a:rPr>
                  <a:t>line 6</a:t>
                </a:r>
                <a:r>
                  <a:rPr lang="en-US" dirty="0">
                    <a:solidFill>
                      <a:schemeClr val="accent1"/>
                    </a:solidFill>
                  </a:rPr>
                  <a:t>  of the algorithm because the algorithm had just picked some edge with either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 its end point.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However, this leads to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contradiction</a:t>
                </a:r>
                <a:r>
                  <a:rPr lang="en-US" dirty="0">
                    <a:solidFill>
                      <a:schemeClr val="accent1"/>
                    </a:solidFill>
                  </a:rPr>
                  <a:t> since either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must have been put into the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vertex cover.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37BFD-851F-4DCF-92B3-70A55190E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3725"/>
                <a:ext cx="10515600" cy="4351338"/>
              </a:xfrm>
              <a:blipFill>
                <a:blip r:embed="rId2"/>
                <a:stretch>
                  <a:fillRect l="-928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63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D051-D3B3-4EC1-87F5-EE573573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Vertex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37BFD-851F-4DCF-92B3-70A55190E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37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𝑉𝑒𝑟𝑡𝑒𝑥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𝐶𝑜𝑣𝑒𝑟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polynomial-time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-approximation algorithm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Lemma I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𝑉𝑒𝑟𝑡𝑒𝑥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𝐶𝑜𝑣𝑒𝑟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polynomial-time algorithm.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show that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approximation ratio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Lemma II</a:t>
                </a:r>
                <a:r>
                  <a:rPr lang="en-US" dirty="0">
                    <a:solidFill>
                      <a:schemeClr val="accent1"/>
                    </a:solidFill>
                  </a:rPr>
                  <a:t>,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vertex cover.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37BFD-851F-4DCF-92B3-70A55190E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3725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99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D051-D3B3-4EC1-87F5-EE573573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Vertex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37BFD-851F-4DCF-92B3-70A55190E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37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see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𝑉𝑒𝑟𝑡𝑒𝑥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𝐶𝑜𝑣𝑒𝑟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returns a vertex cover that is at most twice as large as an optimal one, we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denote the set of edges that </a:t>
                </a:r>
                <a:r>
                  <a:rPr lang="en-US" b="1" i="1" dirty="0">
                    <a:solidFill>
                      <a:srgbClr val="00B050"/>
                    </a:solidFill>
                  </a:rPr>
                  <a:t>line 4 </a:t>
                </a:r>
                <a:r>
                  <a:rPr lang="en-US" dirty="0">
                    <a:solidFill>
                      <a:schemeClr val="accent1"/>
                    </a:solidFill>
                  </a:rPr>
                  <a:t>picked.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Observations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571500" indent="-571500">
                  <a:buAutoNum type="romanUcParenBoth"/>
                </a:pPr>
                <a:r>
                  <a:rPr lang="en-US" dirty="0">
                    <a:solidFill>
                      <a:schemeClr val="accent1"/>
                    </a:solidFill>
                  </a:rPr>
                  <a:t>In order to cover the edges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any vertex cover, - in particular an optimal cover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- must include at least one end point of each edge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571500" indent="-571500">
                  <a:buAutoNum type="romanUcParenBoth"/>
                </a:pPr>
                <a:r>
                  <a:rPr lang="en-US" dirty="0">
                    <a:solidFill>
                      <a:schemeClr val="accent1"/>
                    </a:solidFill>
                  </a:rPr>
                  <a:t>No two edges in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share an endpoint because they are all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disjoi</a:t>
                </a:r>
                <a:r>
                  <a:rPr lang="en-US" b="1" dirty="0">
                    <a:solidFill>
                      <a:srgbClr val="FF0000"/>
                    </a:solidFill>
                  </a:rPr>
                  <a:t>nt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</a:t>
                </a:r>
                <a:r>
                  <a:rPr lang="en-US" b="1" i="1" dirty="0">
                    <a:solidFill>
                      <a:srgbClr val="00B050"/>
                    </a:solidFill>
                  </a:rPr>
                  <a:t>(I)</a:t>
                </a:r>
                <a:r>
                  <a:rPr lang="en-US" dirty="0">
                    <a:solidFill>
                      <a:schemeClr val="accent1"/>
                    </a:solidFill>
                  </a:rPr>
                  <a:t> &amp; </a:t>
                </a:r>
                <a:r>
                  <a:rPr lang="en-US" b="1" i="1" dirty="0">
                    <a:solidFill>
                      <a:srgbClr val="00B050"/>
                    </a:solidFill>
                  </a:rPr>
                  <a:t>(II)</a:t>
                </a:r>
                <a:r>
                  <a:rPr lang="en-US" dirty="0">
                    <a:solidFill>
                      <a:schemeClr val="accent1"/>
                    </a:solidFill>
                  </a:rPr>
                  <a:t>, we can find a lower bound on the size of an optimal vertex cover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                  		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---(Eq.1)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37BFD-851F-4DCF-92B3-70A55190E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3725"/>
                <a:ext cx="10515600" cy="4351338"/>
              </a:xfrm>
              <a:blipFill>
                <a:blip r:embed="rId2"/>
                <a:stretch>
                  <a:fillRect l="-1101" t="-2941" r="-1449" b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788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D051-D3B3-4EC1-87F5-EE573573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Vertex Cover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37BFD-851F-4DCF-92B3-70A55190E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37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code inspection,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 5</a:t>
                </a:r>
                <a:r>
                  <a:rPr lang="en-US" dirty="0">
                    <a:solidFill>
                      <a:schemeClr val="accent1"/>
                    </a:solidFill>
                  </a:rPr>
                  <a:t>] 		</a:t>
                </a:r>
                <a:r>
                  <a:rPr lang="en-US" b="1" dirty="0">
                    <a:solidFill>
                      <a:srgbClr val="FF0000"/>
                    </a:solidFill>
                  </a:rPr>
                  <a:t>-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--(Eq.2)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Eq.1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Eq.2</a:t>
                </a:r>
                <a:r>
                  <a:rPr lang="en-US" i="1" dirty="0">
                    <a:solidFill>
                      <a:schemeClr val="accent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≤2|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	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≤ 2=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		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Minimization Problem</a:t>
                </a:r>
                <a:r>
                  <a:rPr lang="en-US" dirty="0">
                    <a:solidFill>
                      <a:schemeClr val="accent1"/>
                    </a:solidFill>
                  </a:rPr>
                  <a:t>]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This concludes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𝑉𝑒𝑟𝑡𝑒𝑥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𝐶𝑜𝑣𝑒𝑟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polynomial-time </a:t>
                </a:r>
                <a14:m>
                  <m:oMath xmlns:m="http://schemas.openxmlformats.org/officeDocument/2006/math">
                    <m:r>
                      <a:rPr lang="en-US" i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-approximation algorithm</a:t>
                </a:r>
                <a:r>
                  <a:rPr lang="en-US" i="1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37BFD-851F-4DCF-92B3-70A55190E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3725"/>
                <a:ext cx="10515600" cy="4351338"/>
              </a:xfrm>
              <a:blipFill>
                <a:blip r:embed="rId2"/>
                <a:stretch>
                  <a:fillRect l="-1217" t="-238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752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FFCC-3141-473C-8E63-EA45BA0CB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Travelling Salesman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C5A139-984F-4ED1-B274-2A5A9DB54C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Travelling Salesman Problem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TSP</a:t>
                </a:r>
                <a:r>
                  <a:rPr lang="en-US" dirty="0">
                    <a:solidFill>
                      <a:schemeClr val="accent1"/>
                    </a:solidFill>
                  </a:rPr>
                  <a:t>),  given a complete undirected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non-negative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associated with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want to find a </a:t>
                </a:r>
                <a:r>
                  <a:rPr lang="en-US" b="1" i="1" dirty="0" err="1">
                    <a:solidFill>
                      <a:srgbClr val="FF0000"/>
                    </a:solidFill>
                  </a:rPr>
                  <a:t>hamiltonian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cycle</a:t>
                </a:r>
                <a:r>
                  <a:rPr lang="en-US" dirty="0">
                    <a:solidFill>
                      <a:schemeClr val="accent1"/>
                    </a:solidFill>
                  </a:rPr>
                  <a:t> (a tour)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minimum cost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 an extension to the standard notion, we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denote the total cost of the edges in the subset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this discussion, we will restrict our consideration to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special case </a:t>
                </a:r>
                <a:r>
                  <a:rPr lang="en-US" dirty="0">
                    <a:solidFill>
                      <a:schemeClr val="accent1"/>
                    </a:solidFill>
                  </a:rPr>
                  <a:t>of the general TSP known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Metric-TSP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C5A139-984F-4ED1-B274-2A5A9DB54C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954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3446-D848-4FE4-BD7D-5D1BBF27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Metric-TSP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98161C-367B-4BFD-B46D-42EC3F3909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Metric-TSP</a:t>
                </a:r>
                <a:r>
                  <a:rPr lang="en-US" dirty="0">
                    <a:solidFill>
                      <a:schemeClr val="accent1"/>
                    </a:solidFill>
                  </a:rPr>
                  <a:t>, the least cost of going from a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a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to use the edge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formulize this notion by saying the cost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satisfies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 triangle inequality </a:t>
                </a:r>
                <a:r>
                  <a:rPr lang="en-US" dirty="0">
                    <a:solidFill>
                      <a:schemeClr val="accent1"/>
                    </a:solidFill>
                  </a:rPr>
                  <a:t>if, for all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Metric-TSP</a:t>
                </a:r>
                <a:r>
                  <a:rPr lang="en-US" dirty="0">
                    <a:solidFill>
                      <a:schemeClr val="accent1"/>
                    </a:solidFill>
                  </a:rPr>
                  <a:t> holds for any cost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is based on Euclidian distance and also holds for many other cost functions that satisfy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 triangle inequality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Note that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Metric-TSP </a:t>
                </a:r>
                <a:r>
                  <a:rPr lang="en-US" dirty="0">
                    <a:solidFill>
                      <a:schemeClr val="accent1"/>
                    </a:solidFill>
                  </a:rPr>
                  <a:t>is also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NP-complete</a:t>
                </a:r>
                <a:r>
                  <a:rPr lang="en-US" dirty="0">
                    <a:solidFill>
                      <a:schemeClr val="accent1"/>
                    </a:solidFill>
                  </a:rPr>
                  <a:t> although it is a special case of the general TSP.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need an efficient algorithm in order to obtain a potentially near-optimal solution.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98161C-367B-4BFD-B46D-42EC3F3909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201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03F7-0418-4230-8101-16D4CF87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Metric-TSP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30D9F-2A9C-437E-90EA-344E588176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Knowing that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Metric-TSP</a:t>
                </a:r>
                <a:r>
                  <a:rPr lang="en-US" dirty="0">
                    <a:solidFill>
                      <a:schemeClr val="accent1"/>
                    </a:solidFill>
                  </a:rPr>
                  <a:t> is NP-complete, we develop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2-approximation algorithm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𝑇𝑆𝑃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𝑇𝑜𝑢𝑟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the help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Prim’s algorithm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30D9F-2A9C-437E-90EA-344E588176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F38058F-8431-427D-B7CA-C769CBE36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543" y="3709194"/>
            <a:ext cx="8277307" cy="246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39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03F7-0418-4230-8101-16D4CF87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Metric-TSP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30D9F-2A9C-437E-90EA-344E588176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7375"/>
                <a:ext cx="10637796" cy="43195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Prim’s algorithm computes an MST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The MST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gives 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lower bound </a:t>
                </a:r>
                <a:r>
                  <a:rPr lang="en-US" dirty="0">
                    <a:solidFill>
                      <a:schemeClr val="accent1"/>
                    </a:solidFill>
                  </a:rPr>
                  <a:t>on the length of an optimal Hamiltonian cycle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Based on the </a:t>
                </a:r>
                <a:r>
                  <a:rPr lang="en-US" b="0" dirty="0">
                    <a:solidFill>
                      <a:schemeClr val="accent1"/>
                    </a:solidFill>
                  </a:rPr>
                  <a:t>MST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will find a tour whose cost is  no larger than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twice</a:t>
                </a:r>
                <a:r>
                  <a:rPr lang="en-US" dirty="0">
                    <a:solidFill>
                      <a:schemeClr val="accent1"/>
                    </a:solidFill>
                  </a:rPr>
                  <a:t> that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30D9F-2A9C-437E-90EA-344E588176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7375"/>
                <a:ext cx="10637796" cy="4319588"/>
              </a:xfrm>
              <a:blipFill>
                <a:blip r:embed="rId2"/>
                <a:stretch>
                  <a:fillRect l="-1203" t="-2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F38058F-8431-427D-B7CA-C769CBE36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210" y="4257675"/>
            <a:ext cx="7891266" cy="235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1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12: Approximation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03F7-0418-4230-8101-16D4CF87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Metric-TSP: Example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758C03-B486-4582-8DEF-4FC976DB7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050" y="1690688"/>
            <a:ext cx="7292952" cy="484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86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67A6-029C-43E1-B1B2-B547182A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Metric-TSP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FCBB6-07E9-495A-9B5D-E78793ADA0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𝑇𝑆𝑃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𝑇𝑜𝑢𝑟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2-approximation algorithm  for Metric-TSP.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denote an optimal Hamiltonian cycle.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obtain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spanning tree</a:t>
                </a:r>
                <a:r>
                  <a:rPr lang="en-US" dirty="0">
                    <a:solidFill>
                      <a:schemeClr val="accent1"/>
                    </a:solidFill>
                  </a:rPr>
                  <a:t> by deleting any edge from a tour. The MST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provides a lower bound on the cost of an optimal tour: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Monotonicity</a:t>
                </a:r>
                <a:r>
                  <a:rPr lang="en-US" dirty="0">
                    <a:solidFill>
                      <a:schemeClr val="accent1"/>
                    </a:solidFill>
                  </a:rPr>
                  <a:t>] 	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---(Eq.1)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full walk </a:t>
                </a:r>
                <a:r>
                  <a:rPr lang="en-US" dirty="0">
                    <a:solidFill>
                      <a:schemeClr val="accent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lists the vertices when they are first visited and whenever they are returned to after a visit to a subtree.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us call this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full walk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FCBB6-07E9-495A-9B5D-E78793ADA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449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072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67A6-029C-43E1-B1B2-B547182A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Metric-TSP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FCBB6-07E9-495A-9B5D-E78793ADA0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full walk of our example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Observation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full walk traverses every edge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exactly twice</a:t>
                </a:r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	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				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---(Eq.2)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(Eq.1) </a:t>
                </a:r>
                <a:r>
                  <a:rPr lang="en-US" dirty="0">
                    <a:solidFill>
                      <a:schemeClr val="accent1"/>
                    </a:solidFill>
                  </a:rPr>
                  <a:t>&amp;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(Eq.2)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</a:t>
                </a:r>
                <a:r>
                  <a:rPr lang="en-US" dirty="0">
                    <a:solidFill>
                      <a:schemeClr val="accent1"/>
                    </a:solidFill>
                  </a:rPr>
                  <a:t>    </a:t>
                </a:r>
                <a:r>
                  <a:rPr lang="en-US" b="0" dirty="0">
                    <a:solidFill>
                      <a:schemeClr val="accent1"/>
                    </a:solidFill>
                  </a:rPr>
                  <a:t>	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			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		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---(Eq.3)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However, the full walk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generally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not</a:t>
                </a:r>
                <a:r>
                  <a:rPr lang="en-US" dirty="0">
                    <a:solidFill>
                      <a:schemeClr val="accent1"/>
                    </a:solidFill>
                  </a:rPr>
                  <a:t> a tour since it visits some vertices more than once.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FCBB6-07E9-495A-9B5D-E78793ADA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504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67A6-029C-43E1-B1B2-B547182A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Metric-TSP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FCBB6-07E9-495A-9B5D-E78793ADA0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By the triangle inequality, however, </a:t>
                </a: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we can delete a visit to any vertex from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without increasing the cost. 	[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Monotonicity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endParaRPr lang="en-US" sz="8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By repeatedly applying the triangle inequality to the full walk in our example, we have </a:t>
                </a: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since</a:t>
                </a:r>
              </a:p>
              <a:p>
                <a:pPr marL="0" indent="0">
                  <a:buNone/>
                </a:pPr>
                <a:r>
                  <a:rPr lang="en-US" sz="80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sz="80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80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8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80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8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8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	</a:t>
                </a:r>
                <a:r>
                  <a:rPr lang="en-US" sz="8000" i="1" dirty="0"/>
                  <a:t>….</a:t>
                </a: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 be the </a:t>
                </a:r>
                <a:r>
                  <a:rPr lang="en-US" sz="8000" b="1" i="1" dirty="0">
                    <a:solidFill>
                      <a:srgbClr val="FF0000"/>
                    </a:solidFill>
                  </a:rPr>
                  <a:t>Hamiltonian cycle </a:t>
                </a:r>
                <a:r>
                  <a:rPr lang="en-US" sz="8000" dirty="0">
                    <a:solidFill>
                      <a:schemeClr val="accent1"/>
                    </a:solidFill>
                  </a:rPr>
                  <a:t>obtained from the repeated applications of the triangle inequality to the full walk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8000" i="1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8000" dirty="0">
                    <a:solidFill>
                      <a:schemeClr val="accent1"/>
                    </a:solidFill>
                  </a:rPr>
                  <a:t>In our example,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is</a:t>
                </a:r>
                <a:r>
                  <a:rPr lang="en-US" sz="8000" dirty="0"/>
                  <a:t>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8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FCBB6-07E9-495A-9B5D-E78793ADA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638" t="-2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532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67A6-029C-43E1-B1B2-B547182A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Metric-TSP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FCBB6-07E9-495A-9B5D-E78793ADA0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monotonicity</a:t>
                </a:r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			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---(Eq.4)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(Eq.3) </a:t>
                </a:r>
                <a:r>
                  <a:rPr lang="en-US" dirty="0">
                    <a:solidFill>
                      <a:schemeClr val="accent1"/>
                    </a:solidFill>
                  </a:rPr>
                  <a:t>&amp;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(Eq.4)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		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Hence,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h-T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 </m:t>
                        </m:r>
                        <m:r>
                          <a:rPr lang="th-T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th-T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solidFill>
                      <a:schemeClr val="tx1"/>
                    </a:solidFill>
                  </a:rPr>
                  <a:t>			</a:t>
                </a:r>
                <a:r>
                  <a:rPr lang="en-US" dirty="0">
                    <a:solidFill>
                      <a:schemeClr val="accent1"/>
                    </a:solidFill>
                  </a:rPr>
                  <a:t> 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Minimization Problem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This concludes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𝑇𝑜𝑢𝑟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polynomial-time </a:t>
                </a:r>
                <a14:m>
                  <m:oMath xmlns:m="http://schemas.openxmlformats.org/officeDocument/2006/math">
                    <m:r>
                      <a:rPr lang="en-US" i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-approximation algorithm</a:t>
                </a:r>
                <a:r>
                  <a:rPr lang="en-US" i="1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FCBB6-07E9-495A-9B5D-E78793ADA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2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742E-ABEF-40EB-8C97-192191E9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Set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5C2528-16CD-48AC-8F2E-F17A9F24BD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Set Cover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SC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problem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generalizes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Vertex Cover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VC</a:t>
                </a:r>
                <a:r>
                  <a:rPr lang="en-US" dirty="0">
                    <a:solidFill>
                      <a:schemeClr val="accent1"/>
                    </a:solidFill>
                  </a:rPr>
                  <a:t>) problem.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VC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NP-complete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SC </a:t>
                </a:r>
                <a:r>
                  <a:rPr lang="en-US" dirty="0">
                    <a:solidFill>
                      <a:schemeClr val="accent1"/>
                    </a:solidFill>
                  </a:rPr>
                  <a:t> must also be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NP-complete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 instance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SC </a:t>
                </a:r>
                <a:r>
                  <a:rPr lang="en-US" dirty="0">
                    <a:solidFill>
                      <a:schemeClr val="accent1"/>
                    </a:solidFill>
                  </a:rPr>
                  <a:t>consists of a finite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a family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subsets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such that every element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belongs to at least one subset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∈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nary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say that a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covers</a:t>
                </a:r>
                <a:r>
                  <a:rPr lang="en-US" dirty="0">
                    <a:solidFill>
                      <a:schemeClr val="accent1"/>
                    </a:solidFill>
                  </a:rPr>
                  <a:t> its elements.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problem is to find a minimum-size subset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⊆</m:t>
                    </m:r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whose members cover all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		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---(Eq.1)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say that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satisfying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(Eq.1) </a:t>
                </a:r>
                <a:r>
                  <a:rPr lang="en-US" dirty="0">
                    <a:solidFill>
                      <a:schemeClr val="accent1"/>
                    </a:solidFill>
                  </a:rPr>
                  <a:t>covers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Note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 The size of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 number of sets it contains.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5C2528-16CD-48AC-8F2E-F17A9F24BD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891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BCE61-3605-4374-8225-393864E1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Set Cover: Example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4868B1-9583-44A4-A3B9-D1094752F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9444"/>
            <a:ext cx="7254875" cy="3892860"/>
          </a:xfrm>
        </p:spPr>
      </p:pic>
    </p:spTree>
    <p:extLst>
      <p:ext uri="{BB962C8B-B14F-4D97-AF65-F5344CB8AC3E}">
        <p14:creationId xmlns:p14="http://schemas.microsoft.com/office/powerpoint/2010/main" val="642483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74A2-85D8-4D3F-A124-DD416977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Set Cover: Application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8068F-B2E8-4D6B-8901-E957F6C0CF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One application of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Set Cover </a:t>
                </a:r>
                <a:r>
                  <a:rPr lang="en-US" dirty="0">
                    <a:solidFill>
                      <a:schemeClr val="accent1"/>
                    </a:solidFill>
                  </a:rPr>
                  <a:t>problem is as follows: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represents a set of skills that are needed to solve a problem and that we have a given set of people to work 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want to recruit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as few people as possible </a:t>
                </a:r>
                <a:r>
                  <a:rPr lang="en-US" dirty="0">
                    <a:solidFill>
                      <a:schemeClr val="accent1"/>
                    </a:solidFill>
                  </a:rPr>
                  <a:t>to form a team to solve this problem such that, for every skill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at least one member on the team has that skill.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8068F-B2E8-4D6B-8901-E957F6C0C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170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AEA4-85B1-4CDA-BC37-F4CFF81F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Set Cover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7A0592-0383-4A03-BAC0-975F560883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greedy approximation algorithm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𝑆𝑒𝑡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𝐶𝑜𝑣𝑒𝑟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SC</a:t>
                </a:r>
                <a:r>
                  <a:rPr lang="en-US" dirty="0">
                    <a:solidFill>
                      <a:schemeClr val="accent1"/>
                    </a:solidFill>
                  </a:rPr>
                  <a:t> works as follows: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Greedy Choice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𝑆𝑒𝑡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𝐶𝑜𝑣𝑒𝑟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iteratively picks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covers the largest number of remaining elements that remain uncovered, breaking ties arbitrarily.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7A0592-0383-4A03-BAC0-975F560883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94796FE-DC53-4BCB-8916-B3C84F7A7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880" y="4031023"/>
            <a:ext cx="5560060" cy="274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67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414F-0FF0-4D26-87B9-FAC28BA3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Set Cover: Running Time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55C93F-8DAD-4CD7-89C9-549BD164BE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 III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𝑆𝑒𝑡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𝐶𝑜𝑣𝑒𝑟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runs in polynomial time.</a:t>
                </a: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[Naïve Implementation]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number of iterations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bounded from above </a:t>
                </a:r>
                <a:r>
                  <a:rPr lang="en-US" dirty="0">
                    <a:solidFill>
                      <a:schemeClr val="accent1"/>
                    </a:solidFill>
                  </a:rPr>
                  <a:t>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implement the loop body to run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algorithm runs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𝑚𝑖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time, which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polynomial</a:t>
                </a:r>
                <a:r>
                  <a:rPr lang="en-US" dirty="0">
                    <a:solidFill>
                      <a:schemeClr val="accent1"/>
                    </a:solidFill>
                  </a:rPr>
                  <a:t> in the input size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55C93F-8DAD-4CD7-89C9-549BD164BE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88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D4D-CB81-4953-B281-E8913F07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Solving Hard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41D56-59D8-4033-979E-CA89961CF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Currently, we do not know any polynomial-time algorithms for any </a:t>
            </a:r>
            <a:r>
              <a:rPr lang="en-US" b="1" i="1" dirty="0">
                <a:solidFill>
                  <a:srgbClr val="FF0000"/>
                </a:solidFill>
              </a:rPr>
              <a:t>NP-complete</a:t>
            </a:r>
            <a:r>
              <a:rPr lang="en-US" dirty="0">
                <a:solidFill>
                  <a:schemeClr val="accent1"/>
                </a:solidFill>
              </a:rPr>
              <a:t> problems.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Therefore, solving them </a:t>
            </a:r>
            <a:r>
              <a:rPr lang="en-US" b="1" i="1" dirty="0">
                <a:solidFill>
                  <a:srgbClr val="FF0000"/>
                </a:solidFill>
              </a:rPr>
              <a:t>exactly</a:t>
            </a:r>
            <a:r>
              <a:rPr lang="en-US" dirty="0">
                <a:solidFill>
                  <a:schemeClr val="accent1"/>
                </a:solidFill>
              </a:rPr>
              <a:t> is bound to be computationally expensive for sufficiently large problem sizes.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Yet, many of </a:t>
            </a:r>
            <a:r>
              <a:rPr lang="en-US" b="1" i="1" dirty="0">
                <a:solidFill>
                  <a:srgbClr val="FF0000"/>
                </a:solidFill>
              </a:rPr>
              <a:t>NP-complete</a:t>
            </a:r>
            <a:r>
              <a:rPr lang="en-US" dirty="0">
                <a:solidFill>
                  <a:schemeClr val="accent1"/>
                </a:solidFill>
              </a:rPr>
              <a:t> are too important to abandon just because we do not know how to solve them </a:t>
            </a:r>
            <a:r>
              <a:rPr lang="en-US" b="1" i="1" dirty="0">
                <a:solidFill>
                  <a:srgbClr val="FF0000"/>
                </a:solidFill>
              </a:rPr>
              <a:t>optimally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6080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72E3-56A9-4C51-98B1-633944354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Set Cover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2919C0-FF08-42F9-9F6F-317C5E771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 III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𝑆𝑒𝑡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𝐶𝑜𝑣𝑒𝑟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-approximation polynomial-time algorithm. 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Lemma III</a:t>
                </a:r>
                <a:r>
                  <a:rPr lang="en-US" dirty="0">
                    <a:solidFill>
                      <a:schemeClr val="accent1"/>
                    </a:solidFill>
                  </a:rPr>
                  <a:t>, the algorithm is polynomial in the input size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Suppose that we assign a cost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each set selected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𝑆𝑒𝑡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𝐶𝑜𝑣𝑒𝑟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distribute this cost over the elements covered for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first time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denote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subset selected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𝑆𝑒𝑡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𝐶𝑜𝑣𝑒𝑟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2919C0-FF08-42F9-9F6F-317C5E771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274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EE0F-993C-4A87-B8D7-9972D7A0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Set Cover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B07DBD-D51D-4D11-8EFC-3F7C1337CB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The algorithm incurs a cost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when it adds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to the set cover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We spread this cost  of selecting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evenly among the elements covered for the </a:t>
                </a:r>
                <a:r>
                  <a:rPr lang="en-US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first time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denote the cost allocated to element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,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Each element is assigned a cost </a:t>
                </a:r>
                <a:r>
                  <a:rPr lang="en-US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only once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, when it is covered for the </a:t>
                </a:r>
                <a:r>
                  <a:rPr lang="en-US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first time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is covered for the first time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, then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)|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B07DBD-D51D-4D11-8EFC-3F7C1337C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769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EE0F-993C-4A87-B8D7-9972D7A0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Set Cover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B07DBD-D51D-4D11-8EFC-3F7C1337CB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400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Since each iteration of the algorithm assigns a cost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   	[</a:t>
                </a:r>
                <a:r>
                  <a:rPr lang="en-US" sz="2400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Aggregate Analysis</a:t>
                </a:r>
                <a:r>
                  <a:rPr lang="en-US" sz="24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]	</a:t>
                </a:r>
                <a:r>
                  <a:rPr lang="en-US" sz="2400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	      	---(Eq.1)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Since each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is in at least one set in an optimal set cover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 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ℂ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∗</m:t>
                            </m:r>
                          </m:sup>
                        </m:sSup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∈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𝑆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≥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   		[</a:t>
                </a:r>
                <a:r>
                  <a:rPr lang="en-US" sz="2400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Double counting is possible</a:t>
                </a:r>
                <a:r>
                  <a:rPr lang="en-US" sz="24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] </a:t>
                </a:r>
                <a:r>
                  <a:rPr lang="en-US" sz="2400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 	---(Eq.2)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By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(Eq.1)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&amp;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 (Eq.2)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			</a:t>
                </a:r>
                <a:r>
                  <a:rPr lang="en-US" sz="24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ℂ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∗</m:t>
                            </m:r>
                          </m:sup>
                        </m:sSup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∈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𝑆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sz="2400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					---(Eq.3)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400" b="1" i="1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2400" b="1" i="1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B07DBD-D51D-4D11-8EFC-3F7C1337C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84" t="-1961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200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EE0F-993C-4A87-B8D7-9972D7A0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Set Cover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B07DBD-D51D-4D11-8EFC-3F7C1337CB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∈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=1,2,…,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∪…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the number of elements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remain uncovered after the algorithm has selected the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denote the number of elements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are all initially uncovered.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the least index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so that every element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covered by at least one of the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some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uncovered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elements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are covered for the first time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=1,2,…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B07DBD-D51D-4D11-8EFC-3F7C1337C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702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CA459-9EA8-46A1-AE8C-5D0E43FF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Set Cover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987C18-523D-49AD-A3B2-5FCF423786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Hence,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sub>
                        </m:sSub>
                      </m:e>
                    </m:nary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p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box>
                          <m:box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∪…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∪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)|</m:t>
                                </m:r>
                              </m:den>
                            </m:f>
                          </m:e>
                        </m:box>
                      </m:e>
                    </m:nary>
                  </m:oMath>
                </a14:m>
                <a:endParaRPr lang="en-US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By </a:t>
                </a:r>
                <a:r>
                  <a:rPr lang="en-US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greedy choice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cannot cover more elements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selected by the algorithm: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)|≥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			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Consequently,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</a:t>
                </a:r>
                <a:r>
                  <a:rPr lang="en-US" sz="2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≤ </m:t>
                        </m:r>
                      </m:e>
                    </m:nary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			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</a:t>
                </a:r>
                <a:r>
                  <a:rPr lang="en-US" sz="2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987C18-523D-49AD-A3B2-5FCF423786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4435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CA459-9EA8-46A1-AE8C-5D0E43FF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Set Cover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987C18-523D-49AD-A3B2-5FCF423786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4800"/>
                <a:ext cx="10515600" cy="4918075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en-US" sz="45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</a:t>
                </a:r>
                <a:r>
                  <a:rPr lang="en-US" sz="45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4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4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sz="4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en-US" sz="4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4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4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4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sub>
                        </m:sSub>
                        <m:r>
                          <a:rPr lang="en-US" sz="4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        </m:t>
                        </m:r>
                        <m:r>
                          <a:rPr lang="en-US" sz="4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sz="4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≤ </m:t>
                        </m:r>
                      </m:e>
                    </m:nary>
                  </m:oMath>
                </a14:m>
                <a:r>
                  <a:rPr lang="en-US" sz="45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45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p>
                      <m:e>
                        <m:r>
                          <a:rPr lang="en-US" sz="45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sz="4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5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4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45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45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4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5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4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45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4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box>
                          <m:boxPr>
                            <m:ctrlPr>
                              <a:rPr lang="en-US" sz="4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4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4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5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45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45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</m:e>
                    </m:nary>
                  </m:oMath>
                </a14:m>
                <a:r>
                  <a:rPr lang="en-US" sz="45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				</a:t>
                </a:r>
              </a:p>
              <a:p>
                <a:pPr marL="0" indent="0">
                  <a:buNone/>
                </a:pPr>
                <a:r>
                  <a:rPr lang="en-US" sz="45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</a:t>
                </a:r>
                <a:r>
                  <a:rPr lang="en-US" sz="45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sz="45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  =</m:t>
                    </m:r>
                    <m:nary>
                      <m:naryPr>
                        <m:chr m:val="∑"/>
                        <m:limLoc m:val="subSup"/>
                        <m:ctrlPr>
                          <a:rPr lang="en-US" sz="45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45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45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  <m:r>
                              <a:rPr lang="en-US" sz="45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4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5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45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4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5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45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45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en-US" sz="4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4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5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45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45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sz="4500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45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45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                                       ≤</m:t>
                    </m:r>
                    <m:nary>
                      <m:naryPr>
                        <m:chr m:val="∑"/>
                        <m:limLoc m:val="subSup"/>
                        <m:ctrlPr>
                          <a:rPr lang="en-US" sz="45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45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45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  <m:r>
                              <a:rPr lang="en-US" sz="45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4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5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45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4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5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45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45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en-US" sz="4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US" sz="45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         		</a:t>
                </a:r>
                <a:r>
                  <a:rPr lang="en-US" sz="450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 [</a:t>
                </a:r>
                <a14:m>
                  <m:oMath xmlns:m="http://schemas.openxmlformats.org/officeDocument/2006/math">
                    <m:r>
                      <a:rPr lang="en-US" sz="4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4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4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5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45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5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45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45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   </a:t>
                </a:r>
                <a:r>
                  <a:rPr lang="en-US" sz="4500" b="0" dirty="0">
                    <a:sym typeface="Wingdings" panose="05000000000000000000" pitchFamily="2" charset="2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45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</m:t>
                    </m:r>
                    <m:r>
                      <a:rPr lang="en-US" sz="45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45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p>
                      <m:e>
                        <m: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45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45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  <m:r>
                              <a:rPr lang="en-US" sz="45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4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5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45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45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en-US" sz="4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  <m: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45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45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45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4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5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45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  <m:e>
                                <m:f>
                                  <m:fPr>
                                    <m:ctrlPr>
                                      <a:rPr lang="en-US" sz="45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5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45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den>
                                </m:f>
                              </m:e>
                            </m:nary>
                            <m: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sz="45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4500" dirty="0">
                    <a:sym typeface="Wingdings" panose="05000000000000000000" pitchFamily="2" charset="2"/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US" sz="45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   </m:t>
                    </m:r>
                    <m:r>
                      <a:rPr lang="en-US" sz="45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450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45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p>
                      <m:e>
                        <m: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𝐻</m:t>
                        </m:r>
                        <m:d>
                          <m:dPr>
                            <m:ctrlPr>
                              <a:rPr lang="en-US" sz="45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5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45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45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𝐻</m:t>
                        </m:r>
                        <m:d>
                          <m:dPr>
                            <m:ctrlPr>
                              <a:rPr lang="en-US" sz="45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5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45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nary>
                  </m:oMath>
                </a14:m>
                <a:endParaRPr lang="en-US" sz="4500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4500" dirty="0">
                    <a:sym typeface="Wingdings" panose="05000000000000000000" pitchFamily="2" charset="2"/>
                  </a:rPr>
                  <a:t>		        </a:t>
                </a:r>
                <a14:m>
                  <m:oMath xmlns:m="http://schemas.openxmlformats.org/officeDocument/2006/math">
                    <m:r>
                      <a:rPr lang="en-US" sz="45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</m:t>
                    </m:r>
                    <m:r>
                      <a:rPr lang="en-US" sz="450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4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d>
                      <m:dPr>
                        <m:ctrlP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5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45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sz="45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4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sz="4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r>
                      <a:rPr lang="en-US" sz="4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sz="4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sz="4500" i="1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4500" dirty="0">
                    <a:sym typeface="Wingdings" panose="05000000000000000000" pitchFamily="2" charset="2"/>
                  </a:rPr>
                  <a:t>		        </a:t>
                </a:r>
                <a14:m>
                  <m:oMath xmlns:m="http://schemas.openxmlformats.org/officeDocument/2006/math">
                    <m:r>
                      <a:rPr lang="en-US" sz="45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</m:t>
                    </m:r>
                    <m:r>
                      <a:rPr lang="en-US" sz="450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4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d>
                      <m:dPr>
                        <m:ctrlP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5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45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sz="45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4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sz="4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r>
                      <a:rPr lang="en-US" sz="4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(0)</m:t>
                    </m:r>
                  </m:oMath>
                </a14:m>
                <a:r>
                  <a:rPr lang="en-US" sz="4500" i="1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	 </a:t>
                </a:r>
                <a:r>
                  <a:rPr lang="en-US" sz="45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5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45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sz="45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sz="4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n-US" sz="45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4500" dirty="0">
                    <a:sym typeface="Wingdings" panose="05000000000000000000" pitchFamily="2" charset="2"/>
                  </a:rPr>
                  <a:t>		     </a:t>
                </a:r>
                <a14:m>
                  <m:oMath xmlns:m="http://schemas.openxmlformats.org/officeDocument/2006/math">
                    <m:r>
                      <a:rPr lang="en-US" sz="45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   </m:t>
                    </m:r>
                    <m:r>
                      <a:rPr lang="en-US" sz="450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4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d>
                      <m:dPr>
                        <m:ctrlP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5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45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sz="45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45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		 [</a:t>
                </a:r>
                <a14:m>
                  <m:oMath xmlns:m="http://schemas.openxmlformats.org/officeDocument/2006/math">
                    <m:r>
                      <a:rPr lang="en-US" sz="4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r>
                      <a:rPr lang="en-US" sz="4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(0)=0</m:t>
                    </m:r>
                  </m:oMath>
                </a14:m>
                <a:r>
                  <a:rPr lang="en-US" sz="45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4500" dirty="0">
                    <a:sym typeface="Wingdings" panose="05000000000000000000" pitchFamily="2" charset="2"/>
                  </a:rPr>
                  <a:t>		     </a:t>
                </a:r>
                <a14:m>
                  <m:oMath xmlns:m="http://schemas.openxmlformats.org/officeDocument/2006/math">
                    <m:r>
                      <a:rPr lang="en-US" sz="45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   </m:t>
                    </m:r>
                    <m:r>
                      <a:rPr lang="en-US" sz="450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45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d>
                      <m:dPr>
                        <m:ctrlP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</m:e>
                    </m:d>
                  </m:oMath>
                </a14:m>
                <a:r>
                  <a:rPr lang="en-US" sz="45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		 [</a:t>
                </a:r>
                <a:r>
                  <a:rPr lang="en-US" sz="45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|S|</a:t>
                </a:r>
                <a14:m>
                  <m:oMath xmlns:m="http://schemas.openxmlformats.org/officeDocument/2006/math">
                    <m:r>
                      <a:rPr lang="en-US" sz="4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sz="45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45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sz="45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45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]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987C18-523D-49AD-A3B2-5FCF423786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4800"/>
                <a:ext cx="10515600" cy="4918075"/>
              </a:xfrm>
              <a:blipFill>
                <a:blip r:embed="rId2"/>
                <a:stretch>
                  <a:fillRect t="-11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443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CA459-9EA8-46A1-AE8C-5D0E43FF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Set Cover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987C18-523D-49AD-A3B2-5FCF423786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sz="72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7200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Hence,	</a:t>
                </a:r>
                <a:r>
                  <a:rPr lang="en-US" sz="72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endParaRPr lang="en-US" sz="72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7200" dirty="0">
                    <a:sym typeface="Wingdings" panose="05000000000000000000" pitchFamily="2" charset="2"/>
                  </a:rPr>
                  <a:t>	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7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7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sz="7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en-US" sz="7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72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72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72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sub>
                        </m:sSub>
                        <m:r>
                          <a:rPr lang="en-US" sz="7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≤ </m:t>
                        </m:r>
                      </m:e>
                    </m:nary>
                    <m:r>
                      <a:rPr lang="en-US" sz="7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d>
                      <m:dPr>
                        <m:ctrlPr>
                          <a:rPr lang="en-US" sz="7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</m:e>
                    </m:d>
                  </m:oMath>
                </a14:m>
                <a:r>
                  <a:rPr lang="en-US" sz="72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	</a:t>
                </a:r>
                <a:r>
                  <a:rPr lang="en-US" sz="7200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---(Eq.4)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By</a:t>
                </a:r>
                <a:r>
                  <a:rPr lang="en-US" sz="7200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(Eq.3) </a:t>
                </a:r>
                <a:r>
                  <a:rPr lang="en-US" sz="72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and</a:t>
                </a:r>
                <a:r>
                  <a:rPr lang="en-US" sz="7200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(Eq.4)</a:t>
                </a:r>
                <a:r>
                  <a:rPr lang="en-US" sz="72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		</a:t>
                </a:r>
              </a:p>
              <a:p>
                <a:pPr marL="0" indent="0">
                  <a:buNone/>
                </a:pPr>
                <a:endParaRPr lang="en-US" sz="7200" b="1" i="1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72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		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7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sz="7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7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7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  <m:r>
                          <a:rPr lang="en-US" sz="7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 </m:t>
                        </m:r>
                        <m:sSup>
                          <m:sSupPr>
                            <m:ctrlPr>
                              <a:rPr lang="en-US" sz="7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7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ℂ</m:t>
                            </m:r>
                          </m:e>
                          <m:sup>
                            <m:r>
                              <a:rPr lang="en-US" sz="7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∗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𝐻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(|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|)</m:t>
                        </m:r>
                      </m:e>
                    </m:nary>
                  </m:oMath>
                </a14:m>
                <a:endParaRPr lang="en-US" sz="7200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		</a:t>
                </a:r>
                <a:r>
                  <a:rPr lang="en-US" sz="7200" b="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7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     ≤</m:t>
                    </m:r>
                    <m:r>
                      <a:rPr lang="en-US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sSup>
                      <m:sSupPr>
                        <m:ctrlPr>
                          <a:rPr lang="en-US" sz="7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7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sz="7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r>
                      <a:rPr lang="en-US" sz="72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r>
                      <a:rPr lang="en-US" sz="7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sz="72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max</m:t>
                    </m:r>
                    <m:r>
                      <a:rPr lang="en-US" sz="7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⁡{</m:t>
                    </m:r>
                    <m:d>
                      <m:dPr>
                        <m:begChr m:val="|"/>
                        <m:endChr m:val="|"/>
                        <m:ctrlPr>
                          <a:rPr lang="en-US" sz="7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e>
                    </m:d>
                    <m:r>
                      <a:rPr lang="en-US" sz="7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:</m:t>
                    </m:r>
                    <m:r>
                      <a:rPr lang="en-US" sz="7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𝑆</m:t>
                    </m:r>
                    <m:r>
                      <a:rPr lang="en-US" sz="7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∈</m:t>
                    </m:r>
                    <m:r>
                      <m:rPr>
                        <m:brk m:alnAt="7"/>
                      </m:rPr>
                      <a:rPr lang="en-US" sz="7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sz="7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})</m:t>
                    </m:r>
                  </m:oMath>
                </a14:m>
                <a:endParaRPr lang="en-US" sz="7200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72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d>
                      <m:dPr>
                        <m:ctrlPr>
                          <a:rPr lang="en-US" sz="7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7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72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72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72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72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sz="72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:</m:t>
                                </m:r>
                                <m:r>
                                  <a:rPr lang="en-US" sz="72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𝑆</m:t>
                                </m:r>
                                <m:r>
                                  <a:rPr lang="en-US" sz="72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∈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7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ℱ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7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US" sz="7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d>
                      <m:dPr>
                        <m:ctrlPr>
                          <a:rPr lang="en-US" sz="7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7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7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7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sz="72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ln</m:t>
                    </m:r>
                    <m:r>
                      <a:rPr lang="en-US" sz="7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⁡(</m:t>
                    </m:r>
                    <m:d>
                      <m:dPr>
                        <m:begChr m:val="|"/>
                        <m:endChr m:val="|"/>
                        <m:ctrlPr>
                          <a:rPr lang="en-US" sz="7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</m:d>
                    <m:r>
                      <a:rPr lang="en-US" sz="7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+1)</m:t>
                    </m:r>
                  </m:oMath>
                </a14:m>
                <a:r>
                  <a:rPr lang="en-US" sz="72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	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	   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7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sz="7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7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7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ℂ</m:t>
                            </m:r>
                          </m:e>
                          <m:sup>
                            <m:r>
                              <a:rPr lang="en-US" sz="7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func>
                      <m:funcPr>
                        <m:ctrlPr>
                          <a:rPr lang="en-US" sz="7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72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72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72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72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sz="72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endParaRPr lang="en-US" sz="7200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	                  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7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7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ℂ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7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7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7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ℂ</m:t>
                                    </m:r>
                                  </m:e>
                                  <m:sup>
                                    <m:r>
                                      <a:rPr lang="en-US" sz="7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box>
                    <m:r>
                      <a:rPr lang="en-US" sz="7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func>
                      <m:funcPr>
                        <m:ctrlPr>
                          <a:rPr lang="en-US" sz="7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72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72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72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72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sz="72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e>
                        </m:d>
                        <m:r>
                          <a:rPr lang="en-US" sz="7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 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𝜌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7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7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𝑋</m:t>
                            </m:r>
                          </m:e>
                        </m:d>
                        <m:r>
                          <a:rPr lang="en-US" sz="7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72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.		 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[</a:t>
                </a:r>
                <a:r>
                  <a:rPr lang="en-US" sz="7200" b="1" i="1" dirty="0">
                    <a:solidFill>
                      <a:srgbClr val="FF0000"/>
                    </a:solidFill>
                  </a:rPr>
                  <a:t>Minimization Problem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]</a:t>
                </a:r>
                <a:endParaRPr lang="en-US" sz="7200" dirty="0"/>
              </a:p>
              <a:p>
                <a:pPr marL="0" indent="0">
                  <a:buNone/>
                </a:pPr>
                <a:endParaRPr lang="en-US" sz="7200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This concludes that </a:t>
                </a:r>
                <a14:m>
                  <m:oMath xmlns:m="http://schemas.openxmlformats.org/officeDocument/2006/math">
                    <m:r>
                      <a:rPr lang="en-US" sz="7200" i="1">
                        <a:latin typeface="Cambria Math" panose="02040503050406030204" pitchFamily="18" charset="0"/>
                      </a:rPr>
                      <m:t>𝐴𝑝𝑝𝑟𝑜𝑥</m:t>
                    </m:r>
                    <m:r>
                      <a:rPr lang="en-US" sz="7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7200" i="1">
                        <a:latin typeface="Cambria Math" panose="02040503050406030204" pitchFamily="18" charset="0"/>
                      </a:rPr>
                      <m:t>𝑆𝑒𝑡</m:t>
                    </m:r>
                    <m:r>
                      <a:rPr lang="en-US" sz="7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7200" i="1">
                        <a:latin typeface="Cambria Math" panose="02040503050406030204" pitchFamily="18" charset="0"/>
                      </a:rPr>
                      <m:t>𝐶𝑜𝑣𝑒𝑟</m:t>
                    </m:r>
                  </m:oMath>
                </a14:m>
                <a:r>
                  <a:rPr lang="en-US" sz="7200" dirty="0">
                    <a:solidFill>
                      <a:srgbClr val="FF0000"/>
                    </a:solidFill>
                  </a:rPr>
                  <a:t> 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is a polynomial-time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d>
                          <m:dPr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7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-approximation algorithm</a:t>
                </a:r>
                <a:r>
                  <a:rPr lang="en-US" sz="7200" i="1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7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7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987C18-523D-49AD-A3B2-5FCF423786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241" b="-5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49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3F23-B535-427A-85FE-98A049B72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Solving Hard Problems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536E5-F6A0-41CA-B994-A7F5E033A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 following are strategies we can use to solve </a:t>
            </a:r>
            <a:r>
              <a:rPr lang="en-US" b="1" i="1" dirty="0">
                <a:solidFill>
                  <a:srgbClr val="FF0000"/>
                </a:solidFill>
              </a:rPr>
              <a:t>NP-complete</a:t>
            </a:r>
            <a:r>
              <a:rPr lang="en-US" dirty="0">
                <a:solidFill>
                  <a:schemeClr val="accent1"/>
                </a:solidFill>
              </a:rPr>
              <a:t> problems: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Solve them </a:t>
            </a:r>
            <a:r>
              <a:rPr lang="en-US" b="1" i="1" dirty="0">
                <a:solidFill>
                  <a:srgbClr val="FF0000"/>
                </a:solidFill>
              </a:rPr>
              <a:t>optimally</a:t>
            </a:r>
            <a:r>
              <a:rPr lang="en-US" dirty="0">
                <a:solidFill>
                  <a:schemeClr val="accent1"/>
                </a:solidFill>
              </a:rPr>
              <a:t> using an exponential-time algorithm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This works for problem sizes that are not too large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</a:p>
          <a:p>
            <a:pPr marL="914400" lvl="2" indent="0">
              <a:buNone/>
            </a:pPr>
            <a:endParaRPr lang="en-US" b="1" i="1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Solve </a:t>
            </a:r>
            <a:r>
              <a:rPr lang="en-US" b="1" i="1" dirty="0">
                <a:solidFill>
                  <a:srgbClr val="FF0000"/>
                </a:solidFill>
              </a:rPr>
              <a:t>special cases </a:t>
            </a:r>
            <a:r>
              <a:rPr lang="en-US" dirty="0">
                <a:solidFill>
                  <a:schemeClr val="accent1"/>
                </a:solidFill>
              </a:rPr>
              <a:t>for which we know polynomial-time algorithms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Solve them </a:t>
            </a:r>
            <a:r>
              <a:rPr lang="en-US" b="1" i="1" dirty="0">
                <a:solidFill>
                  <a:srgbClr val="FF0000"/>
                </a:solidFill>
              </a:rPr>
              <a:t>sub-optimally</a:t>
            </a:r>
            <a:r>
              <a:rPr lang="en-US" dirty="0">
                <a:solidFill>
                  <a:schemeClr val="accent1"/>
                </a:solidFill>
              </a:rPr>
              <a:t> in polynomial time with </a:t>
            </a:r>
            <a:r>
              <a:rPr lang="en-US" b="1" i="1" dirty="0">
                <a:solidFill>
                  <a:srgbClr val="FF0000"/>
                </a:solidFill>
              </a:rPr>
              <a:t>approximation algorithms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Approximate solutions are guaranteed to differ from optimal solutions within certain factors called </a:t>
            </a:r>
            <a:r>
              <a:rPr lang="en-US" b="1" i="1" dirty="0">
                <a:solidFill>
                  <a:srgbClr val="FF0000"/>
                </a:solidFill>
              </a:rPr>
              <a:t>approximation ratios </a:t>
            </a:r>
          </a:p>
        </p:txBody>
      </p:sp>
    </p:spTree>
    <p:extLst>
      <p:ext uri="{BB962C8B-B14F-4D97-AF65-F5344CB8AC3E}">
        <p14:creationId xmlns:p14="http://schemas.microsoft.com/office/powerpoint/2010/main" val="372582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E1D6-CBB5-4A1B-A123-EB1C1449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Approximation Ratios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DFCFE5-948A-4084-A3BB-AB2D01F2A9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we are considering an optimization where each potential optimal solution has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positive cost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we want to find a near-optimal solution.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problem in question might be either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minimization</a:t>
                </a:r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maximization</a:t>
                </a:r>
                <a:r>
                  <a:rPr lang="en-US" dirty="0">
                    <a:solidFill>
                      <a:schemeClr val="accent1"/>
                    </a:solidFill>
                  </a:rPr>
                  <a:t> problem.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say that an approximation algorithm for a problem has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approximation ratio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if, for any problem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cost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the solution computed by the approximation algorithm is within a factor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the cost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an optimal solution.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box>
                            <m:box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box>
                                <m:box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m:rPr>
                                      <m:brk m:alnAt="6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box>
                                    <m:box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box>
                            </m:e>
                          </m:box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)≤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DFCFE5-948A-4084-A3BB-AB2D01F2A9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72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E1D6-CBB5-4A1B-A123-EB1C1449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Approximation Ratios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DFCFE5-948A-4084-A3BB-AB2D01F2A9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an algorithm achieves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approximation ratio </a:t>
                </a:r>
                <a:r>
                  <a:rPr lang="en-US" dirty="0">
                    <a:solidFill>
                      <a:schemeClr val="accent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call it an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-approximation algorithm</a:t>
                </a:r>
                <a:r>
                  <a:rPr lang="en-US" dirty="0">
                    <a:solidFill>
                      <a:schemeClr val="accent1"/>
                    </a:solidFill>
                  </a:rPr>
                  <a:t>.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minimization</a:t>
                </a:r>
                <a:r>
                  <a:rPr lang="en-US" dirty="0">
                    <a:solidFill>
                      <a:schemeClr val="accent1"/>
                    </a:solidFill>
                  </a:rPr>
                  <a:t> problem,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the ratio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determines the factor by which the cost of the approximate solution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larger</a:t>
                </a:r>
                <a:r>
                  <a:rPr lang="en-US" dirty="0">
                    <a:solidFill>
                      <a:schemeClr val="accent1"/>
                    </a:solidFill>
                  </a:rPr>
                  <a:t> than the cost of an optimal solution.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 </a:t>
                </a:r>
                <a:r>
                  <a:rPr lang="en-US" dirty="0">
                    <a:solidFill>
                      <a:srgbClr val="FF0000"/>
                    </a:solidFill>
                  </a:rPr>
                  <a:t>maximization</a:t>
                </a:r>
                <a:r>
                  <a:rPr lang="en-US" dirty="0">
                    <a:solidFill>
                      <a:schemeClr val="accent1"/>
                    </a:solidFill>
                  </a:rPr>
                  <a:t> problem,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 the ratio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determines the factor by which the cost of an optimal solution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larger</a:t>
                </a:r>
                <a:r>
                  <a:rPr lang="en-US" dirty="0">
                    <a:solidFill>
                      <a:schemeClr val="accent1"/>
                    </a:solidFill>
                  </a:rPr>
                  <a:t> than the cost of the approximate solution.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DFCFE5-948A-4084-A3BB-AB2D01F2A9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50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8568-7C63-4AB2-BA98-F1F424D6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Approximation Ratios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38B0E2-42B5-4E40-9957-8616A4E137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approximation ratio </a:t>
                </a:r>
                <a:r>
                  <a:rPr lang="en-US" dirty="0">
                    <a:solidFill>
                      <a:schemeClr val="accent1"/>
                    </a:solidFill>
                  </a:rPr>
                  <a:t>of an approximation algorithm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never smaller </a:t>
                </a:r>
                <a:r>
                  <a:rPr lang="en-US" dirty="0">
                    <a:solidFill>
                      <a:schemeClr val="accent1"/>
                    </a:solidFill>
                  </a:rPr>
                  <a:t>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since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implies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the smaller the approximation ratio, the better the approximation algorithm.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This means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-approximation algorithm </a:t>
                </a:r>
                <a:r>
                  <a:rPr lang="en-US" dirty="0">
                    <a:solidFill>
                      <a:schemeClr val="accent1"/>
                    </a:solidFill>
                  </a:rPr>
                  <a:t>produces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 solution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38B0E2-42B5-4E40-9957-8616A4E137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10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D051-D3B3-4EC1-87F5-EE573573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Vertex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37BFD-851F-4DCF-92B3-70A55190E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37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Vertex Cover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VC</a:t>
                </a:r>
                <a:r>
                  <a:rPr lang="en-US" dirty="0">
                    <a:solidFill>
                      <a:schemeClr val="accent1"/>
                    </a:solidFill>
                  </a:rPr>
                  <a:t>)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problem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NP-complete.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Recall that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vertex cover </a:t>
                </a:r>
                <a:r>
                  <a:rPr lang="en-US" dirty="0">
                    <a:solidFill>
                      <a:schemeClr val="accent1"/>
                    </a:solidFill>
                  </a:rPr>
                  <a:t>of an undirected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either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(or both).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size of the vertex cover is the number of vertices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lvl="1"/>
                <a:r>
                  <a:rPr lang="en-US" b="1" i="1" dirty="0">
                    <a:solidFill>
                      <a:srgbClr val="FF0000"/>
                    </a:solidFill>
                  </a:rPr>
                  <a:t>VC </a:t>
                </a:r>
                <a:r>
                  <a:rPr lang="en-US" dirty="0">
                    <a:solidFill>
                      <a:schemeClr val="accent1"/>
                    </a:solidFill>
                  </a:rPr>
                  <a:t>is to find a vertex cover of minimum size in a given undirected graph and we call such a vertex cover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 vertex cover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Although we do not know a polynomial-time algorithm that can optimally solve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VC</a:t>
                </a:r>
                <a:r>
                  <a:rPr lang="en-US" dirty="0">
                    <a:solidFill>
                      <a:schemeClr val="accent1"/>
                    </a:solidFill>
                  </a:rPr>
                  <a:t>,  we have a polynomial-time algorithm to find a vertex cover that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near-optimal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37BFD-851F-4DCF-92B3-70A55190E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3725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8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D051-D3B3-4EC1-87F5-EE573573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Vertex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37BFD-851F-4DCF-92B3-70A55190E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37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approximate algorithm takes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 input and returns a vertex cover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whose size is guaranteed to be no larger than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twice</a:t>
                </a:r>
                <a:r>
                  <a:rPr lang="en-US" dirty="0">
                    <a:solidFill>
                      <a:schemeClr val="accent1"/>
                    </a:solidFill>
                  </a:rPr>
                  <a:t> the size of an optimal vertex 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hence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-approximation algorithm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37BFD-851F-4DCF-92B3-70A55190E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3725"/>
                <a:ext cx="10515600" cy="4351338"/>
              </a:xfrm>
              <a:blipFill>
                <a:blip r:embed="rId2"/>
                <a:stretch>
                  <a:fillRect l="-1217" t="-238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D9A8D-B72B-4C22-985F-60E8178DB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812" y="3581400"/>
            <a:ext cx="76104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2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10353</TotalTime>
  <Words>2943</Words>
  <Application>Microsoft Office PowerPoint</Application>
  <PresentationFormat>Widescreen</PresentationFormat>
  <Paragraphs>266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Solving Hard Problems</vt:lpstr>
      <vt:lpstr>Solving Hard Problems</vt:lpstr>
      <vt:lpstr>Approximation Ratios</vt:lpstr>
      <vt:lpstr>Approximation Ratios</vt:lpstr>
      <vt:lpstr>Approximation Ratios</vt:lpstr>
      <vt:lpstr>Vertex Cover</vt:lpstr>
      <vt:lpstr>Vertex Cover</vt:lpstr>
      <vt:lpstr>Vertex Cover: Example</vt:lpstr>
      <vt:lpstr>Vertex Cover</vt:lpstr>
      <vt:lpstr>Vertex Cover</vt:lpstr>
      <vt:lpstr>Vertex Cover</vt:lpstr>
      <vt:lpstr>Vertex Cover</vt:lpstr>
      <vt:lpstr>Vertex Cover</vt:lpstr>
      <vt:lpstr>Travelling Salesman</vt:lpstr>
      <vt:lpstr>Metric-TSP</vt:lpstr>
      <vt:lpstr>Metric-TSP</vt:lpstr>
      <vt:lpstr>Metric-TSP</vt:lpstr>
      <vt:lpstr>Metric-TSP: Example</vt:lpstr>
      <vt:lpstr>Metric-TSP</vt:lpstr>
      <vt:lpstr>Metric-TSP</vt:lpstr>
      <vt:lpstr>Metric-TSP</vt:lpstr>
      <vt:lpstr>Metric-TSP</vt:lpstr>
      <vt:lpstr>Set Cover</vt:lpstr>
      <vt:lpstr>Set Cover: Example</vt:lpstr>
      <vt:lpstr>Set Cover: Application</vt:lpstr>
      <vt:lpstr>Set Cover</vt:lpstr>
      <vt:lpstr>Set Cover: Running Time</vt:lpstr>
      <vt:lpstr>Set Cover</vt:lpstr>
      <vt:lpstr>Set Cover</vt:lpstr>
      <vt:lpstr>Set Cover</vt:lpstr>
      <vt:lpstr>Set Cover</vt:lpstr>
      <vt:lpstr>Set Cover</vt:lpstr>
      <vt:lpstr>Set Cover</vt:lpstr>
      <vt:lpstr>Set Cover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2231</cp:revision>
  <cp:lastPrinted>2020-10-20T04:13:47Z</cp:lastPrinted>
  <dcterms:created xsi:type="dcterms:W3CDTF">2020-08-01T06:16:01Z</dcterms:created>
  <dcterms:modified xsi:type="dcterms:W3CDTF">2020-11-04T14:17:54Z</dcterms:modified>
</cp:coreProperties>
</file>