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9" r:id="rId6"/>
    <p:sldId id="308" r:id="rId7"/>
    <p:sldId id="346" r:id="rId8"/>
    <p:sldId id="310" r:id="rId9"/>
    <p:sldId id="311" r:id="rId10"/>
    <p:sldId id="345" r:id="rId11"/>
    <p:sldId id="312" r:id="rId12"/>
    <p:sldId id="313" r:id="rId13"/>
    <p:sldId id="314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1" r:id="rId24"/>
    <p:sldId id="329" r:id="rId25"/>
    <p:sldId id="330" r:id="rId26"/>
    <p:sldId id="332" r:id="rId27"/>
    <p:sldId id="333" r:id="rId28"/>
    <p:sldId id="334" r:id="rId29"/>
    <p:sldId id="315" r:id="rId30"/>
    <p:sldId id="316" r:id="rId31"/>
    <p:sldId id="317" r:id="rId32"/>
    <p:sldId id="318" r:id="rId33"/>
    <p:sldId id="335" r:id="rId34"/>
    <p:sldId id="336" r:id="rId35"/>
    <p:sldId id="337" r:id="rId36"/>
    <p:sldId id="339" r:id="rId37"/>
    <p:sldId id="338" r:id="rId38"/>
    <p:sldId id="319" r:id="rId39"/>
    <p:sldId id="340" r:id="rId40"/>
    <p:sldId id="341" r:id="rId41"/>
    <p:sldId id="342" r:id="rId42"/>
    <p:sldId id="343" r:id="rId43"/>
    <p:sldId id="3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232-010D-4D7A-8797-032F58A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total running time is composed of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memorized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non-recursive work</a:t>
                </a:r>
                <a:r>
                  <a:rPr lang="en-US" dirty="0">
                    <a:solidFill>
                      <a:schemeClr val="accent1"/>
                    </a:solidFill>
                  </a:rPr>
                  <a:t> in each call.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		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, which can be simplified as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using the repeated substitution method, we have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00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Divides the original problem into smaller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the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Combines the solutions to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via recursion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Minimizes the number of subproblems via memoization</a:t>
            </a:r>
          </a:p>
          <a:p>
            <a:pPr marL="914400" lvl="2" indent="0">
              <a:buNone/>
            </a:pP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</a:t>
            </a:r>
            <a:endParaRPr lang="th-TH" sz="2800" b="1" i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Generates solutions to larger subproblems from solutions to smaller ones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using loop iterations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each subproblem only once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an algorithm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dividing into smaller subproblems like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of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related to the Catalan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i="0" dirty="0">
                    <a:solidFill>
                      <a:schemeClr val="accent1"/>
                    </a:solidFill>
                    <a:effectLst/>
                  </a:rPr>
                  <a:t>parentheses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 the number of scalar multiplications needed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Our goal is to find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which is the minimum number of scalar multiplications needed to evaluate the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the final step, solutions to parenthesizations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must also be optimal.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It is given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the prefix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obtain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,which contradicts the optimality of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An identical cut-and-paste argument can be used to show optimality of the suffix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961" r="-17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54A0-45E8-43D6-800E-8ABA9C9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Having proved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Matrix Chain Multiplication problem,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next question is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where</a:t>
                </a:r>
                <a:r>
                  <a:rPr lang="en-US" dirty="0">
                    <a:solidFill>
                      <a:schemeClr val="accent1"/>
                    </a:solidFill>
                  </a:rPr>
                  <a:t> do we split ?, i.e., what is the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?“.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Answer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Try them all 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do not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we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>
                    <a:solidFill>
                      <a:schemeClr val="accent1"/>
                    </a:solidFill>
                  </a:rPr>
                  <a:t>)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1" y="1419408"/>
            <a:ext cx="5677469" cy="185719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905161" y="3429000"/>
                <a:ext cx="8975724" cy="287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accent1"/>
                    </a:solidFill>
                  </a:rPr>
                  <a:t>We can write the running time as the following recurrent </a:t>
                </a:r>
              </a:p>
              <a:p>
                <a:pPr/>
                <a:endParaRPr lang="en-US" sz="1600" dirty="0">
                  <a:solidFill>
                    <a:schemeClr val="accent1"/>
                  </a:solidFill>
                </a:endParaRPr>
              </a:p>
              <a:p>
                <a:pPr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						  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n-US" sz="1600" dirty="0"/>
              </a:p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                          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+1≥2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/>
                <a:endParaRPr lang="en-US" sz="1600" dirty="0">
                  <a:solidFill>
                    <a:schemeClr val="accent1"/>
                  </a:solidFill>
                </a:endParaRPr>
              </a:p>
              <a:p>
                <a:pPr/>
                <a:r>
                  <a:rPr lang="en-US" sz="16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/>
                <a:endParaRPr lang="en-US" sz="1600" dirty="0">
                  <a:solidFill>
                    <a:schemeClr val="accent1"/>
                  </a:solidFill>
                </a:endParaRPr>
              </a:p>
              <a:p>
                <a:pPr/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                         		   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/>
                <a:br>
                  <a:rPr lang="en-US" sz="1600" dirty="0">
                    <a:solidFill>
                      <a:schemeClr val="accent1"/>
                    </a:solidFill>
                  </a:rPr>
                </a:br>
                <a:br>
                  <a:rPr lang="en-US" sz="1600" dirty="0">
                    <a:solidFill>
                      <a:schemeClr val="accent1"/>
                    </a:solidFill>
                  </a:rPr>
                </a:br>
                <a:r>
                  <a:rPr lang="en-US" sz="1600" dirty="0">
                    <a:solidFill>
                      <a:schemeClr val="accent1"/>
                    </a:solidFill>
                  </a:rPr>
                  <a:t>The running time is exponential in the chain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1" y="3429000"/>
                <a:ext cx="8975724" cy="2873928"/>
              </a:xfrm>
              <a:prstGeom prst="rect">
                <a:avLst/>
              </a:prstGeom>
              <a:blipFill>
                <a:blip r:embed="rId3"/>
                <a:stretch>
                  <a:fillRect l="-339" t="-637" b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75287-5F67-4CBF-962B-35ADABB2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87550"/>
            <a:ext cx="6120266" cy="3308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3BAD0-D9B8-48F5-9E92-14C40AF816DF}"/>
              </a:ext>
            </a:extLst>
          </p:cNvPr>
          <p:cNvSpPr txBox="1"/>
          <p:nvPr/>
        </p:nvSpPr>
        <p:spPr>
          <a:xfrm>
            <a:off x="6600825" y="630820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***Illustration from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238"/>
            <a:ext cx="7333926" cy="27979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/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memoized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remains similar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non-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memoized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algorithm, except that this memorized algorithm stores newly computed values into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>
                    <a:solidFill>
                      <a:schemeClr val="accent1"/>
                    </a:solidFill>
                  </a:rPr>
                  <a:t> and reuses these values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blipFill>
                <a:blip r:embed="rId3"/>
                <a:stretch>
                  <a:fillRect l="-565" t="-3974" r="-87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62" y="1690688"/>
            <a:ext cx="4780263" cy="34179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/>
              <p:nvPr/>
            </p:nvSpPr>
            <p:spPr>
              <a:xfrm>
                <a:off x="1085849" y="1895476"/>
                <a:ext cx="57054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Analysis (Rough Version)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 distinct subproblems (generated by the two outer for loops).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each subproblem,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accent1"/>
                    </a:solidFill>
                  </a:rPr>
                  <a:t>ways of choosing where to split the matrix chain (the innermost for loop in line </a:t>
                </a:r>
                <a:r>
                  <a:rPr lang="en-US" dirty="0">
                    <a:solidFill>
                      <a:srgbClr val="FF0000"/>
                    </a:solidFill>
                  </a:rPr>
                  <a:t>10</a:t>
                </a:r>
                <a:r>
                  <a:rPr lang="en-US" dirty="0">
                    <a:solidFill>
                      <a:schemeClr val="accent1"/>
                    </a:solidFill>
                  </a:rPr>
                  <a:t>).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1895476"/>
                <a:ext cx="5705475" cy="2862322"/>
              </a:xfrm>
              <a:prstGeom prst="rect">
                <a:avLst/>
              </a:prstGeom>
              <a:blipFill>
                <a:blip r:embed="rId3"/>
                <a:stretch>
                  <a:fillRect l="-855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073243"/>
            <a:ext cx="5178425" cy="2382076"/>
          </a:xfrm>
        </p:spPr>
      </p:pic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3ED-785F-4AA6-989E-CB4068E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AAB5-DB8E-4F1B-BF39-FE8D2D46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Consider the following DNA fragments </a:t>
            </a:r>
            <a:r>
              <a:rPr lang="en-US" i="1" dirty="0"/>
              <a:t>X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</a:t>
            </a:r>
            <a:r>
              <a:rPr lang="en-US" i="1" dirty="0"/>
              <a:t>X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GACGGATTAG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GATCGGAATAG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E18D5-0D0A-4824-90C7-FE8F1151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196995"/>
            <a:ext cx="2693987" cy="238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3B946-93B6-4961-A5E5-04D9846D9BB5}"/>
              </a:ext>
            </a:extLst>
          </p:cNvPr>
          <p:cNvSpPr txBox="1"/>
          <p:nvPr/>
        </p:nvSpPr>
        <p:spPr>
          <a:xfrm>
            <a:off x="1123949" y="5855256"/>
            <a:ext cx="9401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Therefore, the longest common subsequence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GACGGATAG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 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67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>
                    <a:solidFill>
                      <a:schemeClr val="accent1"/>
                    </a:solidFill>
                  </a:rPr>
                  <a:t>a LCS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</a:p>
          <a:p>
            <a:pPr marL="0" indent="0">
              <a:buNone/>
            </a:pP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048919"/>
            <a:ext cx="5276850" cy="2141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219325"/>
            <a:ext cx="5066194" cy="41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>
                <a:solidFill>
                  <a:schemeClr val="accent1"/>
                </a:solidFill>
              </a:rPr>
              <a:t>Chain Multiplication (MCM)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Subsequence (LCS)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accent1"/>
                    </a:solidFill>
                  </a:rPr>
                  <a:t>We can express the running time as</a:t>
                </a:r>
                <a:r>
                  <a:rPr lang="en-US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 non-decreasing function,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we have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Keep Expanding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term: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175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Recursion terminates when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(0)+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(2⋅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This proves that the running time of the top-down approach is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at least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exponential in the value of 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9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 calls (non-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memoized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blipFill>
                <a:blip r:embed="rId2"/>
                <a:stretch>
                  <a:fillRect l="-133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61B17D-1CD5-4C4F-9B9F-03B93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46" y="2927618"/>
            <a:ext cx="5214107" cy="2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2744</Words>
  <Application>Microsoft Office PowerPoint</Application>
  <PresentationFormat>Widescreen</PresentationFormat>
  <Paragraphs>339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Memoization</vt:lpstr>
      <vt:lpstr>Fibonacci Numbers: Bottom-Up Approach</vt:lpstr>
      <vt:lpstr>Top-Down vs Bottom-Up</vt:lpstr>
      <vt:lpstr>Dynamic Programming</vt:lpstr>
      <vt:lpstr>Matrix Chain Multiplication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Example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1350</cp:revision>
  <cp:lastPrinted>2020-09-18T02:11:22Z</cp:lastPrinted>
  <dcterms:created xsi:type="dcterms:W3CDTF">2020-08-01T06:16:01Z</dcterms:created>
  <dcterms:modified xsi:type="dcterms:W3CDTF">2020-09-18T08:01:45Z</dcterms:modified>
</cp:coreProperties>
</file>