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305" r:id="rId3"/>
    <p:sldId id="319" r:id="rId4"/>
    <p:sldId id="306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08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40" r:id="rId24"/>
    <p:sldId id="328" r:id="rId25"/>
    <p:sldId id="329" r:id="rId26"/>
    <p:sldId id="330" r:id="rId27"/>
    <p:sldId id="331" r:id="rId28"/>
    <p:sldId id="332" r:id="rId29"/>
    <p:sldId id="333" r:id="rId30"/>
    <p:sldId id="335" r:id="rId31"/>
    <p:sldId id="334" r:id="rId32"/>
    <p:sldId id="336" r:id="rId33"/>
    <p:sldId id="337" r:id="rId34"/>
    <p:sldId id="338" r:id="rId35"/>
    <p:sldId id="33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1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48AD5-CDAE-4B7B-B49D-6DB81FF5A179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F5B-E185-4480-8B7D-C6E755DC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4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3C5B-AFCB-43D4-92D9-64A8C31A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E1FE6-3A77-46D2-B577-61915542F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1CE1-AB5B-46D7-9B4D-DED14BFC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F585-55D3-4F7D-92A5-7E4E21A6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54B-6FCD-42E0-9BE1-53A1FE3B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4804-6BAD-4914-B88F-04807C2B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E1CEA-FFAF-431B-9C3C-CAD578DD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0351-9129-47AD-A0B7-04FF470E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DC78-C60B-4C87-932D-D1DAB6E5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AABC-B7F2-4848-AD55-2202A583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8168B-1E7B-4CF2-964B-646ECBB8D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AED3C-FC3B-4427-BF71-056C4276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2A27-CC2C-45ED-B3AC-3969C47E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8B0C-F958-4212-9E5E-ABD021FF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623-DB97-4EA6-B69F-493D7EC6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5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B4AB-17EE-484A-855D-B6C4F6C9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DD47-C839-4119-88CA-D7101180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48E2-79E3-419F-87F5-8912BB98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C7C3-A566-4B66-A0B3-101E520A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4C1D-3AA4-4498-B551-16140AA2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7C97-5C42-49A2-956F-67C5D426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18F3-E861-479A-B011-B416E5C3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2108-6F51-4778-8E67-8EB60932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00AA-1985-45AB-A4A0-D3728D18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1326-9172-4984-AAFB-441BA7F4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8E81-CA93-43BA-84BC-305119BA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4DFF-6237-45C1-A655-68709EBC4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516AC-E975-41E1-8FCF-630EA2498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D79B-7F16-451A-B308-63238E56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89AA-97B1-443B-9FDE-37F5EE3B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258D4-FF0F-47FB-9BFD-41A07812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922D-BE8E-45EC-AC72-D9D7E533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A1C9-447B-48DD-8FE1-26A9F835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B9F55-D38B-424A-8E96-504BD8E1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156AF-6535-4985-ABCB-BEAD4CC2A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18301-17DD-4337-9EB1-1E03A628C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AED4B-60EE-4BE3-8672-8D3C3F67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EC449-912B-4031-91A1-13CB46AB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44E91-EAC6-4E6A-B4A7-939BC27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4392-D6B2-4CA3-A885-B02A42D2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948EE-9461-43E1-BA2D-42A91BF0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166B0-EAAA-4321-BADB-C3A888BE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72789-241F-4DCF-8CDE-9A0C9872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C5DA5-08E7-46CF-B3C5-A90AA50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2B830-A1FA-4458-A422-C824BFCE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267F-63B1-4C81-B81A-A0C530BE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9C87-AFA1-4D66-8351-7FF849C1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3CF7-102C-4037-B075-5D4CD5B44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103A-97FB-4024-9A25-D7B88C54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5D0FA-8AE9-4B4C-9011-B4DEB85D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7EE15-4E6F-462D-9DDE-65E34DD7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D07-7FD0-495F-8897-0F17ABC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5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EF9B-8949-49E7-B779-C5ABC656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41B8D-CE92-49F6-AE34-00CAEFAE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7BC76-B587-42D9-8773-94794F598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4705-B642-413A-9D12-EA96EB5F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87C4D-FBB3-46C7-A0B5-3E96E091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13BC3-D365-427E-800A-771F3742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ECFBA-B907-4CB0-8FFD-5226BB88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89BC5-3E09-4D17-ACC3-9874FBCF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A5ED-84AA-422C-89F1-3231724B1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9B56-7D6D-462F-B061-93C9E323EE8A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9284-3472-4422-9A05-1D9A785D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5B3F-5F0B-4EAA-B2CB-DB400144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Efficient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Computer and Electrical Engineering (ECE)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D6EE3-B06B-4CA9-9AA3-3B6C9DCAB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Activity Selection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48447-522A-4591-AF81-30970DA6C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1" u="sng" dirty="0">
                <a:solidFill>
                  <a:srgbClr val="FF0000"/>
                </a:solidFill>
              </a:rPr>
              <a:t>Greedy Choice Property</a:t>
            </a:r>
          </a:p>
          <a:p>
            <a:pPr marL="0" indent="0">
              <a:buNone/>
            </a:pPr>
            <a:endParaRPr lang="en-US" sz="2000" b="1" i="1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Intuition suggests that we should probably choose an activity that leaves the resource available for as many other activities as possible.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Therefore, if we follow this intuition, an activity with the </a:t>
            </a:r>
            <a:r>
              <a:rPr lang="en-US" sz="2000" b="1" i="1" dirty="0">
                <a:solidFill>
                  <a:srgbClr val="FF0000"/>
                </a:solidFill>
              </a:rPr>
              <a:t>smallest finish time </a:t>
            </a:r>
            <a:r>
              <a:rPr lang="en-US" sz="2000" dirty="0">
                <a:solidFill>
                  <a:schemeClr val="accent1"/>
                </a:solidFill>
              </a:rPr>
              <a:t>should be first picked since this will leave the resource available for scheduling as many other activities as possible.  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If there is more than one activity with the smallest finish time, we pick any one arbitrarily to break the tie.</a:t>
            </a:r>
          </a:p>
        </p:txBody>
      </p:sp>
    </p:spTree>
    <p:extLst>
      <p:ext uri="{BB962C8B-B14F-4D97-AF65-F5344CB8AC3E}">
        <p14:creationId xmlns:p14="http://schemas.microsoft.com/office/powerpoint/2010/main" val="999459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A20B-6EF5-448B-AE18-303AD7E5C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Activity Selection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DFBE23-4ACE-46D9-92D4-4F0AD91A04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Greedy Choice Property</a:t>
                </a:r>
                <a:r>
                  <a:rPr lang="en-US" sz="2000" b="1" i="1" u="sng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b="1" i="1" u="sng" dirty="0">
                    <a:solidFill>
                      <a:srgbClr val="FF0000"/>
                    </a:solidFill>
                  </a:rPr>
                  <a:t>(continued)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Assume that we sort the activities in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in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non-decreasing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order of their finish times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≤…≤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Therefore, our greedy choice would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since it has the smallest/earliest finish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Therefore, after picking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we are left with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one smaller subproblem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to solve: finding activities that start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finishes because all activities that are mutually compatible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must start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finishes.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be the set of activities that start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finishes. With our greedy choice strategy,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is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only smaller subproblem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that remains to be solved after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is picked.</a:t>
                </a:r>
              </a:p>
              <a:p>
                <a:pPr marL="0" indent="0">
                  <a:buNone/>
                </a:pPr>
                <a:endParaRPr lang="en-US" sz="2800" b="1" i="1" u="sng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DFBE23-4ACE-46D9-92D4-4F0AD91A04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0" t="-1401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8870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9A8C2-1FC9-4362-B0EE-B23D11183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Activity Selection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E106EC-78D3-4A22-BE66-431C0FDB93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Greedy Choice Property</a:t>
                </a:r>
                <a:r>
                  <a:rPr lang="en-US" sz="2000" b="1" i="1" u="sng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b="1" i="1" u="sng" dirty="0">
                    <a:solidFill>
                      <a:srgbClr val="FF0000"/>
                    </a:solidFill>
                  </a:rPr>
                  <a:t>(continued)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We have already established that the activity selection problem exhibits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optimal substructure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FF0000"/>
                    </a:solidFill>
                  </a:rPr>
                  <a:t>Optimal substructure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says that if there is an optimal solution that includes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 then the solution to the subproblem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must also be optimal.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Now comes a question: is our intuition correct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always part of some optimal solution?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We will now 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always part of some optimal solution.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E106EC-78D3-4A22-BE66-431C0FDB93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2491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5BF26-0237-4228-B898-5DB35A744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Activity Selection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E2E0B7-5386-427D-BE93-1EC9357B6E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b="1" i="1" u="sng" dirty="0">
                    <a:solidFill>
                      <a:srgbClr val="FF0000"/>
                    </a:solidFill>
                  </a:rPr>
                  <a:t>Theorem</a:t>
                </a:r>
                <a:r>
                  <a:rPr lang="en-US" sz="22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Given any non-empty  subproblem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 be an activity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with the smallest finish time. Then,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 is included in </a:t>
                </a:r>
                <a:r>
                  <a:rPr lang="en-US" sz="2200" b="1" i="1" dirty="0">
                    <a:solidFill>
                      <a:srgbClr val="FF0000"/>
                    </a:solidFill>
                  </a:rPr>
                  <a:t>some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 maximal-size subset of mutually compatible activities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2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2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We will prove using an </a:t>
                </a:r>
                <a:r>
                  <a:rPr lang="en-US" sz="2200" b="1" i="1" dirty="0">
                    <a:solidFill>
                      <a:srgbClr val="FF0000"/>
                    </a:solidFill>
                  </a:rPr>
                  <a:t>exchange argument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FF0000"/>
                    </a:solidFill>
                  </a:rPr>
                  <a:t> 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be</a:t>
                </a:r>
                <a:r>
                  <a:rPr lang="en-US" sz="2200" dirty="0">
                    <a:solidFill>
                      <a:srgbClr val="FF0000"/>
                    </a:solidFill>
                  </a:rPr>
                  <a:t> 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a maximal subset of mutually compatible activities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 be the activity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FF0000"/>
                    </a:solidFill>
                  </a:rPr>
                  <a:t> 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with the smallest finish time.</a:t>
                </a:r>
              </a:p>
              <a:p>
                <a:pPr marL="0" indent="0">
                  <a:buNone/>
                </a:pPr>
                <a:r>
                  <a:rPr lang="en-US" sz="2200" b="1" i="1" u="sng" dirty="0">
                    <a:solidFill>
                      <a:srgbClr val="FF0000"/>
                    </a:solidFill>
                  </a:rPr>
                  <a:t>Case I</a:t>
                </a:r>
                <a:r>
                  <a:rPr lang="en-US" sz="2200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accent1"/>
                    </a:solidFill>
                  </a:rPr>
                  <a:t>We are done because we have just shown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 is included in some maximal subset, which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E2E0B7-5386-427D-BE93-1EC9357B6E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1541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2287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5A315-35AF-4EF9-A105-8BAFF8F90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Activity Selection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F29845-787C-4720-A504-CAC654AA6E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Case II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Exchange Argument</a:t>
                </a:r>
                <a:r>
                  <a:rPr lang="en-US" dirty="0">
                    <a:solidFill>
                      <a:schemeClr val="accent1"/>
                    </a:solidFill>
                  </a:rPr>
                  <a:t>]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will show that optimality does not change by replacing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know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mutually compatible with the other activities that start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finishes since all activities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are mutually compatible.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an activity with the smallest finish time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must also be mutually compatible with the activities in the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 construction, there is some mutually compatible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.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Since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=|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optimality remains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Hence, there is some maximal subset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mutually compatible activities that includes the greedy choice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F29845-787C-4720-A504-CAC654AA6E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3761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3C175-2416-40F8-B8F9-E4A5E7DB7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Activity Selection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6E0F72-3EAE-4CFB-B416-CFEF3DF38726}"/>
                  </a:ext>
                </a:extLst>
              </p:cNvPr>
              <p:cNvSpPr txBox="1"/>
              <p:nvPr/>
            </p:nvSpPr>
            <p:spPr>
              <a:xfrm>
                <a:off x="823405" y="1804988"/>
                <a:ext cx="1093044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b="0" i="0" u="none" strike="noStrike" baseline="0" dirty="0">
                    <a:solidFill>
                      <a:schemeClr val="accent1"/>
                    </a:solidFill>
                    <a:latin typeface="Slimbach-Book"/>
                  </a:rPr>
                  <a:t>Let us state the algorithm a bit more formally. </a:t>
                </a:r>
              </a:p>
              <a:p>
                <a:pPr algn="l"/>
                <a:r>
                  <a:rPr lang="en-US" sz="2000" b="0" i="0" u="none" strike="noStrike" baseline="0" dirty="0">
                    <a:solidFill>
                      <a:schemeClr val="accent1"/>
                    </a:solidFill>
                    <a:latin typeface="Slimbach-Book"/>
                  </a:rPr>
                  <a:t>We will use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b="0" i="1" u="none" strike="noStrike" baseline="0" dirty="0">
                    <a:solidFill>
                      <a:schemeClr val="accent1"/>
                    </a:solidFill>
                    <a:latin typeface="Slimbach-BookItalic"/>
                  </a:rPr>
                  <a:t> </a:t>
                </a:r>
                <a:r>
                  <a:rPr lang="en-US" sz="2000" b="0" i="0" u="none" strike="noStrike" baseline="0" dirty="0">
                    <a:solidFill>
                      <a:schemeClr val="accent1"/>
                    </a:solidFill>
                    <a:latin typeface="Slimbach-Book"/>
                  </a:rPr>
                  <a:t>to denote</a:t>
                </a:r>
                <a:r>
                  <a:rPr lang="en-US" sz="2000" b="0" i="0" u="none" strike="noStrike" dirty="0">
                    <a:solidFill>
                      <a:schemeClr val="accent1"/>
                    </a:solidFill>
                    <a:latin typeface="Slimbach-Book"/>
                  </a:rPr>
                  <a:t> </a:t>
                </a:r>
                <a:r>
                  <a:rPr lang="en-US" sz="2000" b="0" i="0" u="none" strike="noStrike" baseline="0" dirty="0">
                    <a:solidFill>
                      <a:schemeClr val="accent1"/>
                    </a:solidFill>
                    <a:latin typeface="Slimbach-Book"/>
                  </a:rPr>
                  <a:t>the set of activities that we have neither accepted nor rejected yet, and use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i="1" dirty="0">
                    <a:solidFill>
                      <a:schemeClr val="accent1"/>
                    </a:solidFill>
                    <a:latin typeface="Slimbach-BookItalic"/>
                  </a:rPr>
                  <a:t> </a:t>
                </a:r>
                <a:r>
                  <a:rPr lang="en-US" sz="2000" b="0" i="0" u="none" strike="noStrike" baseline="0" dirty="0">
                    <a:solidFill>
                      <a:schemeClr val="accent1"/>
                    </a:solidFill>
                    <a:latin typeface="Slimbach-Book"/>
                  </a:rPr>
                  <a:t>to denote the set of accepted activities. </a:t>
                </a:r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6E0F72-3EAE-4CFB-B416-CFEF3DF38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05" y="1804988"/>
                <a:ext cx="10930445" cy="1015663"/>
              </a:xfrm>
              <a:prstGeom prst="rect">
                <a:avLst/>
              </a:prstGeom>
              <a:blipFill>
                <a:blip r:embed="rId2"/>
                <a:stretch>
                  <a:fillRect l="-558" t="-2994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9CF0FC9-1361-4426-AA5C-FF8730BD5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89" y="3239393"/>
            <a:ext cx="8394718" cy="229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6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39D8B-8EE4-4FAE-9E05-1299B3C60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Activity Selection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C3833E-287C-4448-B47E-221DA8B27A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The algorithm takes arrays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storing start and finish times, respectively,  sorted in 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non-decreasing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 order of finish times:  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sorting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 requires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)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time.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The algorithm examines exactly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activities with the for loop in 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line 5</a:t>
                </a:r>
                <a:r>
                  <a:rPr lang="en-US" sz="1800" b="1" i="1" dirty="0">
                    <a:solidFill>
                      <a:schemeClr val="accent1"/>
                    </a:solidFill>
                  </a:rPr>
                  <a:t>.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The body of the for loop (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lines 6-8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)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time.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Therefore, the algorithm takes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a:rPr lang="en-US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time.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Therefore, the total time complexity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)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 if sorting is taken into account.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C3833E-287C-4448-B47E-221DA8B27A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b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22A4B60-2714-4929-A3A8-F203F2AD02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461000" cy="246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839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70D88-74C0-4699-9371-F7345BF5D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Minimum Spanning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C361EF-ECBC-4067-9C46-ECFC6549E6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Recall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A tree is a connected undirected acyclic graph.</a:t>
                </a:r>
              </a:p>
              <a:p>
                <a:pPr marL="0" indent="0">
                  <a:buNone/>
                </a:pPr>
                <a:endParaRPr lang="en-US" b="1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graph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connected if, for any pair of vertices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there exists a simple path connecting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chemeClr val="accent1"/>
                    </a:solidFill>
                  </a:rPr>
                  <a:t>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tree</a:t>
                </a:r>
                <a:r>
                  <a:rPr lang="en-US" dirty="0">
                    <a:solidFill>
                      <a:schemeClr val="accent1"/>
                    </a:solidFill>
                  </a:rPr>
                  <a:t> is a connected graph where, for any pair of vertices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there exists exactly one simple path connecting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The number of edges of a tree is one smaller than the number of vertices, i.e.,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C361EF-ECBC-4067-9C46-ECFC6549E6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326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ABF3F-5D6F-4C6E-95AF-17D2A7441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Minimum Spanning Tree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096742-49E5-4738-B4DA-C5CCF42CB7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0070C0"/>
                    </a:solidFill>
                  </a:rPr>
                  <a:t>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spanning</a:t>
                </a:r>
                <a:r>
                  <a:rPr lang="en-US" dirty="0">
                    <a:solidFill>
                      <a:srgbClr val="0070C0"/>
                    </a:solidFill>
                  </a:rPr>
                  <a:t> tree of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is a tree whose edges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⊆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cover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span</a:t>
                </a:r>
                <a:r>
                  <a:rPr lang="en-US" dirty="0">
                    <a:solidFill>
                      <a:srgbClr val="0070C0"/>
                    </a:solidFill>
                  </a:rPr>
                  <a:t>) every vertex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70C0"/>
                    </a:solidFill>
                  </a:rPr>
                  <a:t>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Minimum Spanning Tree (MST) </a:t>
                </a:r>
                <a:r>
                  <a:rPr lang="en-US" dirty="0">
                    <a:solidFill>
                      <a:schemeClr val="accent1"/>
                    </a:solidFill>
                  </a:rPr>
                  <a:t>problem</a:t>
                </a:r>
                <a:r>
                  <a:rPr lang="en-US" dirty="0">
                    <a:solidFill>
                      <a:srgbClr val="0070C0"/>
                    </a:solidFill>
                  </a:rPr>
                  <a:t> is defined as follows: Given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  <a:r>
                  <a:rPr lang="en-US" dirty="0">
                    <a:solidFill>
                      <a:schemeClr val="accent1"/>
                    </a:solidFill>
                  </a:rPr>
                  <a:t>and weights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compute a spanning tree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with the minimum weight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  <m:sup/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096742-49E5-4738-B4DA-C5CCF42CB7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3892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B6096-35EF-4FF2-A2D8-C14CBC9A4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Minimum Spanning Tree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31BF13-5F37-45CF-BBBA-B860692D96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211" y="1835029"/>
            <a:ext cx="4721772" cy="35084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270A6D-1042-49DC-BF46-68247817C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300" y="2130183"/>
            <a:ext cx="3890112" cy="32800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DBC252-46FB-492B-84DE-FA875A049561}"/>
              </a:ext>
            </a:extLst>
          </p:cNvPr>
          <p:cNvSpPr txBox="1"/>
          <p:nvPr/>
        </p:nvSpPr>
        <p:spPr>
          <a:xfrm>
            <a:off x="904876" y="5554541"/>
            <a:ext cx="3244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Graph </a:t>
            </a:r>
            <a:r>
              <a:rPr lang="en-US" sz="2400" i="1" dirty="0"/>
              <a:t>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9E6AA1-70F6-4CD2-8673-9B59F571E77C}"/>
              </a:ext>
            </a:extLst>
          </p:cNvPr>
          <p:cNvSpPr txBox="1"/>
          <p:nvPr/>
        </p:nvSpPr>
        <p:spPr>
          <a:xfrm>
            <a:off x="6591300" y="5410200"/>
            <a:ext cx="4171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MST of </a:t>
            </a:r>
            <a:r>
              <a:rPr lang="en-US" sz="2400" i="1" dirty="0"/>
              <a:t>G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010195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6070-61A5-4356-9C31-AE0A3859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444E-BC98-41BD-8334-55BDE5C7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Lecture 8: Greedy Algorithms</a:t>
            </a:r>
          </a:p>
        </p:txBody>
      </p:sp>
    </p:spTree>
    <p:extLst>
      <p:ext uri="{BB962C8B-B14F-4D97-AF65-F5344CB8AC3E}">
        <p14:creationId xmlns:p14="http://schemas.microsoft.com/office/powerpoint/2010/main" val="316990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1E9DC-E08B-4C44-96D6-57BA19AAF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Minimum Spanning Tree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1520E5-15F0-4E1A-A5BE-78DABF8966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Optimal Substructure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there is some MST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of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some edge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belongs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Note: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  The other edges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b="1" i="1" dirty="0">
                    <a:solidFill>
                      <a:schemeClr val="accent1"/>
                    </a:solidFill>
                  </a:rPr>
                  <a:t>  that do not form the MST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are omitted.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1520E5-15F0-4E1A-A5BE-78DABF8966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836F1A0-2C50-4FDA-A312-9D0AB4C9F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475" y="3264006"/>
            <a:ext cx="6134100" cy="248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068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1E9DC-E08B-4C44-96D6-57BA19AAF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Minimum Spanning Tree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1520E5-15F0-4E1A-A5BE-78DABF8966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Removing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partitions the MST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into two subtrees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1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12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1520E5-15F0-4E1A-A5BE-78DABF8966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7A3F93A1-FE80-4EB9-9178-D3A4019C42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275" y="2821271"/>
            <a:ext cx="5915025" cy="294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272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BFDA9-D8A0-4519-A86D-C6CC7B499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Minimum Spanning Tree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E53924-AB31-4E21-AAD2-82BEF7E96B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Optimal Substructure Property:</a:t>
                </a:r>
              </a:p>
              <a:p>
                <a:pPr marL="0" indent="0">
                  <a:buNone/>
                </a:pPr>
                <a:r>
                  <a:rPr lang="en-US" sz="2300" b="1" i="1" u="sng" dirty="0">
                    <a:solidFill>
                      <a:srgbClr val="FF0000"/>
                    </a:solidFill>
                  </a:rPr>
                  <a:t>Claim</a:t>
                </a:r>
                <a:r>
                  <a:rPr lang="en-US" sz="23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The resulting subtree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is an MST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3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, which is the subgraph of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induced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sSub>
                      <m:sSubPr>
                        <m:ctrlPr>
                          <a:rPr lang="en-US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3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Similarly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E53924-AB31-4E21-AAD2-82BEF7E96B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3550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BFDA9-D8A0-4519-A86D-C6CC7B499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Minimum Spanning Tree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E53924-AB31-4E21-AAD2-82BEF7E96B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3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300" b="1" i="1" dirty="0">
                    <a:solidFill>
                      <a:srgbClr val="FF0000"/>
                    </a:solidFill>
                  </a:rPr>
                  <a:t>:  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We will use a </a:t>
                </a:r>
                <a:r>
                  <a:rPr lang="en-US" sz="2300" b="1" i="1" dirty="0">
                    <a:solidFill>
                      <a:srgbClr val="FF0000"/>
                    </a:solidFill>
                  </a:rPr>
                  <a:t>cut-and-paste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 argument.</a:t>
                </a: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We have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3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3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3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Suppose for FPOC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is not an MST. </a:t>
                </a: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Then, there is some subtree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with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23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3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sz="23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3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Replacing</a:t>
                </a:r>
                <a:r>
                  <a:rPr lang="en-US" sz="23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would result in a new spanning tree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∗∗</m:t>
                        </m:r>
                      </m:sup>
                    </m:sSup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∗∗</m:t>
                            </m:r>
                          </m:sup>
                        </m:sSup>
                      </m:e>
                    </m:d>
                    <m:r>
                      <a:rPr lang="en-US" sz="23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, which contradicts the optimality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Symmetric argument applies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E53924-AB31-4E21-AAD2-82BEF7E96B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4473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C7CF7-7BDA-4998-B2EE-E3C3666AC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Minimum Spanning Tree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DCB927-7E03-4E0E-88C7-D92A55933E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Greedy-Choice Property: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Claim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 </a:t>
                </a:r>
                <a:r>
                  <a:rPr lang="en-US" dirty="0">
                    <a:solidFill>
                      <a:schemeClr val="accent1"/>
                    </a:solidFill>
                  </a:rPr>
                  <a:t>Given any vertex cut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an edge with the smallest weight that crosses the cut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with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an edge in some MST.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DCB927-7E03-4E0E-88C7-D92A55933E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146B99F-FAF4-4ACA-B372-DBC5D1343A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725" y="3619500"/>
            <a:ext cx="664845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291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2C6EF-421B-427F-B98B-BA16C8C21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Minimum Spanning Tree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151A6B-7C85-4601-88D0-301DCD9F56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We will use an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exchange argument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be an MST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∈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are done.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∉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will show that we can modify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include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without increasing the value of the total minimum weight to obtain a new MST.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151A6B-7C85-4601-88D0-301DCD9F56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0054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862E4-11D7-44E3-975E-493CFBBAE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Minimum Spanning Tree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E7982A-730B-4E5B-A2EB-35E94A025E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∉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there must be a simple path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are on different sides of the cut,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this means there must be at least an edge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on path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that crosses the cut.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can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safely</a:t>
                </a:r>
                <a:r>
                  <a:rPr lang="en-US" dirty="0">
                    <a:solidFill>
                      <a:schemeClr val="accent1"/>
                    </a:solidFill>
                  </a:rPr>
                  <a:t> exchange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resulting graph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still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spanning tree: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the number of edges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remains the same so the condition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still holds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is still connected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still spans the entire vertex set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E7982A-730B-4E5B-A2EB-35E94A025E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78563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67A44-D818-4C20-8355-712CF13A5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Minimum Spanning Tree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39C98B-3357-4331-B2FB-3FFFFB4E61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en-US" sz="38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3800" b="1" i="1" dirty="0">
                    <a:solidFill>
                      <a:srgbClr val="FF0000"/>
                    </a:solidFill>
                  </a:rPr>
                  <a:t>: (Continued) </a:t>
                </a:r>
              </a:p>
              <a:p>
                <a:pPr marL="0" indent="0">
                  <a:buNone/>
                </a:pPr>
                <a:r>
                  <a:rPr lang="en-US" sz="3800" dirty="0">
                    <a:solidFill>
                      <a:schemeClr val="accent1"/>
                    </a:solidFill>
                  </a:rPr>
                  <a:t>Now we want to show that the new spanning tree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3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3800" dirty="0">
                    <a:solidFill>
                      <a:schemeClr val="accent1"/>
                    </a:solidFill>
                  </a:rPr>
                  <a:t> is also an MST.</a:t>
                </a:r>
              </a:p>
              <a:p>
                <a:pPr marL="0" indent="0">
                  <a:buNone/>
                </a:pPr>
                <a:endParaRPr lang="en-US" sz="3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38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38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−{</m:t>
                      </m:r>
                      <m:sSup>
                        <m:sSupPr>
                          <m:ctrlPr>
                            <a:rPr lang="en-US" sz="3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sz="3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sz="3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sz="3800" i="1" dirty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3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3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800" b="0" dirty="0">
                    <a:solidFill>
                      <a:schemeClr val="accent1"/>
                    </a:solidFill>
                  </a:rPr>
                  <a:t>Therefore, 	</a:t>
                </a:r>
                <a14:m>
                  <m:oMath xmlns:m="http://schemas.openxmlformats.org/officeDocument/2006/math">
                    <m:r>
                      <a:rPr lang="en-US" sz="3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3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3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∗∗</m:t>
                            </m:r>
                          </m:sup>
                        </m:sSup>
                      </m:e>
                    </m:d>
                    <m:r>
                      <a:rPr lang="en-US" sz="3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3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800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3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3800" dirty="0">
                    <a:solidFill>
                      <a:schemeClr val="accent1"/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lang="en-US" sz="3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3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3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3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3800" dirty="0">
                    <a:solidFill>
                      <a:schemeClr val="accent1"/>
                    </a:solidFill>
                  </a:rPr>
                  <a:t>,	 </a:t>
                </a:r>
                <a14:m>
                  <m:oMath xmlns:m="http://schemas.openxmlformats.org/officeDocument/2006/math">
                    <m:r>
                      <a:rPr lang="en-US" sz="3800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3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∗∗</m:t>
                            </m:r>
                          </m:sup>
                        </m:sSup>
                      </m:e>
                    </m:d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800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3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3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3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800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sz="380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3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∗∗</m:t>
                            </m:r>
                          </m:sup>
                        </m:sSup>
                      </m:e>
                    </m:d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800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3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sz="3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3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3800" i="1">
                            <a:latin typeface="Cambria Math" panose="02040503050406030204" pitchFamily="18" charset="0"/>
                          </a:rPr>
                          <m:t>∗∗</m:t>
                        </m:r>
                      </m:sup>
                    </m:sSup>
                  </m:oMath>
                </a14:m>
                <a:r>
                  <a:rPr lang="en-US" sz="3800" dirty="0"/>
                  <a:t> </a:t>
                </a:r>
                <a:r>
                  <a:rPr lang="en-US" sz="3800" dirty="0">
                    <a:solidFill>
                      <a:schemeClr val="accent1"/>
                    </a:solidFill>
                  </a:rPr>
                  <a:t>is also an MST. </a:t>
                </a:r>
                <a14:m>
                  <m:oMath xmlns:m="http://schemas.openxmlformats.org/officeDocument/2006/math">
                    <m:r>
                      <a:rPr lang="en-US" sz="3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3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39C98B-3357-4331-B2FB-3FFFFB4E61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64061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FBD2-ABFD-4F97-A627-C1D5B0B0F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Prim’s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F6029-4CEE-4D3D-A1B0-1BB910445B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Prim’s algorithm </a:t>
                </a:r>
                <a:r>
                  <a:rPr lang="en-US" dirty="0">
                    <a:solidFill>
                      <a:schemeClr val="accent1"/>
                    </a:solidFill>
                  </a:rPr>
                  <a:t>relies on the greedy-choice property we have just proven.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vertex cut </a:t>
                </a:r>
                <a:r>
                  <a:rPr lang="en-US" dirty="0">
                    <a:solidFill>
                      <a:schemeClr val="accent1"/>
                    </a:solidFill>
                  </a:rPr>
                  <a:t>that Prim’s algorithm computes and maintains is as follows: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 set of vertices whose edges form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single 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is a set of vertices that have not been included as part of the 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algorithm starts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and therefore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F6029-4CEE-4D3D-A1B0-1BB910445B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02005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57874-C3CB-4E01-BFAF-42E2DA9A3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Prim’s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F1FB634F-023A-413D-BCDA-659B184D47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Prim’s Algorithm uses a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min priority queue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to maintain the invariant that we always pick an edge with the minimum-weight that crosses the cut.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Initially, we assign every vertex with key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equal to infinity 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Line 2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), except for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an arbitrarily chosen vertex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whose key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is set to </a:t>
                </a:r>
                <a:r>
                  <a:rPr lang="en-US" sz="2000" i="1" dirty="0"/>
                  <a:t>0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Line 4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). 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will be picked first by removing it from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and adding it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F1FB634F-023A-413D-BCDA-659B184D47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3129D4F1-0722-4D8E-99FF-6903106D0C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144" y="2438400"/>
            <a:ext cx="4307555" cy="353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48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2BA03-E245-46FA-AA49-D64747484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Greedy Algorithms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BFC979-4EC3-4BB1-9395-4667BBCC2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i="1" u="sng" dirty="0">
                <a:solidFill>
                  <a:srgbClr val="FF0000"/>
                </a:solidFill>
              </a:rPr>
              <a:t>Characteristics</a:t>
            </a:r>
            <a:r>
              <a:rPr lang="en-US" b="1" i="1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greedy algorithm constructs a solution to an optimization problem in a </a:t>
            </a:r>
            <a:r>
              <a:rPr lang="en-US" b="1" i="1" dirty="0">
                <a:solidFill>
                  <a:srgbClr val="FF0000"/>
                </a:solidFill>
              </a:rPr>
              <a:t>piece-by-piece</a:t>
            </a:r>
            <a:r>
              <a:rPr lang="en-US" dirty="0">
                <a:solidFill>
                  <a:schemeClr val="accent1"/>
                </a:solidFill>
              </a:rPr>
              <a:t> manner by making a sequence of choices that are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feasible</a:t>
            </a:r>
            <a:r>
              <a:rPr lang="en-US" dirty="0">
                <a:solidFill>
                  <a:schemeClr val="accent1"/>
                </a:solidFill>
              </a:rPr>
              <a:t> in the sense that the requirements specified by the problem are met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locally optimal </a:t>
            </a:r>
            <a:r>
              <a:rPr lang="en-US" dirty="0">
                <a:solidFill>
                  <a:schemeClr val="accent1"/>
                </a:solidFill>
              </a:rPr>
              <a:t>by picking the best choice at the moment of consideration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irrevocable</a:t>
            </a:r>
            <a:r>
              <a:rPr lang="en-US" dirty="0">
                <a:solidFill>
                  <a:schemeClr val="accent1"/>
                </a:solidFill>
              </a:rPr>
              <a:t>, which means any change cannot be done to any previous partial solution		 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In this lecture, we will focus on only greedy algorithms that </a:t>
            </a:r>
            <a:r>
              <a:rPr lang="en-US" b="1" i="1" dirty="0">
                <a:solidFill>
                  <a:srgbClr val="FF0000"/>
                </a:solidFill>
              </a:rPr>
              <a:t>always</a:t>
            </a:r>
            <a:r>
              <a:rPr lang="en-US" dirty="0">
                <a:solidFill>
                  <a:schemeClr val="accent1"/>
                </a:solidFill>
              </a:rPr>
              <a:t> yield </a:t>
            </a:r>
            <a:r>
              <a:rPr lang="en-US" b="1" i="1" dirty="0">
                <a:solidFill>
                  <a:srgbClr val="FF0000"/>
                </a:solidFill>
              </a:rPr>
              <a:t>optimal solutions </a:t>
            </a:r>
            <a:r>
              <a:rPr lang="en-US" dirty="0">
                <a:solidFill>
                  <a:schemeClr val="accent1"/>
                </a:solidFill>
              </a:rPr>
              <a:t>to the problems they solve.</a:t>
            </a:r>
          </a:p>
        </p:txBody>
      </p:sp>
    </p:spTree>
    <p:extLst>
      <p:ext uri="{BB962C8B-B14F-4D97-AF65-F5344CB8AC3E}">
        <p14:creationId xmlns:p14="http://schemas.microsoft.com/office/powerpoint/2010/main" val="42913104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57874-C3CB-4E01-BFAF-42E2DA9A3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Prim’s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F1FB634F-023A-413D-BCDA-659B184D47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After removing</a:t>
                </a:r>
                <a:r>
                  <a:rPr lang="en-US" sz="23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, we need to examine all the adjacent </a:t>
                </a: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neighbors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and only update their keys if they belong to</a:t>
                </a: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and their current key value is less than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Then, we keep extracting a minimum-weight crossing edge</a:t>
                </a: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from the priority queue, updating their adjacent neighbors’ </a:t>
                </a: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keys if necessary. </a:t>
                </a:r>
              </a:p>
              <a:p>
                <a:pPr marL="0" indent="0">
                  <a:buNone/>
                </a:pPr>
                <a:endParaRPr lang="en-US" sz="2300" dirty="0"/>
              </a:p>
              <a:p>
                <a:pPr marL="0" indent="0">
                  <a:buNone/>
                </a:pPr>
                <a:r>
                  <a:rPr lang="en-US" sz="2300" b="1" i="1" dirty="0">
                    <a:solidFill>
                      <a:srgbClr val="FF0000"/>
                    </a:solidFill>
                  </a:rPr>
                  <a:t>Note: 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300" dirty="0">
                    <a:solidFill>
                      <a:schemeClr val="tx1"/>
                    </a:solidFill>
                  </a:rPr>
                  <a:t> 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is, in fact, a </a:t>
                </a:r>
                <a:r>
                  <a:rPr lang="en-US" sz="2300" b="1" i="1" dirty="0">
                    <a:solidFill>
                      <a:srgbClr val="FF0000"/>
                    </a:solidFill>
                  </a:rPr>
                  <a:t>decrease-key</a:t>
                </a:r>
                <a:r>
                  <a:rPr lang="en-US" sz="2300" dirty="0">
                    <a:solidFill>
                      <a:schemeClr val="accent1"/>
                    </a:solidFill>
                  </a:rPr>
                  <a:t> operation.</a:t>
                </a:r>
              </a:p>
              <a:p>
                <a:pPr marL="0" indent="0">
                  <a:buNone/>
                </a:pPr>
                <a:endParaRPr lang="en-US" sz="23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The algorithm stops when there is no more edge to examine,</a:t>
                </a: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that is, when the priority queue is empty. In other words,</a:t>
                </a: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chemeClr val="accent1"/>
                    </a:solidFill>
                  </a:rPr>
                  <a:t>Prim’s Algorithm terminates when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 and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sz="19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F1FB634F-023A-413D-BCDA-659B184D47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3129D4F1-0722-4D8E-99FF-6903106D0C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16323"/>
            <a:ext cx="4984749" cy="409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5205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40772-6BAA-423A-A1D6-24419530D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Prim’s Algorithm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99980FA-64E6-42DA-B18C-88A346CCF3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5" y="1755775"/>
            <a:ext cx="6515100" cy="33464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A6266E-D723-44A2-89AF-CD0CE4012AF1}"/>
                  </a:ext>
                </a:extLst>
              </p:cNvPr>
              <p:cNvSpPr txBox="1"/>
              <p:nvPr/>
            </p:nvSpPr>
            <p:spPr>
              <a:xfrm>
                <a:off x="1647825" y="5638800"/>
                <a:ext cx="9705975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The running time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</m:d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𝐸𝑥𝑡𝑟𝑎𝑐𝑡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𝑀𝑖𝑛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𝐷𝑒𝑐𝑟𝑒𝑎𝑠𝑒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𝐾𝑒𝑦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A6266E-D723-44A2-89AF-CD0CE4012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825" y="5638800"/>
                <a:ext cx="9705975" cy="557204"/>
              </a:xfrm>
              <a:prstGeom prst="rect">
                <a:avLst/>
              </a:prstGeom>
              <a:blipFill>
                <a:blip r:embed="rId3"/>
                <a:stretch>
                  <a:fillRect l="-1255" t="-9890" b="-25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1662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44D60-527E-45AC-89D2-C2DE1CA39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Prim’s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969A90-0D24-456E-8FCC-F0C4B2CB11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Correctness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We need to show that the following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invariant</a:t>
                </a:r>
                <a:r>
                  <a:rPr lang="en-US" dirty="0">
                    <a:solidFill>
                      <a:schemeClr val="accent1"/>
                    </a:solidFill>
                  </a:rPr>
                  <a:t> holds prior to the start of any iteration.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At the start of any iteration, the 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within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contained within some MST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 </a:t>
                </a:r>
                <a:r>
                  <a:rPr lang="en-US" dirty="0">
                    <a:solidFill>
                      <a:schemeClr val="accent1"/>
                    </a:solidFill>
                  </a:rPr>
                  <a:t>We will prove by induction.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Initialization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Initially,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 invariant trivially holds since any empty set is a trivial subset of any MST.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969A90-0D24-456E-8FCC-F0C4B2CB11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92345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2E534-BDE1-43F5-AA24-E5C9ADCDE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Prim’s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D7C579-369E-4EDB-AEE7-08CEDFBC02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Maintenance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Assuming the loop invariant holds at the current iteration,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	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Prim’s algorithm extracts a vertex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with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minimum key value</a:t>
                </a:r>
                <a:r>
                  <a:rPr lang="en-US" dirty="0">
                    <a:solidFill>
                      <a:schemeClr val="accent1"/>
                    </a:solidFill>
                  </a:rPr>
                  <a:t>, which corresponds to a edge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among all edges that cross the cut.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∪{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 the greedy-choice property, there is some MST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that contains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, we are done.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∉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need to show that we can convert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we have to make sure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contains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D7C579-369E-4EDB-AEE7-08CEDFBC02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81298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F7C10-7ED3-403B-9D35-3661B04E5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Prim’s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AA23A6-2E13-43B6-9BDE-387FD7ED14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 the greedy-choice property,  we can obtain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exchanging</a:t>
                </a:r>
                <a:r>
                  <a:rPr lang="en-US" dirty="0">
                    <a:solidFill>
                      <a:schemeClr val="accent1"/>
                    </a:solidFill>
                  </a:rPr>
                  <a:t> another crossing edge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00B050"/>
                    </a:solidFill>
                  </a:rPr>
                  <a:t>[Observation]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The exchanging process cannot not affect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crossing edge so it cannot be any edge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can construct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that includes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∪{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This proves the invariant.</a:t>
                </a:r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(Invariant holds)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Termination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Up on termination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spans the entire set of vertices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, meaning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itself is an MST.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(Prim’s algorithm </a:t>
                </a:r>
                <a:r>
                  <a:rPr lang="en-US" dirty="0">
                    <a:solidFill>
                      <a:schemeClr val="accent1"/>
                    </a:solidFill>
                  </a:rPr>
                  <a:t>guarantees o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ptimality)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AA23A6-2E13-43B6-9BDE-387FD7ED14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8702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81C86-2216-444F-BDC4-05C90AFD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85556-047F-4A7D-B2D6-9BB93DC12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Today we have covered the topic of Greedy Algorithms with the help of the following optimization problems: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Activity Selection Problem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Minimum Spanning Tree Problem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There are two key properties we must show to guarantee correctness and optimality of a greedy algorithm: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Optimal Substructure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Greedy-Choice Property</a:t>
            </a:r>
          </a:p>
        </p:txBody>
      </p:sp>
    </p:spTree>
    <p:extLst>
      <p:ext uri="{BB962C8B-B14F-4D97-AF65-F5344CB8AC3E}">
        <p14:creationId xmlns:p14="http://schemas.microsoft.com/office/powerpoint/2010/main" val="3330029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1A29-7226-49A9-A817-DCF0B0CA7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Activity Selection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42DBF1-4C12-441D-AA5A-C69E9E8E54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Input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A set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activities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Each activity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has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start time </a:t>
                </a:r>
                <a:r>
                  <a:rPr lang="en-US" dirty="0">
                    <a:solidFill>
                      <a:schemeClr val="accent1"/>
                    </a:solidFill>
                  </a:rPr>
                  <a:t>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finish time </a:t>
                </a:r>
                <a:r>
                  <a:rPr lang="en-US" dirty="0">
                    <a:solidFill>
                      <a:schemeClr val="accent1"/>
                    </a:solidFill>
                  </a:rPr>
                  <a:t>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Two activities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are</a:t>
                </a:r>
                <a:r>
                  <a:rPr lang="en-US" dirty="0"/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mutually compatible</a:t>
                </a:r>
                <a:r>
                  <a:rPr lang="en-US" dirty="0">
                    <a:solidFill>
                      <a:schemeClr val="accent1"/>
                    </a:solidFill>
                  </a:rPr>
                  <a:t> if and only if  their time intervals do not overlap: </a:t>
                </a: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finishes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starts.)  </a:t>
                </a: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or 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dirty="0"/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finishes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starts.) </a:t>
                </a:r>
              </a:p>
              <a:p>
                <a:pPr marL="0" indent="0" algn="ctr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Output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A maximal-size subset of mutually compatible activities</a:t>
                </a: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42DBF1-4C12-441D-AA5A-C69E9E8E54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3048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2461D-9335-404F-89F0-BA5111BDA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Activity Selection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EDB30-AB7F-4D8F-A376-7E12AEDCC8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Optimal Substructure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denote the set of activities that start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finishes and that finish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starts.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is a maximal-size subset of mutually compatible activities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. Additionally, suppose further that some activity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By including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into an optimal solution, we are left with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two independent subproblems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 to solve, namely, finding a set of mutually compatible activities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and finding a set of mutually compatible activities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EDB30-AB7F-4D8F-A376-7E12AEDCC8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3529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2461D-9335-404F-89F0-BA5111BDA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Activity Selection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EDB30-AB7F-4D8F-A376-7E12AEDCC8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3600" b="1" i="1" u="sng" dirty="0">
                    <a:solidFill>
                      <a:srgbClr val="FF0000"/>
                    </a:solidFill>
                  </a:rPr>
                  <a:t>Optimal Substructure (Continued)</a:t>
                </a:r>
                <a:r>
                  <a:rPr lang="en-US" sz="3600" dirty="0"/>
                  <a:t> 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1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100" dirty="0">
                    <a:solidFill>
                      <a:schemeClr val="accent1"/>
                    </a:solidFill>
                  </a:rPr>
                  <a:t>is the set of activities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3100" dirty="0">
                    <a:solidFill>
                      <a:schemeClr val="accent1"/>
                    </a:solidFill>
                  </a:rPr>
                  <a:t>that finishes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100" dirty="0">
                    <a:solidFill>
                      <a:schemeClr val="accent1"/>
                    </a:solidFill>
                  </a:rPr>
                  <a:t> starts.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100" b="0" i="1" smtClean="0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</m:oMath>
                </a14:m>
                <a:r>
                  <a:rPr lang="en-US" sz="3100" dirty="0">
                    <a:solidFill>
                      <a:schemeClr val="accent1"/>
                    </a:solidFill>
                  </a:rPr>
                  <a:t>is the set of activities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3100" dirty="0">
                    <a:solidFill>
                      <a:schemeClr val="accent1"/>
                    </a:solidFill>
                  </a:rPr>
                  <a:t>that starts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100" dirty="0">
                    <a:solidFill>
                      <a:schemeClr val="accent1"/>
                    </a:solidFill>
                  </a:rPr>
                  <a:t> finishes.</a:t>
                </a:r>
              </a:p>
              <a:p>
                <a:pPr marL="0" indent="0">
                  <a:buNone/>
                </a:pPr>
                <a:endParaRPr lang="en-US" sz="31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100" dirty="0">
                    <a:solidFill>
                      <a:schemeClr val="accent1"/>
                    </a:solidFill>
                  </a:rPr>
                  <a:t>Thus,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3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sz="3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3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  <m:sSub>
                      <m:sSubPr>
                        <m:ctrlP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𝑘𝑗</m:t>
                        </m:r>
                      </m:sub>
                    </m:sSub>
                  </m:oMath>
                </a14:m>
                <a:r>
                  <a:rPr lang="en-US" sz="31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31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100" dirty="0">
                    <a:solidFill>
                      <a:schemeClr val="accent1"/>
                    </a:solidFill>
                  </a:rPr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sz="3100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1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1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100" b="0" i="1" smtClean="0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</m:oMath>
                </a14:m>
                <a:r>
                  <a:rPr lang="en-US" sz="3100" dirty="0">
                    <a:solidFill>
                      <a:schemeClr val="accent1"/>
                    </a:solidFill>
                  </a:rPr>
                  <a:t> are mutually disjoint,</a:t>
                </a:r>
              </a:p>
              <a:p>
                <a:pPr marL="0" indent="0">
                  <a:buNone/>
                </a:pPr>
                <a:r>
                  <a:rPr lang="en-US" sz="3100" b="0" dirty="0">
                    <a:solidFill>
                      <a:schemeClr val="accent1"/>
                    </a:solidFill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sz="3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=|</m:t>
                    </m:r>
                    <m:sSub>
                      <m:sSubPr>
                        <m:ctrlP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sz="3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|+|</m:t>
                    </m:r>
                    <m:sSub>
                      <m:sSubPr>
                        <m:ctrlP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  <m:r>
                      <a:rPr lang="en-US" sz="3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|+1</m:t>
                    </m:r>
                  </m:oMath>
                </a14:m>
                <a:endParaRPr lang="en-US" sz="31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EDB30-AB7F-4D8F-A376-7E12AEDCC8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5" t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4787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2461D-9335-404F-89F0-BA5111BDA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Activity Selection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EDB30-AB7F-4D8F-A376-7E12AEDCC8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:r>
                  <a:rPr lang="en-US" sz="7200" b="1" i="1" u="sng" dirty="0">
                    <a:solidFill>
                      <a:srgbClr val="FF0000"/>
                    </a:solidFill>
                  </a:rPr>
                  <a:t>Optimal Substructure (Continued)</a:t>
                </a:r>
                <a:r>
                  <a:rPr lang="en-US" sz="7200" dirty="0"/>
                  <a:t> </a:t>
                </a:r>
              </a:p>
              <a:p>
                <a:pPr marL="0" indent="0">
                  <a:buNone/>
                </a:pPr>
                <a:r>
                  <a:rPr lang="en-US" sz="7200" dirty="0">
                    <a:solidFill>
                      <a:schemeClr val="accent1"/>
                    </a:solidFill>
                  </a:rPr>
                  <a:t>We will 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sz="72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7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7200" dirty="0">
                    <a:solidFill>
                      <a:schemeClr val="accent1"/>
                    </a:solidFill>
                  </a:rPr>
                  <a:t> are also maximal-size set of mutually compatible activities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sz="72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7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7200" dirty="0">
                    <a:solidFill>
                      <a:schemeClr val="accent1"/>
                    </a:solidFill>
                  </a:rPr>
                  <a:t>, respectively, using a </a:t>
                </a:r>
                <a:r>
                  <a:rPr lang="en-US" sz="7200" b="1" i="1" dirty="0">
                    <a:solidFill>
                      <a:srgbClr val="FF0000"/>
                    </a:solidFill>
                  </a:rPr>
                  <a:t>cut-and-paste argument</a:t>
                </a:r>
                <a:r>
                  <a:rPr lang="en-US" sz="72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7200" b="0" dirty="0">
                    <a:solidFill>
                      <a:schemeClr val="accent1"/>
                    </a:solidFill>
                  </a:rPr>
                  <a:t>		</a:t>
                </a:r>
                <a:endParaRPr lang="en-US" sz="7200" b="1" i="1" u="sng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72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72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7200" dirty="0">
                    <a:solidFill>
                      <a:schemeClr val="accent1"/>
                    </a:solidFill>
                  </a:rPr>
                  <a:t>We will prove by contradiction as follows. </a:t>
                </a:r>
              </a:p>
              <a:p>
                <a:pPr marL="0" indent="0">
                  <a:buNone/>
                </a:pPr>
                <a:r>
                  <a:rPr lang="en-US" sz="7200" dirty="0">
                    <a:solidFill>
                      <a:schemeClr val="accent1"/>
                    </a:solidFill>
                  </a:rPr>
                  <a:t>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sz="7200" dirty="0">
                    <a:solidFill>
                      <a:schemeClr val="accent1"/>
                    </a:solidFill>
                  </a:rPr>
                  <a:t>is </a:t>
                </a:r>
                <a:r>
                  <a:rPr lang="en-US" sz="7200" b="1" i="1" dirty="0">
                    <a:solidFill>
                      <a:srgbClr val="FF0000"/>
                    </a:solidFill>
                  </a:rPr>
                  <a:t>not optimal</a:t>
                </a:r>
                <a:r>
                  <a:rPr lang="en-US" sz="7200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sz="7200" dirty="0">
                    <a:solidFill>
                      <a:schemeClr val="accent1"/>
                    </a:solidFill>
                  </a:rPr>
                  <a:t>Then, there exists some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7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7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7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sz="72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7200" dirty="0">
                    <a:solidFill>
                      <a:schemeClr val="accent1"/>
                    </a:solidFill>
                  </a:rPr>
                  <a:t>of mutually compatible activities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sz="7200" dirty="0">
                    <a:solidFill>
                      <a:schemeClr val="accent1"/>
                    </a:solidFill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7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72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7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72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sz="7200" b="0" i="1" smtClean="0">
                        <a:latin typeface="Cambria Math" panose="02040503050406030204" pitchFamily="18" charset="0"/>
                      </a:rPr>
                      <m:t>|&gt;|</m:t>
                    </m:r>
                    <m:sSub>
                      <m:sSub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sz="72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7200" b="1" i="1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sz="7200" dirty="0">
                    <a:solidFill>
                      <a:schemeClr val="accent1"/>
                    </a:solidFill>
                  </a:rPr>
                  <a:t>Let us denote the new solution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7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7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7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7200" b="1" i="1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7200" dirty="0">
                    <a:solidFill>
                      <a:schemeClr val="accent1"/>
                    </a:solidFill>
                  </a:rPr>
                  <a:t>[</a:t>
                </a:r>
                <a:r>
                  <a:rPr lang="en-US" sz="7200" b="1" i="1" dirty="0">
                    <a:solidFill>
                      <a:srgbClr val="FF0000"/>
                    </a:solidFill>
                  </a:rPr>
                  <a:t>Cut-and-Paste</a:t>
                </a:r>
                <a:r>
                  <a:rPr lang="en-US" sz="7200" dirty="0">
                    <a:solidFill>
                      <a:schemeClr val="accent1"/>
                    </a:solidFill>
                  </a:rPr>
                  <a:t>]Replacing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sz="7200" dirty="0">
                    <a:solidFill>
                      <a:schemeClr val="accent1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7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7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72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sz="72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7200" dirty="0">
                    <a:solidFill>
                      <a:schemeClr val="accent1"/>
                    </a:solidFill>
                  </a:rPr>
                  <a:t>will</a:t>
                </a:r>
                <a:r>
                  <a:rPr lang="en-US" sz="7200" dirty="0">
                    <a:solidFill>
                      <a:srgbClr val="FF0000"/>
                    </a:solidFill>
                  </a:rPr>
                  <a:t> </a:t>
                </a:r>
                <a:r>
                  <a:rPr lang="en-US" sz="7200" dirty="0">
                    <a:solidFill>
                      <a:schemeClr val="accent1"/>
                    </a:solidFill>
                  </a:rPr>
                  <a:t>increase the size of the solution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7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7200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7200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7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7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7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sz="7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sz="7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sz="7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7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7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72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sz="72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sz="7200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d>
                    <m:r>
                      <a:rPr lang="en-US" sz="7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7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7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</m:e>
                    </m:d>
                    <m:r>
                      <a:rPr lang="en-US" sz="7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+1&gt;|</m:t>
                    </m:r>
                    <m:sSub>
                      <m:sSubPr>
                        <m:ctrlP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7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7200" dirty="0">
                    <a:solidFill>
                      <a:schemeClr val="accent1"/>
                    </a:solidFill>
                  </a:rPr>
                  <a:t>, which </a:t>
                </a:r>
                <a:r>
                  <a:rPr lang="en-US" sz="7200" b="1" i="1" dirty="0">
                    <a:solidFill>
                      <a:srgbClr val="FF0000"/>
                    </a:solidFill>
                  </a:rPr>
                  <a:t>contradicts</a:t>
                </a:r>
                <a:r>
                  <a:rPr lang="en-US" sz="7200" dirty="0">
                    <a:solidFill>
                      <a:schemeClr val="accent1"/>
                    </a:solidFill>
                  </a:rPr>
                  <a:t> the optimality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72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7200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sz="7200" dirty="0">
                    <a:solidFill>
                      <a:schemeClr val="accent1"/>
                    </a:solidFill>
                  </a:rPr>
                  <a:t> is a maximal-size set of mutually compatible activities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sz="7200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sz="7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7200" dirty="0">
                    <a:solidFill>
                      <a:schemeClr val="accent1"/>
                    </a:solidFill>
                  </a:rPr>
                  <a:t>A symmetric argument applies to the optimality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</m:oMath>
                </a14:m>
                <a:r>
                  <a:rPr lang="en-US" sz="7200" dirty="0">
                    <a:solidFill>
                      <a:schemeClr val="accent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sz="7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7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7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EDB30-AB7F-4D8F-A376-7E12AEDCC8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5688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03796-5AEF-48DD-88FF-2435D6542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Activity Selection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353447-E3C5-4AEA-8932-E8FF37D4B2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 the activity selection problem exhibits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optimal substructure</a:t>
                </a:r>
                <a:r>
                  <a:rPr lang="en-US" dirty="0">
                    <a:solidFill>
                      <a:schemeClr val="accent1"/>
                    </a:solidFill>
                  </a:rPr>
                  <a:t>, we can solve the problem via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DP</a:t>
                </a:r>
                <a:r>
                  <a:rPr lang="en-US" dirty="0">
                    <a:solidFill>
                      <a:schemeClr val="accent1"/>
                    </a:solidFill>
                  </a:rPr>
                  <a:t> based on the following recursive formulation,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:r>
                  <a:rPr lang="en-US" b="0" dirty="0">
                    <a:solidFill>
                      <a:schemeClr val="accent1"/>
                    </a:solidFill>
                  </a:rPr>
                  <a:t>denotes the maximal  size of an optimal solution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b="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                                                        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unc>
                                <m:func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0" smtClean="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lim>
                                  </m:limLow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+1}</m:t>
                                  </m:r>
                                </m:e>
                              </m:func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≠∅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Here, we must examine all the activities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and pick one that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maximizes</a:t>
                </a:r>
                <a:r>
                  <a:rPr lang="en-US" dirty="0">
                    <a:solidFill>
                      <a:schemeClr val="accent1"/>
                    </a:solidFill>
                  </a:rPr>
                  <a:t> the number of mutually compatible activities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353447-E3C5-4AEA-8932-E8FF37D4B2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6478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CAACC-AF0B-4E26-A9CB-8FFAECB95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Activity Selection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F8D610-1EAB-4D30-8485-42AE44C515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We will now argue that, in fact, we need not examine all the activities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at each step as we would do via DP at all.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We will show that the activity selection problem exhibits another key property called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the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greedy choice property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, that is,  the algorithm makes a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locally best choice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at each step, and it is guaranteed that it will eventually arrive at a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globally optimal solution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With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the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greedy choice property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, the recursive formulation can be simplified since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is always an activity with the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minimum finish time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, and we are left with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only one smaller subproblem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to solve, instead of two smaller subproblems if DP is used.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F8D610-1EAB-4D30-8485-42AE44C515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681" r="-928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169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7062</TotalTime>
  <Words>2739</Words>
  <Application>Microsoft Office PowerPoint</Application>
  <PresentationFormat>Widescreen</PresentationFormat>
  <Paragraphs>283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Slimbach-Book</vt:lpstr>
      <vt:lpstr>Slimbach-BookItalic</vt:lpstr>
      <vt:lpstr>Office Theme</vt:lpstr>
      <vt:lpstr>Efficient Algorithms </vt:lpstr>
      <vt:lpstr>PowerPoint Presentation</vt:lpstr>
      <vt:lpstr>Greedy Algorithms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Minimum Spanning Tree</vt:lpstr>
      <vt:lpstr>Minimum Spanning Tree</vt:lpstr>
      <vt:lpstr>Minimum Spanning Tree</vt:lpstr>
      <vt:lpstr>Minimum Spanning Tree</vt:lpstr>
      <vt:lpstr>Minimum Spanning Tree</vt:lpstr>
      <vt:lpstr>Minimum Spanning Tree</vt:lpstr>
      <vt:lpstr>Minimum Spanning Tree</vt:lpstr>
      <vt:lpstr>Minimum Spanning Tree</vt:lpstr>
      <vt:lpstr>Minimum Spanning Tree</vt:lpstr>
      <vt:lpstr>Minimum Spanning Tree</vt:lpstr>
      <vt:lpstr>Minimum Spanning Tree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</dc:title>
  <dc:creator>Ekkapot Charoenwanit</dc:creator>
  <cp:lastModifiedBy>Ekkapot Charoenwanit</cp:lastModifiedBy>
  <cp:revision>1553</cp:revision>
  <cp:lastPrinted>2021-09-30T03:09:04Z</cp:lastPrinted>
  <dcterms:created xsi:type="dcterms:W3CDTF">2020-08-01T06:16:01Z</dcterms:created>
  <dcterms:modified xsi:type="dcterms:W3CDTF">2021-09-30T03:10:35Z</dcterms:modified>
</cp:coreProperties>
</file>