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  <p:sldId id="336" r:id="rId34"/>
    <p:sldId id="338" r:id="rId35"/>
    <p:sldId id="339" r:id="rId36"/>
    <p:sldId id="3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Recursive DFS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E8BD-FFA9-478C-89DF-22912BA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7039-7ACE-4794-B224-2677E53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67" y="2601118"/>
            <a:ext cx="8956229" cy="30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Iterative DFS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D261F-1B3E-449C-BE9E-10838FCC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982831"/>
            <a:ext cx="4278630" cy="4192068"/>
          </a:xfrm>
        </p:spPr>
      </p:pic>
    </p:spTree>
    <p:extLst>
      <p:ext uri="{BB962C8B-B14F-4D97-AF65-F5344CB8AC3E}">
        <p14:creationId xmlns:p14="http://schemas.microsoft.com/office/powerpoint/2010/main" val="19679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67C-F728-47D5-B9F2-1B3D03B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53088-C977-4C1C-B4A9-0A2E006A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1839139"/>
            <a:ext cx="4705350" cy="4694704"/>
          </a:xfrm>
        </p:spPr>
      </p:pic>
    </p:spTree>
    <p:extLst>
      <p:ext uri="{BB962C8B-B14F-4D97-AF65-F5344CB8AC3E}">
        <p14:creationId xmlns:p14="http://schemas.microsoft.com/office/powerpoint/2010/main" val="367361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843-E605-400F-8A30-B2D8997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 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8EA65-A717-4582-9D74-3E9F7FC3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5" y="1904048"/>
            <a:ext cx="661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25B-3850-4640-AA05-E45565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 Memory Consumption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03EC2-A6F1-4BA5-AD60-88E6A4F3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25625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9F8-F4B5-4755-B198-98A7E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5F30F-AEDE-4CD8-AC10-F4F7604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Given the following instance of the 15-Puzzle, we would like to solve the puzzle in the </a:t>
            </a:r>
            <a:r>
              <a:rPr lang="en-US" b="1" i="1" dirty="0">
                <a:solidFill>
                  <a:srgbClr val="FF0000"/>
                </a:solidFill>
              </a:rPr>
              <a:t>fewest number of moves </a:t>
            </a:r>
            <a:r>
              <a:rPr lang="en-US" dirty="0">
                <a:solidFill>
                  <a:schemeClr val="accent1"/>
                </a:solidFill>
              </a:rPr>
              <a:t>possible.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Which graph traversal technique would you choose? BFS or DFS?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6193C5-91FD-41C0-ADA4-AC938C95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9" y="3991133"/>
            <a:ext cx="1947545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BE3-E39C-4DC1-B9A4-CFA44FF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823404-3755-4B4B-AD69-EA1CD31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that BFS always finds a shortest path from a starting vertex to each reachable vertex in a graph. 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BFS will solve the 15-Puzzle in the </a:t>
            </a:r>
            <a:r>
              <a:rPr lang="en-US" b="1" i="1" dirty="0">
                <a:solidFill>
                  <a:srgbClr val="FF0000"/>
                </a:solidFill>
              </a:rPr>
              <a:t>fewest</a:t>
            </a:r>
            <a:r>
              <a:rPr lang="en-US" dirty="0">
                <a:solidFill>
                  <a:schemeClr val="accent1"/>
                </a:solidFill>
              </a:rPr>
              <a:t> number of moves.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A642A-6F06-4B57-B2F6-BC314190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246460"/>
            <a:ext cx="4480990" cy="3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3D0-31B2-4C3D-98FC-7E921FC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a way from the initial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performing only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successively: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41 = </a:t>
                </a:r>
              </a:p>
              <a:p>
                <a:pPr marL="0" indent="0">
                  <a:buNone/>
                </a:pPr>
                <a:r>
                  <a:rPr lang="en-US" i="1" dirty="0"/>
                  <a:t>	1x3x3/2/2x3x3x3x3/2/2 /2/2/2x3/2x3x3/2x3/2 	/2/2x3/2/2x3x3/2x3x3 x3x3/2/2/2/2/2x3/2/2 	/2/2x3/2x3/2x3/2x3/2/2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2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yields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chemeClr val="accent1"/>
                    </a:solidFill>
                  </a:rPr>
                  <a:t> number of operations possible to get to the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there exists a way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A6F783F-3F10-4831-9BB5-FA9FD888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4" y="2651760"/>
            <a:ext cx="3184446" cy="39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Caveat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wrong </a:t>
                </a:r>
                <a:r>
                  <a:rPr lang="en-US" dirty="0">
                    <a:solidFill>
                      <a:schemeClr val="accent1"/>
                    </a:solidFill>
                  </a:rPr>
                  <a:t>state space design, DFS may not terminate on some inputs.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2929ED-1D63-4430-B5F6-2FA66761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3063875"/>
            <a:ext cx="26192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14:  State Space Search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Brute Force	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Backtracking 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32F-01FC-43E4-AB90-3E26093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vs BFS: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may not terminate on some inputs for infinite state-space graphs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stack space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always yields a solution closest to the initial state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queue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Both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are bound to run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extremely slowly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>
                    <a:solidFill>
                      <a:schemeClr val="accent1"/>
                    </a:solidFill>
                  </a:rPr>
                  <a:t> state space trees/graphs.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Memory can potentially run out before reaching a solution if any exists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82F-07D6-496F-BA84-10952EF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442-9656-4434-9FC0-C79C226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Exploring every solution state can be </a:t>
            </a:r>
            <a:r>
              <a:rPr lang="en-US" b="1" i="1" dirty="0">
                <a:solidFill>
                  <a:srgbClr val="FF0000"/>
                </a:solidFill>
              </a:rPr>
              <a:t>exponentially slow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chemeClr val="accent1"/>
                </a:solidFill>
              </a:rPr>
              <a:t> state-space graphs.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By </a:t>
            </a:r>
            <a:r>
              <a:rPr lang="en-US" b="1" i="1" dirty="0">
                <a:solidFill>
                  <a:srgbClr val="FF0000"/>
                </a:solidFill>
              </a:rPr>
              <a:t>intelligently</a:t>
            </a:r>
            <a:r>
              <a:rPr lang="en-US" dirty="0">
                <a:solidFill>
                  <a:schemeClr val="accent1"/>
                </a:solidFill>
              </a:rPr>
              <a:t> considering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, we can sometimes avoid the need to go further down some subtrees that cannot contain </a:t>
            </a:r>
            <a:r>
              <a:rPr lang="en-US" b="1" i="1" dirty="0">
                <a:solidFill>
                  <a:srgbClr val="FF0000"/>
                </a:solidFill>
              </a:rPr>
              <a:t>answer states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Upon detecting such situations, we immediately </a:t>
            </a:r>
            <a:r>
              <a:rPr lang="en-US" b="1" i="1" dirty="0">
                <a:solidFill>
                  <a:srgbClr val="FF0000"/>
                </a:solidFill>
              </a:rPr>
              <a:t>backtrack </a:t>
            </a:r>
            <a:r>
              <a:rPr lang="en-US" dirty="0">
                <a:solidFill>
                  <a:schemeClr val="accent1"/>
                </a:solidFill>
              </a:rPr>
              <a:t>and move on to look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0933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revisit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={8, 2, 4}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fill the bitvector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explore the state-space graph using DFS.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Upon exploring the partial solution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[1,_,_]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be sure that the sum can never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already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strictly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6159E-7EEA-45A1-BB91-19DB849D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8" y="1825625"/>
            <a:ext cx="4913843" cy="4351338"/>
          </a:xfrm>
        </p:spPr>
      </p:pic>
    </p:spTree>
    <p:extLst>
      <p:ext uri="{BB962C8B-B14F-4D97-AF65-F5344CB8AC3E}">
        <p14:creationId xmlns:p14="http://schemas.microsoft.com/office/powerpoint/2010/main" val="15341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DB-340A-4839-BED1-2B81CF8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60E20-F24E-4CBA-BA5F-814B24DE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in </a:t>
            </a:r>
            <a:r>
              <a:rPr lang="en-US" b="1" i="1" dirty="0">
                <a:solidFill>
                  <a:srgbClr val="FF0000"/>
                </a:solidFill>
              </a:rPr>
              <a:t>lines 3-4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9F084E-E6CF-4644-A622-0B8439A3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571476"/>
            <a:ext cx="5868383" cy="3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24D-FEC2-4E20-96B9-7FE43DE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15C-0ABC-4FE1-9250-CBDFC2BC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when the if-statement evaluates to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b="1" i="1" dirty="0">
                <a:solidFill>
                  <a:srgbClr val="FF0000"/>
                </a:solidFill>
              </a:rPr>
              <a:t>line 7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C051-5E6F-43B7-B8A5-2E6D71F8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2293330"/>
            <a:ext cx="5455920" cy="4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D76-A0C4-4604-8753-2BDDF6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Backtracking: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6AC-BA4D-4BA8-A9BA-F5E251E0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help </a:t>
            </a:r>
            <a:r>
              <a:rPr lang="en-US" b="1" i="1" dirty="0">
                <a:solidFill>
                  <a:srgbClr val="FF0000"/>
                </a:solidFill>
              </a:rPr>
              <a:t>prune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potentially large state-space graph, thereby cutting down on those </a:t>
            </a:r>
            <a:r>
              <a:rPr lang="en-US" b="1" i="1" dirty="0">
                <a:solidFill>
                  <a:srgbClr val="FF0000"/>
                </a:solidFill>
              </a:rPr>
              <a:t>exponentially many </a:t>
            </a:r>
            <a:r>
              <a:rPr lang="en-US" dirty="0">
                <a:solidFill>
                  <a:schemeClr val="accent1"/>
                </a:solidFill>
              </a:rPr>
              <a:t>vertices corresponding to </a:t>
            </a:r>
            <a:r>
              <a:rPr lang="en-US" b="1" i="1" dirty="0">
                <a:solidFill>
                  <a:srgbClr val="FF0000"/>
                </a:solidFill>
              </a:rPr>
              <a:t>infeasible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be combined with </a:t>
            </a:r>
            <a:r>
              <a:rPr lang="en-US" b="1" i="1" dirty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i="1" dirty="0">
                <a:solidFill>
                  <a:srgbClr val="FF0000"/>
                </a:solidFill>
              </a:rPr>
              <a:t>BFS</a:t>
            </a:r>
            <a:r>
              <a:rPr lang="en-US" dirty="0">
                <a:solidFill>
                  <a:schemeClr val="accent1"/>
                </a:solidFill>
              </a:rPr>
              <a:t> to improve the </a:t>
            </a:r>
            <a:r>
              <a:rPr lang="en-US" b="1" i="1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chemeClr val="accent1"/>
                </a:solidFill>
              </a:rPr>
              <a:t> as well as </a:t>
            </a:r>
            <a:r>
              <a:rPr lang="en-US" b="1" i="1" dirty="0">
                <a:solidFill>
                  <a:srgbClr val="FF0000"/>
                </a:solidFill>
              </a:rPr>
              <a:t>memory consumption </a:t>
            </a:r>
            <a:r>
              <a:rPr lang="en-US" dirty="0">
                <a:solidFill>
                  <a:schemeClr val="accent1"/>
                </a:solidFill>
              </a:rPr>
              <a:t>in a number of </a:t>
            </a:r>
            <a:r>
              <a:rPr lang="en-US" b="1" i="1" dirty="0">
                <a:solidFill>
                  <a:srgbClr val="FF0000"/>
                </a:solidFill>
              </a:rPr>
              <a:t>NP-Hard search problems </a:t>
            </a:r>
            <a:r>
              <a:rPr lang="en-US" dirty="0">
                <a:solidFill>
                  <a:schemeClr val="accent1"/>
                </a:solidFill>
              </a:rPr>
              <a:t>whose objectives are to find solutions that satisfy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083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632-E4C2-4701-8CDA-7B68CB4C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25C-18CD-4248-8F7E-575CDE4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improve both the running time and the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NP-Hard optimization problems </a:t>
            </a:r>
            <a:r>
              <a:rPr lang="en-US" dirty="0">
                <a:solidFill>
                  <a:schemeClr val="accent1"/>
                </a:solidFill>
              </a:rPr>
              <a:t>in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similar manner to </a:t>
            </a: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, which helps improve  the running time and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search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incorporate both </a:t>
            </a: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Backtracking </a:t>
            </a:r>
            <a:r>
              <a:rPr lang="en-US" dirty="0">
                <a:solidFill>
                  <a:schemeClr val="accent1"/>
                </a:solidFill>
              </a:rPr>
              <a:t> to solve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52756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67B-84AA-419B-AA76-132DF45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items, each item 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goal is to pick items in such a way that maximizes the total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satisfies the capacity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Maximize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27E-1D1D-4408-BA3B-A6B33AC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can be solved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dynamic programming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pseudo-polynomial.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fact,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>
                    <a:solidFill>
                      <a:schemeClr val="accent1"/>
                    </a:solidFill>
                  </a:rPr>
                  <a:t> optimization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an algorithm that can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in polynomial time has not been discovered so far.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0F-3C44-4F3C-9C1A-3233909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 a multi-set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the sum of the elements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{4,7}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9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E0A8-3B0E-4BA8-BE54-2A3F34EC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E75-10E2-4465-860A-77729AAC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apply </a:t>
            </a:r>
            <a:r>
              <a:rPr lang="en-US" b="1" i="1" dirty="0">
                <a:solidFill>
                  <a:srgbClr val="FF0000"/>
                </a:solidFill>
              </a:rPr>
              <a:t>Branch &amp; Bound</a:t>
            </a:r>
            <a:r>
              <a:rPr lang="en-US" dirty="0">
                <a:solidFill>
                  <a:schemeClr val="accent1"/>
                </a:solidFill>
              </a:rPr>
              <a:t>, we need to associate a </a:t>
            </a:r>
            <a:r>
              <a:rPr lang="en-US" b="1" i="1" dirty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can be a number of schemes that can be used to compute bounds. Some schemes might provide </a:t>
            </a:r>
            <a:r>
              <a:rPr lang="en-US" b="1" i="1" dirty="0">
                <a:solidFill>
                  <a:srgbClr val="FF0000"/>
                </a:solidFill>
              </a:rPr>
              <a:t>tighter bounds </a:t>
            </a:r>
            <a:r>
              <a:rPr lang="en-US" dirty="0">
                <a:solidFill>
                  <a:schemeClr val="accent1"/>
                </a:solidFill>
              </a:rPr>
              <a:t>than others.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Ones that provide tighter bounds can potentially </a:t>
            </a:r>
            <a:r>
              <a:rPr lang="en-US" b="1" i="1" dirty="0">
                <a:solidFill>
                  <a:srgbClr val="FF0000"/>
                </a:solidFill>
              </a:rPr>
              <a:t>prune more subtrees</a:t>
            </a:r>
            <a:r>
              <a:rPr lang="en-US" dirty="0">
                <a:solidFill>
                  <a:schemeClr val="accent1"/>
                </a:solidFill>
              </a:rPr>
              <a:t> and hence be more efficient both in terms of running time and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7340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C8E5-7726-4EFB-8F4D-73EA790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2E399C-5ABE-433B-AEBE-B5C22313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236874"/>
              </p:ext>
            </p:extLst>
          </p:nvPr>
        </p:nvGraphicFramePr>
        <p:xfrm>
          <a:off x="2152650" y="1927225"/>
          <a:ext cx="78867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3200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38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6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5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Scheme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we can take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undecided</a:t>
                </a:r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we have decided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the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whereas the remaining capacity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𝐶𝐴𝑃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included, the remaining capacity remains the same whereas the upper bound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FEFAA4-A3E8-41A0-9E0E-A1AD3F04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21" y="1690688"/>
            <a:ext cx="7692198" cy="4351338"/>
          </a:xfrm>
        </p:spPr>
      </p:pic>
    </p:spTree>
    <p:extLst>
      <p:ext uri="{BB962C8B-B14F-4D97-AF65-F5344CB8AC3E}">
        <p14:creationId xmlns:p14="http://schemas.microsoft.com/office/powerpoint/2010/main" val="1013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0BA-7694-4AE6-93DA-28C5210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better scheme that can provide tighter upper bounds is to use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values </a:t>
                </a:r>
                <a:r>
                  <a:rPr lang="en-US" dirty="0">
                    <a:solidFill>
                      <a:schemeClr val="accent1"/>
                    </a:solidFill>
                  </a:rPr>
                  <a:t>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can find the optimal value using the greedy strategy of choosing one with the maximum value per unit, and the algorithm runs in polynomial time in the number of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5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7DD-6FA1-4169-9720-D00D872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 :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FAC-8DDB-4FBB-A5DF-CAF9AB6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prune subtrees that contain only solutions that cannot be better than the best solution found.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decide whether to go down any given subtree by comparing the </a:t>
            </a:r>
            <a:r>
              <a:rPr lang="en-US" b="1" i="1" dirty="0">
                <a:solidFill>
                  <a:srgbClr val="FF0000"/>
                </a:solidFill>
              </a:rPr>
              <a:t>current best solution </a:t>
            </a:r>
            <a:r>
              <a:rPr lang="en-US" dirty="0">
                <a:solidFill>
                  <a:schemeClr val="accent1"/>
                </a:solidFill>
              </a:rPr>
              <a:t>with the upper bound of the root vertex of that subtree.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Although there exists some computational overhead in computing an upper bound at each vertex, if that overhead is </a:t>
            </a:r>
            <a:r>
              <a:rPr lang="en-US" b="1" i="1" dirty="0">
                <a:solidFill>
                  <a:srgbClr val="FF0000"/>
                </a:solidFill>
              </a:rPr>
              <a:t>reasonably small </a:t>
            </a:r>
            <a:r>
              <a:rPr lang="en-US" dirty="0">
                <a:solidFill>
                  <a:schemeClr val="accent1"/>
                </a:solidFill>
              </a:rPr>
              <a:t>relative to the number of solution states that can be potentially pruned, such an </a:t>
            </a:r>
            <a:r>
              <a:rPr lang="en-US" b="1" i="1" dirty="0">
                <a:solidFill>
                  <a:srgbClr val="FF0000"/>
                </a:solidFill>
              </a:rPr>
              <a:t>upper-bound scheme</a:t>
            </a:r>
            <a:r>
              <a:rPr lang="en-US" dirty="0">
                <a:solidFill>
                  <a:schemeClr val="accent1"/>
                </a:solidFill>
              </a:rPr>
              <a:t> should be worth trying.</a:t>
            </a:r>
          </a:p>
        </p:txBody>
      </p:sp>
    </p:spTree>
    <p:extLst>
      <p:ext uri="{BB962C8B-B14F-4D97-AF65-F5344CB8AC3E}">
        <p14:creationId xmlns:p14="http://schemas.microsoft.com/office/powerpoint/2010/main" val="2811411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42A-FA53-4EE6-A854-402DA5A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6E-3CE2-4656-B654-5EB7EF00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covered the following state-space search techniques for solving NP-Hard and NP-complete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Brute-Force 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Backtracking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</a:t>
            </a:r>
            <a:r>
              <a:rPr lang="en-US">
                <a:solidFill>
                  <a:schemeClr val="accent1"/>
                </a:solidFill>
              </a:rPr>
              <a:t>cover </a:t>
            </a:r>
            <a:r>
              <a:rPr lang="en-US" b="1" i="1">
                <a:solidFill>
                  <a:srgbClr val="FF0000"/>
                </a:solidFill>
              </a:rPr>
              <a:t>Randomized </a:t>
            </a:r>
            <a:r>
              <a:rPr lang="en-US" b="1" i="1" dirty="0">
                <a:solidFill>
                  <a:srgbClr val="FF0000"/>
                </a:solidFill>
              </a:rPr>
              <a:t>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3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5E2-E8A2-4FAF-9308-D31559A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show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NP-completeness</a:t>
                </a:r>
                <a:r>
                  <a:rPr lang="en-US" dirty="0">
                    <a:solidFill>
                      <a:schemeClr val="accent1"/>
                    </a:solidFill>
                  </a:rPr>
                  <a:t> of the decision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by reducing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search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at least as hard as the decision version.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enable us to search for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must decide on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format</a:t>
                </a:r>
                <a:r>
                  <a:rPr lang="en-US" dirty="0">
                    <a:solidFill>
                      <a:schemeClr val="accent1"/>
                    </a:solidFill>
                  </a:rPr>
                  <a:t> in which solutions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represented.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enumerate</a:t>
                </a:r>
                <a:r>
                  <a:rPr lang="en-US" dirty="0">
                    <a:solidFill>
                      <a:schemeClr val="accent1"/>
                    </a:solidFill>
                  </a:rPr>
                  <a:t> all the possible subsets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bit vector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can be represented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={1,0,1,1,0}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4,  7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represented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={0,1,0,0,1}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8C3-5910-4721-BC04-A045FA4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58E3F-EBC7-417B-ACFB-DF06D14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A859-F760-4A7D-A20A-BB262B3B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6" y="2827337"/>
            <a:ext cx="9312087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FF3A-29E1-4E1F-9A17-0A2399E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A50A-BD4C-4A62-96E6-204E078F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3" y="1472039"/>
            <a:ext cx="7278473" cy="5385961"/>
          </a:xfrm>
        </p:spPr>
      </p:pic>
    </p:spTree>
    <p:extLst>
      <p:ext uri="{BB962C8B-B14F-4D97-AF65-F5344CB8AC3E}">
        <p14:creationId xmlns:p14="http://schemas.microsoft.com/office/powerpoint/2010/main" val="1176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5FE-5693-4945-8B7F-467488E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and BFS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7B0-35D0-449D-8002-C3F2644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</a:t>
            </a:r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evaluate</a:t>
            </a:r>
            <a:r>
              <a:rPr lang="en-US" dirty="0">
                <a:solidFill>
                  <a:schemeClr val="accent1"/>
                </a:solidFill>
              </a:rPr>
              <a:t> solutions using 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Depth-First Search (</a:t>
            </a:r>
            <a:r>
              <a:rPr lang="en-US" sz="2600" b="1" i="1" dirty="0">
                <a:solidFill>
                  <a:srgbClr val="FF0000"/>
                </a:solidFill>
              </a:rPr>
              <a:t>DFS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Breadth-First Search (</a:t>
            </a:r>
            <a:r>
              <a:rPr lang="en-US" sz="2600" b="1" i="1" dirty="0">
                <a:solidFill>
                  <a:srgbClr val="FF0000"/>
                </a:solidFill>
              </a:rPr>
              <a:t>BFS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or BFS visits graphs or trees generated </a:t>
            </a:r>
            <a:r>
              <a:rPr lang="en-US" b="1" i="1" dirty="0">
                <a:solidFill>
                  <a:srgbClr val="FF0000"/>
                </a:solidFill>
              </a:rPr>
              <a:t>at runtime </a:t>
            </a:r>
            <a:r>
              <a:rPr lang="en-US" dirty="0">
                <a:solidFill>
                  <a:schemeClr val="accent1"/>
                </a:solidFill>
              </a:rPr>
              <a:t>by the algorithm in question: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Each state is represented by a vertex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decision is represented by an edge connecting one state to another adjacent state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DFS is implemented via </a:t>
            </a:r>
            <a:r>
              <a:rPr lang="en-US" b="1" i="1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stack frames </a:t>
            </a:r>
            <a:r>
              <a:rPr lang="en-US" dirty="0">
                <a:solidFill>
                  <a:schemeClr val="accent1"/>
                </a:solidFill>
              </a:rPr>
              <a:t>can represent </a:t>
            </a:r>
            <a:r>
              <a:rPr lang="en-US" b="1" i="1" dirty="0">
                <a:solidFill>
                  <a:srgbClr val="FF0000"/>
                </a:solidFill>
              </a:rPr>
              <a:t>states</a:t>
            </a:r>
            <a:r>
              <a:rPr lang="en-US" dirty="0">
                <a:solidFill>
                  <a:schemeClr val="accent1"/>
                </a:solidFill>
              </a:rPr>
              <a:t>, generated by corresponding </a:t>
            </a:r>
            <a:r>
              <a:rPr lang="en-US" b="1" i="1" dirty="0">
                <a:solidFill>
                  <a:srgbClr val="FF0000"/>
                </a:solidFill>
              </a:rPr>
              <a:t>recursive calls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4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1541</Words>
  <Application>Microsoft Office PowerPoint</Application>
  <PresentationFormat>Widescreen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Subset Sum</vt:lpstr>
      <vt:lpstr>Subset Sum: NP-Hard</vt:lpstr>
      <vt:lpstr>Subset Sum: Subset Enumeration</vt:lpstr>
      <vt:lpstr>Subset Enumeration</vt:lpstr>
      <vt:lpstr>Subset Enumeration: Binary Counter</vt:lpstr>
      <vt:lpstr>Subset Enumeration: Binary Counter</vt:lpstr>
      <vt:lpstr>DFS and BFS </vt:lpstr>
      <vt:lpstr>Subset Sum: Recursive DFS</vt:lpstr>
      <vt:lpstr>Subset Sum: Iterative DFS</vt:lpstr>
      <vt:lpstr>Subset Sum: BFS</vt:lpstr>
      <vt:lpstr>DFS: Memory Consumption</vt:lpstr>
      <vt:lpstr>BFS: Memory Consumption</vt:lpstr>
      <vt:lpstr>15-Puzzle</vt:lpstr>
      <vt:lpstr>15-Puzzle</vt:lpstr>
      <vt:lpstr>M3D2 </vt:lpstr>
      <vt:lpstr>M3D2: BFS</vt:lpstr>
      <vt:lpstr>M3D2: DFS</vt:lpstr>
      <vt:lpstr>DFS vs BFS: Pros &amp; Cons</vt:lpstr>
      <vt:lpstr>Backtracking</vt:lpstr>
      <vt:lpstr>Subset Sum</vt:lpstr>
      <vt:lpstr>Subset Sum: Backtracking with DFS</vt:lpstr>
      <vt:lpstr>Subset Sum: Backtracking with DFS</vt:lpstr>
      <vt:lpstr>Subset Sum: Backtracking with BFS</vt:lpstr>
      <vt:lpstr>Backtracking: Lesson Learned</vt:lpstr>
      <vt:lpstr>Branch &amp; Bound</vt:lpstr>
      <vt:lpstr>0/1 Knapsack Problem</vt:lpstr>
      <vt:lpstr>0/1 Knapsack Problem</vt:lpstr>
      <vt:lpstr>0/1 Knapsack Problem</vt:lpstr>
      <vt:lpstr>0/1 Knapsack Problem: Example</vt:lpstr>
      <vt:lpstr>0/1 Knapsack Problem: Example</vt:lpstr>
      <vt:lpstr>0/1 Knapsack Problem: Example</vt:lpstr>
      <vt:lpstr>0/1 Knapsack Problem:</vt:lpstr>
      <vt:lpstr>Branch &amp; Bound : 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2303</cp:revision>
  <cp:lastPrinted>2020-11-05T08:51:37Z</cp:lastPrinted>
  <dcterms:created xsi:type="dcterms:W3CDTF">2020-08-01T06:16:01Z</dcterms:created>
  <dcterms:modified xsi:type="dcterms:W3CDTF">2021-12-08T04:03:22Z</dcterms:modified>
</cp:coreProperties>
</file>