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4" r:id="rId31"/>
    <p:sldId id="333" r:id="rId32"/>
    <p:sldId id="335" r:id="rId33"/>
    <p:sldId id="336" r:id="rId34"/>
    <p:sldId id="337" r:id="rId35"/>
    <p:sldId id="338" r:id="rId36"/>
    <p:sldId id="339" r:id="rId37"/>
    <p:sldId id="34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Electrical and Computer Engineering (ECE)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9128-9AD1-4CD7-9683-16822531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Recursive DFS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9E8BD-FFA9-478C-89DF-22912BAD4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37039-7ACE-4794-B224-2677E535C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567" y="2601118"/>
            <a:ext cx="8956229" cy="30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6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9128-9AD1-4CD7-9683-16822531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Iterative DFS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4D261F-1B3E-449C-BE9E-10838FCC4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80" y="1982831"/>
            <a:ext cx="4278630" cy="4192068"/>
          </a:xfrm>
        </p:spPr>
      </p:pic>
    </p:spTree>
    <p:extLst>
      <p:ext uri="{BB962C8B-B14F-4D97-AF65-F5344CB8AC3E}">
        <p14:creationId xmlns:p14="http://schemas.microsoft.com/office/powerpoint/2010/main" val="196793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067C-F728-47D5-B9F2-1B3D03B0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BFS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53088-C977-4C1C-B4A9-0A2E006AB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20" y="1839139"/>
            <a:ext cx="4705350" cy="4694704"/>
          </a:xfrm>
        </p:spPr>
      </p:pic>
    </p:spTree>
    <p:extLst>
      <p:ext uri="{BB962C8B-B14F-4D97-AF65-F5344CB8AC3E}">
        <p14:creationId xmlns:p14="http://schemas.microsoft.com/office/powerpoint/2010/main" val="367361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E843-E605-400F-8A30-B2D8997F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DFS: Memory Consumption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821D4-E779-4D35-88B7-9E47AFF69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a search tree has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branching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space complexity </a:t>
                </a:r>
                <a:r>
                  <a:rPr lang="en-US" dirty="0">
                    <a:solidFill>
                      <a:schemeClr val="accent1"/>
                    </a:solidFill>
                  </a:rPr>
                  <a:t>is determined by the maximum number of states kept on the stack at any given point in time,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821D4-E779-4D35-88B7-9E47AFF69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08EA65-A717-4582-9D74-3E9F7FC30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05" y="1904048"/>
            <a:ext cx="66103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7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425B-3850-4640-AA05-E4556500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BFS: Memory Consumption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CC4E9-49BE-452C-9BD4-1F26FB2DF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a search tree has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branching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space complexity </a:t>
                </a:r>
                <a:r>
                  <a:rPr lang="en-US" dirty="0">
                    <a:solidFill>
                      <a:schemeClr val="accent1"/>
                    </a:solidFill>
                  </a:rPr>
                  <a:t>is determined by the maximum number of states kept on the stack at any given point in time,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CC4E9-49BE-452C-9BD4-1F26FB2DF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5703EC2-A6F1-4BA5-AD60-88E6A4F3A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840" y="1825625"/>
            <a:ext cx="6400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2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B9F8-F4B5-4755-B198-98A7EFBB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15-Puzzle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B5F30F-AEDE-4CD8-AC10-F4F76044B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Given the following instance of the 15-Puzzle, we would like to solve the puzzle in the </a:t>
            </a:r>
            <a:r>
              <a:rPr lang="en-US" b="1" i="1" dirty="0">
                <a:solidFill>
                  <a:srgbClr val="FF0000"/>
                </a:solidFill>
              </a:rPr>
              <a:t>fewest number of moves </a:t>
            </a:r>
            <a:r>
              <a:rPr lang="en-US" dirty="0">
                <a:solidFill>
                  <a:schemeClr val="accent1"/>
                </a:solidFill>
              </a:rPr>
              <a:t>possible.</a:t>
            </a:r>
          </a:p>
          <a:p>
            <a:pPr marL="0" indent="0">
              <a:buNone/>
            </a:pP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Which graph traversal technique would you choose? BFS or DFS?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26193C5-91FD-41C0-ADA4-AC938C955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59" y="3991133"/>
            <a:ext cx="1947545" cy="194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9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6BE3-E39C-4DC1-B9A4-CFA44FF8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15-Puzzle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823404-3755-4B4B-AD69-EA1CD31F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Recall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that BFS always finds a shortest path from a starting vertex to each reachable vertex in a graph. </a:t>
            </a: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Therefore, BFS will solve the 15-Puzzle in the </a:t>
            </a:r>
            <a:r>
              <a:rPr lang="en-US" b="1" i="1" dirty="0">
                <a:solidFill>
                  <a:srgbClr val="FF0000"/>
                </a:solidFill>
              </a:rPr>
              <a:t>fewest</a:t>
            </a:r>
            <a:r>
              <a:rPr lang="en-US" dirty="0">
                <a:solidFill>
                  <a:schemeClr val="accent1"/>
                </a:solidFill>
              </a:rPr>
              <a:t> number of moves.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BA642A-6F06-4B57-B2F6-BC3141909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20" y="3246460"/>
            <a:ext cx="4480990" cy="339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88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B3D0-31B2-4C3D-98FC-7E921FCA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M3D2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B53E0F-F244-4ED4-AC36-60C4293D4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target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find a way from the initial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get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performing only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successively: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Multiplication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	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lvl="1"/>
                <a:r>
                  <a:rPr lang="en-US" b="1" i="1" dirty="0">
                    <a:solidFill>
                      <a:srgbClr val="FF0000"/>
                    </a:solidFill>
                  </a:rPr>
                  <a:t>Division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		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	41 = </a:t>
                </a:r>
              </a:p>
              <a:p>
                <a:pPr marL="0" indent="0">
                  <a:buNone/>
                </a:pPr>
                <a:r>
                  <a:rPr lang="en-US" i="1" dirty="0"/>
                  <a:t>	1x3x3/2/2x3x3x3x3/2/2 /2/2/2x3/2x3x3/2x3/2 	/2/2x3/2/2x3x3/2x3x3 x3x3/2/2/2/2/2x3/2/2 	/2/2x3/2x3/2x3/2x3/2/2</a:t>
                </a:r>
                <a:endParaRPr lang="en-US" i="1" dirty="0">
                  <a:solidFill>
                    <a:schemeClr val="accent1"/>
                  </a:solidFill>
                </a:endParaRP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B53E0F-F244-4ED4-AC36-60C4293D4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62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8F10-F231-46E3-8173-B013D64E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M3D2: BFS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2AF8F75-3B8B-4773-9C69-9ECE9D94C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BFS yields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minimum</a:t>
                </a:r>
                <a:r>
                  <a:rPr lang="en-US" dirty="0">
                    <a:solidFill>
                      <a:schemeClr val="accent1"/>
                    </a:solidFill>
                  </a:rPr>
                  <a:t> number of operations possible to get to the target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if there exists a way to get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2AF8F75-3B8B-4773-9C69-9ECE9D94C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A6F783F-3F10-4831-9BB5-FA9FD8883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614" y="2651760"/>
            <a:ext cx="3184446" cy="39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8F10-F231-46E3-8173-B013D64E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M3D2: DFS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2AF8F75-3B8B-4773-9C69-9ECE9D94C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Caveat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wrong </a:t>
                </a:r>
                <a:r>
                  <a:rPr lang="en-US" dirty="0">
                    <a:solidFill>
                      <a:schemeClr val="accent1"/>
                    </a:solidFill>
                  </a:rPr>
                  <a:t>state space design, DFS may not terminate on some inputs.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Given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=39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choose to perform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before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C2AF8F75-3B8B-4773-9C69-9ECE9D94C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E2929ED-1D63-4430-B5F6-2FA667617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360" y="3063875"/>
            <a:ext cx="261923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6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14:  State Space Search</a:t>
            </a:r>
          </a:p>
          <a:p>
            <a:pPr lvl="7"/>
            <a:r>
              <a:rPr lang="en-US" sz="3400" dirty="0">
                <a:solidFill>
                  <a:schemeClr val="accent1"/>
                </a:solidFill>
              </a:rPr>
              <a:t>Brute Force	</a:t>
            </a:r>
          </a:p>
          <a:p>
            <a:pPr lvl="7"/>
            <a:r>
              <a:rPr lang="en-US" sz="3400" dirty="0">
                <a:solidFill>
                  <a:schemeClr val="accent1"/>
                </a:solidFill>
              </a:rPr>
              <a:t>Backtracking </a:t>
            </a:r>
          </a:p>
          <a:p>
            <a:pPr lvl="7"/>
            <a:r>
              <a:rPr lang="en-US" sz="3400" dirty="0">
                <a:solidFill>
                  <a:schemeClr val="accent1"/>
                </a:solidFill>
              </a:rPr>
              <a:t>Branch &amp; Bound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632F-01FC-43E4-AB90-3E26093D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DFS vs BFS: Pros &amp; Cons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B4E20-3329-4D1F-A28F-88D2AEBE0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DFS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may not terminate on some inputs for infinite state-space graphs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uses only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stack space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BFS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always yields a solution closest to the initial state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uses only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queue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space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Both approaches </a:t>
                </a:r>
                <a:r>
                  <a:rPr lang="en-US" dirty="0">
                    <a:solidFill>
                      <a:schemeClr val="accent1"/>
                    </a:solidFill>
                  </a:rPr>
                  <a:t>are bound to run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extremely slowly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</a:t>
                </a:r>
                <a:r>
                  <a:rPr lang="en-US" dirty="0">
                    <a:solidFill>
                      <a:schemeClr val="accent1"/>
                    </a:solidFill>
                  </a:rPr>
                  <a:t> state space trees/graphs.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Memory can potentially run out before reaching a solution if any exists !!!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B4E20-3329-4D1F-A28F-88D2AEBE0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80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A82F-07D6-496F-BA84-10952EF3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1442-9656-4434-9FC0-C79C2264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Exploring every solution state can be </a:t>
            </a:r>
            <a:r>
              <a:rPr lang="en-US" b="1" i="1" dirty="0">
                <a:solidFill>
                  <a:srgbClr val="FF0000"/>
                </a:solidFill>
              </a:rPr>
              <a:t>exponentially slow </a:t>
            </a:r>
            <a:r>
              <a:rPr lang="en-US" dirty="0">
                <a:solidFill>
                  <a:schemeClr val="accent1"/>
                </a:solidFill>
              </a:rPr>
              <a:t>for </a:t>
            </a:r>
            <a:r>
              <a:rPr lang="en-US" b="1" i="1" dirty="0">
                <a:solidFill>
                  <a:srgbClr val="FF0000"/>
                </a:solidFill>
              </a:rPr>
              <a:t>large</a:t>
            </a:r>
            <a:r>
              <a:rPr lang="en-US" dirty="0">
                <a:solidFill>
                  <a:schemeClr val="accent1"/>
                </a:solidFill>
              </a:rPr>
              <a:t> state-space graphs.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By </a:t>
            </a:r>
            <a:r>
              <a:rPr lang="en-US" b="1" i="1" dirty="0">
                <a:solidFill>
                  <a:srgbClr val="FF0000"/>
                </a:solidFill>
              </a:rPr>
              <a:t>intelligently</a:t>
            </a:r>
            <a:r>
              <a:rPr lang="en-US" dirty="0">
                <a:solidFill>
                  <a:schemeClr val="accent1"/>
                </a:solidFill>
              </a:rPr>
              <a:t> considering each </a:t>
            </a:r>
            <a:r>
              <a:rPr lang="en-US" b="1" i="1" dirty="0">
                <a:solidFill>
                  <a:srgbClr val="FF0000"/>
                </a:solidFill>
              </a:rPr>
              <a:t>partial solution state</a:t>
            </a:r>
            <a:r>
              <a:rPr lang="en-US" dirty="0">
                <a:solidFill>
                  <a:schemeClr val="accent1"/>
                </a:solidFill>
              </a:rPr>
              <a:t>, we can sometimes avoid the need to go further down some subtrees that cannot contain </a:t>
            </a:r>
            <a:r>
              <a:rPr lang="en-US" b="1" i="1" dirty="0">
                <a:solidFill>
                  <a:srgbClr val="FF0000"/>
                </a:solidFill>
              </a:rPr>
              <a:t>answer states</a:t>
            </a:r>
            <a:r>
              <a:rPr lang="en-US" i="1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Upon detecting such situations, we immediately </a:t>
            </a:r>
            <a:r>
              <a:rPr lang="en-US" b="1" i="1" dirty="0">
                <a:solidFill>
                  <a:srgbClr val="FF0000"/>
                </a:solidFill>
              </a:rPr>
              <a:t>backtrack </a:t>
            </a:r>
            <a:r>
              <a:rPr lang="en-US" dirty="0">
                <a:solidFill>
                  <a:schemeClr val="accent1"/>
                </a:solidFill>
              </a:rPr>
              <a:t>and move on to look elsewhere.</a:t>
            </a:r>
          </a:p>
        </p:txBody>
      </p:sp>
    </p:spTree>
    <p:extLst>
      <p:ext uri="{BB962C8B-B14F-4D97-AF65-F5344CB8AC3E}">
        <p14:creationId xmlns:p14="http://schemas.microsoft.com/office/powerpoint/2010/main" val="309332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C03C-078A-4772-9A5C-5763E773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F00F8-0E73-4675-A09F-9A1DBAE56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us revisit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={8, 2, 4}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we fill the bitvector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explore the state-space graph using DFS.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Upon exploring the partial solution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[1,_,_]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be sure that the sum can never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included,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8 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already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strictly greater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F00F8-0E73-4675-A09F-9A1DBAE56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993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C03C-078A-4772-9A5C-5763E773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Backtracking with DFS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C6159E-7EEA-45A1-BB91-19DB849D6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078" y="1825625"/>
            <a:ext cx="4913843" cy="4351338"/>
          </a:xfrm>
        </p:spPr>
      </p:pic>
    </p:spTree>
    <p:extLst>
      <p:ext uri="{BB962C8B-B14F-4D97-AF65-F5344CB8AC3E}">
        <p14:creationId xmlns:p14="http://schemas.microsoft.com/office/powerpoint/2010/main" val="1534176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1CDB-340A-4839-BED1-2B81CF81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Backtracking with DFS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960E20-F24E-4CBA-BA5F-814B24DEB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Backtracking occurs in </a:t>
            </a:r>
            <a:r>
              <a:rPr lang="en-US" b="1" i="1" dirty="0">
                <a:solidFill>
                  <a:srgbClr val="FF0000"/>
                </a:solidFill>
              </a:rPr>
              <a:t>lines 3-4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B9F084E-E6CF-4644-A622-0B8439A39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80" y="2571476"/>
            <a:ext cx="5868383" cy="388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52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024D-FEC2-4E20-96B9-7FE43DE2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Backtracking with BFS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815C-0ABC-4FE1-9250-CBDFC2BC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Backtracking occurs when the if-statement evaluates to </a:t>
            </a:r>
            <a:r>
              <a:rPr lang="en-US" b="1" i="1" dirty="0">
                <a:solidFill>
                  <a:srgbClr val="FF0000"/>
                </a:solidFill>
              </a:rPr>
              <a:t>false</a:t>
            </a:r>
            <a:r>
              <a:rPr lang="en-US" dirty="0">
                <a:solidFill>
                  <a:schemeClr val="accent1"/>
                </a:solidFill>
              </a:rPr>
              <a:t> in </a:t>
            </a:r>
            <a:r>
              <a:rPr lang="en-US" b="1" i="1" dirty="0">
                <a:solidFill>
                  <a:srgbClr val="FF0000"/>
                </a:solidFill>
              </a:rPr>
              <a:t>line 7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9C051-5E6F-43B7-B8A5-2E6D71F83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40" y="2293330"/>
            <a:ext cx="5455920" cy="44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24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2D76-A0C4-4604-8753-2BDDF676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Backtracking: Lesson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96AC-BA4D-4BA8-A9BA-F5E251E0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Backtracking</a:t>
            </a:r>
            <a:r>
              <a:rPr lang="en-US" dirty="0">
                <a:solidFill>
                  <a:schemeClr val="accent1"/>
                </a:solidFill>
              </a:rPr>
              <a:t> can help </a:t>
            </a:r>
            <a:r>
              <a:rPr lang="en-US" b="1" i="1" dirty="0">
                <a:solidFill>
                  <a:srgbClr val="FF0000"/>
                </a:solidFill>
              </a:rPr>
              <a:t>prune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potentially large state-space graph, thereby cutting down on those </a:t>
            </a:r>
            <a:r>
              <a:rPr lang="en-US" b="1" i="1" dirty="0">
                <a:solidFill>
                  <a:srgbClr val="FF0000"/>
                </a:solidFill>
              </a:rPr>
              <a:t>exponentially many </a:t>
            </a:r>
            <a:r>
              <a:rPr lang="en-US" dirty="0">
                <a:solidFill>
                  <a:schemeClr val="accent1"/>
                </a:solidFill>
              </a:rPr>
              <a:t>vertices corresponding to </a:t>
            </a:r>
            <a:r>
              <a:rPr lang="en-US" b="1" i="1" dirty="0">
                <a:solidFill>
                  <a:srgbClr val="FF0000"/>
                </a:solidFill>
              </a:rPr>
              <a:t>infeasible solutions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Backtracking</a:t>
            </a:r>
            <a:r>
              <a:rPr lang="en-US" dirty="0">
                <a:solidFill>
                  <a:schemeClr val="accent1"/>
                </a:solidFill>
              </a:rPr>
              <a:t> can be combined with </a:t>
            </a:r>
            <a:r>
              <a:rPr lang="en-US" b="1" i="1" dirty="0">
                <a:solidFill>
                  <a:srgbClr val="FF0000"/>
                </a:solidFill>
              </a:rPr>
              <a:t>DFS</a:t>
            </a:r>
            <a:r>
              <a:rPr lang="en-US" dirty="0">
                <a:solidFill>
                  <a:schemeClr val="accent1"/>
                </a:solidFill>
              </a:rPr>
              <a:t> or </a:t>
            </a:r>
            <a:r>
              <a:rPr lang="en-US" b="1" i="1" dirty="0">
                <a:solidFill>
                  <a:srgbClr val="FF0000"/>
                </a:solidFill>
              </a:rPr>
              <a:t>BFS</a:t>
            </a:r>
            <a:r>
              <a:rPr lang="en-US" dirty="0">
                <a:solidFill>
                  <a:schemeClr val="accent1"/>
                </a:solidFill>
              </a:rPr>
              <a:t> to improve the </a:t>
            </a:r>
            <a:r>
              <a:rPr lang="en-US" b="1" i="1" dirty="0">
                <a:solidFill>
                  <a:srgbClr val="FF0000"/>
                </a:solidFill>
              </a:rPr>
              <a:t>running time</a:t>
            </a:r>
            <a:r>
              <a:rPr lang="en-US" dirty="0">
                <a:solidFill>
                  <a:schemeClr val="accent1"/>
                </a:solidFill>
              </a:rPr>
              <a:t> as well as </a:t>
            </a:r>
            <a:r>
              <a:rPr lang="en-US" b="1" i="1" dirty="0">
                <a:solidFill>
                  <a:srgbClr val="FF0000"/>
                </a:solidFill>
              </a:rPr>
              <a:t>memory consumption </a:t>
            </a:r>
            <a:r>
              <a:rPr lang="en-US" dirty="0">
                <a:solidFill>
                  <a:schemeClr val="accent1"/>
                </a:solidFill>
              </a:rPr>
              <a:t>in a number of </a:t>
            </a:r>
            <a:r>
              <a:rPr lang="en-US" b="1" i="1" dirty="0">
                <a:solidFill>
                  <a:srgbClr val="FF0000"/>
                </a:solidFill>
              </a:rPr>
              <a:t>NP-Hard search problems </a:t>
            </a:r>
            <a:r>
              <a:rPr lang="en-US" dirty="0">
                <a:solidFill>
                  <a:schemeClr val="accent1"/>
                </a:solidFill>
              </a:rPr>
              <a:t>whose objectives are to find solutions that satisfy the given constraints.</a:t>
            </a:r>
          </a:p>
        </p:txBody>
      </p:sp>
    </p:spTree>
    <p:extLst>
      <p:ext uri="{BB962C8B-B14F-4D97-AF65-F5344CB8AC3E}">
        <p14:creationId xmlns:p14="http://schemas.microsoft.com/office/powerpoint/2010/main" val="2608339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E632-E4C2-4701-8CDA-7B68CB4C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Branch &amp;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825C-18CD-4248-8F7E-575CDE4B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Branch &amp; Bound </a:t>
            </a:r>
            <a:r>
              <a:rPr lang="en-US" dirty="0">
                <a:solidFill>
                  <a:schemeClr val="accent1"/>
                </a:solidFill>
              </a:rPr>
              <a:t>can help improve both the running time and the memory consumption in algorithms involving </a:t>
            </a:r>
            <a:r>
              <a:rPr lang="en-US" b="1" i="1" dirty="0">
                <a:solidFill>
                  <a:srgbClr val="FF0000"/>
                </a:solidFill>
              </a:rPr>
              <a:t>NP-Hard optimization problems </a:t>
            </a:r>
            <a:r>
              <a:rPr lang="en-US" dirty="0">
                <a:solidFill>
                  <a:schemeClr val="accent1"/>
                </a:solidFill>
              </a:rPr>
              <a:t>in a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similar manner to </a:t>
            </a:r>
            <a:r>
              <a:rPr lang="en-US" b="1" i="1" dirty="0">
                <a:solidFill>
                  <a:srgbClr val="FF0000"/>
                </a:solidFill>
              </a:rPr>
              <a:t>Backtracking</a:t>
            </a:r>
            <a:r>
              <a:rPr lang="en-US" dirty="0">
                <a:solidFill>
                  <a:schemeClr val="accent1"/>
                </a:solidFill>
              </a:rPr>
              <a:t>, which helps improve  the running time and memory consumption in algorithms involving </a:t>
            </a:r>
            <a:r>
              <a:rPr lang="en-US" b="1" i="1" dirty="0">
                <a:solidFill>
                  <a:srgbClr val="FF0000"/>
                </a:solidFill>
              </a:rPr>
              <a:t>search problems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can incorporate both </a:t>
            </a:r>
            <a:r>
              <a:rPr lang="en-US" b="1" i="1" dirty="0">
                <a:solidFill>
                  <a:srgbClr val="FF0000"/>
                </a:solidFill>
              </a:rPr>
              <a:t>Branch &amp; Bound </a:t>
            </a:r>
            <a:r>
              <a:rPr lang="en-US" dirty="0">
                <a:solidFill>
                  <a:schemeClr val="accent1"/>
                </a:solidFill>
              </a:rPr>
              <a:t>and</a:t>
            </a:r>
            <a:r>
              <a:rPr lang="en-US" b="1" i="1" dirty="0">
                <a:solidFill>
                  <a:srgbClr val="FF0000"/>
                </a:solidFill>
              </a:rPr>
              <a:t> Backtracking </a:t>
            </a:r>
            <a:r>
              <a:rPr lang="en-US" dirty="0">
                <a:solidFill>
                  <a:schemeClr val="accent1"/>
                </a:solidFill>
              </a:rPr>
              <a:t> to solve optimization problems.</a:t>
            </a:r>
          </a:p>
        </p:txBody>
      </p:sp>
    </p:spTree>
    <p:extLst>
      <p:ext uri="{BB962C8B-B14F-4D97-AF65-F5344CB8AC3E}">
        <p14:creationId xmlns:p14="http://schemas.microsoft.com/office/powerpoint/2010/main" val="52756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067B-84AA-419B-AA76-132DF45F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B658C-0F8C-4D83-803A-45AD3213D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different items, each item is associated with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goal is to pick items in such a way that maximizes the total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satisfies the capacity 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Maximize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B658C-0F8C-4D83-803A-45AD3213D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685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027E-1D1D-4408-BA3B-A6B33AC2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A241A-680D-409D-B8FB-FCCA9D4F8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0/1 Knapsack </a:t>
                </a:r>
                <a:r>
                  <a:rPr lang="en-US" dirty="0">
                    <a:solidFill>
                      <a:schemeClr val="accent1"/>
                    </a:solidFill>
                  </a:rPr>
                  <a:t>can be solved using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dynamic programming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running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𝑛𝑊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pseudo-polynomial.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fact,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0/1 Knapsack </a:t>
                </a:r>
                <a:r>
                  <a:rPr lang="en-US" dirty="0">
                    <a:solidFill>
                      <a:schemeClr val="accent1"/>
                    </a:solidFill>
                  </a:rPr>
                  <a:t>is 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NP-Hard</a:t>
                </a:r>
                <a:r>
                  <a:rPr lang="en-US" dirty="0">
                    <a:solidFill>
                      <a:schemeClr val="accent1"/>
                    </a:solidFill>
                  </a:rPr>
                  <a:t> optimization problem.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an algorithm that can solve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0/1 Knapsack </a:t>
                </a:r>
                <a:r>
                  <a:rPr lang="en-US" dirty="0">
                    <a:solidFill>
                      <a:schemeClr val="accent1"/>
                    </a:solidFill>
                  </a:rPr>
                  <a:t>in polynomial time has not been discovered so far.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A241A-680D-409D-B8FB-FCCA9D4F8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25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950F-3C44-4F3C-9C1A-32339094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98F0F-DD7D-47BA-9D71-A03FE2772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Given a multi-set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a target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find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the sum of the elements in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equals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={1,4,1,9,7}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1,1,9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,  {4,7}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98F0F-DD7D-47BA-9D71-A03FE2772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993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E0A8-3B0E-4BA8-BE54-2A3F34EC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EE75-10E2-4465-860A-77729AAC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To apply </a:t>
            </a:r>
            <a:r>
              <a:rPr lang="en-US" b="1" i="1" dirty="0">
                <a:solidFill>
                  <a:srgbClr val="FF0000"/>
                </a:solidFill>
              </a:rPr>
              <a:t>Branch &amp; Bound</a:t>
            </a:r>
            <a:r>
              <a:rPr lang="en-US" dirty="0">
                <a:solidFill>
                  <a:schemeClr val="accent1"/>
                </a:solidFill>
              </a:rPr>
              <a:t>, we need to associate a </a:t>
            </a:r>
            <a:r>
              <a:rPr lang="en-US" b="1" i="1" dirty="0">
                <a:solidFill>
                  <a:srgbClr val="FF0000"/>
                </a:solidFill>
              </a:rPr>
              <a:t>bound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to each </a:t>
            </a:r>
            <a:r>
              <a:rPr lang="en-US" b="1" i="1" dirty="0">
                <a:solidFill>
                  <a:srgbClr val="FF0000"/>
                </a:solidFill>
              </a:rPr>
              <a:t>partial solution state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There can be a number of schemes that can be used to compute bounds. Some schemes might provide </a:t>
            </a:r>
            <a:r>
              <a:rPr lang="en-US" b="1" i="1" dirty="0">
                <a:solidFill>
                  <a:srgbClr val="FF0000"/>
                </a:solidFill>
              </a:rPr>
              <a:t>tighter bounds </a:t>
            </a:r>
            <a:r>
              <a:rPr lang="en-US" dirty="0">
                <a:solidFill>
                  <a:schemeClr val="accent1"/>
                </a:solidFill>
              </a:rPr>
              <a:t>than others.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Ones that provide tighter bounds can potentially </a:t>
            </a:r>
            <a:r>
              <a:rPr lang="en-US" b="1" i="1" dirty="0">
                <a:solidFill>
                  <a:srgbClr val="FF0000"/>
                </a:solidFill>
              </a:rPr>
              <a:t>prune more subtrees</a:t>
            </a:r>
            <a:r>
              <a:rPr lang="en-US" dirty="0">
                <a:solidFill>
                  <a:schemeClr val="accent1"/>
                </a:solidFill>
              </a:rPr>
              <a:t> and hence be more efficient both in terms of running time and memory consumption.</a:t>
            </a:r>
          </a:p>
        </p:txBody>
      </p:sp>
    </p:spTree>
    <p:extLst>
      <p:ext uri="{BB962C8B-B14F-4D97-AF65-F5344CB8AC3E}">
        <p14:creationId xmlns:p14="http://schemas.microsoft.com/office/powerpoint/2010/main" val="2473400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C8E5-7726-4EFB-8F4D-73EA790B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Problem: Example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2E399C-5ABE-433B-AEBE-B5C22313B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085380"/>
              </p:ext>
            </p:extLst>
          </p:nvPr>
        </p:nvGraphicFramePr>
        <p:xfrm>
          <a:off x="838200" y="1825625"/>
          <a:ext cx="10515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632002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938178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226444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1690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per unit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2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5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3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8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3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 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56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CA65-CCF0-4D8F-A284-A8F0742F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854B9-78AB-434C-989A-ECC804390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Scheme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that we can take all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undecided</a:t>
                </a:r>
                <a:r>
                  <a:rPr lang="en-US" dirty="0">
                    <a:solidFill>
                      <a:schemeClr val="accent1"/>
                    </a:solidFill>
                  </a:rPr>
                  <a:t> items.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we have decided on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items.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included, the upper bound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remains the same whereas the remaining capacity is updated: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CAP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𝐶𝐴𝑃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>
                    <a:solidFill>
                      <a:schemeClr val="accent1"/>
                    </a:solidFill>
                  </a:rPr>
                  <a:t> included, the remaining capacity remains the same whereas the upper bound is updated: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854B9-78AB-434C-989A-ECC804390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80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CA65-CCF0-4D8F-A284-A8F0742F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Problem: 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8B9F70-DCF4-4816-9FD2-A28BCF8DF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86" y="1825625"/>
            <a:ext cx="3765827" cy="4351338"/>
          </a:xfrm>
        </p:spPr>
      </p:pic>
    </p:spTree>
    <p:extLst>
      <p:ext uri="{BB962C8B-B14F-4D97-AF65-F5344CB8AC3E}">
        <p14:creationId xmlns:p14="http://schemas.microsoft.com/office/powerpoint/2010/main" val="1013926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CA65-CCF0-4D8F-A284-A8F0742F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Problem: Example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7684DE-007C-4DE5-9F81-AEA86BE81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19" y="1825625"/>
            <a:ext cx="7390162" cy="4351338"/>
          </a:xfrm>
        </p:spPr>
      </p:pic>
    </p:spTree>
    <p:extLst>
      <p:ext uri="{BB962C8B-B14F-4D97-AF65-F5344CB8AC3E}">
        <p14:creationId xmlns:p14="http://schemas.microsoft.com/office/powerpoint/2010/main" val="376347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10BA-7694-4AE6-93DA-28C5210E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0/1 Knapsack Problem: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99B94-6538-479B-A6E5-A014A96B4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better scheme that can provide tighter upper bounds is to use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values </a:t>
                </a:r>
                <a:r>
                  <a:rPr lang="en-US" dirty="0">
                    <a:solidFill>
                      <a:schemeClr val="accent1"/>
                    </a:solidFill>
                  </a:rPr>
                  <a:t>from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Fractional Knapsack Problem </a:t>
                </a: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 bounds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Fractional Knapsack </a:t>
                </a:r>
                <a:r>
                  <a:rPr lang="en-US" dirty="0">
                    <a:solidFill>
                      <a:schemeClr val="accent1"/>
                    </a:solidFill>
                  </a:rPr>
                  <a:t>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greedy choice</a:t>
                </a:r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we can find the optimal value using the greedy strategy of choosing one with the maximum value per unit, and the algorithm runs in polynomial time in the number of items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99B94-6538-479B-A6E5-A014A96B4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353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67DD-6FA1-4169-9720-D00D8721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Branch &amp; Bound :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5DFAC-8DDB-4FBB-A5DF-CAF9AB64E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Branch &amp; Bound </a:t>
            </a:r>
            <a:r>
              <a:rPr lang="en-US" dirty="0">
                <a:solidFill>
                  <a:schemeClr val="accent1"/>
                </a:solidFill>
              </a:rPr>
              <a:t>can help prune subtrees that contain only solutions that cannot be better than the best solution found.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decide whether to go down any given subtree by comparing the </a:t>
            </a:r>
            <a:r>
              <a:rPr lang="en-US" b="1" i="1" dirty="0">
                <a:solidFill>
                  <a:srgbClr val="FF0000"/>
                </a:solidFill>
              </a:rPr>
              <a:t>current best solution </a:t>
            </a:r>
            <a:r>
              <a:rPr lang="en-US" dirty="0">
                <a:solidFill>
                  <a:schemeClr val="accent1"/>
                </a:solidFill>
              </a:rPr>
              <a:t>with the upper bound of the root vertex of that subtree.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Although there exists some computational overhead in computing an upper bound at each vertex, if that overhead is </a:t>
            </a:r>
            <a:r>
              <a:rPr lang="en-US" b="1" i="1" dirty="0">
                <a:solidFill>
                  <a:srgbClr val="FF0000"/>
                </a:solidFill>
              </a:rPr>
              <a:t>reasonably small </a:t>
            </a:r>
            <a:r>
              <a:rPr lang="en-US" dirty="0">
                <a:solidFill>
                  <a:schemeClr val="accent1"/>
                </a:solidFill>
              </a:rPr>
              <a:t>relative to the number of solution states that can be potentially pruned, such an </a:t>
            </a:r>
            <a:r>
              <a:rPr lang="en-US" b="1" i="1" dirty="0">
                <a:solidFill>
                  <a:srgbClr val="FF0000"/>
                </a:solidFill>
              </a:rPr>
              <a:t>upper-bound scheme</a:t>
            </a:r>
            <a:r>
              <a:rPr lang="en-US" dirty="0">
                <a:solidFill>
                  <a:schemeClr val="accent1"/>
                </a:solidFill>
              </a:rPr>
              <a:t> should be worth trying.</a:t>
            </a:r>
          </a:p>
        </p:txBody>
      </p:sp>
    </p:spTree>
    <p:extLst>
      <p:ext uri="{BB962C8B-B14F-4D97-AF65-F5344CB8AC3E}">
        <p14:creationId xmlns:p14="http://schemas.microsoft.com/office/powerpoint/2010/main" val="2811411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D42A-FA53-4EE6-A854-402DA5A8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426E-3CE2-4656-B654-5EB7EF00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covered the following state-space search techniques for solving NP-Hard and NP-complete problems: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Brute-Force Search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Backtracking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Branch &amp; Bound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the next lecture, we will </a:t>
            </a:r>
            <a:r>
              <a:rPr lang="en-US">
                <a:solidFill>
                  <a:schemeClr val="accent1"/>
                </a:solidFill>
              </a:rPr>
              <a:t>cover </a:t>
            </a:r>
            <a:r>
              <a:rPr lang="en-US" b="1" i="1">
                <a:solidFill>
                  <a:srgbClr val="FF0000"/>
                </a:solidFill>
              </a:rPr>
              <a:t>Randomized </a:t>
            </a:r>
            <a:r>
              <a:rPr lang="en-US" b="1" i="1" dirty="0">
                <a:solidFill>
                  <a:srgbClr val="FF0000"/>
                </a:solidFill>
              </a:rPr>
              <a:t>Algorithms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438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35E2-E8A2-4FAF-9308-D31559AB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C1BD8-FBA2-453B-83F1-E283695E14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show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NP-completeness</a:t>
                </a:r>
                <a:r>
                  <a:rPr lang="en-US" dirty="0">
                    <a:solidFill>
                      <a:schemeClr val="accent1"/>
                    </a:solidFill>
                  </a:rPr>
                  <a:t> of the decision version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by reducing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 search version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must be at least as hard as the decision version.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C1BD8-FBA2-453B-83F1-E283695E14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21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50D1-F0E4-43F9-9BD1-8ABAE810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Sum: Subset Enumeration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C5036-0A22-4699-A5EA-9C13D9E0B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enable us to search for solution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𝑆𝑢𝑏𝑠𝑒𝑡𝑆𝑢𝑚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we must decide on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format</a:t>
                </a:r>
                <a:r>
                  <a:rPr lang="en-US" dirty="0">
                    <a:solidFill>
                      <a:schemeClr val="accent1"/>
                    </a:solidFill>
                  </a:rPr>
                  <a:t> in which solutions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represented.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enumerate</a:t>
                </a:r>
                <a:r>
                  <a:rPr lang="en-US" dirty="0">
                    <a:solidFill>
                      <a:schemeClr val="accent1"/>
                    </a:solidFill>
                  </a:rPr>
                  <a:t> all the possible subsets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bit vector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bit vector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iff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iff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C5036-0A22-4699-A5EA-9C13D9E0B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41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50D1-F0E4-43F9-9BD1-8ABAE810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Enumeration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C5036-0A22-4699-A5EA-9C13D9E0B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bit vector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iff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iff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={1,4,1,9,7}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1,1,9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can be represented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={1,0,1,1,0}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4,  7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represented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={0,1,0,0,1}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C5036-0A22-4699-A5EA-9C13D9E0B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77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D8C3-5910-4721-BC04-A045FA45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Enumeration: Binary Counter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58E3F-EBC7-417B-ACFB-DF06D145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EBA859-F760-4A7D-A20A-BB262B3B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56" y="2827337"/>
            <a:ext cx="9312087" cy="276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1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FF3A-29E1-4E1F-9A17-0A2399EF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Subset Enumeration: Binary Counter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5A50A-BD4C-4A62-96E6-204E078F1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63" y="1472039"/>
            <a:ext cx="7278473" cy="5385961"/>
          </a:xfrm>
        </p:spPr>
      </p:pic>
    </p:spTree>
    <p:extLst>
      <p:ext uri="{BB962C8B-B14F-4D97-AF65-F5344CB8AC3E}">
        <p14:creationId xmlns:p14="http://schemas.microsoft.com/office/powerpoint/2010/main" val="117683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05FE-5693-4945-8B7F-467488EE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DFS and BFS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7B0-35D0-449D-8002-C3F2644E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can </a:t>
            </a:r>
            <a:r>
              <a:rPr lang="en-US" b="1" i="1" dirty="0">
                <a:solidFill>
                  <a:srgbClr val="FF0000"/>
                </a:solidFill>
              </a:rPr>
              <a:t>enumerate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evaluate</a:t>
            </a:r>
            <a:r>
              <a:rPr lang="en-US" dirty="0">
                <a:solidFill>
                  <a:schemeClr val="accent1"/>
                </a:solidFill>
              </a:rPr>
              <a:t> solutions using </a:t>
            </a:r>
          </a:p>
          <a:p>
            <a:pPr marL="0" indent="0">
              <a:buNone/>
            </a:pPr>
            <a:endParaRPr lang="en-US" sz="2600" dirty="0">
              <a:solidFill>
                <a:schemeClr val="accent1"/>
              </a:solidFill>
            </a:endParaRP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Depth-First Search (</a:t>
            </a:r>
            <a:r>
              <a:rPr lang="en-US" sz="2600" b="1" i="1" dirty="0">
                <a:solidFill>
                  <a:srgbClr val="FF0000"/>
                </a:solidFill>
              </a:rPr>
              <a:t>DFS</a:t>
            </a:r>
            <a:r>
              <a:rPr lang="en-US" sz="26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Breadth-First Search (</a:t>
            </a:r>
            <a:r>
              <a:rPr lang="en-US" sz="2600" b="1" i="1" dirty="0">
                <a:solidFill>
                  <a:srgbClr val="FF0000"/>
                </a:solidFill>
              </a:rPr>
              <a:t>BFS</a:t>
            </a:r>
            <a:r>
              <a:rPr lang="en-US" sz="2600" dirty="0">
                <a:solidFill>
                  <a:schemeClr val="accent1"/>
                </a:solidFill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DFS or BFS visits graphs or trees generated </a:t>
            </a:r>
            <a:r>
              <a:rPr lang="en-US" b="1" i="1" dirty="0">
                <a:solidFill>
                  <a:srgbClr val="FF0000"/>
                </a:solidFill>
              </a:rPr>
              <a:t>at runtime </a:t>
            </a:r>
            <a:r>
              <a:rPr lang="en-US" dirty="0">
                <a:solidFill>
                  <a:schemeClr val="accent1"/>
                </a:solidFill>
              </a:rPr>
              <a:t>by the algorithm in question:</a:t>
            </a:r>
          </a:p>
          <a:p>
            <a:pPr marL="0" indent="0">
              <a:buNone/>
            </a:pPr>
            <a:endParaRPr lang="en-US" sz="2600" dirty="0">
              <a:solidFill>
                <a:schemeClr val="accent1"/>
              </a:solidFill>
            </a:endParaRP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Each state is represented by a vertex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A decision is represented by an edge connecting one state to another adjacent state</a:t>
            </a:r>
          </a:p>
          <a:p>
            <a:pPr marL="0" indent="0">
              <a:buNone/>
            </a:pP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If DFS is implemented via </a:t>
            </a:r>
            <a:r>
              <a:rPr lang="en-US" b="1" i="1" dirty="0">
                <a:solidFill>
                  <a:srgbClr val="FF0000"/>
                </a:solidFill>
              </a:rPr>
              <a:t>recursion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b="1" i="1" dirty="0">
                <a:solidFill>
                  <a:srgbClr val="FF0000"/>
                </a:solidFill>
              </a:rPr>
              <a:t>stack frames </a:t>
            </a:r>
            <a:r>
              <a:rPr lang="en-US" dirty="0">
                <a:solidFill>
                  <a:schemeClr val="accent1"/>
                </a:solidFill>
              </a:rPr>
              <a:t>can represent </a:t>
            </a:r>
            <a:r>
              <a:rPr lang="en-US" b="1" i="1" dirty="0">
                <a:solidFill>
                  <a:srgbClr val="FF0000"/>
                </a:solidFill>
              </a:rPr>
              <a:t>states</a:t>
            </a:r>
            <a:r>
              <a:rPr lang="en-US" dirty="0">
                <a:solidFill>
                  <a:schemeClr val="accent1"/>
                </a:solidFill>
              </a:rPr>
              <a:t>, generated by corresponding </a:t>
            </a:r>
            <a:r>
              <a:rPr lang="en-US" b="1" i="1" dirty="0">
                <a:solidFill>
                  <a:srgbClr val="FF0000"/>
                </a:solidFill>
              </a:rPr>
              <a:t>recursive calls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 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142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11161</TotalTime>
  <Words>1555</Words>
  <Application>Microsoft Office PowerPoint</Application>
  <PresentationFormat>Widescreen</PresentationFormat>
  <Paragraphs>205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Subset Sum</vt:lpstr>
      <vt:lpstr>Subset Sum: NP-Hard</vt:lpstr>
      <vt:lpstr>Subset Sum: Subset Enumeration</vt:lpstr>
      <vt:lpstr>Subset Enumeration</vt:lpstr>
      <vt:lpstr>Subset Enumeration: Binary Counter</vt:lpstr>
      <vt:lpstr>Subset Enumeration: Binary Counter</vt:lpstr>
      <vt:lpstr>DFS and BFS </vt:lpstr>
      <vt:lpstr>Subset Sum: Recursive DFS</vt:lpstr>
      <vt:lpstr>Subset Sum: Iterative DFS</vt:lpstr>
      <vt:lpstr>Subset Sum: BFS</vt:lpstr>
      <vt:lpstr>DFS: Memory Consumption</vt:lpstr>
      <vt:lpstr>BFS: Memory Consumption</vt:lpstr>
      <vt:lpstr>15-Puzzle</vt:lpstr>
      <vt:lpstr>15-Puzzle</vt:lpstr>
      <vt:lpstr>M3D2 </vt:lpstr>
      <vt:lpstr>M3D2: BFS</vt:lpstr>
      <vt:lpstr>M3D2: DFS</vt:lpstr>
      <vt:lpstr>DFS vs BFS: Pros &amp; Cons</vt:lpstr>
      <vt:lpstr>Backtracking</vt:lpstr>
      <vt:lpstr>Subset Sum</vt:lpstr>
      <vt:lpstr>Subset Sum: Backtracking with DFS</vt:lpstr>
      <vt:lpstr>Subset Sum: Backtracking with DFS</vt:lpstr>
      <vt:lpstr>Subset Sum: Backtracking with BFS</vt:lpstr>
      <vt:lpstr>Backtracking: Lesson Learned</vt:lpstr>
      <vt:lpstr>Branch &amp; Bound</vt:lpstr>
      <vt:lpstr>0/1 Knapsack Problem</vt:lpstr>
      <vt:lpstr>0/1 Knapsack Problem</vt:lpstr>
      <vt:lpstr>0/1 Knapsack Problem</vt:lpstr>
      <vt:lpstr>0/1 Knapsack Problem: Example</vt:lpstr>
      <vt:lpstr>0/1 Knapsack Problem: Example</vt:lpstr>
      <vt:lpstr>0/1 Knapsack Problem: Example</vt:lpstr>
      <vt:lpstr>0/1 Knapsack Problem: Example</vt:lpstr>
      <vt:lpstr>0/1 Knapsack Problem:</vt:lpstr>
      <vt:lpstr>Branch &amp; Bound : Lessons Learned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2301</cp:revision>
  <cp:lastPrinted>2020-11-05T08:51:37Z</cp:lastPrinted>
  <dcterms:created xsi:type="dcterms:W3CDTF">2020-08-01T06:16:01Z</dcterms:created>
  <dcterms:modified xsi:type="dcterms:W3CDTF">2021-12-02T02:43:08Z</dcterms:modified>
</cp:coreProperties>
</file>