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6" r:id="rId14"/>
    <p:sldId id="318" r:id="rId15"/>
    <p:sldId id="348" r:id="rId16"/>
    <p:sldId id="319" r:id="rId17"/>
    <p:sldId id="323" r:id="rId18"/>
    <p:sldId id="320" r:id="rId19"/>
    <p:sldId id="321" r:id="rId20"/>
    <p:sldId id="322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8" r:id="rId29"/>
    <p:sldId id="331" r:id="rId30"/>
    <p:sldId id="332" r:id="rId31"/>
    <p:sldId id="335" r:id="rId32"/>
    <p:sldId id="333" r:id="rId33"/>
    <p:sldId id="336" r:id="rId34"/>
    <p:sldId id="33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870-26B1-4583-BEA3-AE854B14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Collision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the universe is larger than the hash table size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there must be at least two different 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hash to the same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Pigeonhole Principle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avoiding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 collisions altogether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impossible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talk about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to resolving collisions: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Separate Chaining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Open Addressing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4BE-0964-4D6E-935D-38EA315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Separate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separate chaining,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elements that hash to the same slot are placed into the same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linked list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stores a pointer </a:t>
                </a:r>
                <a:r>
                  <a:rPr lang="en-US" dirty="0">
                    <a:solidFill>
                      <a:schemeClr val="accent1"/>
                    </a:solidFill>
                  </a:rPr>
                  <a:t>to the head f the linked list of all stored elements that hash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44AF93-419F-4421-B38D-F2891765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3174876"/>
            <a:ext cx="5343525" cy="234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76983-D5F8-4C22-AE63-41B64573AFA5}"/>
              </a:ext>
            </a:extLst>
          </p:cNvPr>
          <p:cNvSpPr txBox="1"/>
          <p:nvPr/>
        </p:nvSpPr>
        <p:spPr>
          <a:xfrm>
            <a:off x="6905625" y="5663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</p:spTree>
    <p:extLst>
      <p:ext uri="{BB962C8B-B14F-4D97-AF65-F5344CB8AC3E}">
        <p14:creationId xmlns:p14="http://schemas.microsoft.com/office/powerpoint/2010/main" val="205397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673-5056-41CA-8880-1190BB4E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A new element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always inserted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at the head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linked list</a:t>
                </a:r>
                <a:r>
                  <a:rPr lang="en-US" dirty="0">
                    <a:solidFill>
                      <a:schemeClr val="accent1"/>
                    </a:solidFill>
                  </a:rPr>
                  <a:t> of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worst-case running time for insertion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Insertion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 because it involves updating </a:t>
                </a: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two pointers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singly-linked lists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three pointers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search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first before we insert.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808ACD9-442E-4FDF-A012-FEF25D87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9" y="5521326"/>
            <a:ext cx="6579993" cy="9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D9F-C019-4358-A578-A5B3FE01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5D8B-7D1B-46A2-81CE-047B39AB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The worst-case running time for insert is </a:t>
            </a:r>
            <a:r>
              <a:rPr lang="en-US" sz="2800" b="1" i="1" dirty="0">
                <a:solidFill>
                  <a:srgbClr val="FF0000"/>
                </a:solidFill>
              </a:rPr>
              <a:t>proportiona</a:t>
            </a:r>
            <a:r>
              <a:rPr lang="en-US" b="1" i="1" dirty="0">
                <a:solidFill>
                  <a:srgbClr val="FF0000"/>
                </a:solidFill>
              </a:rPr>
              <a:t>l to the length of the list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 will do analysis on the average cost of this operation in detail.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E6C30-4CCA-4889-B951-B575A38E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61391"/>
            <a:ext cx="7296150" cy="9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worst-case running time of deleting an element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implementation using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59E7B1-8949-4739-B9ED-56C0199BB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5" y="4001294"/>
            <a:ext cx="6507160" cy="940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78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delete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can make use of the search and the delete operation previously discussed as follows: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D0893C-EAFB-45BF-90C3-B183F163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3984606"/>
            <a:ext cx="5534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1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hash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th-TH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that stores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load factor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average number of elements </a:t>
                </a:r>
                <a:r>
                  <a:rPr lang="en-US" dirty="0">
                    <a:solidFill>
                      <a:schemeClr val="accent1"/>
                    </a:solidFill>
                  </a:rPr>
                  <a:t>stored in a chain.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will be in terms of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can be less than, equal to or greater than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</a:rPr>
                  <a:t>measures how full a hash table is.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=1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chaining, the table size is the number of linked lists.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is the average length of the linked lists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9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B58-0F7A-4D6A-B377-AB91E68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worst-case behavior of hashing is still terrible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key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hash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same slot</a:t>
                </a:r>
                <a:r>
                  <a:rPr lang="en-US" dirty="0">
                    <a:solidFill>
                      <a:schemeClr val="accent1"/>
                    </a:solidFill>
                  </a:rPr>
                  <a:t>, resulting in a long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Therefore, the worst-case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time to compute the hash value.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Clearly,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>
                    <a:solidFill>
                      <a:schemeClr val="accent1"/>
                    </a:solidFill>
                  </a:rPr>
                  <a:t>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 </a:t>
                </a:r>
                <a:r>
                  <a:rPr lang="en-US" dirty="0">
                    <a:solidFill>
                      <a:schemeClr val="accent1"/>
                    </a:solidFill>
                  </a:rPr>
                  <a:t>for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worst-case performance </a:t>
                </a:r>
                <a:r>
                  <a:rPr lang="en-US" dirty="0">
                    <a:solidFill>
                      <a:schemeClr val="accent1"/>
                    </a:solidFill>
                  </a:rPr>
                  <a:t>!!!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depend on how well the hash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distributes the set of keys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stored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average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75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4916-114F-4217-84CA-F13A65FC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is 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 Uniform Hashing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Simple Uniform Hashing (SUH)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Any given element is equally likely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slots, independently of where any other element has hashed 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2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4: Data Structures (</a:t>
            </a:r>
            <a:r>
              <a:rPr lang="en-US" sz="4400" dirty="0">
                <a:solidFill>
                  <a:srgbClr val="FF0000"/>
                </a:solidFill>
              </a:rPr>
              <a:t>Part II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DC49-351A-465B-865E-380BA1F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length of the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 hash function runs in constant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required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for an element </a:t>
                </a:r>
                <a:r>
                  <a:rPr lang="en-US" dirty="0">
                    <a:solidFill>
                      <a:schemeClr val="accent1"/>
                    </a:solidFill>
                  </a:rPr>
                  <a:t>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linearly proportional to the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Determining the average complexity of the search operation boils down to finding the expected number of elements examined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search operation to see whether any element has a key whose value equal to the given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9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697-C405-4025-BD12-5C0F3322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average-case complexity of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shall consider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cases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 unsuccessful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5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SUH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any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not already stored in the hash table is equally likely to hash to any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slots.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expected time to unsuccessfully search for an element with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expected time to search to the end of the list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which is proportional to the expected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Therefore, the average-case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time for the hash function.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SUH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assume that the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being searched for is equally likely to be any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stored in the table.</a:t>
                </a: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number of elements examined during a successful search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one more than the number of elements that appear before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II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New elements are placed at the front of the chain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before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 were all inserted after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was inserted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E4D3B6-1B8A-4398-866D-4EBB475F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75" y="3811588"/>
            <a:ext cx="6919850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1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6005-AE51-430F-A35C-19C8465D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 inserted into the table,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which means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Under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SUH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Here, we fix the hash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and pick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randomly.]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)+0(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To find the expected number of elements, we take the average,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in the table, of one plus the expected number of elements inserted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list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 to the list.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36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box>
                                    <m:box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b="0" dirty="0"/>
                  <a:t>  		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2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total average running time (after taking into account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required to compute the hash function ) is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2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4D3-E9DC-4288-B55A-4AF1020F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Constant-Time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 load factor </a:t>
                </a:r>
                <a:r>
                  <a:rPr lang="en-US" i="1" dirty="0"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bound by some constant,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all the three basic operations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time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Search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Insert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Delete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339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5060-D1B2-4F1C-802D-03FFFFC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good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should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>
                    <a:solidFill>
                      <a:schemeClr val="accent1"/>
                    </a:solidFill>
                  </a:rPr>
                  <a:t>) satisfy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the assumption of simple uniform hashing</a:t>
                </a:r>
                <a:r>
                  <a:rPr lang="en-US" dirty="0">
                    <a:solidFill>
                      <a:schemeClr val="accent1"/>
                    </a:solidFill>
                  </a:rPr>
                  <a:t>: each key is equally likely to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slots, independently of where any other element has hashed to.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Unfortunately, we typically have no way to check this condition, since we rarely know the probability distribution from which the keys are drawn.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Moreover, the keys may not be drawn independently.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044-7D58-4FC6-A48F-20C697F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Direct addressing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implement a dynamic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th-TH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consisting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stored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 of the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slot stores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one element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Direct addressing works well when the universe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, that is,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small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1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A24-28EC-4F4B-8B9C-938D050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Heuristically Good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05DC-870A-448B-9CE3-DD90A8DA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In practice</a:t>
            </a:r>
            <a:r>
              <a:rPr lang="en-US" dirty="0">
                <a:solidFill>
                  <a:schemeClr val="accent1"/>
                </a:solidFill>
              </a:rPr>
              <a:t>, we can often employ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to create a hash function that performs well.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discuss </a:t>
            </a:r>
            <a:r>
              <a:rPr lang="en-US" b="1" i="1" dirty="0">
                <a:solidFill>
                  <a:srgbClr val="FF0000"/>
                </a:solidFill>
              </a:rPr>
              <a:t>two variants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for </a:t>
            </a:r>
            <a:r>
              <a:rPr lang="en-US" b="1" i="1" dirty="0">
                <a:solidFill>
                  <a:srgbClr val="FF0000"/>
                </a:solidFill>
              </a:rPr>
              <a:t>creating good hash functions</a:t>
            </a:r>
            <a:r>
              <a:rPr lang="en-US" b="1" i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433996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78EF-F591-4239-8DD2-75A95BB5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Interpreting keys as natural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Most hash functions assume that the universe of keys is the set of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natural numbers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br>
                  <a:rPr lang="en-US" sz="2800" dirty="0">
                    <a:solidFill>
                      <a:schemeClr val="accent1"/>
                    </a:solidFill>
                  </a:rPr>
                </a:br>
                <a:r>
                  <a:rPr lang="en-US" sz="2800" dirty="0">
                    <a:solidFill>
                      <a:schemeClr val="accent1"/>
                    </a:solidFill>
                  </a:rPr>
                  <a:t>From now, we will assume keys are natural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If they are not, we can often find a way to treat them as natural numbers somehow.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can interpret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string of characters </a:t>
                </a:r>
                <a:r>
                  <a:rPr lang="en-US" dirty="0">
                    <a:solidFill>
                      <a:schemeClr val="accent1"/>
                    </a:solidFill>
                  </a:rPr>
                  <a:t>as an integer expressed in suitable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 notation</a:t>
                </a:r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example, we can convert the string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</a:t>
                </a:r>
                <a:r>
                  <a:rPr lang="en-US" dirty="0">
                    <a:solidFill>
                      <a:schemeClr val="accent1"/>
                    </a:solidFill>
                  </a:rPr>
                  <a:t>”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+97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+115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+104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 =</a:t>
                </a:r>
                <a:r>
                  <a:rPr lang="en-US" i="1" dirty="0">
                    <a:solidFill>
                      <a:srgbClr val="FF0000"/>
                    </a:solidFill>
                  </a:rPr>
                  <a:t> 152599016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radix-128</a:t>
                </a:r>
                <a:r>
                  <a:rPr lang="en-US" b="1" dirty="0">
                    <a:solidFill>
                      <a:srgbClr val="FF0000"/>
                    </a:solidFill>
                  </a:rPr>
                  <a:t> integer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ASCII Code: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=72,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=97,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=115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25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012-2B90-463E-B651-CD9A8FA2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division method</a:t>
                </a:r>
                <a:r>
                  <a:rPr lang="en-US" dirty="0">
                    <a:solidFill>
                      <a:schemeClr val="accent1"/>
                    </a:solidFill>
                  </a:rPr>
                  <a:t>, we map a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by taking the remainder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hash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dirty="0">
                    <a:solidFill>
                      <a:srgbClr val="FF0000"/>
                    </a:solidFill>
                  </a:rPr>
                  <a:t>***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not***</a:t>
                </a:r>
                <a:r>
                  <a:rPr lang="en-US" dirty="0">
                    <a:solidFill>
                      <a:schemeClr val="accent1"/>
                    </a:solidFill>
                  </a:rPr>
                  <a:t> be a power of two since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hash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will be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order bits.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Rule of Thumb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be a prime that is </a:t>
                </a:r>
                <a:r>
                  <a:rPr lang="en-US" i="1" dirty="0">
                    <a:solidFill>
                      <a:schemeClr val="accent1"/>
                    </a:solidFill>
                  </a:rPr>
                  <a:t>not too close</a:t>
                </a:r>
                <a:r>
                  <a:rPr lang="en-US" dirty="0">
                    <a:solidFill>
                      <a:schemeClr val="accent1"/>
                    </a:solidFill>
                  </a:rPr>
                  <a:t> to an </a:t>
                </a:r>
                <a:r>
                  <a:rPr lang="en-US" i="1" dirty="0">
                    <a:solidFill>
                      <a:schemeClr val="accent1"/>
                    </a:solidFill>
                  </a:rPr>
                  <a:t>exact power of two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2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07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BE9-93FF-40A9-A1C9-AF1487C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Extract the fractional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it the fractional part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(2)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Take the floor of the result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(3)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Although this method works with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works better with some values than with others.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optimal choice depends on the characteristics of the data being hashed.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Knuth suggests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≈0.6180339887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works pretty well.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22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908-C1E1-4582-8C9A-26F4B1D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DCA7-4F66-4230-A584-BA5B39C8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b="1" i="1" dirty="0">
                <a:solidFill>
                  <a:srgbClr val="FF0000"/>
                </a:solidFill>
              </a:rPr>
              <a:t>open addressing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each slot stores at most one element, that is, each table slot either </a:t>
            </a:r>
            <a:r>
              <a:rPr lang="en-US" b="1" i="1" dirty="0">
                <a:solidFill>
                  <a:srgbClr val="FF0000"/>
                </a:solidFill>
              </a:rPr>
              <a:t>contains an element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i="1" dirty="0">
                <a:solidFill>
                  <a:srgbClr val="FF0000"/>
                </a:solidFill>
              </a:rPr>
              <a:t>is empty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With the notion of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key does not need to always get mapped to a single slot.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a collision, we perform collision resolution by </a:t>
            </a:r>
            <a:r>
              <a:rPr lang="en-US" b="1" i="1" dirty="0">
                <a:solidFill>
                  <a:srgbClr val="FF0000"/>
                </a:solidFill>
              </a:rPr>
              <a:t>successively examining in a systematic way</a:t>
            </a:r>
            <a:r>
              <a:rPr lang="en-US" dirty="0">
                <a:solidFill>
                  <a:schemeClr val="accent1"/>
                </a:solidFill>
              </a:rPr>
              <a:t> the hash table until we eventually find an </a:t>
            </a:r>
            <a:r>
              <a:rPr lang="en-US" b="1" i="1" dirty="0">
                <a:solidFill>
                  <a:srgbClr val="FF0000"/>
                </a:solidFill>
              </a:rPr>
              <a:t>empty</a:t>
            </a:r>
            <a:r>
              <a:rPr lang="en-US" dirty="0">
                <a:solidFill>
                  <a:schemeClr val="accent1"/>
                </a:solidFill>
              </a:rPr>
              <a:t> slot, into which the new element is inserted.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such a systematic way of examining the hash table is called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52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36E4-11C5-483B-B45E-866F15F4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extend the hash function to include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probe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a second input: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0,1,2…,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{0,1,2…,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With open addressing,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require that for every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 probe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permutation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This behavior of the hash function ensures that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slots will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eventually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probed in the worst case (i.e.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when the hash table is full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13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3DF10-9348-4F87-9E66-00741E3A6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21" y="3192065"/>
            <a:ext cx="5954304" cy="28932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/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purpose of simplicity,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	we assume that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have the same value,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blipFill>
                <a:blip r:embed="rId3"/>
                <a:stretch>
                  <a:fillRect l="-714" t="-5172" r="-26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/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Each slot contains either a value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(if the slot is empty.)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either returns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slot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or it returns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signify that the table is already full.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blipFill>
                <a:blip r:embed="rId4"/>
                <a:stretch>
                  <a:fillRect l="-5169" t="-2863" r="-2783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0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B4650-4DEA-49B3-BCFE-DC6D5662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 search will return the element being searched for if the element is stored in the hash table.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Unsuccessful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There are two possibilities for an unsuccessful search: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an empty slot is encountered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 end of the hash table is reached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5D146-A6ED-492D-A337-1EA67E9E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17" y="2623370"/>
            <a:ext cx="5305425" cy="2176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/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The algorithm for searching for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probes the same sequence of slots as the insertion algorithm examined when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If the algorithm finds an empty slot mid-way, it means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present in the table. Otherwise,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have been inserted in this empty slot and not later in its probe sequence.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blipFill>
                <a:blip r:embed="rId3"/>
                <a:stretch>
                  <a:fillRect l="-4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8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open addressing, deletion  is not as straightforward.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delete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its slot, we cannot simply mark it as empty by storing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solve this problem by storing a special flag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DELETED </a:t>
                </a:r>
                <a:r>
                  <a:rPr lang="en-US" dirty="0">
                    <a:solidFill>
                      <a:schemeClr val="accent1"/>
                    </a:solidFill>
                  </a:rPr>
                  <a:t>instead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b="1" i="1">
                    <a:solidFill>
                      <a:schemeClr val="accent1"/>
                    </a:solidFill>
                  </a:rPr>
                  <a:t>. </a:t>
                </a:r>
                <a:r>
                  <a:rPr lang="en-US" b="1" i="1">
                    <a:solidFill>
                      <a:srgbClr val="FF0000"/>
                    </a:solidFill>
                  </a:rPr>
                  <a:t>Refer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 PS 4.3.1 and 4.3.2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The pseudocode for delete will be added after the submission deadline for PS4.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812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1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11E2-987D-4493-A20C-DDC094F7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730B-5F11-4163-B239-FDCE66AB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show three </a:t>
            </a:r>
            <a:r>
              <a:rPr lang="en-US" b="1" dirty="0">
                <a:solidFill>
                  <a:srgbClr val="FF0000"/>
                </a:solidFill>
              </a:rPr>
              <a:t>probing techniques </a:t>
            </a:r>
            <a:r>
              <a:rPr lang="en-US" dirty="0">
                <a:solidFill>
                  <a:schemeClr val="accent1"/>
                </a:solidFill>
              </a:rPr>
              <a:t>that can be used to produce </a:t>
            </a:r>
            <a:r>
              <a:rPr lang="en-US" b="1" i="1" dirty="0">
                <a:solidFill>
                  <a:srgbClr val="FF0000"/>
                </a:solidFill>
              </a:rPr>
              <a:t>probe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84310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2D76-FBB3-4DA3-98E5-BF5C25A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FB930-BD52-4897-A944-161CBE03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6" y="1419850"/>
            <a:ext cx="7548471" cy="40867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A2D2C-B4D6-4AA2-BCF5-7FB472447ACC}"/>
              </a:ext>
            </a:extLst>
          </p:cNvPr>
          <p:cNvSpPr txBox="1"/>
          <p:nvPr/>
        </p:nvSpPr>
        <p:spPr>
          <a:xfrm>
            <a:off x="6910685" y="579531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222F2-CB85-4F42-A905-315D7D150A29}"/>
              </a:ext>
            </a:extLst>
          </p:cNvPr>
          <p:cNvSpPr txBox="1"/>
          <p:nvPr/>
        </p:nvSpPr>
        <p:spPr>
          <a:xfrm>
            <a:off x="838200" y="1708900"/>
            <a:ext cx="398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slot stores a pointer to the actual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Objects consist of two parts: </a:t>
            </a:r>
            <a:r>
              <a:rPr lang="en-US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/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It is given that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={0,1,2,…,9}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Currently, the direct-address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</a:t>
                </a:r>
                <a:r>
                  <a:rPr lang="en-US" dirty="0"/>
                  <a:t> </a:t>
                </a:r>
                <a:r>
                  <a:rPr lang="en-US" i="1" dirty="0"/>
                  <a:t>4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keys of the current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2, 3, 5</m:t>
                    </m:r>
                  </m:oMath>
                </a14:m>
                <a:r>
                  <a:rPr lang="th-TH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blipFill>
                <a:blip r:embed="rId3"/>
                <a:stretch>
                  <a:fillRect l="-1378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/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Implementation Alternative: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Instead of storing pointers, we can store objects in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to save space.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blipFill>
                <a:blip r:embed="rId4"/>
                <a:stretch>
                  <a:fillRect l="-135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98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60AA-8684-48D9-B847-45533FA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when a collision occurs,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move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(wrapping around when reaching the last slot) to see if it is an empty slot. 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continue moving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until an empty slot is found.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otherwise, it means the hash table is full.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Hash functions for linear probing are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;later positions probed will be offset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(wrapping around for the last slot).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12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1A5-8558-45D9-A631-4768343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quadratic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positive constants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later positions probed are offset by some amount that depends on the probe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two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7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810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DEA4-D599-4489-A001-6FA2A97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where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are auxiliary hash functions.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 a larger number of probe sequences are made possible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probe sequence depends on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two ways (the initial probe position or the offset or both may vary)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to allow the entire hash table to be searched,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chosen in such a way that they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relatively prime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DAAB1F-B122-4DE5-9696-68A03134F3C9}"/>
              </a:ext>
            </a:extLst>
          </p:cNvPr>
          <p:cNvSpPr txBox="1"/>
          <p:nvPr/>
        </p:nvSpPr>
        <p:spPr>
          <a:xfrm>
            <a:off x="838200" y="5661878"/>
            <a:ext cx="95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Double hashing makes probe sequences </a:t>
            </a:r>
            <a:r>
              <a:rPr lang="en-US" sz="2400" b="1" i="1" dirty="0">
                <a:solidFill>
                  <a:srgbClr val="FF0000"/>
                </a:solidFill>
              </a:rPr>
              <a:t>look more random </a:t>
            </a:r>
            <a:r>
              <a:rPr lang="en-US" sz="2400" dirty="0">
                <a:solidFill>
                  <a:schemeClr val="accent1"/>
                </a:solidFill>
              </a:rPr>
              <a:t>than linear and quadratic probing so it performs better. </a:t>
            </a:r>
          </a:p>
        </p:txBody>
      </p:sp>
    </p:spTree>
    <p:extLst>
      <p:ext uri="{BB962C8B-B14F-4D97-AF65-F5344CB8AC3E}">
        <p14:creationId xmlns:p14="http://schemas.microsoft.com/office/powerpoint/2010/main" val="12172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F8A3-6D1F-4BC5-AA01-37699F51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8094-1860-4D7A-8FE1-B4C0C31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learned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Direct-Address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Collision Resolution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Separate Chain Method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Open Address Method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FF0000"/>
                </a:solidFill>
              </a:rPr>
              <a:t>sorting algorithms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26CE-E78E-4AB7-8FAA-D8E35F0D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626E1-2FA1-40D8-9A50-C06B17F0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01" y="4309639"/>
            <a:ext cx="6015147" cy="8576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B6733-12C2-44CA-943B-E336A2B0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26" y="3035106"/>
            <a:ext cx="5667697" cy="787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A0876-6200-40EB-82C3-BDEA7E4BD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51" y="1869687"/>
            <a:ext cx="5667697" cy="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/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three basic operations of the direct-address table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operations.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blipFill>
                <a:blip r:embed="rId5"/>
                <a:stretch>
                  <a:fillRect l="-815" t="-7576" r="-7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9A98-25F7-43EB-A219-0914C48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Downsides of Direct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Observations: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When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large, storing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size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direct addressing is impractical.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actually stored </a:t>
                </a:r>
                <a:r>
                  <a:rPr lang="en-US" dirty="0">
                    <a:solidFill>
                      <a:schemeClr val="accent1"/>
                    </a:solidFill>
                  </a:rPr>
                  <a:t>may be so small relative to the size of the universe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most of the space would be wasted.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fix these issues,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	we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5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E5A-5332-4E7D-AC1B-F00ABA7C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939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DE79-1A8B-4269-8390-6DC7065A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95" y="1756965"/>
            <a:ext cx="6763005" cy="33440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48A58-B8BE-4AE7-AFC4-A4916CFA0E32}"/>
              </a:ext>
            </a:extLst>
          </p:cNvPr>
          <p:cNvSpPr txBox="1"/>
          <p:nvPr/>
        </p:nvSpPr>
        <p:spPr>
          <a:xfrm>
            <a:off x="6977360" y="524286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/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keys stored is much less than the universe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all possible keys,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hash table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much less storage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direct-address table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blipFill>
                <a:blip r:embed="rId3"/>
                <a:stretch>
                  <a:fillRect l="-1438" t="-2765" r="-222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/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 hash table requires storage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maintain the benefit that searching for an element still requires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average case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blipFill>
                <a:blip r:embed="rId4"/>
                <a:stretch>
                  <a:fillRect l="-1698" t="-2304" r="-231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AD0F-28B7-490E-88D9-1062A506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direct-addressing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1"/>
                    </a:solidFill>
                  </a:rPr>
                  <a:t>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in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hashing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stored in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Key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hashes to slot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hash value of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40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7EB-452C-415B-8E47-C2FC255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Hashing Collision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D253B-EDAF-486E-AFC3-BE33F30F5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1295400"/>
            <a:ext cx="6829425" cy="2995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7B058-1D82-4B8E-A196-37F0688C92CD}"/>
              </a:ext>
            </a:extLst>
          </p:cNvPr>
          <p:cNvSpPr txBox="1"/>
          <p:nvPr/>
        </p:nvSpPr>
        <p:spPr>
          <a:xfrm>
            <a:off x="6867525" y="4492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/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two different keys hash to the same slot, we call this situation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collision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hash to the same slot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blipFill>
                <a:blip r:embed="rId3"/>
                <a:stretch>
                  <a:fillRect l="-1713" t="-1572" r="-156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/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solution is to avoid collisions or at least minimize their number.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Choosing a good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key to minimizing collisions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appear random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but must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that given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the hash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always produce the same output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blipFill>
                <a:blip r:embed="rId4"/>
                <a:stretch>
                  <a:fillRect l="-1630" t="-876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3149</Words>
  <Application>Microsoft Office PowerPoint</Application>
  <PresentationFormat>Widescreen</PresentationFormat>
  <Paragraphs>330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Direct-Addressing</vt:lpstr>
      <vt:lpstr>Direct-Address Table</vt:lpstr>
      <vt:lpstr>Basic Operations </vt:lpstr>
      <vt:lpstr>Downsides of Direct Addressing </vt:lpstr>
      <vt:lpstr>Hash Table</vt:lpstr>
      <vt:lpstr>Hash Function</vt:lpstr>
      <vt:lpstr>Hashing Collision</vt:lpstr>
      <vt:lpstr>Collision Resolution</vt:lpstr>
      <vt:lpstr>Separate Chaining</vt:lpstr>
      <vt:lpstr>Basic Operation: Insert</vt:lpstr>
      <vt:lpstr>Basic Operation: Search</vt:lpstr>
      <vt:lpstr>Basic Operation: Delete</vt:lpstr>
      <vt:lpstr>Basic Operation: Delete by Key</vt:lpstr>
      <vt:lpstr>Load Factor</vt:lpstr>
      <vt:lpstr>Load Factor</vt:lpstr>
      <vt:lpstr>Average-Case Analysis</vt:lpstr>
      <vt:lpstr>Simple Uniform Hashing</vt:lpstr>
      <vt:lpstr>Simple Uniform Hashing</vt:lpstr>
      <vt:lpstr>The average-case complexity of search</vt:lpstr>
      <vt:lpstr>Unsuccessful Search</vt:lpstr>
      <vt:lpstr>Successful Search</vt:lpstr>
      <vt:lpstr>Successful Search</vt:lpstr>
      <vt:lpstr>Successful Search</vt:lpstr>
      <vt:lpstr>Successful Search</vt:lpstr>
      <vt:lpstr>Successful Search</vt:lpstr>
      <vt:lpstr>Constant-Time Operations</vt:lpstr>
      <vt:lpstr>Hash Function</vt:lpstr>
      <vt:lpstr>Heuristically Good Hash Functions</vt:lpstr>
      <vt:lpstr>Interpreting keys as natural numbers</vt:lpstr>
      <vt:lpstr>Division Method</vt:lpstr>
      <vt:lpstr>Multiplication Method</vt:lpstr>
      <vt:lpstr>Open Addressing</vt:lpstr>
      <vt:lpstr>Probe Sequence</vt:lpstr>
      <vt:lpstr>Basic Operation: Insert</vt:lpstr>
      <vt:lpstr>Basic Operation: Search</vt:lpstr>
      <vt:lpstr>Basic Operation: Deletion</vt:lpstr>
      <vt:lpstr>Probing Techniques</vt:lpstr>
      <vt:lpstr>Linear Probing</vt:lpstr>
      <vt:lpstr>Quadratic Probing</vt:lpstr>
      <vt:lpstr>Double Hashing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1182</cp:revision>
  <cp:lastPrinted>2021-08-25T06:06:15Z</cp:lastPrinted>
  <dcterms:created xsi:type="dcterms:W3CDTF">2020-08-01T06:16:01Z</dcterms:created>
  <dcterms:modified xsi:type="dcterms:W3CDTF">2021-08-25T06:06:22Z</dcterms:modified>
</cp:coreProperties>
</file>