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55" r:id="rId4"/>
    <p:sldId id="358" r:id="rId5"/>
    <p:sldId id="360" r:id="rId6"/>
    <p:sldId id="359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9" r:id="rId34"/>
    <p:sldId id="388" r:id="rId35"/>
    <p:sldId id="35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7352-5B6F-4F88-8570-DA2B8DB3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Bottom-Up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9E5AB-DA57-460D-A849-0CC2EF2C6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Taking as input the adjacency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we compute a series of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=1,2,3…,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actual shortest path weights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every pair of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essence, the algorithm on the right,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 input,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output, effectively extending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shortest paths computed so far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more edge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:</a:t>
                </a: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….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9E5AB-DA57-460D-A849-0CC2EF2C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2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AB98592-0877-451B-9E2B-A13A93E37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3556123"/>
            <a:ext cx="4200525" cy="26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C384-055B-4E7A-B2BF-08478801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Bottom-Up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5FB57-2E6A-4E42-B7BA-E7700D992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algorithm consists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triply nested </a:t>
                </a:r>
                <a:r>
                  <a:rPr lang="en-US" dirty="0">
                    <a:solidFill>
                      <a:schemeClr val="accent1"/>
                    </a:solidFill>
                  </a:rPr>
                  <a:t>for loops, each of which executes for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times, the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5FB57-2E6A-4E42-B7BA-E7700D99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A5F11E-3072-46F1-82AD-58A69AB9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66" y="2963986"/>
            <a:ext cx="5149567" cy="32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3736-02B6-4779-84B6-2A02C9A3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the DP solution we have just arrived at has a close relation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matrix multiplication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that,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two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matrices, we compute the following: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if we make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symbolic substitutions in Eq.2</a:t>
                </a:r>
                <a:r>
                  <a:rPr lang="en-US" dirty="0">
                    <a:solidFill>
                      <a:schemeClr val="accent1"/>
                    </a:solidFill>
                  </a:rPr>
                  <a:t>, we obtain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Eq.3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→+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     →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6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3736-02B6-4779-84B6-2A02C9A3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if we apply these changes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𝐸𝑥𝑡𝑒𝑛𝑑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𝑆h𝑜𝑟𝑡𝑒𝑠𝑡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𝑃𝑎𝑡h𝑠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replace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obtain the following matrix multiplication algorithm we are familiar with. (See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Lecture 6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835633-5557-43C8-BF92-467002F1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3248025"/>
            <a:ext cx="4295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3736-02B6-4779-84B6-2A02C9A3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Let’s return to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APSP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Problem.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Recall that we compute the shortest-path weights by extending shortest paths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edge by edge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denote the matrix “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” returned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𝐸𝑥𝑡𝑒𝑛𝑑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𝑆h𝑜𝑟𝑡𝑒𝑠𝑡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𝑃𝑎𝑡h𝑠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compute the 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matrices as follows: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		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Recall that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actual shortest path weights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every pair of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44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9F3-2709-4EE2-8A44-4F0267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arrive at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SLOW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to compute all-pair shortest paths.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algorithm starts by initializing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extends the shortest paths computed so far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by one edge at a time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returned by the algorithm contains the actual shortest paths.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algorithm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 because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iterations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each of which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E9E340F-8C28-40F6-9C46-A65D06138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4" y="3897880"/>
            <a:ext cx="6064251" cy="24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9F3-2709-4EE2-8A44-4F0267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apply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the repeated squaring technique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reduce the number of matrix multiplications to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(8)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 is always guaranteed that 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9F3-2709-4EE2-8A44-4F0267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faster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can achieve a better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using the repeated squaring technique: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multiplications,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</a:t>
                </a:r>
                <a:r>
                  <a:rPr lang="en-US" sz="2000" dirty="0"/>
                  <a:t>.</a:t>
                </a: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DE51391-7A2C-412F-9AA3-0CE786F93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797176"/>
            <a:ext cx="62674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0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9F3-2709-4EE2-8A44-4F0267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Floyd-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Warshall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algorithm, a different way of characterizing the structure of shortest paths is used.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Floyd-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Warshall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considers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intermediate vertices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shortest path, where an intermediate vertex of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simple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any vertex  of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That is, it can be any vertex in the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0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83F7-77A5-4C2D-A229-04FD34EC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1DD34-4BC6-48B9-BF59-FA01C64F2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For any pair of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consider all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all intermediate vertices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drawn from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minimum weight-path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among all of them.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 intermediate vertex of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all intermediate vertices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200" dirty="0">
                    <a:solidFill>
                      <a:schemeClr val="accent1"/>
                    </a:solidFill>
                  </a:rPr>
                  <a:t>A shortest path from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shortest path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an intermediate vertex of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we decompose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j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all the intermediate vertices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In fact, we can make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 stronger statement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because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not an intermediate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all intermediate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1DD34-4BC6-48B9-BF59-FA01C64F2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17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11: Graph Algorithms (Part III)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All-Pair Shortest Paths (APSP)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519-3ADB-40FC-9AE1-3B9AE275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803E4-90B6-4A05-A94D-EE0E657A2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be the weight of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which all the intermediate vertices are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no intermediate vertices at all so such a path contains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most one edge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                                                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(Eq.4)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Because, for any path, all intermediate vertices are in the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final solution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803E4-90B6-4A05-A94D-EE0E657A2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5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519-3ADB-40FC-9AE1-3B9AE275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803E4-90B6-4A05-A94D-EE0E657A2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Floyd-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Warshall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consists of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three nested for loops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each of which executes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exactly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 each execution of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7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time, the total running time is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803E4-90B6-4A05-A94D-EE0E657A2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969650-24FA-42CD-ACAD-256DB13A2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38" y="3201415"/>
            <a:ext cx="6036862" cy="31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3938-E0A6-46E6-9BC4-B14232BD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Transitive Closure of 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Given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vertex 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determine whether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pair of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transitive closure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most obvious way to compute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transitive closure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graph is to assign a weight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each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run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the Floyd-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Warshall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algorithm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on the graph.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If there is a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Otherwise,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01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3938-E0A6-46E6-9BC4-B14232BD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Transitive Closure of 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Another method for computing the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transitive closure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to rely on the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matrix multiplication view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       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     →        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if there is a path from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otherwise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Thus, we can formulate a recurrence solution as follows:</a:t>
                </a:r>
              </a:p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∧(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)∉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∨  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b="1" i="1" dirty="0">
                    <a:solidFill>
                      <a:srgbClr val="FF0000"/>
                    </a:solidFill>
                  </a:rPr>
                  <a:t>			(Eq.5)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Recursive Case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solidFill>
                      <a:srgbClr val="FF0000"/>
                    </a:solidFill>
                  </a:rPr>
                  <a:t>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  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800" b="1" i="1" dirty="0">
                    <a:solidFill>
                      <a:srgbClr val="FF0000"/>
                    </a:solidFill>
                  </a:rPr>
                  <a:t>       (Eq.6)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11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3938-E0A6-46E6-9BC4-B14232BD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Transitive Closure of 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As in the Floyd-</a:t>
                </a:r>
                <a:r>
                  <a:rPr lang="en-US" sz="1800" dirty="0" err="1">
                    <a:solidFill>
                      <a:schemeClr val="accent1"/>
                    </a:solidFill>
                  </a:rPr>
                  <a:t>Warshall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algorithm, we compute the sequence of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three nested for loops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each of which executes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exactly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Therefore, there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iterations in total.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Each iteration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 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08474B-E8AD-47E0-870A-DEF0FC81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9" y="3234910"/>
            <a:ext cx="3386137" cy="29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36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079-8FA9-46E7-8AAE-BAE28F1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024E-60CB-4BE9-9050-1D0B602D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Johnson’s Algorithm </a:t>
            </a:r>
            <a:r>
              <a:rPr lang="en-US" dirty="0">
                <a:solidFill>
                  <a:schemeClr val="accent1"/>
                </a:solidFill>
              </a:rPr>
              <a:t>computes all-pair shortest paths for all the vertices.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Suitable for </a:t>
            </a:r>
            <a:r>
              <a:rPr lang="en-US" b="1" i="1" dirty="0">
                <a:solidFill>
                  <a:srgbClr val="FF0000"/>
                </a:solidFill>
              </a:rPr>
              <a:t>sparse graphs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Asymptotically better than the </a:t>
            </a:r>
            <a:r>
              <a:rPr lang="en-US" b="1" i="1" dirty="0">
                <a:solidFill>
                  <a:srgbClr val="FF0000"/>
                </a:solidFill>
              </a:rPr>
              <a:t>Floyd-</a:t>
            </a:r>
            <a:r>
              <a:rPr lang="en-US" b="1" i="1" dirty="0" err="1">
                <a:solidFill>
                  <a:srgbClr val="FF0000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Either returns a matrix of shortest paths</a:t>
            </a:r>
            <a:r>
              <a:rPr lang="th-TH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for all pairs of vertices or reports that the graph contains a </a:t>
            </a:r>
            <a:r>
              <a:rPr lang="en-US" b="1" i="1" dirty="0">
                <a:solidFill>
                  <a:srgbClr val="FF0000"/>
                </a:solidFill>
              </a:rPr>
              <a:t>negative-weight cycle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Uses both </a:t>
            </a:r>
            <a:r>
              <a:rPr lang="en-US" b="1" i="1" dirty="0">
                <a:solidFill>
                  <a:srgbClr val="FF0000"/>
                </a:solidFill>
              </a:rPr>
              <a:t>Dijkstra’s algorithm </a:t>
            </a:r>
            <a:r>
              <a:rPr lang="en-US" dirty="0">
                <a:solidFill>
                  <a:schemeClr val="accent1"/>
                </a:solidFill>
              </a:rPr>
              <a:t>and the </a:t>
            </a:r>
            <a:r>
              <a:rPr lang="en-US" b="1" i="1" dirty="0">
                <a:solidFill>
                  <a:srgbClr val="FF0000"/>
                </a:solidFill>
              </a:rPr>
              <a:t>Bellman-Ford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r>
              <a:rPr lang="en-US" b="1" i="1" dirty="0">
                <a:solidFill>
                  <a:srgbClr val="FF0000"/>
                </a:solidFill>
              </a:rPr>
              <a:t>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subroutines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Uses the </a:t>
            </a:r>
            <a:r>
              <a:rPr lang="en-US" b="1" i="1" dirty="0">
                <a:solidFill>
                  <a:srgbClr val="FF0000"/>
                </a:solidFill>
              </a:rPr>
              <a:t>reweighting technique</a:t>
            </a:r>
          </a:p>
        </p:txBody>
      </p:sp>
    </p:spTree>
    <p:extLst>
      <p:ext uri="{BB962C8B-B14F-4D97-AF65-F5344CB8AC3E}">
        <p14:creationId xmlns:p14="http://schemas.microsoft.com/office/powerpoint/2010/main" val="183294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079-8FA9-46E7-8AAE-BAE28F1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B024E-60CB-4BE9-9050-1D0B602D5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all weights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can find shortest paths between all pairs of vertices by running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each vertex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graph.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running time of this part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min-priority Q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negative-weight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 negative-weight cycles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simply compute the new set of edge weights so that we can apply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Dijkstra’s algorithm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new set of edge weights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must satisfy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 properties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dirty="0">
                    <a:solidFill>
                      <a:schemeClr val="accent1"/>
                    </a:solidFill>
                  </a:rPr>
                  <a:t>) For all pairs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path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also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weight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dirty="0">
                    <a:solidFill>
                      <a:schemeClr val="accent1"/>
                    </a:solidFill>
                  </a:rPr>
                  <a:t>) For all edges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new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non-negative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B024E-60CB-4BE9-9050-1D0B602D5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05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7E11-32A1-4CF7-BFA0-6C7D1750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B0AC-45D7-4219-840E-57C6D2BE5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(P1: Reweighting does not change shortest paths)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Given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function mapping vertices to real numbers, for each edge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define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				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(Eq.7)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any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also a shortest path with weight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That 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denotes shortest-path weights derived from weight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Further more,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B0AC-45D7-4219-840E-57C6D2BE5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652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7E11-32A1-4CF7-BFA0-6C7D1750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B0AC-45D7-4219-840E-57C6D2BE5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(Claim I)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start by showing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	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path-independent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if one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shorter than another using weight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it is also shorter using weight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we have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B0AC-45D7-4219-840E-57C6D2BE5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1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146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765-A15D-4885-B8A9-4353491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(Claim II)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Consider any 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Eq.7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	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94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765-A15D-4885-B8A9-4353491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(P2: Reweighting ensures non-negativity)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Given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function mapping vertices to real numbers. we define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For all edges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new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non-negative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construct a new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some new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has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 negative-weight cycles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46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765-A15D-4885-B8A9-4353491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have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 negative-weight cycles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      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(See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Lecture 10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     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Eq.7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For all edges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new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non-negative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751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765-A15D-4885-B8A9-4353491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ED322-879B-44AF-B91C-C71C34A3B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457420"/>
            <a:ext cx="6428249" cy="5400580"/>
          </a:xfrm>
        </p:spPr>
      </p:pic>
    </p:spTree>
    <p:extLst>
      <p:ext uri="{BB962C8B-B14F-4D97-AF65-F5344CB8AC3E}">
        <p14:creationId xmlns:p14="http://schemas.microsoft.com/office/powerpoint/2010/main" val="21845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185B-1DE3-4754-9736-0A835B61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E967FF-1C47-4F9F-B71B-10329965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5" y="2217085"/>
            <a:ext cx="5454650" cy="3857484"/>
          </a:xfrm>
        </p:spPr>
      </p:pic>
    </p:spTree>
    <p:extLst>
      <p:ext uri="{BB962C8B-B14F-4D97-AF65-F5344CB8AC3E}">
        <p14:creationId xmlns:p14="http://schemas.microsoft.com/office/powerpoint/2010/main" val="1936944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67AB-A46F-4D34-94D4-E892490C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488B0-8CC3-4357-8771-EC2B7CAE1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running time of Johnson’s algorithm is determined  by the for loop of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9-12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Running Dijkstra’s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 costs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sparse,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so the running time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which is asymptotically faster than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Floyd-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Warshall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algorithm,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488B0-8CC3-4357-8771-EC2B7CAE1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23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all-pair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All-Pair Shortest Path 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Naive Dynamic Programming View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Multiplication View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Transitive Closure of Directed Graphs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Johnson’s Algorithm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(Eq.1)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All-Pair Shortest Paths: Ad-hoc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4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no n</a:t>
                </a:r>
                <a:r>
                  <a:rPr lang="en-US" sz="8000" b="1" dirty="0">
                    <a:solidFill>
                      <a:srgbClr val="FF0000"/>
                    </a:solidFill>
                  </a:rPr>
                  <a:t>egative-weight edges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, we can run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for each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source vertex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algorithm runs in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  <m:sSup>
                          <m:sSupPr>
                            <m:ctrlP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𝑉𝐸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8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dense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,  the running time is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8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8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8000" b="1" dirty="0">
                    <a:solidFill>
                      <a:srgbClr val="FF0000"/>
                    </a:solidFill>
                  </a:rPr>
                  <a:t>egative-weight edges,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we can run</a:t>
                </a:r>
                <a:r>
                  <a:rPr lang="en-US" sz="8000" b="1" dirty="0">
                    <a:solidFill>
                      <a:srgbClr val="FF0000"/>
                    </a:solidFill>
                  </a:rPr>
                  <a:t> Bellman-Ford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for each 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source vertex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algorithm runs in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d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dense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,  the running time is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60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9600" dirty="0">
                    <a:solidFill>
                      <a:schemeClr val="accent1"/>
                    </a:solidFill>
                  </a:rPr>
                  <a:t>We will see that we can achieve a </a:t>
                </a:r>
                <a:r>
                  <a:rPr lang="en-US" sz="9600" b="1" i="1" dirty="0">
                    <a:solidFill>
                      <a:srgbClr val="FF0000"/>
                    </a:solidFill>
                  </a:rPr>
                  <a:t>better time complexity</a:t>
                </a:r>
                <a:r>
                  <a:rPr lang="en-US" sz="9600" dirty="0">
                    <a:solidFill>
                      <a:schemeClr val="accent1"/>
                    </a:solidFill>
                  </a:rPr>
                  <a:t> than that of these two ad-hoc solutions.</a:t>
                </a:r>
              </a:p>
              <a:p>
                <a:pPr marL="0" indent="0">
                  <a:buNone/>
                </a:pPr>
                <a:endParaRPr lang="en-US" sz="1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2372-611B-4190-922E-F2B39A2F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775E9-59B1-4C73-B95B-C33A495B7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that a weighted, directed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represented by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adjacency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consider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edges, and if there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finite</a:t>
                </a:r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edges</a:t>
                </a:r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 we can break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edges. </a:t>
                </a: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Lemma </a:t>
                </a:r>
                <a:r>
                  <a:rPr lang="en-US" dirty="0">
                    <a:solidFill>
                      <a:schemeClr val="accent1"/>
                    </a:solidFill>
                  </a:rPr>
                  <a:t>(See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Lecture 10</a:t>
                </a:r>
                <a:r>
                  <a:rPr lang="en-US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775E9-59B1-4C73-B95B-C33A495B7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6EDF8C-A43E-4986-9C5F-F20029854151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539-572D-4D6E-8C19-B0FD17D1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Recurrence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624C-4393-4E6D-93B6-DCFED65A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weight </a:t>
                </a:r>
                <a:r>
                  <a:rPr lang="en-US" dirty="0">
                    <a:solidFill>
                      <a:schemeClr val="accent1"/>
                    </a:solidFill>
                  </a:rPr>
                  <a:t>of any path from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there is only a shortest path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exhaustively</a:t>
                </a:r>
                <a:r>
                  <a:rPr lang="en-US" dirty="0">
                    <a:solidFill>
                      <a:schemeClr val="accent1"/>
                    </a:solidFill>
                  </a:rPr>
                  <a:t> search for the minimum among all possible predecessors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]  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(Eq.2)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624C-4393-4E6D-93B6-DCFED65A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5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7352-5B6F-4F88-8570-DA2B8DB3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9E5AB-DA57-460D-A849-0CC2EF2C6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no negative-weight cycles</a:t>
                </a:r>
                <a:r>
                  <a:rPr lang="en-US" dirty="0">
                    <a:solidFill>
                      <a:schemeClr val="accent1"/>
                    </a:solidFill>
                  </a:rPr>
                  <a:t>, then for every pair of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edges.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 implies the following equalities: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9E5AB-DA57-460D-A849-0CC2EF2C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32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9366</TotalTime>
  <Words>3280</Words>
  <Application>Microsoft Office PowerPoint</Application>
  <PresentationFormat>Widescreen</PresentationFormat>
  <Paragraphs>271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All-Pair Shortest Paths: Ad-hoc Solutions</vt:lpstr>
      <vt:lpstr>DP Solution</vt:lpstr>
      <vt:lpstr>DP Solution: Recurrence Formulation</vt:lpstr>
      <vt:lpstr>DP Solution</vt:lpstr>
      <vt:lpstr>DP Solution: Bottom-Up Solution</vt:lpstr>
      <vt:lpstr>DP Solution: Bottom-Up Solution</vt:lpstr>
      <vt:lpstr>DP Solution: Matrix Multiplication View</vt:lpstr>
      <vt:lpstr>DP Solution: Matrix Multiplication View</vt:lpstr>
      <vt:lpstr>DP Solution: Matrix Multiplication View</vt:lpstr>
      <vt:lpstr>DP Solution: Matrix Multiplication View</vt:lpstr>
      <vt:lpstr>DP Solution: Matrix Multiplication View</vt:lpstr>
      <vt:lpstr>DP Solution: Matrix Multiplication View</vt:lpstr>
      <vt:lpstr>The Floyd-Warshall Algorithm </vt:lpstr>
      <vt:lpstr>The Floyd-Warshall Algorithm </vt:lpstr>
      <vt:lpstr>The Floyd-Warshall Algorithm </vt:lpstr>
      <vt:lpstr>The Floyd-Warshall Algorithm </vt:lpstr>
      <vt:lpstr>Transitive Closure of a Directed Graph</vt:lpstr>
      <vt:lpstr>Transitive Closure of a Directed Graph</vt:lpstr>
      <vt:lpstr>Transitive Closure of a Directed Graph</vt:lpstr>
      <vt:lpstr>Johnson’s Algorithm</vt:lpstr>
      <vt:lpstr>Johnson’s Algorithm: Reweighting </vt:lpstr>
      <vt:lpstr>Johnson’s Algorithm: Reweighting </vt:lpstr>
      <vt:lpstr>Johnson’s Algorithm: Reweighting </vt:lpstr>
      <vt:lpstr>Johnson’s Algorithm: Reweighting </vt:lpstr>
      <vt:lpstr>Johnson’s Algorithm: Reweighting </vt:lpstr>
      <vt:lpstr>Johnson’s Algorithm: Reweighting </vt:lpstr>
      <vt:lpstr>Johnson’s Algorithm: Example</vt:lpstr>
      <vt:lpstr>Johnson’s Algorithm</vt:lpstr>
      <vt:lpstr>Johnson’s Algorithm: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2039</cp:revision>
  <cp:lastPrinted>2020-10-20T04:13:47Z</cp:lastPrinted>
  <dcterms:created xsi:type="dcterms:W3CDTF">2020-08-01T06:16:01Z</dcterms:created>
  <dcterms:modified xsi:type="dcterms:W3CDTF">2021-11-10T14:47:27Z</dcterms:modified>
</cp:coreProperties>
</file>