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05" r:id="rId3"/>
    <p:sldId id="308" r:id="rId4"/>
    <p:sldId id="332" r:id="rId5"/>
    <p:sldId id="331" r:id="rId6"/>
    <p:sldId id="333" r:id="rId7"/>
    <p:sldId id="334" r:id="rId8"/>
    <p:sldId id="306" r:id="rId9"/>
    <p:sldId id="309" r:id="rId10"/>
    <p:sldId id="307" r:id="rId11"/>
    <p:sldId id="311" r:id="rId12"/>
    <p:sldId id="314" r:id="rId13"/>
    <p:sldId id="342" r:id="rId14"/>
    <p:sldId id="310" r:id="rId15"/>
    <p:sldId id="312" r:id="rId16"/>
    <p:sldId id="313" r:id="rId17"/>
    <p:sldId id="315" r:id="rId18"/>
    <p:sldId id="316" r:id="rId19"/>
    <p:sldId id="317" r:id="rId20"/>
    <p:sldId id="318" r:id="rId21"/>
    <p:sldId id="322" r:id="rId22"/>
    <p:sldId id="321" r:id="rId23"/>
    <p:sldId id="319" r:id="rId24"/>
    <p:sldId id="320" r:id="rId25"/>
    <p:sldId id="323" r:id="rId26"/>
    <p:sldId id="326" r:id="rId27"/>
    <p:sldId id="327" r:id="rId28"/>
    <p:sldId id="328" r:id="rId29"/>
    <p:sldId id="324" r:id="rId30"/>
    <p:sldId id="325" r:id="rId31"/>
    <p:sldId id="329" r:id="rId32"/>
    <p:sldId id="330" r:id="rId33"/>
    <p:sldId id="335" r:id="rId34"/>
    <p:sldId id="336" r:id="rId35"/>
    <p:sldId id="337" r:id="rId36"/>
    <p:sldId id="338" r:id="rId37"/>
    <p:sldId id="339" r:id="rId38"/>
    <p:sldId id="340" r:id="rId39"/>
    <p:sldId id="34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Electrical and Computer Engineering (ECE)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Parent-Child Relationship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63DB848-FE27-4B58-A3C6-B24E4F10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54" y="2178249"/>
            <a:ext cx="5919859" cy="115014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9E422-D9C5-4500-BCC0-1D2E14265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4023122"/>
            <a:ext cx="5413994" cy="931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31D0E3-E470-4951-A11E-28FB0FAC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87" y="4023122"/>
            <a:ext cx="5863013" cy="1025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B94329-7DE8-4CF5-A530-8AB9AA78957A}"/>
              </a:ext>
            </a:extLst>
          </p:cNvPr>
          <p:cNvSpPr txBox="1"/>
          <p:nvPr/>
        </p:nvSpPr>
        <p:spPr>
          <a:xfrm>
            <a:off x="3900057" y="5952331"/>
            <a:ext cx="405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***Assume array indexing starts at 1.</a:t>
            </a:r>
          </a:p>
        </p:txBody>
      </p:sp>
    </p:spTree>
    <p:extLst>
      <p:ext uri="{BB962C8B-B14F-4D97-AF65-F5344CB8AC3E}">
        <p14:creationId xmlns:p14="http://schemas.microsoft.com/office/powerpoint/2010/main" val="376744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For every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1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other than the root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 the value  of a node is at most the value of its parent</a:t>
                </a:r>
                <a:endParaRPr lang="en-US" b="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𝑃𝑎𝑟𝑒𝑛𝑡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maximum value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at the root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min heap</a:t>
                </a:r>
                <a:r>
                  <a:rPr lang="en-US" dirty="0">
                    <a:solidFill>
                      <a:schemeClr val="accent1"/>
                    </a:solidFill>
                  </a:rPr>
                  <a:t>,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min heap property </a:t>
                </a:r>
                <a:r>
                  <a:rPr lang="en-US" dirty="0">
                    <a:solidFill>
                      <a:schemeClr val="accent1"/>
                    </a:solidFill>
                  </a:rPr>
                  <a:t>is the opposite: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***From now on, we will talk about only the max heap.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21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array a max heap </a:t>
            </a:r>
            <a:r>
              <a:rPr lang="en-US" b="1" i="1" dirty="0">
                <a:solidFill>
                  <a:srgbClr val="C00000"/>
                </a:solidFill>
              </a:rPr>
              <a:t>[29,22,19,16,20,15,9,7,10]?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B68447C-5C00-46FA-A5F6-0680C6EB678E}"/>
              </a:ext>
            </a:extLst>
          </p:cNvPr>
          <p:cNvSpPr/>
          <p:nvPr/>
        </p:nvSpPr>
        <p:spPr>
          <a:xfrm>
            <a:off x="6096000" y="2713723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696441F-AE26-4EC7-AAE1-1C46748542B4}"/>
              </a:ext>
            </a:extLst>
          </p:cNvPr>
          <p:cNvSpPr/>
          <p:nvPr/>
        </p:nvSpPr>
        <p:spPr>
          <a:xfrm>
            <a:off x="4591050" y="362256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0AC2589-70F6-47E4-B13B-6FBFEE04450C}"/>
              </a:ext>
            </a:extLst>
          </p:cNvPr>
          <p:cNvSpPr/>
          <p:nvPr/>
        </p:nvSpPr>
        <p:spPr>
          <a:xfrm>
            <a:off x="7647035" y="340375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18B9CA2-40B9-4EA9-A462-89C38051F057}"/>
              </a:ext>
            </a:extLst>
          </p:cNvPr>
          <p:cNvSpPr/>
          <p:nvPr/>
        </p:nvSpPr>
        <p:spPr>
          <a:xfrm>
            <a:off x="3113091" y="457903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679702FA-966D-4251-8E20-11A5A20713BB}"/>
              </a:ext>
            </a:extLst>
          </p:cNvPr>
          <p:cNvSpPr/>
          <p:nvPr/>
        </p:nvSpPr>
        <p:spPr>
          <a:xfrm>
            <a:off x="5727739" y="473630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0C623E47-0898-4493-9C97-3FA76DA027A8}"/>
              </a:ext>
            </a:extLst>
          </p:cNvPr>
          <p:cNvSpPr/>
          <p:nvPr/>
        </p:nvSpPr>
        <p:spPr>
          <a:xfrm>
            <a:off x="6592903" y="472984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54F64B8-0BAA-4088-88D2-E766751DB114}"/>
              </a:ext>
            </a:extLst>
          </p:cNvPr>
          <p:cNvSpPr/>
          <p:nvPr/>
        </p:nvSpPr>
        <p:spPr>
          <a:xfrm>
            <a:off x="9852109" y="48239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4E1AE0C-AC97-40C2-AD4A-8F994EE74344}"/>
              </a:ext>
            </a:extLst>
          </p:cNvPr>
          <p:cNvSpPr/>
          <p:nvPr/>
        </p:nvSpPr>
        <p:spPr>
          <a:xfrm>
            <a:off x="1927262" y="531086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B50843C5-0E95-4FB8-A66D-205C224AF0A0}"/>
              </a:ext>
            </a:extLst>
          </p:cNvPr>
          <p:cNvSpPr/>
          <p:nvPr/>
        </p:nvSpPr>
        <p:spPr>
          <a:xfrm>
            <a:off x="4318037" y="53108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0AD13-3A6A-4545-8F4F-7BEA2ED1BC06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127636" y="3011230"/>
            <a:ext cx="968364" cy="69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F43D3D-53C2-4B98-8262-04DD64EB9D5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19923" y="2945456"/>
            <a:ext cx="1019176" cy="54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22AC89-4854-49E0-8C75-36603ED7A5E9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649677" y="4037699"/>
            <a:ext cx="941374" cy="6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64D050-7BF0-4A67-B0F1-098F20A0F08A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2463848" y="5026691"/>
            <a:ext cx="727054" cy="36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99F4BD-37D8-4DDE-9B82-4FABCA4957D5}"/>
              </a:ext>
            </a:extLst>
          </p:cNvPr>
          <p:cNvCxnSpPr>
            <a:cxnSpLocks/>
            <a:stCxn id="15" idx="6"/>
            <a:endCxn id="33" idx="1"/>
          </p:cNvCxnSpPr>
          <p:nvPr/>
        </p:nvCxnSpPr>
        <p:spPr>
          <a:xfrm>
            <a:off x="3741741" y="4869543"/>
            <a:ext cx="668360" cy="52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5C6FC6-C326-4160-994B-E2A7D60A89ED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6907228" y="3899693"/>
            <a:ext cx="831871" cy="83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471ACA-4168-4B7B-98F3-2CAEA907EA0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8183621" y="3899693"/>
            <a:ext cx="1760552" cy="100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56F811-8007-40F0-84D8-96AB5DC14BF0}"/>
              </a:ext>
            </a:extLst>
          </p:cNvPr>
          <p:cNvCxnSpPr>
            <a:cxnSpLocks/>
            <a:stCxn id="11" idx="5"/>
            <a:endCxn id="21" idx="1"/>
          </p:cNvCxnSpPr>
          <p:nvPr/>
        </p:nvCxnSpPr>
        <p:spPr>
          <a:xfrm>
            <a:off x="5127636" y="4118503"/>
            <a:ext cx="692167" cy="70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D9957E-DCA8-4F74-983D-3FB86B5CE5B5}"/>
              </a:ext>
            </a:extLst>
          </p:cNvPr>
          <p:cNvSpPr txBox="1"/>
          <p:nvPr/>
        </p:nvSpPr>
        <p:spPr>
          <a:xfrm>
            <a:off x="5727739" y="59134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Check if the max heap property is satisfied at every node.</a:t>
            </a:r>
          </a:p>
        </p:txBody>
      </p:sp>
    </p:spTree>
    <p:extLst>
      <p:ext uri="{BB962C8B-B14F-4D97-AF65-F5344CB8AC3E}">
        <p14:creationId xmlns:p14="http://schemas.microsoft.com/office/powerpoint/2010/main" val="125663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array a max heap </a:t>
            </a:r>
            <a:r>
              <a:rPr lang="en-US" b="1" i="1" dirty="0">
                <a:solidFill>
                  <a:srgbClr val="C00000"/>
                </a:solidFill>
              </a:rPr>
              <a:t>[29,22,19,16,20,15,9,7,10]?  YES !!!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B68447C-5C00-46FA-A5F6-0680C6EB678E}"/>
              </a:ext>
            </a:extLst>
          </p:cNvPr>
          <p:cNvSpPr/>
          <p:nvPr/>
        </p:nvSpPr>
        <p:spPr>
          <a:xfrm>
            <a:off x="6096000" y="2713723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696441F-AE26-4EC7-AAE1-1C46748542B4}"/>
              </a:ext>
            </a:extLst>
          </p:cNvPr>
          <p:cNvSpPr/>
          <p:nvPr/>
        </p:nvSpPr>
        <p:spPr>
          <a:xfrm>
            <a:off x="4591050" y="362256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0AC2589-70F6-47E4-B13B-6FBFEE04450C}"/>
              </a:ext>
            </a:extLst>
          </p:cNvPr>
          <p:cNvSpPr/>
          <p:nvPr/>
        </p:nvSpPr>
        <p:spPr>
          <a:xfrm>
            <a:off x="7647035" y="340375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18B9CA2-40B9-4EA9-A462-89C38051F057}"/>
              </a:ext>
            </a:extLst>
          </p:cNvPr>
          <p:cNvSpPr/>
          <p:nvPr/>
        </p:nvSpPr>
        <p:spPr>
          <a:xfrm>
            <a:off x="3113091" y="457903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679702FA-966D-4251-8E20-11A5A20713BB}"/>
              </a:ext>
            </a:extLst>
          </p:cNvPr>
          <p:cNvSpPr/>
          <p:nvPr/>
        </p:nvSpPr>
        <p:spPr>
          <a:xfrm>
            <a:off x="5727739" y="473630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0C623E47-0898-4493-9C97-3FA76DA027A8}"/>
              </a:ext>
            </a:extLst>
          </p:cNvPr>
          <p:cNvSpPr/>
          <p:nvPr/>
        </p:nvSpPr>
        <p:spPr>
          <a:xfrm>
            <a:off x="6592903" y="472984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54F64B8-0BAA-4088-88D2-E766751DB114}"/>
              </a:ext>
            </a:extLst>
          </p:cNvPr>
          <p:cNvSpPr/>
          <p:nvPr/>
        </p:nvSpPr>
        <p:spPr>
          <a:xfrm>
            <a:off x="9852109" y="48239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4E1AE0C-AC97-40C2-AD4A-8F994EE74344}"/>
              </a:ext>
            </a:extLst>
          </p:cNvPr>
          <p:cNvSpPr/>
          <p:nvPr/>
        </p:nvSpPr>
        <p:spPr>
          <a:xfrm>
            <a:off x="1927262" y="531086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B50843C5-0E95-4FB8-A66D-205C224AF0A0}"/>
              </a:ext>
            </a:extLst>
          </p:cNvPr>
          <p:cNvSpPr/>
          <p:nvPr/>
        </p:nvSpPr>
        <p:spPr>
          <a:xfrm>
            <a:off x="4318037" y="53108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0AD13-3A6A-4545-8F4F-7BEA2ED1BC06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127636" y="3011230"/>
            <a:ext cx="968364" cy="69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F43D3D-53C2-4B98-8262-04DD64EB9D5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19923" y="2945456"/>
            <a:ext cx="1019176" cy="54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22AC89-4854-49E0-8C75-36603ED7A5E9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649677" y="4037699"/>
            <a:ext cx="941374" cy="6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64D050-7BF0-4A67-B0F1-098F20A0F08A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2463848" y="5026691"/>
            <a:ext cx="727054" cy="36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99F4BD-37D8-4DDE-9B82-4FABCA4957D5}"/>
              </a:ext>
            </a:extLst>
          </p:cNvPr>
          <p:cNvCxnSpPr>
            <a:cxnSpLocks/>
            <a:stCxn id="15" idx="6"/>
            <a:endCxn id="33" idx="1"/>
          </p:cNvCxnSpPr>
          <p:nvPr/>
        </p:nvCxnSpPr>
        <p:spPr>
          <a:xfrm>
            <a:off x="3741741" y="4869543"/>
            <a:ext cx="668360" cy="52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5C6FC6-C326-4160-994B-E2A7D60A89ED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6907228" y="3899693"/>
            <a:ext cx="831871" cy="83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471ACA-4168-4B7B-98F3-2CAEA907EA0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8183621" y="3899693"/>
            <a:ext cx="1760552" cy="100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56F811-8007-40F0-84D8-96AB5DC14BF0}"/>
              </a:ext>
            </a:extLst>
          </p:cNvPr>
          <p:cNvCxnSpPr>
            <a:cxnSpLocks/>
            <a:stCxn id="11" idx="5"/>
            <a:endCxn id="21" idx="1"/>
          </p:cNvCxnSpPr>
          <p:nvPr/>
        </p:nvCxnSpPr>
        <p:spPr>
          <a:xfrm>
            <a:off x="5127636" y="4118503"/>
            <a:ext cx="692167" cy="70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6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the Height of a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Definition I: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The height of a node is the number of edges on the longest simple path from that node to a leaf.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Definition II: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The height of a tree is the height of the root.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3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the Height of a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binary heap </a:t>
                </a:r>
                <a:r>
                  <a:rPr lang="en-US" dirty="0">
                    <a:solidFill>
                      <a:schemeClr val="accent1"/>
                    </a:solidFill>
                  </a:rPr>
                  <a:t>can be viewed as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nearly complete</a:t>
                </a:r>
                <a:r>
                  <a:rPr lang="en-US" dirty="0">
                    <a:solidFill>
                      <a:schemeClr val="accent1"/>
                    </a:solidFill>
                  </a:rPr>
                  <a:t> binary tree,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height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the heap is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,where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is the number of elements in the heap.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prove that some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basic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on any binary heap run in time proportional to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the height of the heap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time complexity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𝑂𝑝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these basic operations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b="1" u="sng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667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A5A47-9489-47B1-B4EA-34594CEEEF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How 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A5A47-9489-47B1-B4EA-34594CEEE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CC316-E3F6-4296-8580-21ED7132A7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First, we must show that the minimum and the maximum number of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heap of height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respectively.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we must show that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-element heap has height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CC316-E3F6-4296-8580-21ED7132A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307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5A47-9489-47B1-B4EA-34594CEE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/>
              <p:nvPr/>
            </p:nvSpPr>
            <p:spPr>
              <a:xfrm>
                <a:off x="838200" y="1848505"/>
                <a:ext cx="398145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Suppose there is a binary heap rooted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Before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called on the tree rooted at 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following precondition needs to be met.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i="1" dirty="0">
                    <a:solidFill>
                      <a:srgbClr val="C00000"/>
                    </a:solidFill>
                  </a:rPr>
                  <a:t>Precondition</a:t>
                </a:r>
                <a:r>
                  <a:rPr lang="en-US" dirty="0">
                    <a:solidFill>
                      <a:schemeClr val="accent1"/>
                    </a:solidFill>
                  </a:rPr>
                  <a:t>: If there will be a violation on the max heap property within this tree, it can only happen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other words, both trees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𝐿𝑒𝑓𝑡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obey the max heap  property.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can fix up this violation using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shown on the right.</a:t>
                </a: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505"/>
                <a:ext cx="3981450" cy="4524315"/>
              </a:xfrm>
              <a:prstGeom prst="rect">
                <a:avLst/>
              </a:prstGeom>
              <a:blipFill>
                <a:blip r:embed="rId2"/>
                <a:stretch>
                  <a:fillRect l="-1378" t="-674" r="-1838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4D8FC7-6FD1-460D-BF94-B6B7C6BCF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00" y="1934369"/>
            <a:ext cx="5270054" cy="3178056"/>
          </a:xfrm>
        </p:spPr>
      </p:pic>
    </p:spTree>
    <p:extLst>
      <p:ext uri="{BB962C8B-B14F-4D97-AF65-F5344CB8AC3E}">
        <p14:creationId xmlns:p14="http://schemas.microsoft.com/office/powerpoint/2010/main" val="3792457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5A47-9489-47B1-B4EA-34594CEE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/>
              <p:nvPr/>
            </p:nvSpPr>
            <p:spPr>
              <a:xfrm>
                <a:off x="838200" y="1848505"/>
                <a:ext cx="398145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Suppose there is a binary heap rooted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Before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called on the tree rooted at 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following precondition needs to be met.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i="1" dirty="0">
                    <a:solidFill>
                      <a:srgbClr val="C00000"/>
                    </a:solidFill>
                  </a:rPr>
                  <a:t>Precondition</a:t>
                </a:r>
                <a:r>
                  <a:rPr lang="en-US" dirty="0">
                    <a:solidFill>
                      <a:schemeClr val="accent1"/>
                    </a:solidFill>
                  </a:rPr>
                  <a:t>: If there will be a violation on the max heap property within this tree, it can only happen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other words, both trees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𝐿𝑒𝑓𝑡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obey the max heap  property.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can fix up this violation using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505"/>
                <a:ext cx="3981450" cy="4524315"/>
              </a:xfrm>
              <a:prstGeom prst="rect">
                <a:avLst/>
              </a:prstGeom>
              <a:blipFill>
                <a:blip r:embed="rId2"/>
                <a:stretch>
                  <a:fillRect l="-1378" t="-674" r="-1838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A1D78A1-73E3-476F-9026-BE8C7EC63F34}"/>
              </a:ext>
            </a:extLst>
          </p:cNvPr>
          <p:cNvSpPr/>
          <p:nvPr/>
        </p:nvSpPr>
        <p:spPr>
          <a:xfrm>
            <a:off x="8315324" y="1482924"/>
            <a:ext cx="1128713" cy="105727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A5470FC-44F5-4371-A497-2248BBE7CD04}"/>
              </a:ext>
            </a:extLst>
          </p:cNvPr>
          <p:cNvSpPr/>
          <p:nvPr/>
        </p:nvSpPr>
        <p:spPr>
          <a:xfrm>
            <a:off x="9585961" y="4260651"/>
            <a:ext cx="2036961" cy="1396339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67D43A8-4BD7-4071-8343-1812764429C6}"/>
              </a:ext>
            </a:extLst>
          </p:cNvPr>
          <p:cNvSpPr/>
          <p:nvPr/>
        </p:nvSpPr>
        <p:spPr>
          <a:xfrm>
            <a:off x="5278278" y="4312047"/>
            <a:ext cx="4038561" cy="22602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3329A85-4F77-4E93-9F81-CE11ADD14556}"/>
              </a:ext>
            </a:extLst>
          </p:cNvPr>
          <p:cNvSpPr/>
          <p:nvPr/>
        </p:nvSpPr>
        <p:spPr>
          <a:xfrm>
            <a:off x="6815139" y="3158727"/>
            <a:ext cx="1229201" cy="115332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257BDB0-BD17-40CD-AE99-D51DE9B06518}"/>
              </a:ext>
            </a:extLst>
          </p:cNvPr>
          <p:cNvSpPr/>
          <p:nvPr/>
        </p:nvSpPr>
        <p:spPr>
          <a:xfrm>
            <a:off x="9934574" y="3085305"/>
            <a:ext cx="1262065" cy="115332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Right(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C06F61-7532-45D2-BD8E-B92F8A6627FB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 flipH="1">
            <a:off x="7429740" y="2385365"/>
            <a:ext cx="1050880" cy="77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CC189F-D9C3-4D83-8712-5FB9BC93126D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>
            <a:off x="9278741" y="2385365"/>
            <a:ext cx="840658" cy="86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21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58C2-DB9C-4F20-BD2A-C6EE2D81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40D3-EB33-4F3A-9246-CB8EF435E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a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elements rooted at a given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the height of the tree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worst case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Another way to prove this is to derive the running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a recurrence relation in terms of the running time of the recursive call on a subtree rooted at one of the children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plus the work done at each level of a recursive call.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40D3-EB33-4F3A-9246-CB8EF435E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87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3: Data Structures (</a:t>
            </a:r>
            <a:r>
              <a:rPr lang="en-US" sz="4400" dirty="0">
                <a:solidFill>
                  <a:srgbClr val="FF0000"/>
                </a:solidFill>
              </a:rPr>
              <a:t>Part I</a:t>
            </a:r>
            <a:r>
              <a:rPr lang="en-US" sz="44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Stack, Queue, Heap,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3B1C5-3AE1-4B5C-9AC6-1335A375036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bottom-up manner </a:t>
                </a:r>
                <a:r>
                  <a:rPr lang="en-US" dirty="0">
                    <a:solidFill>
                      <a:schemeClr val="accent1"/>
                    </a:solidFill>
                  </a:rPr>
                  <a:t>to convert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into a max heap as follows.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But, can we do better?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36257E0-3626-4161-A918-B55F80F68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72" y="3383736"/>
            <a:ext cx="5568878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03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3B1C5-3AE1-4B5C-9AC6-1335A375036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bottom-up manner </a:t>
                </a:r>
                <a:r>
                  <a:rPr lang="en-US" dirty="0">
                    <a:solidFill>
                      <a:schemeClr val="accent1"/>
                    </a:solidFill>
                  </a:rPr>
                  <a:t>to convert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into a max heap as follows.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Observation</a:t>
                </a:r>
                <a:r>
                  <a:rPr lang="en-US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elements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leaves of the tree.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  <a:blipFill>
                <a:blip r:embed="rId2"/>
                <a:stretch>
                  <a:fillRect l="-1217" t="-238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AB65F18-671E-44F2-98D8-91A202B42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692" y="3248799"/>
            <a:ext cx="5425458" cy="1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95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3450" y="17875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  <a:r>
                  <a:rPr lang="en-US" dirty="0">
                    <a:solidFill>
                      <a:schemeClr val="accent1"/>
                    </a:solidFill>
                  </a:rPr>
                  <a:t> The elements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leaves of the tree.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by contradiction.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not a leaf.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it must have a left child whose index is 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accent1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3450" y="1787525"/>
                <a:ext cx="10515600" cy="4351338"/>
              </a:xfrm>
              <a:blipFill>
                <a:blip r:embed="rId2"/>
                <a:stretch>
                  <a:fillRect l="-1159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176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know that 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type m:val="skw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found that the index of the left child is bigger than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 contradiction to the fact that there are only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in the heap.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leaf.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 nodes with larger indices must also be leaves.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22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Although we have shown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+2,…,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leaves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How do we confirm that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 a leaf</a:t>
                </a:r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***Left as homework (PS 3.2.3)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614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Each call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𝐵𝑢𝑙𝑑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𝑀𝑎𝑥𝐻𝑒𝑎𝑝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makes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such calls.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 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This upper bound is correct, but it is not the tightest asymptotic claim we can make.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We can make a tighter claim based on the following claim: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15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 on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</a:t>
                </a:r>
                <a:r>
                  <a:rPr lang="en-US" dirty="0">
                    <a:solidFill>
                      <a:schemeClr val="accent1"/>
                    </a:solidFill>
                  </a:rPr>
                  <a:t> We will prove by induction on the 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All the nodes at 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the leaf nodes.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leaves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You will prove this in PS 3.2.4</a:t>
                </a:r>
                <a:r>
                  <a:rPr lang="en-US" dirty="0">
                    <a:solidFill>
                      <a:srgbClr val="FF0000"/>
                    </a:solidFill>
                  </a:rPr>
                  <a:t>),</a:t>
                </a:r>
                <a:r>
                  <a:rPr lang="en-US" dirty="0">
                    <a:solidFill>
                      <a:schemeClr val="accent1"/>
                    </a:solidFill>
                  </a:rPr>
                  <a:t> which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are done with the base case.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234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Show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the number of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Construct another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by removing the leaves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nodes at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will become the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number of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			(I.H.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316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	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box>
                                  <m:box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box>
                      <m:box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			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true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426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Each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 node of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b="0" dirty="0">
                    <a:solidFill>
                      <a:schemeClr val="accent1"/>
                    </a:solidFill>
                  </a:rPr>
                  <a:t>We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𝑀𝑎𝑥𝐵𝑢𝑖𝑙𝑑𝐻𝑒𝑎𝑝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bound from above by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10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stack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consists of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𝑡𝑜𝑝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most recently</a:t>
                </a:r>
                <a:r>
                  <a:rPr lang="en-US" dirty="0">
                    <a:solidFill>
                      <a:schemeClr val="accent1"/>
                    </a:solidFill>
                  </a:rPr>
                  <a:t> inserted element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points to the element at the bottom of the stack, i.e.,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oldest</a:t>
                </a:r>
                <a:r>
                  <a:rPr lang="en-US" dirty="0">
                    <a:solidFill>
                      <a:schemeClr val="accent1"/>
                    </a:solidFill>
                  </a:rPr>
                  <a:t> element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A stack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LIFO </a:t>
                </a:r>
                <a:r>
                  <a:rPr lang="en-US" dirty="0">
                    <a:solidFill>
                      <a:schemeClr val="accent1"/>
                    </a:solidFill>
                  </a:rPr>
                  <a:t>behavior.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 new item is added to the top of the stack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Only the most recently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deleted or popped off the stack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825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Observation:</a:t>
                </a:r>
                <a:r>
                  <a:rPr lang="en-US" dirty="0">
                    <a:solidFill>
                      <a:schemeClr val="tx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can build a max heap from an unordered array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711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D04-D71C-496E-AF84-E5434DB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Heap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First, we build a max heap from an unordered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2)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maximum element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initially stored at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put the maximum into the correct position by swapping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points to the last element of the heap in the current iteration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4).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can now reduce the size of our max heap by decrementing the heap size by one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5)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fix up the potential violation at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6)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If we perform such a swap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times, the array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will be sorted in increasing order.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C139D5-B2C4-4757-8A6C-C90FDED8B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75" y="4533900"/>
            <a:ext cx="5187950" cy="20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3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D04-D71C-496E-AF84-E5434DB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time complexity of Heap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Analysis</a:t>
                </a:r>
                <a:r>
                  <a:rPr lang="en-US" sz="2000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𝐵𝑢𝑖𝑙𝑑𝑀𝑎𝑥𝐻𝑒𝑎𝑝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Each call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time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−1,…,2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total cost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</m:e>
                          </m:func>
                        </m:e>
                      </m:nary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endParaRPr lang="en-US" sz="2000" dirty="0"/>
              </a:p>
              <a:p>
                <a:pPr marL="1371600" lvl="3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r>
                  <a:rPr lang="en-US" sz="1000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B1B81-A3E4-4B2B-B9A3-14793FBFBC3B}"/>
                  </a:ext>
                </a:extLst>
              </p:cNvPr>
              <p:cNvSpPr txBox="1"/>
              <p:nvPr/>
            </p:nvSpPr>
            <p:spPr>
              <a:xfrm>
                <a:off x="914399" y="4514849"/>
                <a:ext cx="999172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>
                    <a:solidFill>
                      <a:srgbClr val="FF0000"/>
                    </a:solidFill>
                  </a:rPr>
                  <a:t>Key 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!≤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	</a:t>
                </a:r>
              </a:p>
              <a:p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B1B81-A3E4-4B2B-B9A3-14793FBFB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514849"/>
                <a:ext cx="9991725" cy="677108"/>
              </a:xfrm>
              <a:prstGeom prst="rect">
                <a:avLst/>
              </a:prstGeom>
              <a:blipFill>
                <a:blip r:embed="rId3"/>
                <a:stretch>
                  <a:fillRect l="-488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8F705-6E0E-4E49-86FA-8AC8B15F1FE7}"/>
                  </a:ext>
                </a:extLst>
              </p:cNvPr>
              <p:cNvSpPr txBox="1"/>
              <p:nvPr/>
            </p:nvSpPr>
            <p:spPr>
              <a:xfrm>
                <a:off x="1981200" y="5191957"/>
                <a:ext cx="7038975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8F705-6E0E-4E49-86FA-8AC8B15F1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191957"/>
                <a:ext cx="7038975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570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0A84-7C40-41B6-9ABB-FF12E4A7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Priority 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25D75-B1B8-41B8-BF8F-2BF48AE0F4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One popular use of binary heaps is to implement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priority queue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priority queue </a:t>
                </a:r>
                <a:r>
                  <a:rPr lang="en-US" dirty="0">
                    <a:solidFill>
                      <a:schemeClr val="accent1"/>
                    </a:solidFill>
                  </a:rPr>
                  <a:t>is a data structure for maintaining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elements, each of which is assigned  a value called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key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Priority queues come into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variants</a:t>
                </a:r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max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</a:t>
                </a:r>
                <a:r>
                  <a:rPr lang="en-US" dirty="0">
                    <a:solidFill>
                      <a:schemeClr val="accent1"/>
                    </a:solidFill>
                  </a:rPr>
                  <a:t> priority queue, depending on the type of the underlying binary heap.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***In this lecture, we will talk about the max priority queue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25D75-B1B8-41B8-BF8F-2BF48AE0F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65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A1A1-5010-4C4A-895D-C364B8BC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1FC2E-199C-4C90-8612-D3FA83F88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𝑀𝑎𝑥𝑖𝑚𝑢𝑚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returns the element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the largest key.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𝐸𝑥𝑡𝑟𝑎𝑐𝑡𝑀𝑎𝑥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removes and returns the element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key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𝐼𝑛𝑐𝑟𝑒𝑎𝑠𝑒𝐾𝑒𝑦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increases the value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key to the new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assumed to be at least as large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current key value.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𝐼𝑛𝑠𝑒𝑟𝑡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inserts the element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into the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1FC2E-199C-4C90-8612-D3FA83F88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65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4A41-DB9D-4DA4-B2F9-DE861C1E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A4A0A13-1970-4C79-B55F-91FAA8C87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element with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largest key value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at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operation has a constant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A4A0A13-1970-4C79-B55F-91FAA8C87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B899E6E-A644-46FA-B30D-DA1106B2B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4001294"/>
            <a:ext cx="4606925" cy="110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5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EF2A-362C-4074-8A9D-8D3411F4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Extract-Max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19429-EF9F-4B33-9FE0-F5E0BA432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𝐸𝑥𝑡𝑟𝑎𝑐𝑡𝑀𝑎𝑥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since it performs only constant time operations before it performs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the root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which costs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19429-EF9F-4B33-9FE0-F5E0BA432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30F3576-C31A-4983-8EC1-18EB5B6EA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75" y="3267633"/>
            <a:ext cx="4540250" cy="2635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F44C99-7490-4BFB-8549-E3B7FB9E12BB}"/>
                  </a:ext>
                </a:extLst>
              </p:cNvPr>
              <p:cNvSpPr txBox="1"/>
              <p:nvPr/>
            </p:nvSpPr>
            <p:spPr>
              <a:xfrm>
                <a:off x="679450" y="3265626"/>
                <a:ext cx="591185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1) Save the value of the root element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4)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2) Swap the element at the root with the last leaf element.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5)</a:t>
                </a:r>
              </a:p>
              <a:p>
                <a:r>
                  <a:rPr lang="en-US" sz="2000" b="1" i="1" dirty="0">
                    <a:solidFill>
                      <a:srgbClr val="FF0000"/>
                    </a:solidFill>
                  </a:rPr>
                  <a:t>***At this point, the max heap property might have been violated.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3) Decrease the size of the heap by one, which effectively discards the extracted max element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6)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4) Fix up the heap by calling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on the root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(Line 7)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5) Return the extracted </a:t>
                </a:r>
                <a:r>
                  <a:rPr lang="en-US" sz="2000">
                    <a:solidFill>
                      <a:schemeClr val="accent1"/>
                    </a:solidFill>
                  </a:rPr>
                  <a:t>element </a:t>
                </a:r>
                <a:r>
                  <a:rPr lang="en-US" sz="2000" b="1" i="1">
                    <a:solidFill>
                      <a:srgbClr val="FF0000"/>
                    </a:solidFill>
                  </a:rPr>
                  <a:t>(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Line 8)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F44C99-7490-4BFB-8549-E3B7FB9E1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3265626"/>
                <a:ext cx="5911850" cy="3170099"/>
              </a:xfrm>
              <a:prstGeom prst="rect">
                <a:avLst/>
              </a:prstGeom>
              <a:blipFill>
                <a:blip r:embed="rId4"/>
                <a:stretch>
                  <a:fillRect l="-1031" t="-1154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051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C4D1-A9CC-4B89-AD5D-9E76AF44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Increase-Key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1E67-CB16-4E37-B954-9AFABEAE7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287" y="159409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to point to the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whose key value we want to increase.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Assumption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new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value must be at least as large as the current key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Otherwise, it is an error.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(Lines 2 &amp; 3)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1E67-CB16-4E37-B954-9AFABEAE7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287" y="1594097"/>
                <a:ext cx="10515600" cy="4351338"/>
              </a:xfrm>
              <a:blipFill>
                <a:blip r:embed="rId2"/>
                <a:stretch>
                  <a:fillRect l="-115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CFBBE-05A4-47A1-905A-EF4B1B7345CD}"/>
                  </a:ext>
                </a:extLst>
              </p:cNvPr>
              <p:cNvSpPr txBox="1"/>
              <p:nvPr/>
            </p:nvSpPr>
            <p:spPr>
              <a:xfrm>
                <a:off x="771524" y="3470255"/>
                <a:ext cx="501967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If the new key value is ok,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342900" indent="-342900">
                  <a:buAutoNum type="arabicParenR"/>
                </a:pPr>
                <a:r>
                  <a:rPr lang="en-US" dirty="0">
                    <a:solidFill>
                      <a:schemeClr val="accent1"/>
                    </a:solidFill>
                  </a:rPr>
                  <a:t>Assign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new key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 4)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r>
                  <a:rPr lang="en-US" b="1" i="1" dirty="0">
                    <a:solidFill>
                      <a:srgbClr val="FF0000"/>
                    </a:solidFill>
                  </a:rPr>
                  <a:t>***At this point, the max heap property might have been violated.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342900" indent="-342900">
                  <a:buAutoNum type="arabicParenR" startAt="2"/>
                </a:pPr>
                <a:r>
                  <a:rPr lang="en-US" dirty="0">
                    <a:solidFill>
                      <a:schemeClr val="accent1"/>
                    </a:solidFill>
                  </a:rPr>
                  <a:t>Traverse a simple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towards the root to find a proper place for the new key value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(Lines 5&amp;6&amp;7)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pPr marL="342900" indent="-342900">
                  <a:buAutoNum type="arabicParenR"/>
                </a:pPr>
                <a:endParaRPr lang="en-US" b="1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CFBBE-05A4-47A1-905A-EF4B1B734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4" y="3470255"/>
                <a:ext cx="5019674" cy="3416320"/>
              </a:xfrm>
              <a:prstGeom prst="rect">
                <a:avLst/>
              </a:prstGeom>
              <a:blipFill>
                <a:blip r:embed="rId3"/>
                <a:stretch>
                  <a:fillRect l="-1094" t="-891" r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3F053-F3AA-47B4-83CA-33CD24676ED7}"/>
                  </a:ext>
                </a:extLst>
              </p:cNvPr>
              <p:cNvSpPr txBox="1"/>
              <p:nvPr/>
            </p:nvSpPr>
            <p:spPr>
              <a:xfrm>
                <a:off x="6224588" y="5622269"/>
                <a:ext cx="5191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The time complexity is determined by the length of the path traversed up the tree, which 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3F053-F3AA-47B4-83CA-33CD2467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88" y="5622269"/>
                <a:ext cx="5191125" cy="646331"/>
              </a:xfrm>
              <a:prstGeom prst="rect">
                <a:avLst/>
              </a:prstGeom>
              <a:blipFill>
                <a:blip r:embed="rId5"/>
                <a:stretch>
                  <a:fillRect l="-93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483CC9F-6405-4019-B8A3-323BA33C1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87" y="3429000"/>
            <a:ext cx="4693071" cy="187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86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16B1-9CCB-4388-8081-FB3B886A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Max-Heap-Insert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B8A5-DB87-4600-9A81-17B148C879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𝑀𝑎𝑥𝐻𝑒𝑎𝑝𝐼𝑛𝑠𝑒𝑟𝑡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as input the key of a new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be inserted into the max heap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B8A5-DB87-4600-9A81-17B148C87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22C62-F8F1-4A59-A9DB-A8B1FFD59C13}"/>
                  </a:ext>
                </a:extLst>
              </p:cNvPr>
              <p:cNvSpPr txBox="1"/>
              <p:nvPr/>
            </p:nvSpPr>
            <p:spPr>
              <a:xfrm>
                <a:off x="838200" y="2985631"/>
                <a:ext cx="606742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Expand the max heap by incrementing the size by one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 2)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1"/>
                    </a:solidFill>
                  </a:rPr>
                  <a:t>Add a new element with key value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(Line 3)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Call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𝐼𝑛𝑐𝑟𝑒𝑎𝑠𝑒𝐾𝑒𝑦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to set the key value of the newly inserted element to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make sure the max heap property is maintained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(Line 4)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22C62-F8F1-4A59-A9DB-A8B1FFD59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85631"/>
                <a:ext cx="6067425" cy="2031325"/>
              </a:xfrm>
              <a:prstGeom prst="rect">
                <a:avLst/>
              </a:prstGeom>
              <a:blipFill>
                <a:blip r:embed="rId3"/>
                <a:stretch>
                  <a:fillRect l="-905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4FA06D-7313-486D-B45C-67986EC076D2}"/>
                  </a:ext>
                </a:extLst>
              </p:cNvPr>
              <p:cNvSpPr txBox="1"/>
              <p:nvPr/>
            </p:nvSpPr>
            <p:spPr>
              <a:xfrm>
                <a:off x="1804774" y="5469075"/>
                <a:ext cx="88441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𝑀𝑎𝑥𝐻𝑒𝑎𝑝𝐼𝑛𝑠𝑒𝑟𝑡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since it performs constant time work before it calls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𝐼𝑛𝑐𝑟𝑒𝑎𝑠𝑒𝑘𝑒𝑦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runs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4FA06D-7313-486D-B45C-67986EC07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74" y="5469075"/>
                <a:ext cx="8844176" cy="707886"/>
              </a:xfrm>
              <a:prstGeom prst="rect">
                <a:avLst/>
              </a:prstGeom>
              <a:blipFill>
                <a:blip r:embed="rId4"/>
                <a:stretch>
                  <a:fillRect l="-689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BDA0EC3-2823-457C-BACE-3322FCFB5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99" y="3063874"/>
            <a:ext cx="5071379" cy="13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18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818D-1562-428E-8D2B-609BC276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6983-CEC1-4D1B-9EF9-24758C30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covered the following data structures today: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  <a:p>
            <a:r>
              <a:rPr lang="en-US" dirty="0">
                <a:solidFill>
                  <a:schemeClr val="accent1"/>
                </a:solidFill>
              </a:rPr>
              <a:t>Queue</a:t>
            </a:r>
          </a:p>
          <a:p>
            <a:r>
              <a:rPr lang="en-US" dirty="0">
                <a:solidFill>
                  <a:schemeClr val="accent1"/>
                </a:solidFill>
              </a:rPr>
              <a:t>Heap</a:t>
            </a:r>
          </a:p>
          <a:p>
            <a:r>
              <a:rPr lang="en-US" dirty="0">
                <a:solidFill>
                  <a:schemeClr val="accent1"/>
                </a:solidFill>
              </a:rPr>
              <a:t>Priority Queue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also illustrated an application of mathematical induction on discrete structures.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 will cover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Part II </a:t>
            </a:r>
            <a:r>
              <a:rPr lang="en-US" dirty="0">
                <a:solidFill>
                  <a:schemeClr val="accent1"/>
                </a:solidFill>
              </a:rPr>
              <a:t>of Data Structures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6644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2E5B-CCD6-4B43-8372-AE3BBA5B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Stack Operations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E34CE1-43CA-4F90-A940-FAD51A46D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810" y="1638301"/>
            <a:ext cx="4587240" cy="163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C50F3B-6E08-4229-83A4-B5E8B99ED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752850"/>
            <a:ext cx="4657172" cy="142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956EA-F3B7-40E4-84EF-1A390FA19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52850"/>
            <a:ext cx="5119009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8721-384D-4696-92D5-7B0ECB08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Time Complexity of Stack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FA29-A4C1-43E3-BE9F-1D7D660F7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Efficient operations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time:</a:t>
                </a:r>
              </a:p>
              <a:p>
                <a:pPr lvl="2"/>
                <a:r>
                  <a:rPr lang="en-US" b="1" i="1" dirty="0">
                    <a:solidFill>
                      <a:srgbClr val="C00000"/>
                    </a:solidFill>
                  </a:rPr>
                  <a:t>PUSH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POP</a:t>
                </a:r>
              </a:p>
              <a:p>
                <a:pPr lvl="2"/>
                <a:r>
                  <a:rPr lang="en-US" b="1" i="1" dirty="0">
                    <a:solidFill>
                      <a:srgbClr val="C00000"/>
                    </a:solidFill>
                  </a:rPr>
                  <a:t>TOP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EMPTY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SIZE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Applications: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Tree Traversal and Backtracking 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Evaluating arithmetic expressions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Parsing Grammar (CFG)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Implementation of Function Call Mechanism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Implementation: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Array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Linked List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FA29-A4C1-43E3-BE9F-1D7D660F7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70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CA67-FE71-4292-BA85-62EE3639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86A2-B83E-4F49-95A9-74759E193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queue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FIFO</a:t>
                </a:r>
                <a:r>
                  <a:rPr lang="en-US" dirty="0">
                    <a:solidFill>
                      <a:schemeClr val="accent1"/>
                    </a:solidFill>
                  </a:rPr>
                  <a:t> behavior.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start of the queue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end of the queue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You may think of a queue this way: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element pointed to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has the highest priority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element pointed to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has the lowest priority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the queue is empty.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86A2-B83E-4F49-95A9-74759E193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71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D82D-0A02-4069-84E7-CBDB3F77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Queue Operations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BC61CA-7150-4EA6-BAF9-24C35B345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578768"/>
            <a:ext cx="4718050" cy="291661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FFEC48-85EC-435F-AB65-FC55FA0F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1578768"/>
            <a:ext cx="4897408" cy="3228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9949E-9222-465C-86B3-CFEA313D822B}"/>
                  </a:ext>
                </a:extLst>
              </p:cNvPr>
              <p:cNvSpPr txBox="1"/>
              <p:nvPr/>
            </p:nvSpPr>
            <p:spPr>
              <a:xfrm>
                <a:off x="1257299" y="5088302"/>
                <a:ext cx="719137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 Enqueue and Dequeue operations take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constant time.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9949E-9222-465C-86B3-CFEA313D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99" y="5088302"/>
                <a:ext cx="7191375" cy="954107"/>
              </a:xfrm>
              <a:prstGeom prst="rect">
                <a:avLst/>
              </a:prstGeom>
              <a:blipFill>
                <a:blip r:embed="rId4"/>
                <a:stretch>
                  <a:fillRect l="-1695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2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binary heap</a:t>
            </a:r>
            <a:r>
              <a:rPr lang="en-US" dirty="0">
                <a:solidFill>
                  <a:schemeClr val="accent1"/>
                </a:solidFill>
              </a:rPr>
              <a:t> (or simply </a:t>
            </a:r>
            <a:r>
              <a:rPr lang="en-US" dirty="0">
                <a:solidFill>
                  <a:srgbClr val="C00000"/>
                </a:solidFill>
              </a:rPr>
              <a:t>heap</a:t>
            </a:r>
            <a:r>
              <a:rPr lang="en-US" dirty="0">
                <a:solidFill>
                  <a:schemeClr val="accent1"/>
                </a:solidFill>
              </a:rPr>
              <a:t>) is an </a:t>
            </a:r>
            <a:r>
              <a:rPr lang="en-US" b="1" i="1" dirty="0">
                <a:solidFill>
                  <a:schemeClr val="accent1"/>
                </a:solidFill>
              </a:rPr>
              <a:t>array</a:t>
            </a:r>
            <a:r>
              <a:rPr lang="en-US" dirty="0">
                <a:solidFill>
                  <a:schemeClr val="accent1"/>
                </a:solidFill>
              </a:rPr>
              <a:t> which represents an </a:t>
            </a:r>
            <a:r>
              <a:rPr lang="en-US" b="1" i="1" dirty="0">
                <a:solidFill>
                  <a:schemeClr val="accent1"/>
                </a:solidFill>
              </a:rPr>
              <a:t>ordered binary tree: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all levels of a binary tree are filled </a:t>
            </a:r>
            <a:r>
              <a:rPr lang="en-US" b="1" i="1" dirty="0">
                <a:solidFill>
                  <a:schemeClr val="accent1"/>
                </a:solidFill>
              </a:rPr>
              <a:t>except </a:t>
            </a:r>
            <a:r>
              <a:rPr lang="en-US" dirty="0">
                <a:solidFill>
                  <a:schemeClr val="accent1"/>
                </a:solidFill>
              </a:rPr>
              <a:t>possibly for the last level, which is filled from left to right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This property is referred to as  being a </a:t>
            </a:r>
            <a:r>
              <a:rPr lang="en-US" b="1" i="1" dirty="0">
                <a:solidFill>
                  <a:srgbClr val="C00000"/>
                </a:solidFill>
              </a:rPr>
              <a:t>Nearly Complete Binary Tree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values stored at each node obey </a:t>
            </a:r>
            <a:r>
              <a:rPr lang="en-US" b="1" i="1" dirty="0">
                <a:solidFill>
                  <a:srgbClr val="C00000"/>
                </a:solidFill>
              </a:rPr>
              <a:t>the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MIN</a:t>
            </a:r>
            <a:r>
              <a:rPr lang="en-US" b="1" i="1" dirty="0">
                <a:solidFill>
                  <a:schemeClr val="accent1"/>
                </a:solidFill>
              </a:rPr>
              <a:t>/</a:t>
            </a:r>
            <a:r>
              <a:rPr lang="en-US" b="1" i="1" dirty="0">
                <a:solidFill>
                  <a:srgbClr val="C00000"/>
                </a:solidFill>
              </a:rPr>
              <a:t>MAX Heap Property</a:t>
            </a:r>
            <a:r>
              <a:rPr lang="en-US" dirty="0">
                <a:solidFill>
                  <a:schemeClr val="accent1"/>
                </a:solidFill>
              </a:rPr>
              <a:t>, depending on which kind of heap the heap is.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endParaRPr lang="en-US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2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a binary heap, 	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the root of the binary tree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a node, we can compute the indices of: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parent 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left child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right child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1371600" lvl="3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55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</TotalTime>
  <Words>2625</Words>
  <Application>Microsoft Office PowerPoint</Application>
  <PresentationFormat>Widescreen</PresentationFormat>
  <Paragraphs>303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Stack</vt:lpstr>
      <vt:lpstr>Stack Operations</vt:lpstr>
      <vt:lpstr>The Time Complexity of Stack Operations</vt:lpstr>
      <vt:lpstr>Queue</vt:lpstr>
      <vt:lpstr>Queue Operations</vt:lpstr>
      <vt:lpstr>Binary Heap</vt:lpstr>
      <vt:lpstr>Binary Heap</vt:lpstr>
      <vt:lpstr>Parent-Child Relationship</vt:lpstr>
      <vt:lpstr>The Max Heap Property</vt:lpstr>
      <vt:lpstr>The Max Heap Property</vt:lpstr>
      <vt:lpstr>The Max Heap Property</vt:lpstr>
      <vt:lpstr>Definition of the Height of a Tree</vt:lpstr>
      <vt:lpstr>Definition of the Height of a Tree</vt:lpstr>
      <vt:lpstr>How to prove h=Θ(log⁡〖n)〗</vt:lpstr>
      <vt:lpstr>Max-Heapify</vt:lpstr>
      <vt:lpstr>Max-Heapify</vt:lpstr>
      <vt:lpstr>Time Complexity of Max-Heapify</vt:lpstr>
      <vt:lpstr>Build-Max-Heap</vt:lpstr>
      <vt:lpstr>Build-Max-Heap</vt:lpstr>
      <vt:lpstr>Build-Max-Heap</vt:lpstr>
      <vt:lpstr>Build-Max-Heap</vt:lpstr>
      <vt:lpstr>Build-Max-Heap</vt:lpstr>
      <vt:lpstr>Time Complexity of Build-Max-Heap</vt:lpstr>
      <vt:lpstr>Mathematical Induction on the Height</vt:lpstr>
      <vt:lpstr>Time Complexity of Build-Max-Heap</vt:lpstr>
      <vt:lpstr>Time Complexity of Build-Max-Heap</vt:lpstr>
      <vt:lpstr>Time Complexity of Build-Max-Heap</vt:lpstr>
      <vt:lpstr>Time Complexity of Build-Max-Heap</vt:lpstr>
      <vt:lpstr>Heap Sort</vt:lpstr>
      <vt:lpstr>The time complexity of Heap Sort</vt:lpstr>
      <vt:lpstr>Priority Queue</vt:lpstr>
      <vt:lpstr>Basic Operations</vt:lpstr>
      <vt:lpstr>Maximum</vt:lpstr>
      <vt:lpstr>Extract-Max</vt:lpstr>
      <vt:lpstr>Increase-Key</vt:lpstr>
      <vt:lpstr>Max-Heap-Insert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780</cp:revision>
  <cp:lastPrinted>2020-08-20T14:13:50Z</cp:lastPrinted>
  <dcterms:created xsi:type="dcterms:W3CDTF">2020-08-01T06:16:01Z</dcterms:created>
  <dcterms:modified xsi:type="dcterms:W3CDTF">2021-08-19T06:20:01Z</dcterms:modified>
</cp:coreProperties>
</file>