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6" r:id="rId4"/>
    <p:sldId id="310" r:id="rId5"/>
    <p:sldId id="311" r:id="rId6"/>
    <p:sldId id="312" r:id="rId7"/>
    <p:sldId id="313" r:id="rId8"/>
    <p:sldId id="315" r:id="rId9"/>
    <p:sldId id="316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C4C99-F27D-4270-B70C-CF00B5C64585}">
          <p14:sldIdLst>
            <p14:sldId id="256"/>
            <p14:sldId id="305"/>
            <p14:sldId id="306"/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relies 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FIFO queue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generate frontiers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level-by-level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manner.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operates as follows: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adds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initially empty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removes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from the head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scans its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adjacency list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whenever the search discovers a white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during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scanning of the adjacency list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colors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gray and updates its distance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also adds the edge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the BFS tree by setting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then adds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completely scanned, it colors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black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search continues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empty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We use 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aggregate analysis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as follows.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After initialization, no vertices are colored white a second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This ensures that each vertex is enqueued at most once (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and hence dequeued at most once as a consequence.</a:t>
                </a:r>
              </a:p>
              <a:p>
                <a:pPr marL="0" indent="0">
                  <a:buNone/>
                </a:pPr>
                <a:endParaRPr lang="en-US" sz="17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</a:t>
                </a:r>
                <a:r>
                  <a:rPr lang="en-US" sz="1700" b="0" dirty="0">
                    <a:solidFill>
                      <a:schemeClr val="accent1"/>
                    </a:solidFill>
                  </a:rPr>
                  <a:t>he while loop executes at most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operations of enqueuing and dequeuing cost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time devoted to queue operations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BFS scans the adjacency list of each dequeued vertex at most once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Therefore, the total time spent on examining adjacent vertices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 running time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For undirected graphs, the number of inspections is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           For directed graphs, the number of inspections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  <a:endParaRPr lang="en-US" sz="17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 arbitrary vertex. Then,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there is at least the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case, a shortest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cannot be longer than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AE1-8B6F-4AC8-BC03-A71925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finite number.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Then,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still holds.				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special case of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triangle inequality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used in the process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edge relaxation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in shortest-path algorithms for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graphs we will be studying.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 Then, upon termination,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prove by induction that this property holds prior to the start of each iteration.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Prior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iteration,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show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a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dequeued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that are white,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 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			---------(1)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     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      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         			---------(2)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[Adding </a:t>
                </a:r>
                <a:r>
                  <a:rPr lang="en-US" sz="2400" i="1" dirty="0"/>
                  <a:t>1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on both sides of (2)]   ---------(3)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[Transitivity of (1)  and (3)]    	---------(4)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Line 15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---------(5)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[Substituting (5) into (4)]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the 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), 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EBF-F0D6-4DB7-ABE8-2AB18C7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during the execution of BFS, the queue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head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tail.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the following loop invariant properties hold prior to the start of each queue operation: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prove by induction on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the number of queue operations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only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holds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 true for prior to any queue operation.</a:t>
                </a:r>
              </a:p>
              <a:p>
                <a:pPr marL="0" indent="0">
                  <a:buNone/>
                </a:pPr>
                <a:endParaRPr lang="en-US" sz="2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 that the invariant still holds prior to the next 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there are two kinds of queue operations, namely,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enqueue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shall consider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cases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separately: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head.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dequeued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the head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We will have to show</a:t>
                </a:r>
                <a:r>
                  <a:rPr lang="th-TH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is reestablished at the start of the next operation: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becomes empty,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vacuously hold.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Otherwise,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I.H.(P2)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I.H.(P1)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---------(3)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[Transitivity of (2) and (3)]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still holds right after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still 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 dequeue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9: Graph Algorithms (Part I)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added and becomes the tail.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consider what happens in the code.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enqueued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as part of the scanning of the adjacency list of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just been dequeued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anymore.)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I.H.(P2)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I.H.(P1)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---------(1)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          ---------(2)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 so the inequalities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still hold,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additionally holds.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an enqueue operation.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proves the lemma.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b="1" i="1" u="sng" strike="noStrike" baseline="0" dirty="0">
                    <a:solidFill>
                      <a:srgbClr val="FF0000"/>
                    </a:solidFill>
                  </a:rPr>
                  <a:t>Immediate Implication</a:t>
                </a:r>
                <a:r>
                  <a:rPr lang="en-US" sz="2000" b="1" i="1" strike="noStrike" baseline="0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The lemma immediately implies that the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d-values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at the time that vertices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enqueued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monotonically increasing over time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.</a:t>
                </a:r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AC-F512-42C7-AA25-BCB6D2B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Then, during its execution, BFS discovers every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and, upon termination,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Moreover,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Claim I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first show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1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Assume for the purpose of contradiction  some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receives a value not equal to its shortest-path distance.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vertex with the minimum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receives such an incorrect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; clearly,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correctly initialized to zero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 b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C23-0C3F-4FA4-B53E-332CC03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/>
                  <a:t>          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]  				---------(1)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   [ (1) &amp; Assumption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]  		---------(2)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be the vertex immediately 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on a shortest path from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We chose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is the vertex with the minimum distance that received an incorrect value of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; any vertex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on the corresponding shortest path must have received the correct value.		 </a:t>
                </a:r>
              </a:p>
              <a:p>
                <a:pPr marL="0" indent="0">
                  <a:buNone/>
                </a:pPr>
                <a:r>
                  <a:rPr lang="en-US" sz="3500" b="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Putting these properties together,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						---------(*)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422-EA66-40C7-B12D-7ECEAEC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Consider the time when BFS chooses to dequeue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At this time,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either white, gray or black. We will show that, in all the three cases, we  will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white.	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black;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has been dequeued.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Then, 	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C68-78EE-4A61-BA39-A7A43E5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gray;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was gray upon dequeuing some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was removed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earlier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was marked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 ---------(1)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 ---------(2)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(2)] 	 ---------(3)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[Transitivity of (1) and (3)]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such a vertex 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exist.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holds.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8D7-C2FB-48A9-908A-4CE822C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Observe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15 &amp;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means if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obtain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by taking a shortest path 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C2E-40F8-498B-BDB4-273F50C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DFS is a graph traversal algorithm that explores all outgoing edges of the most recently visited vertex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outgoing edges have been explored, the algorithm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backtracks</a:t>
                </a:r>
                <a:r>
                  <a:rPr lang="en-US" dirty="0">
                    <a:solidFill>
                      <a:schemeClr val="accent1"/>
                    </a:solidFill>
                  </a:rPr>
                  <a:t> to explore edges leaving the vertex from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discovered.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8A-C601-4C0D-88A5-3FA85043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As in BFS, whenever DFS discovers a vertex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during a scan of its adjacency list of the most recently discovered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it records this event by 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Unlike BFS whose predecessor subgraph forms a tree, the predecessor subgraph produced by DFS forms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forest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(multiple trees), because the search may be repeated from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multiple sources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can define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of DFS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call the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tree edges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7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EC-582E-4B54-AFB9-4776CE8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(DFS):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E36B-3D56-4CF6-BC6B-BE5277A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relies on a similar </a:t>
            </a:r>
            <a:r>
              <a:rPr lang="en-US" b="1" i="1" dirty="0">
                <a:solidFill>
                  <a:srgbClr val="FF0000"/>
                </a:solidFill>
              </a:rPr>
              <a:t>vertex-coloring scheme </a:t>
            </a:r>
            <a:r>
              <a:rPr lang="en-US" dirty="0">
                <a:solidFill>
                  <a:schemeClr val="accent1"/>
                </a:solidFill>
              </a:rPr>
              <a:t>to that of BFS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Initially, each vertex is white.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becomes gray when it is discovered during the search.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Eventually, it becomes black when it is finished, i.e., when its adjacency list is completely explored.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coloring scheme can also ensures that each vertex ends up in </a:t>
            </a:r>
            <a:r>
              <a:rPr lang="en-US" b="1" i="1" dirty="0">
                <a:solidFill>
                  <a:srgbClr val="FF0000"/>
                </a:solidFill>
              </a:rPr>
              <a:t>exactly one </a:t>
            </a:r>
            <a:r>
              <a:rPr lang="en-US" dirty="0">
                <a:solidFill>
                  <a:schemeClr val="accent1"/>
                </a:solidFill>
              </a:rPr>
              <a:t>DFS tree so that all the resulting DFS trees are </a:t>
            </a:r>
            <a:r>
              <a:rPr lang="en-US" b="1" i="1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74A7-9CA2-434C-A511-DA8C204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BFS is a graph traversal algorithm that explores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order of their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(referred to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>
                    <a:solidFill>
                      <a:schemeClr val="accent1"/>
                    </a:solidFill>
                  </a:rPr>
                  <a:t>), where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defined as the </a:t>
                </a:r>
                <a:r>
                  <a:rPr lang="en-US" dirty="0">
                    <a:solidFill>
                      <a:srgbClr val="FF0000"/>
                    </a:solidFill>
                  </a:rPr>
                  <a:t>***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sz="3200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rgbClr val="FF0000"/>
                    </a:solidFill>
                  </a:rPr>
                  <a:t>***length = the number of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4B33-A767-4D7B-A77E-F67260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Timestamp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Associated with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timestamps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first timestamp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records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first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grayed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second timestamp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records when DFS finishes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adjacency list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blackens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These timestamps are helpful in reasoning about the behavior and correctness of DFS.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6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E72-B89B-4145-8639-0179181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Color and Timestamp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Timestamps can be implemented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integers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white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gray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black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4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8FDC2-2BEE-458B-8916-1573B8DA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066D-6D9D-4A7A-A308-15940529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57466"/>
            <a:ext cx="6396037" cy="4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All vertices are initially painted white with their parent values set to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global time counter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reset.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DFS checks each vertex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 explores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using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if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</a:t>
                </a:r>
                <a:r>
                  <a:rPr lang="en-US" sz="8000" dirty="0"/>
                  <a:t>		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Every time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called, 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becomes the  root of a new tree.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When DFS returns, all vertices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assigned with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0" dirty="0"/>
              </a:p>
              <a:p>
                <a:pPr marL="457200" lvl="1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</m:oMath>
                </a14:m>
                <a:r>
                  <a:rPr lang="th-TH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works as follows:</a:t>
                </a:r>
              </a:p>
              <a:p>
                <a:pPr lvl="1"/>
                <a:r>
                  <a:rPr lang="en-US" sz="8000" b="0" dirty="0">
                    <a:solidFill>
                      <a:schemeClr val="accent1"/>
                    </a:solidFill>
                  </a:rPr>
                  <a:t>In each call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 initially white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Increment the global time counter and record it as the discovery time of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then painted gray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’s adjacency list is recursively explored</a:t>
                </a:r>
              </a:p>
              <a:p>
                <a:pPr lvl="2"/>
                <a:r>
                  <a:rPr lang="en-US" sz="8000" dirty="0">
                    <a:solidFill>
                      <a:schemeClr val="accent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white, explore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After all edges leaving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explored, blacken it increment the time counter and record it as the finishing time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9D-CA2D-4429-92C1-D212E07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Example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5B131-9473-407A-97D4-CA934D36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77974"/>
            <a:ext cx="7251535" cy="50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297-EED7-467A-A15E-BE58ED19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DFS, discovery and finishing times exhibit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parenthesis 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if we represent the discovery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 parenthesis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represent its finishing time 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 parenthesis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history of discovering and finishing all vertices makes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well-form  expression </a:t>
                </a:r>
                <a:r>
                  <a:rPr lang="en-US" dirty="0">
                    <a:solidFill>
                      <a:schemeClr val="accent1"/>
                    </a:solidFill>
                  </a:rPr>
                  <a:t>in that the parentheses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properly nested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4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7A1-6967-43D4-B30E-F6BB844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FE3E8-3AD1-47CB-8719-2CDFAA43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81" y="1495941"/>
            <a:ext cx="4420038" cy="4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828-F195-425D-A251-1840C62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any depth-first search of a directed or undirected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for any two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exactly one of the following conditions 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entirely disjoint, and neither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nor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the other in the resulting DFS forest.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A11-309C-4C81-8572-F35EBEE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(Nesting of Descendants’ Intervals)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in the DFS forest for a directed or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lemma follows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Immediately from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2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forest of a directed or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at the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the search discovers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 path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consisting entirely of white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still white when we set the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        	   [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can be any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vertices on the unique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785-ED85-462B-8396-61CCAA8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is named so because it expands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frontier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undiscovered</a:t>
                </a:r>
                <a:r>
                  <a:rPr lang="en-US" dirty="0">
                    <a:solidFill>
                      <a:schemeClr val="accent1"/>
                    </a:solidFill>
                  </a:rPr>
                  <a:t> vertices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uniformly across the breadth </a:t>
                </a:r>
                <a:r>
                  <a:rPr lang="en-US" dirty="0">
                    <a:solidFill>
                      <a:schemeClr val="accent1"/>
                    </a:solidFill>
                  </a:rPr>
                  <a:t>of the frontier.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 other words, the algorithm of BFS discovers all vertices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they discover any at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there is a path from of white vertices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time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FPOC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become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resulting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wlog that the other vertices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along the path become a descendant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that path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may be the same vertex).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Then,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be discovered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but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finished, we have</a:t>
                </a:r>
              </a:p>
              <a:p>
                <a:pPr marL="0" indent="0">
                  <a:buNone/>
                </a:pPr>
                <a:r>
                  <a:rPr lang="en-US" sz="2000" b="0" i="1" dirty="0"/>
                  <a:t>		u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implies that the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entirely contained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:r>
                  <a:rPr lang="en-US" sz="2000" i="1" dirty="0"/>
                  <a:t>u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after all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Another property of DFS is that the search can be used to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classify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edges in the input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type of each edge can provide information about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define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edge types in terms of the DFS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produced by DFS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Tree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tree edge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was first discovered by exploring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Back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those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ancestor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Forward edges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are those non-tree edges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descendant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Cross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all other edges that go between vertices that are not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ancestor-descendant- related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DFS algorithm has enough information to classify some edges as it encounters them.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key idea is that when we first explore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color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tells us something about the edge: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White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tree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 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back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cross edge</a:t>
                </a:r>
              </a:p>
              <a:p>
                <a:pPr marL="457200" lvl="1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To distinguish between forward and cross edges,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forward edge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 cross edge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***In undirected graphs, there are only two types of edges, namely,  tree and back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4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tree of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either a tree edge or a back edge.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an arbitrary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suppose wlog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search must discover and finish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before it finishes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’s adjacency list.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first time that the search explores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undiscovered (white). Otherwise, the search would have explored the search already in the opposite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a tree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search explores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first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 at the time the edge is first explored.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88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73811-C3B0-49C3-91C4-0F4CFF6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576638"/>
            <a:ext cx="6753225" cy="143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A9C97-702C-4272-A463-6106B9D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DFS can be used to perform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 acyclic graph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DAG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topological sort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linear (partial) ordering of all its vertices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an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that ordering.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If a graph is not a DAG, such a linear ordering cannot be constructed among all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9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F597-8FD8-4FA0-9E59-AD2D95D9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4" y="1690688"/>
            <a:ext cx="2227635" cy="279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6B56-FE6C-443D-920B-DA32C70A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a cycle.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there is a back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that means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back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completes a cycle.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first vertex to be discovered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preceding edge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all the other vertices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still white.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57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AC11-E574-48DE-B457-78E45E7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contains a cycle.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This is logically equivalent to: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DFS yields no back edge if and only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DAG.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9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EE4-7F87-4AFF-8A47-4E22C395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8F56-2A09-425B-816B-0DAA2263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</a:t>
            </a:r>
            <a:r>
              <a:rPr lang="en-US" b="1" i="1" dirty="0">
                <a:solidFill>
                  <a:srgbClr val="FF0000"/>
                </a:solidFill>
              </a:rPr>
              <a:t>graph traversal techniques </a:t>
            </a:r>
            <a:r>
              <a:rPr lang="en-US" dirty="0">
                <a:solidFill>
                  <a:schemeClr val="accent1"/>
                </a:solidFill>
              </a:rPr>
              <a:t>and their applications: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Shortest Paths in Unweighted Graphs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Edge Classifications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Topological Sort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Directed Acyclic Graph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Single-Source 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96FF-A214-4C5E-92BE-3087535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traverses the graph, starting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forms the level-0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level-1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level-2 frontier.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8983E-98A4-4083-BEDE-2ED5BAF20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88" y="2980531"/>
            <a:ext cx="5864311" cy="3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DC1-FCDE-4746-A572-E798BC7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 only does BFS find a shortest path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every other vertex, but it also produces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BFS tree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BFS trees are not necessarily unique for all problem instances.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For this particular example, a different BFS tree would have been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produced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had been explored before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685A15-9980-475C-B820-6FADFD6E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85" y="2994025"/>
            <a:ext cx="420544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AFDE-EA06-43FA-A474-B60E2C94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BFS </a:t>
            </a:r>
            <a:r>
              <a:rPr lang="en-US" sz="2000" b="1" i="1" dirty="0">
                <a:solidFill>
                  <a:srgbClr val="FF0000"/>
                </a:solidFill>
              </a:rPr>
              <a:t>colors</a:t>
            </a:r>
            <a:r>
              <a:rPr lang="en-US" sz="2000" dirty="0">
                <a:solidFill>
                  <a:schemeClr val="accent1"/>
                </a:solidFill>
              </a:rPr>
              <a:t> each vertex to keep track of its progress.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White</a:t>
            </a:r>
            <a:r>
              <a:rPr lang="en-US" sz="1600" dirty="0">
                <a:solidFill>
                  <a:schemeClr val="accent1"/>
                </a:solidFill>
              </a:rPr>
              <a:t> = undiscovered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Gray</a:t>
            </a:r>
            <a:r>
              <a:rPr lang="en-US" sz="1600" dirty="0">
                <a:solidFill>
                  <a:schemeClr val="accent1"/>
                </a:solidFill>
              </a:rPr>
              <a:t>   = discovered and still in the frontier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Black</a:t>
            </a:r>
            <a:r>
              <a:rPr lang="en-US" sz="1600" dirty="0">
                <a:solidFill>
                  <a:schemeClr val="accent1"/>
                </a:solidFill>
              </a:rPr>
              <a:t>  = discovered but not in the frontier any more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All vertices start out white (</a:t>
            </a:r>
            <a:r>
              <a:rPr lang="en-US" sz="2000" b="1" i="1" dirty="0">
                <a:solidFill>
                  <a:srgbClr val="FF0000"/>
                </a:solidFill>
              </a:rPr>
              <a:t>Line 2</a:t>
            </a:r>
            <a:r>
              <a:rPr lang="en-US" sz="2000" dirty="0">
                <a:solidFill>
                  <a:schemeClr val="accent1"/>
                </a:solidFill>
              </a:rPr>
              <a:t>), except for the root, which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starts out gray (</a:t>
            </a:r>
            <a:r>
              <a:rPr lang="en-US" sz="2000" b="1" i="1" dirty="0">
                <a:solidFill>
                  <a:srgbClr val="FF0000"/>
                </a:solidFill>
              </a:rPr>
              <a:t>Line 5</a:t>
            </a:r>
            <a:r>
              <a:rPr lang="en-US" sz="2000" dirty="0">
                <a:solidFill>
                  <a:schemeClr val="accent1"/>
                </a:solidFill>
              </a:rPr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F7E2E-86EC-4A3D-9702-8474EC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607DC-21FF-46C0-A95C-D8E9484F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d-value will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converge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d-value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all vertices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be set to some predecessor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parent-value will stay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resulting BFS tree can be constructed based on these parent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values found.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E44AC5-6590-418F-8A60-1B29B335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7822</TotalTime>
  <Words>5216</Words>
  <Application>Microsoft Office PowerPoint</Application>
  <PresentationFormat>Widescreen</PresentationFormat>
  <Paragraphs>430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Breadth-First Search (BFS)</vt:lpstr>
      <vt:lpstr>Breadth-First Search (BFS)</vt:lpstr>
      <vt:lpstr>Breadth-First Search (BFS): Example</vt:lpstr>
      <vt:lpstr>Breadth-First Search (BFS): Example</vt:lpstr>
      <vt:lpstr>Breadth-First Search (BFS): Color</vt:lpstr>
      <vt:lpstr>Breadth-First Search (BFS): Distance</vt:lpstr>
      <vt:lpstr>Breadth-First Search (BFS): Parent</vt:lpstr>
      <vt:lpstr>Breadth-First Search (BFS)</vt:lpstr>
      <vt:lpstr>Breadth-First Search (BFS): Analysis</vt:lpstr>
      <vt:lpstr>Breadth-First Search (BFS): Analysis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Depth-First Search (DFS)</vt:lpstr>
      <vt:lpstr>Depth-First Search (DFS) : Parent</vt:lpstr>
      <vt:lpstr>Depth-First Search (DFS): Color</vt:lpstr>
      <vt:lpstr>Depth-First Search (DFS) : Timestamp</vt:lpstr>
      <vt:lpstr>Depth-First Search (DFS) : Color and Timestamp</vt:lpstr>
      <vt:lpstr>Depth-First Search (DFS) : Pseudocode</vt:lpstr>
      <vt:lpstr>Depth-First Search (DFS) : Pseudocode</vt:lpstr>
      <vt:lpstr>Depth-First Search (DFS) : Example 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Edge Classification</vt:lpstr>
      <vt:lpstr>Depth-First Search (DFS) : Edge Classification</vt:lpstr>
      <vt:lpstr>Depth-First Search (DFS) : Edge Classification</vt:lpstr>
      <vt:lpstr>Topological Sorting</vt:lpstr>
      <vt:lpstr>Directed Acyclic Graph</vt:lpstr>
      <vt:lpstr>Directed Acyclic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1792</cp:revision>
  <cp:lastPrinted>2020-10-01T05:55:04Z</cp:lastPrinted>
  <dcterms:created xsi:type="dcterms:W3CDTF">2020-08-01T06:16:01Z</dcterms:created>
  <dcterms:modified xsi:type="dcterms:W3CDTF">2021-10-14T10:16:12Z</dcterms:modified>
</cp:coreProperties>
</file>