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0" r:id="rId3"/>
    <p:sldId id="276" r:id="rId4"/>
    <p:sldId id="298" r:id="rId5"/>
    <p:sldId id="285" r:id="rId6"/>
    <p:sldId id="258" r:id="rId7"/>
    <p:sldId id="305" r:id="rId8"/>
    <p:sldId id="257" r:id="rId9"/>
    <p:sldId id="25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61" r:id="rId22"/>
    <p:sldId id="284" r:id="rId23"/>
    <p:sldId id="263" r:id="rId24"/>
    <p:sldId id="266" r:id="rId25"/>
    <p:sldId id="313" r:id="rId26"/>
    <p:sldId id="274" r:id="rId27"/>
    <p:sldId id="267" r:id="rId28"/>
    <p:sldId id="268" r:id="rId29"/>
    <p:sldId id="269" r:id="rId30"/>
    <p:sldId id="315" r:id="rId31"/>
    <p:sldId id="311" r:id="rId32"/>
    <p:sldId id="270" r:id="rId33"/>
    <p:sldId id="312" r:id="rId34"/>
    <p:sldId id="271" r:id="rId35"/>
    <p:sldId id="309" r:id="rId36"/>
    <p:sldId id="314" r:id="rId37"/>
    <p:sldId id="272" r:id="rId38"/>
    <p:sldId id="273" r:id="rId39"/>
    <p:sldId id="275" r:id="rId40"/>
    <p:sldId id="278" r:id="rId41"/>
    <p:sldId id="280" r:id="rId42"/>
    <p:sldId id="264" r:id="rId43"/>
    <p:sldId id="281" r:id="rId44"/>
    <p:sldId id="316" r:id="rId45"/>
    <p:sldId id="282" r:id="rId46"/>
    <p:sldId id="299" r:id="rId47"/>
    <p:sldId id="286" r:id="rId48"/>
    <p:sldId id="304" r:id="rId49"/>
    <p:sldId id="317" r:id="rId50"/>
    <p:sldId id="318" r:id="rId51"/>
    <p:sldId id="265" r:id="rId52"/>
    <p:sldId id="321" r:id="rId53"/>
    <p:sldId id="283" r:id="rId54"/>
    <p:sldId id="300" r:id="rId55"/>
    <p:sldId id="301" r:id="rId56"/>
    <p:sldId id="302" r:id="rId57"/>
    <p:sldId id="279" r:id="rId58"/>
    <p:sldId id="303" r:id="rId59"/>
    <p:sldId id="306" r:id="rId60"/>
    <p:sldId id="30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401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rgbClr val="FF0000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a relatively 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Big-Oh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Big-Oh</a:t>
                </a:r>
                <a:r>
                  <a:rPr lang="en-US" dirty="0">
                    <a:solidFill>
                      <a:schemeClr val="accent1"/>
                    </a:solidFill>
                  </a:rPr>
                  <a:t> is often used as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 bound </a:t>
                </a:r>
                <a:r>
                  <a:rPr lang="en-US" dirty="0">
                    <a:solidFill>
                      <a:schemeClr val="accent1"/>
                    </a:solidFill>
                  </a:rPr>
                  <a:t>on the performance of algorithms.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8D92-B8BA-4C70-AFA9-ED35A8CF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Big-Oh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BD58F-A197-4416-979F-DCA923759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solidFill>
                      <a:schemeClr val="accent1"/>
                    </a:solidFill>
                  </a:rPr>
                  <a:t>It is also common in the literature to use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big oh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BD58F-A197-4416-979F-DCA92375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372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for al</a:t>
                </a:r>
                <a:r>
                  <a:rPr lang="en-US" sz="3000" dirty="0"/>
                  <a:t>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51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for all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>
                    <a:solidFill>
                      <a:schemeClr val="tx1"/>
                    </a:solidFill>
                  </a:rPr>
                  <a:t> </a:t>
                </a:r>
                <a:r>
                  <a:rPr lang="en-US" sz="51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5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5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51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>
                    <a:solidFill>
                      <a:schemeClr val="tx1"/>
                    </a:solidFill>
                  </a:rPr>
                  <a:t> </a:t>
                </a:r>
                <a:r>
                  <a:rPr lang="en-US" sz="51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51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1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5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5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5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5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51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51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5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5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51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51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51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51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51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5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1: Guess-and-Solve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Guess-and-Solve Method: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=1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1: Analytical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Analytical Method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therefore choose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1: Analytical Method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Analytical Method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604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1: Mutation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Mutation Method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                         </a:t>
                </a:r>
                <a:r>
                  <a:rPr lang="en-US" b="0" dirty="0">
                    <a:solidFill>
                      <a:schemeClr val="accent1"/>
                    </a:solidFill>
                  </a:rPr>
                  <a:t>for </a:t>
                </a:r>
                <a:r>
                  <a:rPr lang="en-US" dirty="0">
                    <a:solidFill>
                      <a:schemeClr val="accent1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                 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             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73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2: Analytical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Analytical Method:</a:t>
                </a: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2: Mutation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Mutation Method:</a:t>
                </a:r>
              </a:p>
              <a:p>
                <a:pPr marL="0" indent="0">
                  <a:buNone/>
                </a:pPr>
                <a:r>
                  <a:rPr lang="en-US" dirty="0"/>
                  <a:t>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+1000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	          </a:t>
                </a:r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		          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 		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82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3: Analytical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Analytical Method: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3: Analytical Method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−1000 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53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3: Mutation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Mutation Method: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		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		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			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		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			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=2000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5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01D7-D8FB-416C-A221-F01B1B53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Big-Oh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highest degree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Big-Oh is conserved under multiplicative constant.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Big-Oh is reflexive.</a:t>
                </a: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Big-Oh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Big-Omega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often used as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lower bound </a:t>
                </a:r>
                <a:r>
                  <a:rPr lang="en-US" dirty="0">
                    <a:solidFill>
                      <a:schemeClr val="accent1"/>
                    </a:solidFill>
                  </a:rPr>
                  <a:t>on the performance of algorithms.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B4B8-0A14-4CDB-B8F6-F5579530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C4BAD-E569-48A9-8761-81BD39E9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Terminology: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big omega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C4BAD-E569-48A9-8761-81BD39E9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995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11E6-6C67-4DB2-9362-40B7A97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5</a:t>
            </a:r>
            <a:br>
              <a:rPr lang="en-US" dirty="0">
                <a:solidFill>
                  <a:schemeClr val="accent2"/>
                </a:solidFill>
                <a:latin typeface="+mn-lt"/>
              </a:rPr>
            </a:b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  <a:endParaRPr lang="en-US" sz="3200" b="1" i="1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973" t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Big-Omega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conserved under multiplicative constant.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reflexive.</a:t>
                </a: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Big-Omega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37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Big-Oh and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this, we need to show that the claim is true in both directions.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i="1" u="sng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Big-Oh and 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     </a:t>
                </a:r>
                <a:r>
                  <a:rPr lang="en-US" i="1" dirty="0">
                    <a:solidFill>
                      <a:schemeClr val="tx1"/>
                    </a:solidFill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exactly the definition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1" i="1" u="sng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 The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proof proceeds in a similar way to the </a:t>
                </a:r>
                <a14:m>
                  <m:oMath xmlns:m="http://schemas.openxmlformats.org/officeDocument/2006/math">
                    <m:r>
                      <a:rPr lang="en-US" b="1" i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case.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106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49BE-707A-4289-8610-54F7AF4A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38620-F400-49A6-A860-966DF7C98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big theta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38620-F400-49A6-A860-966DF7C98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162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11E6-6C67-4DB2-9362-40B7A97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6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  <a:endParaRPr lang="en-US" sz="3600" b="1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Example 6 (Continued)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12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1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sz="11200" dirty="0"/>
                  <a:t>.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          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Example 6 (Continued)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1200" dirty="0"/>
                  <a:t>	</a:t>
                </a:r>
                <a:endParaRPr lang="th-TH" sz="11200" dirty="0"/>
              </a:p>
              <a:p>
                <a:pPr marL="0" indent="0">
                  <a:buNone/>
                </a:pPr>
                <a:r>
                  <a:rPr lang="th-TH" sz="11200" dirty="0"/>
                  <a:t>        </a:t>
                </a:r>
                <a:r>
                  <a:rPr lang="en-US" sz="11200" dirty="0"/>
                  <a:t>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1200" dirty="0"/>
                  <a:t>	</a:t>
                </a:r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Assuming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        </a:t>
                </a:r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Choose</a:t>
                </a:r>
                <a:r>
                  <a:rPr lang="en-US" sz="1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>
                    <a:solidFill>
                      <a:schemeClr val="accent1"/>
                    </a:solidFill>
                  </a:rPr>
                  <a:t>We have just proven </a:t>
                </a:r>
                <a14:m>
                  <m:oMath xmlns:m="http://schemas.openxmlformats.org/officeDocument/2006/math">
                    <m:r>
                      <a:rPr lang="en-US" sz="1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200" dirty="0">
                    <a:solidFill>
                      <a:schemeClr val="accent1"/>
                    </a:solidFill>
                  </a:rPr>
                  <a:t>as a by-product.</a:t>
                </a:r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112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3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Example 6 (Continued)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rgbClr val="FF0000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may require calculus and </a:t>
            </a:r>
            <a:r>
              <a:rPr lang="en-US" sz="2800" b="1" i="1" dirty="0">
                <a:solidFill>
                  <a:srgbClr val="FF0000"/>
                </a:solidFill>
              </a:rPr>
              <a:t>mathematical induction</a:t>
            </a:r>
            <a:r>
              <a:rPr lang="en-US" sz="2800" b="1" i="1" dirty="0">
                <a:solidFill>
                  <a:schemeClr val="accent1"/>
                </a:solidFill>
              </a:rPr>
              <a:t>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</a:t>
            </a:r>
            <a:r>
              <a:rPr lang="en-US" sz="2800" b="1" dirty="0">
                <a:solidFill>
                  <a:srgbClr val="FF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B151-8252-4B39-AB23-16D965F3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Practice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9558-AD07-4DA0-AA56-B7CB0AF1A2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2020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+2019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2021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2020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+2019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+202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+2019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</a:t>
                </a:r>
                <a:r>
                  <a:rPr lang="en-US" sz="2000" dirty="0"/>
                  <a:t>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202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2021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  	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+202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dirty="0"/>
                  <a:t>	  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</a:t>
                </a:r>
                <a:r>
                  <a:rPr lang="en-US" sz="2000" dirty="0"/>
                  <a:t>		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2021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                                  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6063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		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=6063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9558-AD07-4DA0-AA56-B7CB0AF1A2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5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B151-8252-4B39-AB23-16D965F3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Practice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9558-AD07-4DA0-AA56-B7CB0AF1A2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800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	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		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(1)+(2):</a:t>
                </a:r>
                <a:r>
                  <a:rPr lang="en-US" dirty="0">
                    <a:solidFill>
                      <a:schemeClr val="accent1"/>
                    </a:solidFill>
                  </a:rPr>
                  <a:t>	          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	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Hence,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9558-AD07-4DA0-AA56-B7CB0AF1A2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46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1: Algorithm Analysis and 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Finite </a:t>
            </a:r>
            <a:r>
              <a:rPr lang="en-US" dirty="0">
                <a:solidFill>
                  <a:schemeClr val="accent1"/>
                </a:solidFill>
              </a:rPr>
              <a:t>in this context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3708</Words>
  <Application>Microsoft Office PowerPoint</Application>
  <PresentationFormat>Widescreen</PresentationFormat>
  <Paragraphs>583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PowerPoint Presentation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Big-Oh</vt:lpstr>
      <vt:lpstr>Big-Oh Notation</vt:lpstr>
      <vt:lpstr>Big-Oh Notation</vt:lpstr>
      <vt:lpstr>Proving f(n)=O(g(n))  </vt:lpstr>
      <vt:lpstr>Proving f(n)=O(g(n)) </vt:lpstr>
      <vt:lpstr>Example 1: Guess-and-Solve Method</vt:lpstr>
      <vt:lpstr>Example 1: Analytical Method</vt:lpstr>
      <vt:lpstr>Example 1: Analytical Method (Continued)</vt:lpstr>
      <vt:lpstr>Example 1: Mutation Method</vt:lpstr>
      <vt:lpstr>Example 2: Analytical Method</vt:lpstr>
      <vt:lpstr>Example 2: Mutation Method</vt:lpstr>
      <vt:lpstr>Example 3: Analytical Method</vt:lpstr>
      <vt:lpstr>Example 3: Analytical Method (Continued)</vt:lpstr>
      <vt:lpstr>Example 3: Mutation Method</vt:lpstr>
      <vt:lpstr>Disproving f(n)∉O(g(n)) </vt:lpstr>
      <vt:lpstr>Example 4</vt:lpstr>
      <vt:lpstr>Comparing Polynomial Functions</vt:lpstr>
      <vt:lpstr>Comparing Polynomial Functions</vt:lpstr>
      <vt:lpstr>Properties of Big-Oh</vt:lpstr>
      <vt:lpstr>Definition of Big Omega</vt:lpstr>
      <vt:lpstr>Big-Omega Notation</vt:lpstr>
      <vt:lpstr>Big-Omega</vt:lpstr>
      <vt:lpstr>Proving f(n)=Ω(g(n))  </vt:lpstr>
      <vt:lpstr>Example 5 </vt:lpstr>
      <vt:lpstr>Big-Omega of Polynomials</vt:lpstr>
      <vt:lpstr>Properties of Big-Omega</vt:lpstr>
      <vt:lpstr>Big-Oh and Big-Omega</vt:lpstr>
      <vt:lpstr>Big-Oh and Big-Omega</vt:lpstr>
      <vt:lpstr>Definition of Big Theta</vt:lpstr>
      <vt:lpstr>Definition of Big Theta</vt:lpstr>
      <vt:lpstr>Example 6</vt:lpstr>
      <vt:lpstr>Example 6 (Continued) </vt:lpstr>
      <vt:lpstr>Example 6 (Continued) </vt:lpstr>
      <vt:lpstr>Example 6 (Continued) </vt:lpstr>
      <vt:lpstr>Properties of Big Theta</vt:lpstr>
      <vt:lpstr>Orders of Growth</vt:lpstr>
      <vt:lpstr>More Practice Examples</vt:lpstr>
      <vt:lpstr>More Practice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612</cp:revision>
  <cp:lastPrinted>2020-08-08T08:40:17Z</cp:lastPrinted>
  <dcterms:created xsi:type="dcterms:W3CDTF">2020-08-01T06:16:01Z</dcterms:created>
  <dcterms:modified xsi:type="dcterms:W3CDTF">2021-09-08T09:09:19Z</dcterms:modified>
</cp:coreProperties>
</file>