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5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4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6" r:id="rId22"/>
    <p:sldId id="315" r:id="rId23"/>
    <p:sldId id="320" r:id="rId24"/>
    <p:sldId id="321" r:id="rId25"/>
    <p:sldId id="322" r:id="rId26"/>
    <p:sldId id="323" r:id="rId27"/>
    <p:sldId id="317" r:id="rId28"/>
    <p:sldId id="318" r:id="rId29"/>
    <p:sldId id="319" r:id="rId30"/>
    <p:sldId id="327" r:id="rId31"/>
    <p:sldId id="343" r:id="rId32"/>
    <p:sldId id="328" r:id="rId33"/>
    <p:sldId id="329" r:id="rId34"/>
    <p:sldId id="342" r:id="rId35"/>
    <p:sldId id="330" r:id="rId36"/>
    <p:sldId id="331" r:id="rId37"/>
    <p:sldId id="324" r:id="rId38"/>
    <p:sldId id="325" r:id="rId39"/>
    <p:sldId id="326" r:id="rId40"/>
    <p:sldId id="34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Electrical and Computer Engineering (ECE)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953A-B78B-4298-B9B3-B113682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Delete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four</a:t>
                </a:r>
                <a:r>
                  <a:rPr lang="en-US" dirty="0">
                    <a:solidFill>
                      <a:schemeClr val="accent1"/>
                    </a:solidFill>
                  </a:rPr>
                  <a:t> cases.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two children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successor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leaf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node in the right subtree.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Locate the leftmost leaf 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the right subtree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Remove the now duplicated leaf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8C0BBFC-F973-4F2F-B74D-123D0B24C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629" y="4152899"/>
            <a:ext cx="4215299" cy="24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953A-B78B-4298-B9B3-B113682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Delete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four</a:t>
                </a:r>
                <a:r>
                  <a:rPr lang="en-US" dirty="0">
                    <a:solidFill>
                      <a:schemeClr val="accent1"/>
                    </a:solidFill>
                  </a:rPr>
                  <a:t> cases.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IV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two children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successor</a:t>
                </a:r>
                <a:r>
                  <a:rPr lang="en-US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non-leaf</a:t>
                </a:r>
                <a:r>
                  <a:rPr lang="en-US" dirty="0">
                    <a:solidFill>
                      <a:schemeClr val="accent1"/>
                    </a:solidFill>
                  </a:rPr>
                  <a:t> node in the right subtree.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Locate 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the right subtree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its right subtree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5B52553-7D22-43BA-879A-EB6982D3B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190" y="3695699"/>
            <a:ext cx="433161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1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9BB7-E7CE-4C0C-8B65-FEF96193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Sorting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44E7F3-295F-47F2-BB51-ACDE5DDCF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sorting problem can be stated as follows: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a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Output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permutation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the input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numbers that we are sorting are also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44E7F3-295F-47F2-BB51-ACDE5DDCF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644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544C-DF3E-4457-88E4-F8E48131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8BD9A-5718-4A22-8A4D-6B49A96E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Idea: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Imagine the way we sort a hand of playing cards.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start with an empty hand with the cards facing down on the table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pick up one card at a time from the table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insert the new card into the correct position in the left hand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To find the correct position, we compare the new card with the existing cards in the hand, from left to right. 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85376D-09AA-4102-88ED-0D293E945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50" y="4334327"/>
            <a:ext cx="2317750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45F86D-141D-4C53-85FF-7103C25A03AE}"/>
              </a:ext>
            </a:extLst>
          </p:cNvPr>
          <p:cNvSpPr txBox="1"/>
          <p:nvPr/>
        </p:nvSpPr>
        <p:spPr>
          <a:xfrm>
            <a:off x="10048876" y="588498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Illustration taken from CLRS</a:t>
            </a:r>
          </a:p>
        </p:txBody>
      </p:sp>
    </p:spTree>
    <p:extLst>
      <p:ext uri="{BB962C8B-B14F-4D97-AF65-F5344CB8AC3E}">
        <p14:creationId xmlns:p14="http://schemas.microsoft.com/office/powerpoint/2010/main" val="2006634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AC7D-9AC7-4AEF-81A4-05DB374E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31A4CB-B779-4BF0-9564-D61402204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26" y="2349896"/>
            <a:ext cx="5567281" cy="326151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A00F03-99E8-40F4-A08B-AD4D84D77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49" y="1296902"/>
            <a:ext cx="3324225" cy="519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683A-D713-44F8-8A63-A91D3EE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indicates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current card </a:t>
                </a:r>
                <a:r>
                  <a:rPr lang="en-US" b="0" dirty="0">
                    <a:solidFill>
                      <a:schemeClr val="accent1"/>
                    </a:solidFill>
                  </a:rPr>
                  <a:t>being inserted into the left hand.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At the beginning of each iteration of the for loop, 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constitutes the currently sorted hand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corresponds to the pile of cards still on the table 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elements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the elements originally in positions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but now in sorted order.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782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683A-D713-44F8-8A63-A91D3EE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Correctness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Based on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propose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At the start of each iteration of the for loop,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the elements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originally</a:t>
                </a:r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but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sorted</a:t>
                </a:r>
                <a:r>
                  <a:rPr lang="en-US" dirty="0">
                    <a:solidFill>
                      <a:schemeClr val="accent1"/>
                    </a:solidFill>
                  </a:rPr>
                  <a:t> order.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use this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 </a:t>
                </a:r>
                <a:r>
                  <a:rPr lang="en-US" dirty="0">
                    <a:solidFill>
                      <a:schemeClr val="accent1"/>
                    </a:solidFill>
                  </a:rPr>
                  <a:t>to prove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correctness</a:t>
                </a:r>
                <a:r>
                  <a:rPr lang="en-US" dirty="0">
                    <a:solidFill>
                      <a:schemeClr val="accent1"/>
                    </a:solidFill>
                  </a:rPr>
                  <a:t> of insertion sort.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48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2EA0-0249-4D8D-8DAD-D65A1B58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Loop Invariant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21FA-73A4-4A04-9EE9-3E1A9CCB5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Initialization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The invariant is true prior to the first iteration of the loop.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Maintenance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If the invariant is true before an iteration of the loop, it remains true before the next iteration.</a:t>
            </a:r>
          </a:p>
          <a:p>
            <a:pPr marL="0" indent="0">
              <a:buNone/>
            </a:pPr>
            <a:endParaRPr lang="en-US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Termination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When the loop terminates, the invariant provides a useful property that can be used to show that the algorithm is correct.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5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2EA0-0249-4D8D-8DAD-D65A1B58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Loop Invariant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021FA-73A4-4A04-9EE9-3E1A9CCB5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</a:t>
                </a:r>
                <a:r>
                  <a:rPr lang="en-US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dirty="0">
                    <a:solidFill>
                      <a:schemeClr val="accent1"/>
                    </a:solidFill>
                  </a:rPr>
                  <a:t> &amp; </a:t>
                </a:r>
                <a:r>
                  <a:rPr lang="en-US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dirty="0">
                    <a:solidFill>
                      <a:schemeClr val="accent1"/>
                    </a:solidFill>
                  </a:rPr>
                  <a:t> properties are true,  the loop invariant is true prior to every iteration.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This is the concept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dirty="0">
                    <a:solidFill>
                      <a:schemeClr val="accent1"/>
                    </a:solidFill>
                  </a:rPr>
                  <a:t> corresponds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base case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dirty="0">
                    <a:solidFill>
                      <a:schemeClr val="accent1"/>
                    </a:solidFill>
                  </a:rPr>
                  <a:t> corresponds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inductive step</a:t>
                </a:r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Assume true for an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rgbClr val="0070C0"/>
                    </a:solidFill>
                  </a:rPr>
                  <a:t>and show true for the next iteration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This is to show that the loop is inductive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021FA-73A4-4A04-9EE9-3E1A9CCB5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E0D2CC3-B472-46FB-ABDF-87725C58C2D0}"/>
              </a:ext>
            </a:extLst>
          </p:cNvPr>
          <p:cNvSpPr txBox="1"/>
          <p:nvPr/>
        </p:nvSpPr>
        <p:spPr>
          <a:xfrm>
            <a:off x="771524" y="5010150"/>
            <a:ext cx="9134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The </a:t>
            </a:r>
            <a:r>
              <a:rPr lang="en-US" sz="2400" b="1" i="1" dirty="0">
                <a:solidFill>
                  <a:srgbClr val="FF0000"/>
                </a:solidFill>
              </a:rPr>
              <a:t>Termination </a:t>
            </a:r>
            <a:r>
              <a:rPr lang="en-US" sz="2400" dirty="0">
                <a:solidFill>
                  <a:schemeClr val="accent1"/>
                </a:solidFill>
              </a:rPr>
              <a:t>property </a:t>
            </a:r>
            <a:r>
              <a:rPr lang="en-US" sz="2400" dirty="0">
                <a:solidFill>
                  <a:srgbClr val="0070C0"/>
                </a:solidFill>
              </a:rPr>
              <a:t>differs</a:t>
            </a:r>
            <a:r>
              <a:rPr lang="en-US" sz="2400" dirty="0">
                <a:solidFill>
                  <a:schemeClr val="accent1"/>
                </a:solidFill>
              </a:rPr>
              <a:t> from how we use </a:t>
            </a:r>
            <a:r>
              <a:rPr lang="en-US" sz="2400" b="1" i="1" dirty="0">
                <a:solidFill>
                  <a:srgbClr val="FF0000"/>
                </a:solidFill>
              </a:rPr>
              <a:t>mathematical induction </a:t>
            </a:r>
            <a:r>
              <a:rPr lang="en-US" sz="2400" dirty="0">
                <a:solidFill>
                  <a:schemeClr val="accent1"/>
                </a:solidFill>
              </a:rPr>
              <a:t>where we apply the inductive step </a:t>
            </a:r>
            <a:r>
              <a:rPr lang="en-US" sz="2400" b="1" i="1" dirty="0">
                <a:solidFill>
                  <a:srgbClr val="FF0000"/>
                </a:solidFill>
              </a:rPr>
              <a:t>infinitely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At termination, we stop the induction and use the invariant to show that the algorithm is correct.</a:t>
            </a:r>
          </a:p>
        </p:txBody>
      </p:sp>
    </p:spTree>
    <p:extLst>
      <p:ext uri="{BB962C8B-B14F-4D97-AF65-F5344CB8AC3E}">
        <p14:creationId xmlns:p14="http://schemas.microsoft.com/office/powerpoint/2010/main" val="3317263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C594-A8D3-4AF3-A7A4-87B76727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Insertion Sort: Loop 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Before the first iteration,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1" i="1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trivially sorted </a:t>
                </a:r>
                <a:r>
                  <a:rPr lang="en-US" dirty="0">
                    <a:solidFill>
                      <a:schemeClr val="accent1"/>
                    </a:solidFill>
                  </a:rPr>
                  <a:t>and is also the original element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the invariant holds prior to the first iteration.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Informally, the body of the for loop works by moving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−3]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so on by one position to the right until it finds the proper position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at which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inserted.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the elements originally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but in sorted order.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loop counter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incremented by one, the loop invariant still holds.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638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32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5: 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C594-A8D3-4AF3-A7A4-87B76727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Insertion Sort: 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Finally, we check what happens when the loop terminates.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each iteration increments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one,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termination.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the wording of the loop invariant, we have that: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at the start of each iteration of the for loop, the subarray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now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entire array</a:t>
                </a:r>
                <a:r>
                  <a:rPr lang="en-US" dirty="0">
                    <a:solidFill>
                      <a:schemeClr val="accent1"/>
                    </a:solidFill>
                  </a:rPr>
                  <a:t>, consists of the elements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originally</a:t>
                </a:r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but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sorted</a:t>
                </a:r>
                <a:r>
                  <a:rPr lang="en-US" dirty="0">
                    <a:solidFill>
                      <a:schemeClr val="accent1"/>
                    </a:solidFill>
                  </a:rPr>
                  <a:t> order.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61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D8F5-1499-4E70-AB3D-65729EEB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Running 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85D3-63A5-4CA3-8A4D-EFEF08CA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Barometer Instruction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We count the total number of comparisons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This corresponds to </a:t>
            </a:r>
            <a:r>
              <a:rPr lang="en-US" b="1" i="1" dirty="0">
                <a:solidFill>
                  <a:srgbClr val="FF0000"/>
                </a:solidFill>
              </a:rPr>
              <a:t>Line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55DF8-8C05-4A34-A0E5-85487D8D6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501" y="3429000"/>
            <a:ext cx="5567281" cy="32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23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FDAA-9EE0-41B2-8341-FC89C4CC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Worst-Case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2D560-A7F3-4D76-B943-1FC0AB4BE3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each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inner while loop</a:t>
                </a:r>
                <a:r>
                  <a:rPr lang="en-US" dirty="0">
                    <a:solidFill>
                      <a:schemeClr val="accent1"/>
                    </a:solidFill>
                  </a:rPr>
                  <a:t>, the elements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moved one position to the right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 the worst case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During each iteration,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(Line 4)</a:t>
                </a:r>
                <a:endParaRPr lang="en-US" b="1" i="1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There can be at most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comparisons. </a:t>
                </a:r>
                <a:r>
                  <a:rPr lang="en-US" b="1" dirty="0">
                    <a:solidFill>
                      <a:srgbClr val="FF0000"/>
                    </a:solidFill>
                  </a:rPr>
                  <a:t>(Line 5)</a:t>
                </a:r>
              </a:p>
              <a:p>
                <a:pPr marL="914400" lvl="2" indent="0" algn="ctr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Summing up the number of comparisons: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914400" lvl="2" indent="0" algn="ctr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                               </a:t>
                </a: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914400" lvl="2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2D560-A7F3-4D76-B943-1FC0AB4BE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3A504-7BF3-4954-9464-506B4DED8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30" y="4001294"/>
            <a:ext cx="4606920" cy="269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94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26FE-6573-48B7-A1AD-B99BDF56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Average-Case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BDB3D-FBB0-4789-89EC-36FE09273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given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possible cases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BDB3D-FBB0-4789-89EC-36FE09273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82F18DF-2FDD-446D-8670-34C1A43DCB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9123344"/>
                  </p:ext>
                </p:extLst>
              </p:nvPr>
            </p:nvGraphicFramePr>
            <p:xfrm>
              <a:off x="955675" y="2791619"/>
              <a:ext cx="8127999" cy="2590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85795204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3823978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2513025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A[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] 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#Comparisons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629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894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4100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third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4148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45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7144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2960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82F18DF-2FDD-446D-8670-34C1A43DCB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9123344"/>
                  </p:ext>
                </p:extLst>
              </p:nvPr>
            </p:nvGraphicFramePr>
            <p:xfrm>
              <a:off x="955675" y="2791619"/>
              <a:ext cx="8127999" cy="2590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85795204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3823978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251302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A[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] 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#Comparisons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629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6557" r="-200899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106557" r="-899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9894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206557" r="-20089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206557" r="-89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100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306557" r="-20089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third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306557" r="-89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148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45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506557" r="-2008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506557" r="-8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144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606557" r="-2008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606557" r="-89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960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0797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F372-479C-4713-995E-5A819364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Average-Case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random variable representing the number of comparisons during iteration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𝐶𝑎𝑠𝑒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h𝑎𝑝𝑝𝑒𝑛𝑠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/>
                  <a:t>		      </a:t>
                </a: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310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F372-479C-4713-995E-5A819364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Average-Case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expected</a:t>
                </a:r>
                <a:r>
                  <a:rPr lang="en-US" dirty="0">
                    <a:solidFill>
                      <a:schemeClr val="accent1"/>
                    </a:solidFill>
                  </a:rPr>
                  <a:t> total number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comparisons,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 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func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446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97EC-3D7F-48B2-88E8-C6DE2BFF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in-place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FEE9B-0EFD-48D5-A53E-ADA1EF0C8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is worth noting that insertion sort 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in-place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storage </a:t>
                </a:r>
                <a:r>
                  <a:rPr lang="en-US" dirty="0">
                    <a:solidFill>
                      <a:schemeClr val="accent1"/>
                    </a:solidFill>
                  </a:rPr>
                  <a:t>is required to store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intermediate results </a:t>
                </a:r>
                <a:r>
                  <a:rPr lang="en-US" dirty="0">
                    <a:solidFill>
                      <a:schemeClr val="accent1"/>
                    </a:solidFill>
                  </a:rPr>
                  <a:t>during the execution of the sorting algorithm.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Line 3</a:t>
                </a:r>
                <a:r>
                  <a:rPr lang="en-US" dirty="0">
                    <a:solidFill>
                      <a:schemeClr val="accent1"/>
                    </a:solidFill>
                  </a:rPr>
                  <a:t> indicates that the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the auxiliary space used by insertion sort.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FEE9B-0EFD-48D5-A53E-ADA1EF0C8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3CEC347-0FA6-471E-B85E-9787F861C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727" y="4019550"/>
            <a:ext cx="463375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13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DBAE-72AD-43E3-97E6-DEDA4C5C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C9A6-E5E3-4EA2-A8F0-93E32C39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Idea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Merge sort is a </a:t>
            </a:r>
            <a:r>
              <a:rPr lang="en-US" b="1" i="1" dirty="0">
                <a:solidFill>
                  <a:srgbClr val="FF0000"/>
                </a:solidFill>
              </a:rPr>
              <a:t>divide-and-conquer</a:t>
            </a:r>
            <a:r>
              <a:rPr lang="en-US" dirty="0">
                <a:solidFill>
                  <a:schemeClr val="accent1"/>
                </a:solidFill>
              </a:rPr>
              <a:t> algorithm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Divide the array into </a:t>
            </a:r>
            <a:r>
              <a:rPr lang="en-US" b="1" i="1" dirty="0">
                <a:solidFill>
                  <a:srgbClr val="FF0000"/>
                </a:solidFill>
              </a:rPr>
              <a:t>two subarrays </a:t>
            </a:r>
            <a:r>
              <a:rPr lang="en-US" dirty="0">
                <a:solidFill>
                  <a:schemeClr val="accent1"/>
                </a:solidFill>
              </a:rPr>
              <a:t>of (approximately the same size) if the array size is larger than one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Divide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Sort each subarray (</a:t>
            </a:r>
            <a:r>
              <a:rPr lang="en-US" b="1" i="1" dirty="0">
                <a:solidFill>
                  <a:srgbClr val="FF0000"/>
                </a:solidFill>
              </a:rPr>
              <a:t>recursively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Conquer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Merge the </a:t>
            </a:r>
            <a:r>
              <a:rPr lang="en-US" b="1" i="1" dirty="0">
                <a:solidFill>
                  <a:srgbClr val="FF0000"/>
                </a:solidFill>
              </a:rPr>
              <a:t>sorted</a:t>
            </a:r>
            <a:r>
              <a:rPr lang="en-US" dirty="0">
                <a:solidFill>
                  <a:schemeClr val="accent1"/>
                </a:solidFill>
              </a:rPr>
              <a:t> two subarrays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Combine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795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3360-5E41-4F42-99F5-B415E20F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FB20-20E4-4BC4-B4B7-A86FE607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Merge sort has several interesting properties as follows: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divide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conquer</a:t>
            </a:r>
            <a:r>
              <a:rPr lang="en-US" dirty="0">
                <a:solidFill>
                  <a:schemeClr val="accent1"/>
                </a:solidFill>
              </a:rPr>
              <a:t> parts are very simple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combine</a:t>
            </a:r>
            <a:r>
              <a:rPr lang="en-US" dirty="0">
                <a:solidFill>
                  <a:schemeClr val="accent1"/>
                </a:solidFill>
              </a:rPr>
              <a:t> part is (computationally) complex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5FCE38-4366-4269-A1C0-6284E1113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87" y="4376106"/>
            <a:ext cx="5272916" cy="23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11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50F2-9FB6-4A7F-A999-5B73BC34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6EFD6-DB9E-4232-A9F1-9DD12D68B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79" y="1059260"/>
            <a:ext cx="4170461" cy="55606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7FF6CD-B224-40D1-B2BB-2D9D52A3036A}"/>
              </a:ext>
            </a:extLst>
          </p:cNvPr>
          <p:cNvSpPr txBox="1"/>
          <p:nvPr/>
        </p:nvSpPr>
        <p:spPr>
          <a:xfrm>
            <a:off x="523875" y="21262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divide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and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conquer</a:t>
            </a:r>
            <a:r>
              <a:rPr lang="en-US" dirty="0">
                <a:solidFill>
                  <a:schemeClr val="accent1"/>
                </a:solidFill>
              </a:rPr>
              <a:t> parts are very simple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D6497-E035-424C-9A45-6591F42F7408}"/>
              </a:ext>
            </a:extLst>
          </p:cNvPr>
          <p:cNvSpPr txBox="1"/>
          <p:nvPr/>
        </p:nvSpPr>
        <p:spPr>
          <a:xfrm>
            <a:off x="523875" y="445984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sz="2000" b="1" i="1" dirty="0">
                <a:solidFill>
                  <a:srgbClr val="FF0000"/>
                </a:solidFill>
              </a:rPr>
              <a:t>combine</a:t>
            </a:r>
            <a:r>
              <a:rPr lang="en-US" dirty="0">
                <a:solidFill>
                  <a:schemeClr val="accent1"/>
                </a:solidFill>
              </a:rPr>
              <a:t> part is (computationally) complex</a:t>
            </a:r>
          </a:p>
        </p:txBody>
      </p:sp>
    </p:spTree>
    <p:extLst>
      <p:ext uri="{BB962C8B-B14F-4D97-AF65-F5344CB8AC3E}">
        <p14:creationId xmlns:p14="http://schemas.microsoft.com/office/powerpoint/2010/main" val="82237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4072-F0F8-4402-A38D-90B88733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F6F8A-579C-49EF-B289-20E0B45EFA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Properties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(1) Each 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 a binary search tree (BST) has a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(2)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other than the root have parents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(3)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may have a left child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or a right child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both.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Branching Factor </a:t>
                </a:r>
                <a:r>
                  <a:rPr lang="en-US" dirty="0">
                    <a:solidFill>
                      <a:schemeClr val="accent1"/>
                    </a:solidFill>
                  </a:rPr>
                  <a:t>= 2)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F6F8A-579C-49EF-B289-20E0B45EF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935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B5D4-397F-4AE9-A075-966E142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Merge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0A90B-20B5-4B21-85BF-95E36FC41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10325" cy="4546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routine is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core part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merge sort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algorithm as it is where most of the computational power is spent.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assumes that the two subarrays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already sorted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denote the number of elements 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left-half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and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right-half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subarrays of the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respectively.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2-3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0A90B-20B5-4B21-85BF-95E36FC41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10325" cy="4546600"/>
              </a:xfrm>
              <a:blipFill>
                <a:blip r:embed="rId2"/>
                <a:stretch>
                  <a:fillRect l="-1047" t="-1340" r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803EE99-52FA-4753-96A7-A83B52FBE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304800"/>
            <a:ext cx="37814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30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B5D4-397F-4AE9-A075-966E142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Merge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0A90B-20B5-4B21-85BF-95E36FC41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61035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Auxiliary arrays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created to hold the left-half and the right-half subarrays, respectively.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4 -9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so called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two-finger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algorithm is used to compare and merge the two subarrays.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14-20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left finger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points to the smallest element 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left subarray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has not been copied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right finger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points to the smallest element 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right subarray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has not been copied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0A90B-20B5-4B21-85BF-95E36FC41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610350" cy="4667250"/>
              </a:xfrm>
              <a:blipFill>
                <a:blip r:embed="rId2"/>
                <a:stretch>
                  <a:fillRect l="-1015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8473923-24B5-4F95-A0FF-EFD7A26E1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4" y="377825"/>
            <a:ext cx="37814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62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1D2F-6388-4578-9FEC-CE613EA4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39F5C-28D3-4FF3-8D65-6887926F8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the core part, we will focus on the correctness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routine by considering 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Once we show the correctness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𝑀𝐸𝑅𝐺𝐸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easy to see the correctness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𝑀𝑒𝑟𝑔𝑒𝑆𝑜𝑟𝑡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Loop Invariant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514350" indent="-514350">
                  <a:buAutoNum type="arabicParenBoth"/>
                </a:pPr>
                <a:r>
                  <a:rPr lang="en-US" dirty="0">
                    <a:solidFill>
                      <a:schemeClr val="accent1"/>
                    </a:solidFill>
                  </a:rPr>
                  <a:t>At the start of each iteration of the for loop of </a:t>
                </a:r>
                <a:r>
                  <a:rPr lang="en-US" dirty="0">
                    <a:solidFill>
                      <a:srgbClr val="FF0000"/>
                    </a:solidFill>
                  </a:rPr>
                  <a:t>Lines 14-20</a:t>
                </a:r>
                <a:r>
                  <a:rPr lang="en-US" dirty="0">
                    <a:solidFill>
                      <a:schemeClr val="accent1"/>
                    </a:solidFill>
                  </a:rPr>
                  <a:t>,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contains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smallest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sorted order.</a:t>
                </a:r>
              </a:p>
              <a:p>
                <a:pPr marL="514350" indent="-514350">
                  <a:buAutoNum type="arabicParenBoth"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 the smallest elements of the two arrays that have not been copied back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39F5C-28D3-4FF3-8D65-6887926F8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044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 to the first iteration,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subarray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 and contains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smallest elements.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Moreover,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contain the smallest elements of the two subarrays that have not been copied back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575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Consider</a:t>
                </a:r>
                <a:r>
                  <a:rPr lang="en-US" sz="23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 case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By the loop invariant and the fact that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 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is the smallest element not copied back to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By the loop invariant,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contains the smallest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elements.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By inspection,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3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Line 16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) </a:t>
                </a:r>
                <a:r>
                  <a:rPr lang="en-US" sz="2300" b="1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rgbClr val="FF0000"/>
                    </a:solidFill>
                  </a:rPr>
                  <a:t>(1)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rgbClr val="FF0000"/>
                    </a:solidFill>
                  </a:rPr>
                  <a:t> now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contains the smallest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elements.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0" dirty="0">
                    <a:solidFill>
                      <a:srgbClr val="FF0000"/>
                    </a:solidFill>
                  </a:rPr>
                  <a:t>(2) </a:t>
                </a:r>
                <a:r>
                  <a:rPr lang="en-US" sz="2300" b="0" dirty="0">
                    <a:solidFill>
                      <a:schemeClr val="accent1"/>
                    </a:solidFill>
                  </a:rPr>
                  <a:t>Moreover,</a:t>
                </a:r>
                <a:r>
                  <a:rPr lang="en-US" sz="23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has just been copied back to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by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Line 16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 ) and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contain the smallest elements of the two subarrays that have not been copied back to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742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After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Line 17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3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is incremented,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remains the same and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300" dirty="0">
                    <a:solidFill>
                      <a:srgbClr val="FF0000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is incremented:</a:t>
                </a:r>
              </a:p>
              <a:p>
                <a:pPr marL="0" indent="0">
                  <a:buNone/>
                </a:pPr>
                <a:r>
                  <a:rPr lang="en-US" sz="23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0" dirty="0">
                    <a:solidFill>
                      <a:srgbClr val="FF0000"/>
                    </a:solidFill>
                  </a:rPr>
                  <a:t>(1) </a:t>
                </a:r>
                <a:r>
                  <a:rPr lang="en-US" sz="2300" b="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contains the smallest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elements.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0" dirty="0">
                    <a:solidFill>
                      <a:srgbClr val="FF0000"/>
                    </a:solidFill>
                  </a:rPr>
                  <a:t>(2)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dirty="0"/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now contains the smallest elements of the two arrays that have not been copied back to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This reestablishes the loop invariant at the start of the next iteration.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1" i="1" dirty="0">
                    <a:solidFill>
                      <a:srgbClr val="FF0000"/>
                    </a:solidFill>
                  </a:rPr>
                  <a:t>***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 maintenance property for the other case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can be shown in a similar way.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360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for loop terminates,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definition of the loop invariant, </a:t>
                </a:r>
              </a:p>
              <a:p>
                <a:pPr marL="0" indent="0">
                  <a:buNone/>
                </a:pPr>
                <a:r>
                  <a:rPr lang="en-US" sz="2800" dirty="0"/>
                  <a:t>A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the smallest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elements in sorted order.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have just shown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𝑀𝐸𝑅𝐺𝐸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works correctly by producing a sorted 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804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8AAE-A44E-40AC-B8D8-A7A1F2A9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5BDF8-1FB8-4C8D-A67E-33CEECB6A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the base case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The running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the recursive case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 is split into the following components: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	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divide</a:t>
                </a:r>
                <a:r>
                  <a:rPr lang="en-US" dirty="0">
                    <a:solidFill>
                      <a:schemeClr val="accent1"/>
                    </a:solidFill>
                  </a:rPr>
                  <a:t> part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conquer</a:t>
                </a:r>
                <a:r>
                  <a:rPr lang="en-US" dirty="0">
                    <a:solidFill>
                      <a:schemeClr val="accent1"/>
                    </a:solidFill>
                  </a:rPr>
                  <a:t> part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combine</a:t>
                </a:r>
                <a:r>
                  <a:rPr lang="en-US" dirty="0">
                    <a:solidFill>
                      <a:schemeClr val="accent1"/>
                    </a:solidFill>
                  </a:rPr>
                  <a:t> part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Allowing the asymptotically smaller term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b="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to 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be absorbed into the asymptotically larger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 we have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 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5BDF8-1FB8-4C8D-A67E-33CEECB6A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848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F2C2-C52F-4F65-B9C2-08054620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8045F-42C5-4CC1-B8AA-50042ABE78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Solving the recurrence relation, we get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NB: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you solved this using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recursion tree method </a:t>
                </a:r>
                <a:r>
                  <a:rPr lang="en-US" dirty="0">
                    <a:solidFill>
                      <a:schemeClr val="accent1"/>
                    </a:solidFill>
                  </a:rPr>
                  <a:t>in PS2.4 as homework.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8045F-42C5-4CC1-B8AA-50042ABE78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379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2CB1-5097-4500-94AE-3C57C19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out-of-place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9EFA4-4D44-48C6-BF28-0892D50B2F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Merge sort needs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 store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intermediate results </a:t>
                </a:r>
                <a:r>
                  <a:rPr lang="en-US" dirty="0">
                    <a:solidFill>
                      <a:schemeClr val="accent1"/>
                    </a:solidFill>
                  </a:rPr>
                  <a:t>during the execution of the sorting algorithm.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it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>
                    <a:solidFill>
                      <a:schemeClr val="accent1"/>
                    </a:solidFill>
                  </a:rPr>
                  <a:t> an in-place algorithm.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9EFA4-4D44-48C6-BF28-0892D50B2F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59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AA54-2A18-4B4C-AE36-A578613B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7FB1F-CB44-4EC2-A6A3-810341231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Invariant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any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for all 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left</a:t>
                </a:r>
                <a:r>
                  <a:rPr lang="en-US" dirty="0">
                    <a:solidFill>
                      <a:schemeClr val="accent1"/>
                    </a:solidFill>
                  </a:rPr>
                  <a:t> subtree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for all 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right</a:t>
                </a:r>
                <a:r>
                  <a:rPr lang="en-US" dirty="0">
                    <a:solidFill>
                      <a:schemeClr val="accent1"/>
                    </a:solidFill>
                  </a:rPr>
                  <a:t> subtree 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7FB1F-CB44-4EC2-A6A3-810341231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796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498-1E7A-4BC1-B44B-9289F517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8330-735C-4959-8EFD-F51EE1B22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following topics: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Binary Search Tree and its basic operations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Merge Sort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Correctness Proof using Loop Invariants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In the next lecture, we will cover </a:t>
            </a:r>
            <a:r>
              <a:rPr lang="en-US" b="1" i="1" dirty="0">
                <a:solidFill>
                  <a:srgbClr val="FF0000"/>
                </a:solidFill>
              </a:rPr>
              <a:t>divide and conquer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24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CB81-A00C-498A-9D7B-0749A7DF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96C08A-3624-44D5-869D-01D4E3315859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96C08A-3624-44D5-869D-01D4E3315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blipFill>
                <a:blip r:embed="rId2"/>
                <a:stretch>
                  <a:fillRect l="-3323" r="-27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3A1C6-1049-4984-8340-0FF3236DECCF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3A1C6-1049-4984-8340-0FF3236DE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blipFill>
                <a:blip r:embed="rId2"/>
                <a:stretch>
                  <a:fillRect l="-3323" r="-27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55E536D-46B8-46AE-923B-D0E9CDD3B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of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search operation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height of the tree.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55E536D-46B8-46AE-923B-D0E9CDD3B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79EA236-15E8-4AD2-9AB8-2886B193D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71775"/>
            <a:ext cx="6172200" cy="361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6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F889-F5B8-4672-B88D-F0D9DCCD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Min and 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FCC8E-9C79-467E-82FF-0E4E5929E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find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 key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keep going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left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find a </a:t>
                </a:r>
                <a:r>
                  <a:rPr lang="en-US" b="1" dirty="0">
                    <a:solidFill>
                      <a:srgbClr val="FF0000"/>
                    </a:solidFill>
                  </a:rPr>
                  <a:t>maximum key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keep going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right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operations is the length of the downward path from root to the leftmost leaf and rightmost leaf, respectively.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FCC8E-9C79-467E-82FF-0E4E5929E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3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B95C-2F11-4C64-A724-FBA60B5C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Insert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F285-0AF7-4680-8443-B3933D73C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Follow the left and right pointers until the right position for the key being inserted is found.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87583-AE96-4344-8DC6-18A8BDC43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" y="2962274"/>
            <a:ext cx="2647951" cy="3530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E90D21-F306-4A95-9683-4762E7723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2962274"/>
            <a:ext cx="2647951" cy="3530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3D1A9-FFD3-4CE4-A7FB-9BF0D8D2F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76" y="2962274"/>
            <a:ext cx="2647951" cy="353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0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953A-B78B-4298-B9B3-B113682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Delete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four</a:t>
                </a:r>
                <a:r>
                  <a:rPr lang="en-US" dirty="0">
                    <a:solidFill>
                      <a:schemeClr val="accent1"/>
                    </a:solidFill>
                  </a:rPr>
                  <a:t> cases.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node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leaf.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Follow the path until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reached.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modifying its parent to replace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:r>
                  <a:rPr lang="en-US" dirty="0"/>
                  <a:t>NULL</a:t>
                </a:r>
                <a:r>
                  <a:rPr lang="en-US" dirty="0">
                    <a:solidFill>
                      <a:schemeClr val="accent1"/>
                    </a:solidFill>
                  </a:rPr>
                  <a:t> as its child.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21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953A-B78B-4298-B9B3-B113682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Delete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four</a:t>
                </a:r>
                <a:r>
                  <a:rPr lang="en-US" dirty="0">
                    <a:solidFill>
                      <a:schemeClr val="accent1"/>
                    </a:solidFill>
                  </a:rPr>
                  <a:t> cases.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one child.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Follow the path until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is reached.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by elevating its child to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position and modifying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parent to point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‘s child.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48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5493</TotalTime>
  <Words>2542</Words>
  <Application>Microsoft Office PowerPoint</Application>
  <PresentationFormat>Widescreen</PresentationFormat>
  <Paragraphs>289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Binary Search Tree: Properties</vt:lpstr>
      <vt:lpstr>Binary Search Tree: Invariant</vt:lpstr>
      <vt:lpstr>Binary Search Tree: Search</vt:lpstr>
      <vt:lpstr>Binary Search Tree: Min and Max</vt:lpstr>
      <vt:lpstr>Binary Search Tree: Insert</vt:lpstr>
      <vt:lpstr>Binary Search Tree: Delete</vt:lpstr>
      <vt:lpstr>Binary Search Tree: Delete</vt:lpstr>
      <vt:lpstr>Binary Search Tree: Delete</vt:lpstr>
      <vt:lpstr>Binary Search Tree: Delete</vt:lpstr>
      <vt:lpstr>The Sorting Problem</vt:lpstr>
      <vt:lpstr>Insertion Sort</vt:lpstr>
      <vt:lpstr>Insertion Sort</vt:lpstr>
      <vt:lpstr>Insertion Sort</vt:lpstr>
      <vt:lpstr>Insertion Sort: Correctness Proof</vt:lpstr>
      <vt:lpstr>Loop Invariant</vt:lpstr>
      <vt:lpstr>Loop Invariant </vt:lpstr>
      <vt:lpstr>Insertion Sort: Loop Invariant</vt:lpstr>
      <vt:lpstr>Insertion Sort: Termination</vt:lpstr>
      <vt:lpstr>Insertion Sort: Running Time Analysis</vt:lpstr>
      <vt:lpstr>Insertion Sort: Worst-Case Analysis</vt:lpstr>
      <vt:lpstr>Insertion Sort: Average-Case Analysis</vt:lpstr>
      <vt:lpstr>Insertion Sort: Average-Case Analysis</vt:lpstr>
      <vt:lpstr>Insertion Sort: Average-Case Analysis</vt:lpstr>
      <vt:lpstr>Insertion Sort: in-place algorithm</vt:lpstr>
      <vt:lpstr>Merge Sort</vt:lpstr>
      <vt:lpstr>Merge Sort </vt:lpstr>
      <vt:lpstr>Merge Sort: Example</vt:lpstr>
      <vt:lpstr>Merge Sort: Merge </vt:lpstr>
      <vt:lpstr>Merge Sort: Merge </vt:lpstr>
      <vt:lpstr>Merge Sort: Proof of Correctness</vt:lpstr>
      <vt:lpstr>Merge Sort: Proof of Correctness</vt:lpstr>
      <vt:lpstr>Merge Sort: Proof of Correctness</vt:lpstr>
      <vt:lpstr>Merge Sort: Proof of Correctness</vt:lpstr>
      <vt:lpstr>Merge Sort: Proof of Correctness</vt:lpstr>
      <vt:lpstr>Merge Sort: Time Complexity</vt:lpstr>
      <vt:lpstr>Merge Sort: Time Complexity</vt:lpstr>
      <vt:lpstr>Merge Sort: out-of-place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1456</cp:revision>
  <cp:lastPrinted>2020-09-04T04:57:21Z</cp:lastPrinted>
  <dcterms:created xsi:type="dcterms:W3CDTF">2020-08-01T06:16:01Z</dcterms:created>
  <dcterms:modified xsi:type="dcterms:W3CDTF">2021-09-02T08:36:23Z</dcterms:modified>
</cp:coreProperties>
</file>