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5" r:id="rId3"/>
    <p:sldId id="362" r:id="rId4"/>
    <p:sldId id="384" r:id="rId5"/>
    <p:sldId id="360" r:id="rId6"/>
    <p:sldId id="361" r:id="rId7"/>
    <p:sldId id="385" r:id="rId8"/>
    <p:sldId id="363" r:id="rId9"/>
    <p:sldId id="364" r:id="rId10"/>
    <p:sldId id="365" r:id="rId11"/>
    <p:sldId id="366" r:id="rId12"/>
    <p:sldId id="369" r:id="rId13"/>
    <p:sldId id="370" r:id="rId14"/>
    <p:sldId id="372" r:id="rId15"/>
    <p:sldId id="371" r:id="rId16"/>
    <p:sldId id="358" r:id="rId17"/>
    <p:sldId id="359" r:id="rId18"/>
    <p:sldId id="367" r:id="rId19"/>
    <p:sldId id="368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56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E6D9-26E4-4D94-82C1-8B540184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52B0-1582-4514-BBA3-152B38BF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By the </a:t>
            </a:r>
            <a:r>
              <a:rPr lang="en-US" sz="2000" b="1" dirty="0">
                <a:solidFill>
                  <a:srgbClr val="FF0000"/>
                </a:solidFill>
              </a:rPr>
              <a:t>Program Order </a:t>
            </a:r>
            <a:r>
              <a:rPr lang="en-US" sz="2000" dirty="0"/>
              <a:t>condition, </a:t>
            </a:r>
          </a:p>
          <a:p>
            <a:r>
              <a:rPr lang="en-US" sz="2000" dirty="0"/>
              <a:t>(1) </a:t>
            </a:r>
            <a:r>
              <a:rPr lang="en-US" sz="2000" b="1" dirty="0">
                <a:solidFill>
                  <a:srgbClr val="FF0000"/>
                </a:solidFill>
              </a:rPr>
              <a:t>happens-before</a:t>
            </a:r>
            <a:r>
              <a:rPr lang="en-US" sz="2000" dirty="0"/>
              <a:t> (2)</a:t>
            </a:r>
          </a:p>
          <a:p>
            <a:r>
              <a:rPr lang="en-US" sz="2000" dirty="0"/>
              <a:t>(3) </a:t>
            </a:r>
            <a:r>
              <a:rPr lang="en-US" sz="2000" b="1" dirty="0">
                <a:solidFill>
                  <a:srgbClr val="FF0000"/>
                </a:solidFill>
              </a:rPr>
              <a:t>happens-before</a:t>
            </a:r>
            <a:r>
              <a:rPr lang="en-US" sz="2000" dirty="0"/>
              <a:t> (4)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We can see that the happens-before relationship is cyclic.</a:t>
            </a:r>
          </a:p>
          <a:p>
            <a:pPr lvl="1"/>
            <a:r>
              <a:rPr lang="en-US" sz="2000" dirty="0"/>
              <a:t>This final state cannot be reached in SC.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79E119-A8E4-4318-BFCD-C90630A23E36}"/>
              </a:ext>
            </a:extLst>
          </p:cNvPr>
          <p:cNvGrpSpPr/>
          <p:nvPr/>
        </p:nvGrpSpPr>
        <p:grpSpPr>
          <a:xfrm>
            <a:off x="5400367" y="1768475"/>
            <a:ext cx="4591665" cy="1477328"/>
            <a:chOff x="3800167" y="3810298"/>
            <a:chExt cx="4591665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A96476-67B3-473A-AE91-330549DE1ACD}"/>
                </a:ext>
              </a:extLst>
            </p:cNvPr>
            <p:cNvSpPr txBox="1"/>
            <p:nvPr/>
          </p:nvSpPr>
          <p:spPr>
            <a:xfrm>
              <a:off x="3800167" y="3810298"/>
              <a:ext cx="45916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Thread T0</a:t>
              </a:r>
              <a:r>
                <a:rPr lang="en-US" dirty="0"/>
                <a:t>		          </a:t>
              </a:r>
              <a:r>
                <a:rPr lang="en-US" b="1" dirty="0">
                  <a:solidFill>
                    <a:srgbClr val="FF0000"/>
                  </a:solidFill>
                </a:rPr>
                <a:t>Thread T1   </a:t>
              </a:r>
              <a:r>
                <a:rPr lang="en-US" dirty="0">
                  <a:solidFill>
                    <a:srgbClr val="FF0000"/>
                  </a:solidFill>
                </a:rPr>
                <a:t>   </a:t>
              </a:r>
            </a:p>
            <a:p>
              <a:r>
                <a:rPr lang="en-US" dirty="0"/>
                <a:t>   (1) x = 1                                             (3) r1=y</a:t>
              </a:r>
            </a:p>
            <a:p>
              <a:endParaRPr lang="en-US" dirty="0"/>
            </a:p>
            <a:p>
              <a:r>
                <a:rPr lang="en-US" dirty="0"/>
                <a:t>	                                             </a:t>
              </a:r>
            </a:p>
            <a:p>
              <a:r>
                <a:rPr lang="en-US" dirty="0"/>
                <a:t>   (2) y = 1			          (4) r2 = x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444D0E-E568-4AE8-8449-738DA47099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292" y="4243837"/>
              <a:ext cx="2288458" cy="804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A4484A-89A4-4FBC-8BE2-A3EDF6DA4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107" y="4280819"/>
              <a:ext cx="2221783" cy="730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808C17-ADE6-4402-9A0E-8137BFC18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505" y="4396237"/>
              <a:ext cx="1" cy="556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3D4A27-8BA2-41FC-BB77-2DBD086F4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998" y="4404644"/>
              <a:ext cx="1" cy="556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68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88D4-3ECB-47E9-9896-B87F6C68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C8E4-A457-4CA6-A3C1-96B70CD3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rules of SC we just discussed are </a:t>
            </a:r>
            <a:r>
              <a:rPr lang="en-US" sz="2000" b="1" dirty="0">
                <a:solidFill>
                  <a:srgbClr val="FF0000"/>
                </a:solidFill>
              </a:rPr>
              <a:t>intuitive to the programmer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idea is that multiple threads executing in parallel are accessing </a:t>
            </a:r>
            <a:r>
              <a:rPr lang="en-US" sz="2000" b="1" dirty="0">
                <a:solidFill>
                  <a:srgbClr val="FF0000"/>
                </a:solidFill>
              </a:rPr>
              <a:t>a single shared main memory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SC implementations will result in </a:t>
            </a:r>
            <a:r>
              <a:rPr lang="en-US" sz="2000" b="1" dirty="0">
                <a:solidFill>
                  <a:srgbClr val="FF0000"/>
                </a:solidFill>
              </a:rPr>
              <a:t>poor performance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SC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is a strong memory model.</a:t>
            </a:r>
            <a:r>
              <a:rPr lang="en-US" sz="1600" dirty="0"/>
              <a:t>	</a:t>
            </a:r>
          </a:p>
          <a:p>
            <a:pPr lvl="1"/>
            <a:r>
              <a:rPr lang="en-US" sz="2000" dirty="0"/>
              <a:t>The benefits of multiple threads, instruction-level parallelism, etc. are greatly limited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376414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517A-68EE-40D3-A020-A9965FA6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Weak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169A-570D-4878-B30C-7716343A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Dekker’s Algorithm</a:t>
            </a:r>
          </a:p>
          <a:p>
            <a:pPr marL="0" indent="0">
              <a:buNone/>
            </a:pPr>
            <a:r>
              <a:rPr lang="en-US" sz="2000" dirty="0"/>
              <a:t>Assume that </a:t>
            </a:r>
            <a:r>
              <a:rPr lang="en-US" sz="2000" b="1" dirty="0">
                <a:solidFill>
                  <a:srgbClr val="FF0000"/>
                </a:solidFill>
              </a:rPr>
              <a:t>Flag1 = Flag2 = 0</a:t>
            </a:r>
            <a:r>
              <a:rPr lang="en-US" sz="2000" dirty="0"/>
              <a:t>, initially.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n-US" sz="2000" dirty="0"/>
              <a:t>Can the two threads be inside the critical section simultaneously?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A: </a:t>
            </a:r>
            <a:r>
              <a:rPr lang="en-US" sz="2000" dirty="0"/>
              <a:t>It depends.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If Dekker’s Algorithm runs on an SC machine, </a:t>
            </a: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Otherwise, </a:t>
            </a:r>
            <a:r>
              <a:rPr lang="en-US" sz="2000" b="1" dirty="0">
                <a:solidFill>
                  <a:srgbClr val="FF0000"/>
                </a:solidFill>
              </a:rPr>
              <a:t>yes</a:t>
            </a:r>
            <a:r>
              <a:rPr lang="en-US" sz="2000" dirty="0"/>
              <a:t>, on a machine with a weaker memory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27B02-0562-4F23-877E-F58889CC6396}"/>
              </a:ext>
            </a:extLst>
          </p:cNvPr>
          <p:cNvSpPr txBox="1"/>
          <p:nvPr/>
        </p:nvSpPr>
        <p:spPr>
          <a:xfrm>
            <a:off x="3124200" y="280096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Thread T0</a:t>
            </a:r>
            <a:r>
              <a:rPr lang="en-US" dirty="0"/>
              <a:t>		          </a:t>
            </a:r>
            <a:r>
              <a:rPr lang="en-US" b="1" dirty="0">
                <a:solidFill>
                  <a:srgbClr val="FF0000"/>
                </a:solidFill>
              </a:rPr>
              <a:t>Thread T1   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/>
              <a:t>(1) Flag1 = 1                                         (3) Flag2 = 1</a:t>
            </a:r>
          </a:p>
          <a:p>
            <a:r>
              <a:rPr lang="en-US" dirty="0"/>
              <a:t>(2) if(Flag2==0)                                    (4) if(Flag1==0)</a:t>
            </a:r>
          </a:p>
          <a:p>
            <a:r>
              <a:rPr lang="en-US" dirty="0"/>
              <a:t>      Critical Section                                       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73894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BA52-AFCF-4C2E-8F2B-C7A01FF0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Weak Memory Model: Write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D12A-37AF-4553-91D8-49DD7272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most real hardware, what causes </a:t>
            </a:r>
            <a:r>
              <a:rPr lang="en-US" sz="2000" b="1" dirty="0">
                <a:solidFill>
                  <a:srgbClr val="FF0000"/>
                </a:solidFill>
              </a:rPr>
              <a:t>Dekker’s Algorithm </a:t>
            </a:r>
            <a:r>
              <a:rPr lang="en-US" sz="2000" dirty="0"/>
              <a:t>to break is the existence of </a:t>
            </a:r>
            <a:r>
              <a:rPr lang="en-US" sz="2000" b="1" dirty="0">
                <a:solidFill>
                  <a:srgbClr val="FF0000"/>
                </a:solidFill>
              </a:rPr>
              <a:t>write buffers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6D823-6806-477E-A2E1-B061220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71712"/>
            <a:ext cx="4324350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60A02-549E-468C-B4C7-8F26C8E53D37}"/>
              </a:ext>
            </a:extLst>
          </p:cNvPr>
          <p:cNvSpPr txBox="1"/>
          <p:nvPr/>
        </p:nvSpPr>
        <p:spPr>
          <a:xfrm>
            <a:off x="10376076" y="6449496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[2]</a:t>
            </a:r>
          </a:p>
        </p:txBody>
      </p:sp>
    </p:spTree>
    <p:extLst>
      <p:ext uri="{BB962C8B-B14F-4D97-AF65-F5344CB8AC3E}">
        <p14:creationId xmlns:p14="http://schemas.microsoft.com/office/powerpoint/2010/main" val="6223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5293-BB73-41A5-8F96-AED5FAAB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Weak Memory Model: Write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7856-EE20-477A-825F-FB6810C8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Purposes of the write buffer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 core issues writes that occur at a faster rate than the cache can respond, the write buffer can absorb the pending writes while the core can proceed to execute other instructions without stalling.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there are multiple writes to </a:t>
            </a:r>
            <a:r>
              <a:rPr lang="en-US" sz="2000" b="1" dirty="0">
                <a:solidFill>
                  <a:srgbClr val="FF0000"/>
                </a:solidFill>
              </a:rPr>
              <a:t>different words </a:t>
            </a:r>
            <a:r>
              <a:rPr lang="en-US" sz="2000" dirty="0"/>
              <a:t>that reside on </a:t>
            </a:r>
            <a:r>
              <a:rPr lang="en-US" sz="2000" b="1" dirty="0">
                <a:solidFill>
                  <a:srgbClr val="FF0000"/>
                </a:solidFill>
              </a:rPr>
              <a:t>the same cachline</a:t>
            </a:r>
            <a:r>
              <a:rPr lang="en-US" sz="2000" dirty="0"/>
              <a:t>, these writes can be combined into a single write, which can reduce the number of writes that need to be serviced by the cache.</a:t>
            </a:r>
          </a:p>
        </p:txBody>
      </p:sp>
    </p:spTree>
    <p:extLst>
      <p:ext uri="{BB962C8B-B14F-4D97-AF65-F5344CB8AC3E}">
        <p14:creationId xmlns:p14="http://schemas.microsoft.com/office/powerpoint/2010/main" val="30874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03BA-2CC2-48E5-AC68-96612CD8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Weak Memory Model: Write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6DB8-4509-42E6-86AA-E25D5850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On a write, a processor simply inserts the write operation into the write buffer and proceeds without waiting for the write to complete.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Subsequent reads are allowed to </a:t>
            </a:r>
            <a:r>
              <a:rPr lang="en-US" sz="2000" b="1" dirty="0">
                <a:solidFill>
                  <a:srgbClr val="FF0000"/>
                </a:solidFill>
              </a:rPr>
              <a:t>bypass</a:t>
            </a:r>
            <a:r>
              <a:rPr lang="en-US" sz="2000" dirty="0"/>
              <a:t> any previous writes in the write buffer for faster completion.</a:t>
            </a:r>
          </a:p>
          <a:p>
            <a:pPr lvl="1"/>
            <a:r>
              <a:rPr lang="en-US" sz="2000" dirty="0"/>
              <a:t>This bypassing mechanism is allowed as long as the read address does not match any of the pending writes in the write buffer.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b="1" dirty="0">
                <a:solidFill>
                  <a:srgbClr val="FF0000"/>
                </a:solidFill>
              </a:rPr>
              <a:t>Dekker’s Algorithm</a:t>
            </a:r>
            <a:r>
              <a:rPr lang="en-US" sz="2000" dirty="0"/>
              <a:t>, both reads can be serviced by the memory system before either write is serviced, thereby allowing both reads to return 0.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71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125D-E89E-4B05-9066-C38C99D2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Memory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25A-4782-4FF6-AF82-C8130A5E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Temporary view and Memory</a:t>
            </a:r>
          </a:p>
          <a:p>
            <a:pPr marL="0" indent="0">
              <a:buNone/>
            </a:pPr>
            <a:r>
              <a:rPr lang="en-US" sz="2000" dirty="0"/>
              <a:t>The OpenMP memory model consists of two components: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b="1" dirty="0">
                <a:solidFill>
                  <a:srgbClr val="FF0000"/>
                </a:solidFill>
              </a:rPr>
              <a:t>global memory </a:t>
            </a:r>
            <a:r>
              <a:rPr lang="en-US" sz="2000" dirty="0"/>
              <a:t>shared by all threads (processors)</a:t>
            </a:r>
            <a:r>
              <a:rPr lang="en-US" sz="1600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b="1" dirty="0">
                <a:solidFill>
                  <a:srgbClr val="FF0000"/>
                </a:solidFill>
              </a:rPr>
              <a:t>temporary view </a:t>
            </a:r>
            <a:r>
              <a:rPr lang="en-US" sz="2000" dirty="0"/>
              <a:t>of the memory associated with </a:t>
            </a:r>
            <a:r>
              <a:rPr lang="en-US" sz="2000" b="1" dirty="0">
                <a:solidFill>
                  <a:srgbClr val="FF0000"/>
                </a:solidFill>
              </a:rPr>
              <a:t>the individual threads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6C85FC-A6CD-47BA-9485-349E42BFDC5D}"/>
              </a:ext>
            </a:extLst>
          </p:cNvPr>
          <p:cNvGrpSpPr/>
          <p:nvPr/>
        </p:nvGrpSpPr>
        <p:grpSpPr>
          <a:xfrm>
            <a:off x="3873909" y="3483423"/>
            <a:ext cx="3746551" cy="2857564"/>
            <a:chOff x="3596456" y="3450533"/>
            <a:chExt cx="4250146" cy="31844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322140-3B8E-48BE-B285-8E37A13C0775}"/>
                </a:ext>
              </a:extLst>
            </p:cNvPr>
            <p:cNvGrpSpPr/>
            <p:nvPr/>
          </p:nvGrpSpPr>
          <p:grpSpPr>
            <a:xfrm>
              <a:off x="6074280" y="4478446"/>
              <a:ext cx="535101" cy="104995"/>
              <a:chOff x="6074280" y="4478446"/>
              <a:chExt cx="535101" cy="104995"/>
            </a:xfrm>
          </p:grpSpPr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1C65539C-7E88-460F-B9CF-53942D030C6D}"/>
                  </a:ext>
                </a:extLst>
              </p:cNvPr>
              <p:cNvSpPr/>
              <p:nvPr/>
            </p:nvSpPr>
            <p:spPr>
              <a:xfrm rot="20367842">
                <a:off x="6074280" y="4487971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841C1097-1E1E-47AB-879B-F963BD378007}"/>
                  </a:ext>
                </a:extLst>
              </p:cNvPr>
              <p:cNvSpPr/>
              <p:nvPr/>
            </p:nvSpPr>
            <p:spPr>
              <a:xfrm rot="20367842">
                <a:off x="6298117" y="4478446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498871DF-7EF8-485E-AED5-471EEC99E43A}"/>
                  </a:ext>
                </a:extLst>
              </p:cNvPr>
              <p:cNvSpPr/>
              <p:nvPr/>
            </p:nvSpPr>
            <p:spPr>
              <a:xfrm rot="20367842">
                <a:off x="6502905" y="4487970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C5FD24-B41F-4C47-8AC0-E9D3C8CCA12B}"/>
                </a:ext>
              </a:extLst>
            </p:cNvPr>
            <p:cNvGrpSpPr/>
            <p:nvPr/>
          </p:nvGrpSpPr>
          <p:grpSpPr>
            <a:xfrm>
              <a:off x="3596456" y="3450533"/>
              <a:ext cx="4250146" cy="3184487"/>
              <a:chOff x="3596456" y="3450533"/>
              <a:chExt cx="4250146" cy="318448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B3331C8-9BEF-4DAC-9531-269E469EE44D}"/>
                  </a:ext>
                </a:extLst>
              </p:cNvPr>
              <p:cNvGrpSpPr/>
              <p:nvPr/>
            </p:nvGrpSpPr>
            <p:grpSpPr>
              <a:xfrm>
                <a:off x="3890077" y="3932998"/>
                <a:ext cx="3593614" cy="335438"/>
                <a:chOff x="3890077" y="3932998"/>
                <a:chExt cx="3593614" cy="335438"/>
              </a:xfrm>
            </p:grpSpPr>
            <p:sp>
              <p:nvSpPr>
                <p:cNvPr id="20" name="Arrow: Up-Down 19">
                  <a:extLst>
                    <a:ext uri="{FF2B5EF4-FFF2-40B4-BE49-F238E27FC236}">
                      <a16:creationId xmlns:a16="http://schemas.microsoft.com/office/drawing/2014/main" id="{040B3648-49A2-4E73-9C5A-8946DDCC2138}"/>
                    </a:ext>
                  </a:extLst>
                </p:cNvPr>
                <p:cNvSpPr/>
                <p:nvPr/>
              </p:nvSpPr>
              <p:spPr>
                <a:xfrm>
                  <a:off x="7338434" y="3946122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Up-Down 20">
                  <a:extLst>
                    <a:ext uri="{FF2B5EF4-FFF2-40B4-BE49-F238E27FC236}">
                      <a16:creationId xmlns:a16="http://schemas.microsoft.com/office/drawing/2014/main" id="{E4577548-085E-4576-89B1-5657461EB0B5}"/>
                    </a:ext>
                  </a:extLst>
                </p:cNvPr>
                <p:cNvSpPr/>
                <p:nvPr/>
              </p:nvSpPr>
              <p:spPr>
                <a:xfrm>
                  <a:off x="5200073" y="3942186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Up-Down 21">
                  <a:extLst>
                    <a:ext uri="{FF2B5EF4-FFF2-40B4-BE49-F238E27FC236}">
                      <a16:creationId xmlns:a16="http://schemas.microsoft.com/office/drawing/2014/main" id="{8104E531-D568-47CD-8A44-BD3248492130}"/>
                    </a:ext>
                  </a:extLst>
                </p:cNvPr>
                <p:cNvSpPr/>
                <p:nvPr/>
              </p:nvSpPr>
              <p:spPr>
                <a:xfrm>
                  <a:off x="3890077" y="3932998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2315A04-0C76-468B-A3A4-6D02C6F1F6FB}"/>
                  </a:ext>
                </a:extLst>
              </p:cNvPr>
              <p:cNvGrpSpPr/>
              <p:nvPr/>
            </p:nvGrpSpPr>
            <p:grpSpPr>
              <a:xfrm>
                <a:off x="3596456" y="3450533"/>
                <a:ext cx="4250146" cy="3184487"/>
                <a:chOff x="3596456" y="3450533"/>
                <a:chExt cx="4250146" cy="318448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51CA4FF-1F09-456E-9449-0A60AFE84165}"/>
                    </a:ext>
                  </a:extLst>
                </p:cNvPr>
                <p:cNvGrpSpPr/>
                <p:nvPr/>
              </p:nvGrpSpPr>
              <p:grpSpPr>
                <a:xfrm>
                  <a:off x="3596456" y="3450533"/>
                  <a:ext cx="4250146" cy="3184487"/>
                  <a:chOff x="3596456" y="3450533"/>
                  <a:chExt cx="4250146" cy="318448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FB806C44-7D26-4E48-8234-6A052675E83A}"/>
                      </a:ext>
                    </a:extLst>
                  </p:cNvPr>
                  <p:cNvSpPr/>
                  <p:nvPr/>
                </p:nvSpPr>
                <p:spPr>
                  <a:xfrm>
                    <a:off x="3608439" y="4308680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Thread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987A423-2E0A-4898-9844-2DB71E93350A}"/>
                      </a:ext>
                    </a:extLst>
                  </p:cNvPr>
                  <p:cNvSpPr/>
                  <p:nvPr/>
                </p:nvSpPr>
                <p:spPr>
                  <a:xfrm>
                    <a:off x="4903839" y="4308680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Thread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6BDF56B-A82B-44FB-982F-8FA72B9FD199}"/>
                      </a:ext>
                    </a:extLst>
                  </p:cNvPr>
                  <p:cNvSpPr/>
                  <p:nvPr/>
                </p:nvSpPr>
                <p:spPr>
                  <a:xfrm>
                    <a:off x="7046963" y="4308678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/>
                      <a:t>Thread</a:t>
                    </a:r>
                    <a:endParaRPr lang="en-US" sz="1200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F83F299-DCB4-429F-BF64-3E0EC172B1FD}"/>
                      </a:ext>
                    </a:extLst>
                  </p:cNvPr>
                  <p:cNvSpPr/>
                  <p:nvPr/>
                </p:nvSpPr>
                <p:spPr>
                  <a:xfrm>
                    <a:off x="3608439" y="3450533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0D7DF56-37F8-4ABA-B0D0-757D3342ED4C}"/>
                      </a:ext>
                    </a:extLst>
                  </p:cNvPr>
                  <p:cNvSpPr/>
                  <p:nvPr/>
                </p:nvSpPr>
                <p:spPr>
                  <a:xfrm>
                    <a:off x="4903839" y="3450534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51F62EB-5309-495E-B95D-A9C497C32EFE}"/>
                      </a:ext>
                    </a:extLst>
                  </p:cNvPr>
                  <p:cNvSpPr/>
                  <p:nvPr/>
                </p:nvSpPr>
                <p:spPr>
                  <a:xfrm>
                    <a:off x="7042200" y="3450534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91A0A5D-0144-4902-8E47-DECCB883E300}"/>
                      </a:ext>
                    </a:extLst>
                  </p:cNvPr>
                  <p:cNvSpPr/>
                  <p:nvPr/>
                </p:nvSpPr>
                <p:spPr>
                  <a:xfrm>
                    <a:off x="3596457" y="5176245"/>
                    <a:ext cx="4250145" cy="51486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Interconnect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E3F6AEF-5A71-4BEC-8CE7-4B2405F32DCE}"/>
                      </a:ext>
                    </a:extLst>
                  </p:cNvPr>
                  <p:cNvSpPr/>
                  <p:nvPr/>
                </p:nvSpPr>
                <p:spPr>
                  <a:xfrm>
                    <a:off x="3596456" y="6120158"/>
                    <a:ext cx="4250145" cy="51486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Shared Memory</a:t>
                    </a:r>
                  </a:p>
                </p:txBody>
              </p:sp>
            </p:grpSp>
            <p:sp>
              <p:nvSpPr>
                <p:cNvPr id="23" name="Arrow: Up-Down 22">
                  <a:extLst>
                    <a:ext uri="{FF2B5EF4-FFF2-40B4-BE49-F238E27FC236}">
                      <a16:creationId xmlns:a16="http://schemas.microsoft.com/office/drawing/2014/main" id="{49A26E46-D39A-47E0-91D1-2DB3EC1F6F29}"/>
                    </a:ext>
                  </a:extLst>
                </p:cNvPr>
                <p:cNvSpPr/>
                <p:nvPr/>
              </p:nvSpPr>
              <p:spPr>
                <a:xfrm>
                  <a:off x="7338434" y="4818172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row: Up-Down 23">
                  <a:extLst>
                    <a:ext uri="{FF2B5EF4-FFF2-40B4-BE49-F238E27FC236}">
                      <a16:creationId xmlns:a16="http://schemas.microsoft.com/office/drawing/2014/main" id="{701F84F8-2F47-45A0-8492-BCC04105BEC9}"/>
                    </a:ext>
                  </a:extLst>
                </p:cNvPr>
                <p:cNvSpPr/>
                <p:nvPr/>
              </p:nvSpPr>
              <p:spPr>
                <a:xfrm>
                  <a:off x="5195592" y="4807181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row: Up-Down 24">
                  <a:extLst>
                    <a:ext uri="{FF2B5EF4-FFF2-40B4-BE49-F238E27FC236}">
                      <a16:creationId xmlns:a16="http://schemas.microsoft.com/office/drawing/2014/main" id="{9DAF5A86-5CE6-4375-A285-15B874F841EE}"/>
                    </a:ext>
                  </a:extLst>
                </p:cNvPr>
                <p:cNvSpPr/>
                <p:nvPr/>
              </p:nvSpPr>
              <p:spPr>
                <a:xfrm>
                  <a:off x="3855969" y="4832473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Up-Down 28">
                  <a:extLst>
                    <a:ext uri="{FF2B5EF4-FFF2-40B4-BE49-F238E27FC236}">
                      <a16:creationId xmlns:a16="http://schemas.microsoft.com/office/drawing/2014/main" id="{B416A76A-1727-4800-93B7-9839220AD71A}"/>
                    </a:ext>
                  </a:extLst>
                </p:cNvPr>
                <p:cNvSpPr/>
                <p:nvPr/>
              </p:nvSpPr>
              <p:spPr>
                <a:xfrm>
                  <a:off x="5694987" y="5737857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200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894D-C51D-42C6-9D64-0B3A004F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Memory Model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1B562-F329-4E2D-B4DB-4B813A0E609D}"/>
              </a:ext>
            </a:extLst>
          </p:cNvPr>
          <p:cNvGrpSpPr/>
          <p:nvPr/>
        </p:nvGrpSpPr>
        <p:grpSpPr>
          <a:xfrm>
            <a:off x="838200" y="2035276"/>
            <a:ext cx="5604847" cy="3656781"/>
            <a:chOff x="3596456" y="3450533"/>
            <a:chExt cx="4250146" cy="31844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405929-8FB6-4733-9647-F7F2CD49121A}"/>
                </a:ext>
              </a:extLst>
            </p:cNvPr>
            <p:cNvGrpSpPr/>
            <p:nvPr/>
          </p:nvGrpSpPr>
          <p:grpSpPr>
            <a:xfrm>
              <a:off x="6074280" y="4478446"/>
              <a:ext cx="535101" cy="104995"/>
              <a:chOff x="6074280" y="4478446"/>
              <a:chExt cx="535101" cy="104995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780CDC-C338-4792-90DD-3D8C02E71FCF}"/>
                  </a:ext>
                </a:extLst>
              </p:cNvPr>
              <p:cNvSpPr/>
              <p:nvPr/>
            </p:nvSpPr>
            <p:spPr>
              <a:xfrm rot="20367842">
                <a:off x="6074280" y="4487971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DF0E8699-696D-4413-846E-A4D380D79497}"/>
                  </a:ext>
                </a:extLst>
              </p:cNvPr>
              <p:cNvSpPr/>
              <p:nvPr/>
            </p:nvSpPr>
            <p:spPr>
              <a:xfrm rot="20367842">
                <a:off x="6298117" y="4478446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8169BD4F-8133-45FD-919D-45A3705AC78B}"/>
                  </a:ext>
                </a:extLst>
              </p:cNvPr>
              <p:cNvSpPr/>
              <p:nvPr/>
            </p:nvSpPr>
            <p:spPr>
              <a:xfrm rot="20367842">
                <a:off x="6502905" y="4487970"/>
                <a:ext cx="106476" cy="954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488200-096A-4174-AB7D-90665DAC8B7D}"/>
                </a:ext>
              </a:extLst>
            </p:cNvPr>
            <p:cNvGrpSpPr/>
            <p:nvPr/>
          </p:nvGrpSpPr>
          <p:grpSpPr>
            <a:xfrm>
              <a:off x="3596456" y="3450533"/>
              <a:ext cx="4250146" cy="3184487"/>
              <a:chOff x="3596456" y="3450533"/>
              <a:chExt cx="4250146" cy="318448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0A17D6-E511-4DBA-997E-A7653FC188D0}"/>
                  </a:ext>
                </a:extLst>
              </p:cNvPr>
              <p:cNvGrpSpPr/>
              <p:nvPr/>
            </p:nvGrpSpPr>
            <p:grpSpPr>
              <a:xfrm>
                <a:off x="3890077" y="3932998"/>
                <a:ext cx="3593614" cy="335438"/>
                <a:chOff x="3890077" y="3932998"/>
                <a:chExt cx="3593614" cy="335438"/>
              </a:xfrm>
            </p:grpSpPr>
            <p:sp>
              <p:nvSpPr>
                <p:cNvPr id="22" name="Arrow: Up-Down 21">
                  <a:extLst>
                    <a:ext uri="{FF2B5EF4-FFF2-40B4-BE49-F238E27FC236}">
                      <a16:creationId xmlns:a16="http://schemas.microsoft.com/office/drawing/2014/main" id="{FF633ACA-6AB7-45C3-818B-CFB3A9ABE2B0}"/>
                    </a:ext>
                  </a:extLst>
                </p:cNvPr>
                <p:cNvSpPr/>
                <p:nvPr/>
              </p:nvSpPr>
              <p:spPr>
                <a:xfrm>
                  <a:off x="7338434" y="3946122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row: Up-Down 22">
                  <a:extLst>
                    <a:ext uri="{FF2B5EF4-FFF2-40B4-BE49-F238E27FC236}">
                      <a16:creationId xmlns:a16="http://schemas.microsoft.com/office/drawing/2014/main" id="{30FB0A31-57DB-4A01-BABC-CB5D6B871645}"/>
                    </a:ext>
                  </a:extLst>
                </p:cNvPr>
                <p:cNvSpPr/>
                <p:nvPr/>
              </p:nvSpPr>
              <p:spPr>
                <a:xfrm>
                  <a:off x="5200073" y="3942186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row: Up-Down 23">
                  <a:extLst>
                    <a:ext uri="{FF2B5EF4-FFF2-40B4-BE49-F238E27FC236}">
                      <a16:creationId xmlns:a16="http://schemas.microsoft.com/office/drawing/2014/main" id="{1804C5E9-0D0B-4B24-AF26-1B0F05E7B2C2}"/>
                    </a:ext>
                  </a:extLst>
                </p:cNvPr>
                <p:cNvSpPr/>
                <p:nvPr/>
              </p:nvSpPr>
              <p:spPr>
                <a:xfrm>
                  <a:off x="3890077" y="3932998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7A3688-C396-4D2B-9A26-4A32C36D97AC}"/>
                  </a:ext>
                </a:extLst>
              </p:cNvPr>
              <p:cNvGrpSpPr/>
              <p:nvPr/>
            </p:nvGrpSpPr>
            <p:grpSpPr>
              <a:xfrm>
                <a:off x="3596456" y="3450533"/>
                <a:ext cx="4250146" cy="3184487"/>
                <a:chOff x="3596456" y="3450533"/>
                <a:chExt cx="4250146" cy="318448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8E049B9-A287-4369-ABDF-637F66C22B8E}"/>
                    </a:ext>
                  </a:extLst>
                </p:cNvPr>
                <p:cNvGrpSpPr/>
                <p:nvPr/>
              </p:nvGrpSpPr>
              <p:grpSpPr>
                <a:xfrm>
                  <a:off x="3596456" y="3450533"/>
                  <a:ext cx="4250146" cy="3184487"/>
                  <a:chOff x="3596456" y="3450533"/>
                  <a:chExt cx="4250146" cy="3184487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CC584A6-A01F-4C5F-B83F-DB0F4CAACFC6}"/>
                      </a:ext>
                    </a:extLst>
                  </p:cNvPr>
                  <p:cNvSpPr/>
                  <p:nvPr/>
                </p:nvSpPr>
                <p:spPr>
                  <a:xfrm>
                    <a:off x="3608439" y="4308680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Thread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364678B-1C38-4D9D-9540-D97FD797500E}"/>
                      </a:ext>
                    </a:extLst>
                  </p:cNvPr>
                  <p:cNvSpPr/>
                  <p:nvPr/>
                </p:nvSpPr>
                <p:spPr>
                  <a:xfrm>
                    <a:off x="4903839" y="4308680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Thread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C9BD284-84E8-405F-B286-3709E24A8E2C}"/>
                      </a:ext>
                    </a:extLst>
                  </p:cNvPr>
                  <p:cNvSpPr/>
                  <p:nvPr/>
                </p:nvSpPr>
                <p:spPr>
                  <a:xfrm>
                    <a:off x="7046963" y="4308678"/>
                    <a:ext cx="737727" cy="456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/>
                      <a:t>Thread</a:t>
                    </a:r>
                    <a:endParaRPr lang="en-US" sz="1200" dirty="0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D7F1151-07D5-4774-9F5B-5F122D2AA612}"/>
                      </a:ext>
                    </a:extLst>
                  </p:cNvPr>
                  <p:cNvSpPr/>
                  <p:nvPr/>
                </p:nvSpPr>
                <p:spPr>
                  <a:xfrm>
                    <a:off x="3608439" y="3450533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6164E2A-5789-4D2A-988A-9F0401905C54}"/>
                      </a:ext>
                    </a:extLst>
                  </p:cNvPr>
                  <p:cNvSpPr/>
                  <p:nvPr/>
                </p:nvSpPr>
                <p:spPr>
                  <a:xfrm>
                    <a:off x="4903839" y="3450534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FA7A798-3CF4-48D5-9A05-B8C24E5D3029}"/>
                      </a:ext>
                    </a:extLst>
                  </p:cNvPr>
                  <p:cNvSpPr/>
                  <p:nvPr/>
                </p:nvSpPr>
                <p:spPr>
                  <a:xfrm>
                    <a:off x="7042200" y="3450534"/>
                    <a:ext cx="737727" cy="45689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Temporary View of Memory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89BDE6-7945-4C17-8BA4-4C6DBE2A84A2}"/>
                      </a:ext>
                    </a:extLst>
                  </p:cNvPr>
                  <p:cNvSpPr/>
                  <p:nvPr/>
                </p:nvSpPr>
                <p:spPr>
                  <a:xfrm>
                    <a:off x="3596457" y="5176245"/>
                    <a:ext cx="4250145" cy="51486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Interconnect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B6504A9-8198-48F1-A649-77706A0D0915}"/>
                      </a:ext>
                    </a:extLst>
                  </p:cNvPr>
                  <p:cNvSpPr/>
                  <p:nvPr/>
                </p:nvSpPr>
                <p:spPr>
                  <a:xfrm>
                    <a:off x="3596456" y="6120158"/>
                    <a:ext cx="4250145" cy="51486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Shared Memory</a:t>
                    </a:r>
                  </a:p>
                </p:txBody>
              </p:sp>
            </p:grpSp>
            <p:sp>
              <p:nvSpPr>
                <p:cNvPr id="10" name="Arrow: Up-Down 9">
                  <a:extLst>
                    <a:ext uri="{FF2B5EF4-FFF2-40B4-BE49-F238E27FC236}">
                      <a16:creationId xmlns:a16="http://schemas.microsoft.com/office/drawing/2014/main" id="{EDF2E649-AB68-4F2F-A191-32C655FD9F5F}"/>
                    </a:ext>
                  </a:extLst>
                </p:cNvPr>
                <p:cNvSpPr/>
                <p:nvPr/>
              </p:nvSpPr>
              <p:spPr>
                <a:xfrm>
                  <a:off x="7338434" y="4818172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Up-Down 10">
                  <a:extLst>
                    <a:ext uri="{FF2B5EF4-FFF2-40B4-BE49-F238E27FC236}">
                      <a16:creationId xmlns:a16="http://schemas.microsoft.com/office/drawing/2014/main" id="{1F90A83A-25A5-4C8E-B79F-3D01DDBEA707}"/>
                    </a:ext>
                  </a:extLst>
                </p:cNvPr>
                <p:cNvSpPr/>
                <p:nvPr/>
              </p:nvSpPr>
              <p:spPr>
                <a:xfrm>
                  <a:off x="5195592" y="4807181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Up-Down 11">
                  <a:extLst>
                    <a:ext uri="{FF2B5EF4-FFF2-40B4-BE49-F238E27FC236}">
                      <a16:creationId xmlns:a16="http://schemas.microsoft.com/office/drawing/2014/main" id="{C2D28D04-D830-47DB-B13E-F42E8472AB20}"/>
                    </a:ext>
                  </a:extLst>
                </p:cNvPr>
                <p:cNvSpPr/>
                <p:nvPr/>
              </p:nvSpPr>
              <p:spPr>
                <a:xfrm>
                  <a:off x="3855969" y="4832473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row: Up-Down 12">
                  <a:extLst>
                    <a:ext uri="{FF2B5EF4-FFF2-40B4-BE49-F238E27FC236}">
                      <a16:creationId xmlns:a16="http://schemas.microsoft.com/office/drawing/2014/main" id="{AAD60484-E3F4-495A-9148-7D9A76DF2E5F}"/>
                    </a:ext>
                  </a:extLst>
                </p:cNvPr>
                <p:cNvSpPr/>
                <p:nvPr/>
              </p:nvSpPr>
              <p:spPr>
                <a:xfrm>
                  <a:off x="5694987" y="5737857"/>
                  <a:ext cx="145257" cy="322314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329D2C-9D86-4352-9B7D-F608897B9AB3}"/>
              </a:ext>
            </a:extLst>
          </p:cNvPr>
          <p:cNvSpPr txBox="1"/>
          <p:nvPr/>
        </p:nvSpPr>
        <p:spPr>
          <a:xfrm>
            <a:off x="6568280" y="1997839"/>
            <a:ext cx="5098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Read and write operations of a thread refer to </a:t>
            </a:r>
            <a:r>
              <a:rPr lang="en-US" sz="2000" b="1" dirty="0">
                <a:solidFill>
                  <a:srgbClr val="FF0000"/>
                </a:solidFill>
              </a:rPr>
              <a:t>the temporary view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temporary view may or may not be consistent with the shared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Consistency can only be achieved by a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 ensures that whatever a thread has </a:t>
            </a:r>
            <a:r>
              <a:rPr lang="en-US" sz="2000" b="1" dirty="0">
                <a:solidFill>
                  <a:srgbClr val="00B050"/>
                </a:solidFill>
              </a:rPr>
              <a:t>written</a:t>
            </a:r>
            <a:r>
              <a:rPr lang="en-US" sz="2000" dirty="0"/>
              <a:t> to its own temporary view will be </a:t>
            </a:r>
            <a:r>
              <a:rPr lang="en-US" sz="2000" b="1" dirty="0">
                <a:solidFill>
                  <a:srgbClr val="7030A0"/>
                </a:solidFill>
              </a:rPr>
              <a:t>visible</a:t>
            </a:r>
            <a:r>
              <a:rPr lang="en-US" sz="2000" dirty="0"/>
              <a:t> in the shared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Whatever a different thread has flushed to the shared memory will be </a:t>
            </a:r>
            <a:r>
              <a:rPr lang="en-US" sz="2000" b="1" dirty="0">
                <a:solidFill>
                  <a:srgbClr val="7030A0"/>
                </a:solidFill>
              </a:rPr>
              <a:t>available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00B050"/>
                </a:solidFill>
              </a:rPr>
              <a:t>reading</a:t>
            </a:r>
            <a:r>
              <a:rPr lang="en-US" sz="2000" dirty="0"/>
              <a:t> in the thread’s temporary view.</a:t>
            </a:r>
          </a:p>
        </p:txBody>
      </p:sp>
    </p:spTree>
    <p:extLst>
      <p:ext uri="{BB962C8B-B14F-4D97-AF65-F5344CB8AC3E}">
        <p14:creationId xmlns:p14="http://schemas.microsoft.com/office/powerpoint/2010/main" val="274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F73D-4C75-4A57-B30E-9E2C233A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1C50-A4A1-4FF1-B1E4-68E6354C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OpenMP supports a </a:t>
            </a:r>
            <a:r>
              <a:rPr lang="en-US" sz="2000" b="1" dirty="0">
                <a:solidFill>
                  <a:srgbClr val="FF0000"/>
                </a:solidFill>
              </a:rPr>
              <a:t>relaxed memory model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Each thread can maintain a </a:t>
            </a:r>
            <a:r>
              <a:rPr lang="en-US" sz="2000" b="1" dirty="0">
                <a:solidFill>
                  <a:srgbClr val="FF0000"/>
                </a:solidFill>
              </a:rPr>
              <a:t>temporary view </a:t>
            </a:r>
            <a:r>
              <a:rPr lang="en-US" sz="2000" dirty="0"/>
              <a:t>of shared memory that is not consistent with that of other threads.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These temporary views are made consistent with the shared memory </a:t>
            </a:r>
            <a:r>
              <a:rPr lang="en-US" sz="2000" b="1" dirty="0">
                <a:solidFill>
                  <a:srgbClr val="FF0000"/>
                </a:solidFill>
              </a:rPr>
              <a:t>at certain points </a:t>
            </a:r>
            <a:r>
              <a:rPr lang="en-US" sz="2000" dirty="0"/>
              <a:t>in the program.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operation used to maintain consistency is the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 operation.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7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AE1C-81A5-4D3E-8340-95029E90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6106-9E6F-4EBF-B9A8-016F78E0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thread has a </a:t>
            </a:r>
            <a:r>
              <a:rPr lang="en-US" sz="2000" b="1" dirty="0">
                <a:solidFill>
                  <a:srgbClr val="FF0000"/>
                </a:solidFill>
              </a:rPr>
              <a:t>temporary view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FF0000"/>
                </a:solidFill>
              </a:rPr>
              <a:t>shared memory </a:t>
            </a:r>
            <a:r>
              <a:rPr lang="en-US" sz="2000" dirty="0"/>
              <a:t>that it uses to store data temporarily and hidden from the other threads.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Writes to memory can be delayed and overlapped with other operations.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Reads from memory may be directly satisfied with local copies (cached in </a:t>
            </a:r>
            <a:r>
              <a:rPr lang="en-US" sz="2000" b="1" dirty="0">
                <a:solidFill>
                  <a:srgbClr val="FF0000"/>
                </a:solidFill>
              </a:rPr>
              <a:t>CPU registers</a:t>
            </a:r>
            <a:r>
              <a:rPr lang="en-US" sz="2000" dirty="0"/>
              <a:t>) until they are forced into memory by </a:t>
            </a:r>
            <a:r>
              <a:rPr lang="en-US" sz="2000" b="1" dirty="0">
                <a:solidFill>
                  <a:srgbClr val="FF0000"/>
                </a:solidFill>
              </a:rPr>
              <a:t>flushes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 operation defines a sequence of points at which a thread is guaranteed to see a </a:t>
            </a:r>
            <a:r>
              <a:rPr lang="en-US" sz="2000" b="1" dirty="0">
                <a:solidFill>
                  <a:srgbClr val="FF0000"/>
                </a:solidFill>
              </a:rPr>
              <a:t>consistent view </a:t>
            </a:r>
            <a:r>
              <a:rPr lang="en-US" sz="2000" dirty="0"/>
              <a:t>of the shared memory.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Upon a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, a thread performs the following:</a:t>
            </a:r>
          </a:p>
          <a:p>
            <a:pPr lvl="2"/>
            <a:r>
              <a:rPr lang="en-US" dirty="0"/>
              <a:t>Force all the pending writes into the shared memory</a:t>
            </a:r>
          </a:p>
          <a:p>
            <a:pPr lvl="2"/>
            <a:r>
              <a:rPr lang="en-US" dirty="0"/>
              <a:t>Discard the local copies and satisfy reads directly from the shared memory</a:t>
            </a:r>
          </a:p>
          <a:p>
            <a:pPr lvl="2"/>
            <a:r>
              <a:rPr lang="en-US" dirty="0"/>
              <a:t>Prevent any reads or writes from this thread from reordering </a:t>
            </a:r>
            <a:r>
              <a:rPr lang="en-US" b="1" dirty="0">
                <a:solidFill>
                  <a:srgbClr val="FF0000"/>
                </a:solidFill>
              </a:rPr>
              <a:t>across the flush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This is analogous to a </a:t>
            </a:r>
            <a:r>
              <a:rPr lang="en-US" sz="2000" b="1" dirty="0">
                <a:solidFill>
                  <a:srgbClr val="FF0000"/>
                </a:solidFill>
              </a:rPr>
              <a:t>fence</a:t>
            </a:r>
            <a:r>
              <a:rPr lang="en-US" sz="2000" dirty="0"/>
              <a:t> in other shared memory APIs/ISAs.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9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100" dirty="0"/>
              <a:t> Shared-Memory Programming with OpenMP</a:t>
            </a:r>
          </a:p>
          <a:p>
            <a:pPr lvl="3"/>
            <a:r>
              <a:rPr lang="en-US" sz="4100" dirty="0"/>
              <a:t> Memory Models</a:t>
            </a:r>
          </a:p>
          <a:p>
            <a:pPr lvl="3"/>
            <a:r>
              <a:rPr lang="en-US" sz="4100" dirty="0"/>
              <a:t> OpenMP Memory Model</a:t>
            </a:r>
          </a:p>
          <a:p>
            <a:pPr marL="1371600" lvl="3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22B5-D84E-47F7-A28C-816F95E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B51A-63DC-4819-85AB-AC3A503C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Compilers can reorder instructions that implement a program.</a:t>
            </a:r>
          </a:p>
          <a:p>
            <a:pPr lvl="1"/>
            <a:r>
              <a:rPr lang="en-US" sz="2000" dirty="0"/>
              <a:t>Modern compilers are </a:t>
            </a:r>
            <a:r>
              <a:rPr lang="en-US" sz="2000" b="1" dirty="0">
                <a:solidFill>
                  <a:srgbClr val="FF0000"/>
                </a:solidFill>
              </a:rPr>
              <a:t>highly aggressive </a:t>
            </a:r>
            <a:r>
              <a:rPr lang="en-US" sz="2000" dirty="0"/>
              <a:t>in that they generate code to exploit the functional units, keep the CPU busy, hide memory latencies etc.	</a:t>
            </a:r>
          </a:p>
          <a:p>
            <a:pPr lvl="1"/>
            <a:r>
              <a:rPr lang="en-US" sz="2000" dirty="0"/>
              <a:t>The compiler generates code that maintains only the </a:t>
            </a:r>
            <a:r>
              <a:rPr lang="en-US" sz="2000" b="1" dirty="0">
                <a:solidFill>
                  <a:srgbClr val="FF0000"/>
                </a:solidFill>
              </a:rPr>
              <a:t>as-if-serial semantics</a:t>
            </a:r>
            <a:r>
              <a:rPr lang="en-US" sz="2000" dirty="0"/>
              <a:t>.</a:t>
            </a:r>
          </a:p>
          <a:p>
            <a:pPr lvl="2"/>
            <a:r>
              <a:rPr lang="en-US" dirty="0"/>
              <a:t>When it comes to code for multithreaded programs, things can break.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Compilers generally cannot move instructions past:</a:t>
            </a:r>
          </a:p>
          <a:p>
            <a:pPr lvl="1"/>
            <a:r>
              <a:rPr lang="en-US" sz="2000" dirty="0"/>
              <a:t> a barrier</a:t>
            </a:r>
          </a:p>
          <a:p>
            <a:pPr lvl="1"/>
            <a:r>
              <a:rPr lang="en-US" sz="2000" dirty="0"/>
              <a:t> a flush </a:t>
            </a:r>
            <a:r>
              <a:rPr lang="en-US" sz="2000" b="1" dirty="0">
                <a:solidFill>
                  <a:srgbClr val="FF0000"/>
                </a:solidFill>
              </a:rPr>
              <a:t>on all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The flush operation does not synchronize different threads</a:t>
            </a:r>
          </a:p>
          <a:p>
            <a:pPr lvl="1"/>
            <a:r>
              <a:rPr lang="en-US" sz="2000" dirty="0"/>
              <a:t>It just ensures that a thread’s variables (</a:t>
            </a:r>
            <a:r>
              <a:rPr lang="en-US" sz="2000" b="1" dirty="0">
                <a:solidFill>
                  <a:srgbClr val="FF0000"/>
                </a:solidFill>
              </a:rPr>
              <a:t>temporary view</a:t>
            </a:r>
            <a:r>
              <a:rPr lang="en-US" sz="2000" dirty="0"/>
              <a:t>) are main consistent with the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343117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05A3-D333-48C9-8A6F-7DED7279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B765-434A-4BD6-921D-9F51F76B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In OpenMP, a </a:t>
            </a:r>
            <a:r>
              <a:rPr lang="en-US" sz="2000" b="1" dirty="0">
                <a:solidFill>
                  <a:srgbClr val="FF0000"/>
                </a:solidFill>
              </a:rPr>
              <a:t>flush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FF0000"/>
                </a:solidFill>
              </a:rPr>
              <a:t>implicit</a:t>
            </a:r>
            <a:r>
              <a:rPr lang="en-US" sz="2000" dirty="0"/>
              <a:t> in the following synchronization locations:</a:t>
            </a:r>
          </a:p>
          <a:p>
            <a:pPr lvl="1"/>
            <a:r>
              <a:rPr lang="en-US" sz="2000" dirty="0"/>
              <a:t>At entry to and exit from parallel regions</a:t>
            </a:r>
          </a:p>
          <a:p>
            <a:pPr lvl="1"/>
            <a:r>
              <a:rPr lang="en-US" sz="2000" dirty="0"/>
              <a:t>At implicit and explicit barriers</a:t>
            </a:r>
          </a:p>
          <a:p>
            <a:pPr lvl="1"/>
            <a:r>
              <a:rPr lang="en-US" sz="2000" dirty="0"/>
              <a:t>At entry to and exit from critical regions</a:t>
            </a:r>
          </a:p>
          <a:p>
            <a:pPr lvl="1"/>
            <a:r>
              <a:rPr lang="en-US" sz="2000" dirty="0"/>
              <a:t>At exit from work-sharing constructs unless </a:t>
            </a:r>
            <a:r>
              <a:rPr lang="en-US" sz="2000" b="1" dirty="0">
                <a:solidFill>
                  <a:srgbClr val="00B050"/>
                </a:solidFill>
              </a:rPr>
              <a:t>nowait </a:t>
            </a:r>
            <a:r>
              <a:rPr lang="en-US" sz="2000" dirty="0"/>
              <a:t>is present</a:t>
            </a:r>
          </a:p>
          <a:p>
            <a:pPr lvl="1"/>
            <a:r>
              <a:rPr lang="en-US" sz="2000" dirty="0"/>
              <a:t>Immediately before and after TSPs</a:t>
            </a:r>
          </a:p>
          <a:p>
            <a:pPr lvl="1"/>
            <a:r>
              <a:rPr lang="en-US" sz="2000" dirty="0"/>
              <a:t>During the following runtime functions: </a:t>
            </a:r>
            <a:r>
              <a:rPr lang="en-US" sz="2000" b="1" dirty="0" err="1">
                <a:solidFill>
                  <a:srgbClr val="00B050"/>
                </a:solidFill>
              </a:rPr>
              <a:t>omp_set_lock</a:t>
            </a:r>
            <a:r>
              <a:rPr lang="en-US" sz="2000" b="1" dirty="0">
                <a:solidFill>
                  <a:srgbClr val="00B050"/>
                </a:solidFill>
              </a:rPr>
              <a:t>()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B050"/>
                </a:solidFill>
              </a:rPr>
              <a:t>omp_unset_lock</a:t>
            </a:r>
            <a:r>
              <a:rPr lang="en-US" sz="2000" b="1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US" sz="2000" dirty="0"/>
              <a:t>At entry to and exit from the atomic construct</a:t>
            </a:r>
          </a:p>
          <a:p>
            <a:pPr lvl="1"/>
            <a:endParaRPr lang="en-US" sz="2000" b="1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Warning</a:t>
            </a:r>
          </a:p>
          <a:p>
            <a:pPr marL="0" indent="0">
              <a:buNone/>
            </a:pPr>
            <a:r>
              <a:rPr lang="en-US" sz="2000" dirty="0"/>
              <a:t>Avoid using explicit flushes !!! </a:t>
            </a:r>
          </a:p>
          <a:p>
            <a:pPr lvl="1"/>
            <a:r>
              <a:rPr lang="en-US" sz="2000" dirty="0"/>
              <a:t>it is difficult to get it working .</a:t>
            </a:r>
          </a:p>
          <a:p>
            <a:pPr lvl="1"/>
            <a:r>
              <a:rPr lang="en-US" sz="2000" dirty="0"/>
              <a:t>Even an expert often get it wrong.</a:t>
            </a:r>
          </a:p>
          <a:p>
            <a:pPr lvl="1"/>
            <a:r>
              <a:rPr lang="en-US" sz="2000" dirty="0"/>
              <a:t>You may need explicit flushes if you want to implement your own spinlocks.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87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6CEE-2AAD-43AE-A937-415B05FF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13A1-EC02-425C-B65E-ECEE2D00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flush directive can take a </a:t>
            </a:r>
            <a:r>
              <a:rPr lang="en-US" sz="2200" b="1" dirty="0">
                <a:solidFill>
                  <a:srgbClr val="FF0000"/>
                </a:solidFill>
              </a:rPr>
              <a:t>flush-set</a:t>
            </a:r>
            <a:r>
              <a:rPr lang="en-US" sz="2200" dirty="0"/>
              <a:t> specified with a list of variables a flush is to performed 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A flush without a </a:t>
            </a:r>
            <a:r>
              <a:rPr lang="en-US" sz="2200" b="1" dirty="0">
                <a:solidFill>
                  <a:srgbClr val="FF0000"/>
                </a:solidFill>
              </a:rPr>
              <a:t>flush-set</a:t>
            </a:r>
            <a:r>
              <a:rPr lang="en-US" sz="2200" dirty="0"/>
              <a:t> is equivalent to one with a </a:t>
            </a:r>
            <a:r>
              <a:rPr lang="en-US" sz="2200" b="1" dirty="0">
                <a:solidFill>
                  <a:srgbClr val="FF0000"/>
                </a:solidFill>
              </a:rPr>
              <a:t>flush-set </a:t>
            </a:r>
            <a:r>
              <a:rPr lang="en-US" sz="2200" dirty="0"/>
              <a:t>specified </a:t>
            </a:r>
            <a:r>
              <a:rPr lang="en-US" sz="2200" b="1" dirty="0">
                <a:solidFill>
                  <a:srgbClr val="FF0000"/>
                </a:solidFill>
              </a:rPr>
              <a:t>with all visible variables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09B3B-FA23-4DBF-8858-3ABFDCE1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557257"/>
            <a:ext cx="4895850" cy="8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AAE-C3BA-4D43-8B69-20419186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537B-525A-4FDB-80EA-3CDFE04C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compiler is not allowed to reorder reads or writes of the variables in the </a:t>
            </a:r>
            <a:r>
              <a:rPr lang="en-US" sz="2200" b="1" dirty="0">
                <a:solidFill>
                  <a:srgbClr val="FF0000"/>
                </a:solidFill>
              </a:rPr>
              <a:t>flush-set</a:t>
            </a:r>
            <a:r>
              <a:rPr lang="en-US" sz="2200" dirty="0"/>
              <a:t> around a flush.</a:t>
            </a:r>
          </a:p>
          <a:p>
            <a:pPr lvl="1"/>
            <a:r>
              <a:rPr lang="en-US" sz="2200" dirty="0"/>
              <a:t>All previous  reads and writes of the </a:t>
            </a:r>
            <a:r>
              <a:rPr lang="en-US" sz="2200" b="1" dirty="0">
                <a:solidFill>
                  <a:srgbClr val="FF0000"/>
                </a:solidFill>
              </a:rPr>
              <a:t>flush-set </a:t>
            </a:r>
            <a:r>
              <a:rPr lang="en-US" sz="2200" dirty="0"/>
              <a:t>by this thread have completed.</a:t>
            </a:r>
          </a:p>
          <a:p>
            <a:pPr lvl="1"/>
            <a:r>
              <a:rPr lang="en-US" sz="2200" dirty="0"/>
              <a:t>No subsequent reads or writes of the </a:t>
            </a:r>
            <a:r>
              <a:rPr lang="en-US" sz="2200" b="1" dirty="0">
                <a:solidFill>
                  <a:srgbClr val="FF0000"/>
                </a:solidFill>
              </a:rPr>
              <a:t>flush-set</a:t>
            </a:r>
            <a:r>
              <a:rPr lang="en-US" sz="2200" dirty="0"/>
              <a:t> by this thread have occurred.</a:t>
            </a:r>
          </a:p>
          <a:p>
            <a:pPr lvl="1"/>
            <a:r>
              <a:rPr lang="en-US" sz="2200" dirty="0"/>
              <a:t>All variables in the </a:t>
            </a:r>
            <a:r>
              <a:rPr lang="en-US" sz="2200" b="1" dirty="0">
                <a:solidFill>
                  <a:srgbClr val="FF0000"/>
                </a:solidFill>
              </a:rPr>
              <a:t>flush set</a:t>
            </a:r>
            <a:r>
              <a:rPr lang="en-US" sz="2200" dirty="0"/>
              <a:t> are moved from temporary storage, i.e., registers, to the shared memory. </a:t>
            </a:r>
          </a:p>
          <a:p>
            <a:pPr lvl="1"/>
            <a:r>
              <a:rPr lang="en-US" sz="2200" dirty="0"/>
              <a:t>Reads of variables in the </a:t>
            </a:r>
            <a:r>
              <a:rPr lang="en-US" sz="2200" b="1" dirty="0">
                <a:solidFill>
                  <a:srgbClr val="FF0000"/>
                </a:solidFill>
              </a:rPr>
              <a:t>flush-set</a:t>
            </a:r>
            <a:r>
              <a:rPr lang="en-US" sz="2200" dirty="0"/>
              <a:t> that follow that flush are loaded from the shared memory.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Again, keep in mind that the flush operation only makes the calling thread’s temporary view  consistent with the shared memory.</a:t>
            </a:r>
          </a:p>
          <a:p>
            <a:pPr lvl="1"/>
            <a:r>
              <a:rPr lang="en-US" sz="2200" dirty="0"/>
              <a:t> The flush operation by itself does not synchronize itself with other threads.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8A70-C930-436F-AA44-21301963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C6F2967-6D53-4E0B-A142-5634D587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350"/>
            <a:ext cx="621734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33F09-4750-43D0-9E60-7DE4C45150CA}"/>
              </a:ext>
            </a:extLst>
          </p:cNvPr>
          <p:cNvSpPr txBox="1"/>
          <p:nvPr/>
        </p:nvSpPr>
        <p:spPr>
          <a:xfrm>
            <a:off x="7213948" y="1840250"/>
            <a:ext cx="4816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Producer-Consumer Problem</a:t>
            </a:r>
          </a:p>
          <a:p>
            <a:r>
              <a:rPr lang="en-US" sz="2000" dirty="0"/>
              <a:t>TO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 pairwise synchronization</a:t>
            </a:r>
          </a:p>
          <a:p>
            <a:r>
              <a:rPr lang="en-US" sz="2000" dirty="0"/>
              <a:t>      between the producer and the consumer</a:t>
            </a:r>
          </a:p>
          <a:p>
            <a:r>
              <a:rPr lang="en-US" sz="2000" dirty="0"/>
              <a:t>      thread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2793-3564-44A9-B75E-21905DACC600}"/>
              </a:ext>
            </a:extLst>
          </p:cNvPr>
          <p:cNvSpPr txBox="1"/>
          <p:nvPr/>
        </p:nvSpPr>
        <p:spPr>
          <a:xfrm>
            <a:off x="10039350" y="6308209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</p:spTree>
    <p:extLst>
      <p:ext uri="{BB962C8B-B14F-4D97-AF65-F5344CB8AC3E}">
        <p14:creationId xmlns:p14="http://schemas.microsoft.com/office/powerpoint/2010/main" val="97206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72B0-3B56-4BD1-BE65-E31C985D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9225-2F70-42A3-8F1C-4BC65F8A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OpenMP lacks </a:t>
            </a:r>
            <a:r>
              <a:rPr lang="en-US" sz="2000" b="1" dirty="0">
                <a:solidFill>
                  <a:srgbClr val="FF0000"/>
                </a:solidFill>
              </a:rPr>
              <a:t>pairwise constructs </a:t>
            </a:r>
            <a:r>
              <a:rPr lang="en-US" sz="2000" dirty="0"/>
              <a:t>that work between pairs of threads.</a:t>
            </a:r>
          </a:p>
          <a:p>
            <a:pPr lvl="1"/>
            <a:r>
              <a:rPr lang="en-US" sz="2000" dirty="0"/>
              <a:t>In Pthreads, we have </a:t>
            </a:r>
            <a:r>
              <a:rPr lang="en-US" sz="2000" b="1" dirty="0">
                <a:solidFill>
                  <a:srgbClr val="FF0000"/>
                </a:solidFill>
              </a:rPr>
              <a:t>condition variables </a:t>
            </a:r>
            <a:r>
              <a:rPr lang="en-US" sz="2000" dirty="0"/>
              <a:t>that can be used to synchronize between a pair of threads.</a:t>
            </a:r>
            <a:r>
              <a:rPr lang="en-US" sz="1600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needed, we have to implement it ourselves !!!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Pairwise Synchronization can be implemented as follows:</a:t>
            </a:r>
          </a:p>
          <a:p>
            <a:pPr lvl="1"/>
            <a:r>
              <a:rPr lang="en-US" sz="2000" dirty="0"/>
              <a:t>Use a shared flag variable</a:t>
            </a:r>
          </a:p>
          <a:p>
            <a:pPr lvl="1"/>
            <a:r>
              <a:rPr lang="en-US" sz="2000" dirty="0"/>
              <a:t>Have the consumer spin waiting for the new value of the shared flag </a:t>
            </a:r>
          </a:p>
          <a:p>
            <a:pPr lvl="1"/>
            <a:r>
              <a:rPr lang="en-US" sz="2000" dirty="0"/>
              <a:t>Use flushes to force updates to and from memory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145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3A9-C0CA-493F-A707-F8FEB558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C326F-BC62-4E5A-9E32-D8B91C78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8"/>
            <a:ext cx="6748462" cy="4581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DC5FB-7C45-4A18-88CE-EA9B5749A81E}"/>
              </a:ext>
            </a:extLst>
          </p:cNvPr>
          <p:cNvSpPr txBox="1"/>
          <p:nvPr/>
        </p:nvSpPr>
        <p:spPr>
          <a:xfrm>
            <a:off x="10061751" y="6329795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</p:spTree>
    <p:extLst>
      <p:ext uri="{BB962C8B-B14F-4D97-AF65-F5344CB8AC3E}">
        <p14:creationId xmlns:p14="http://schemas.microsoft.com/office/powerpoint/2010/main" val="3825043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7AFE-AC85-4BE7-AA3E-6349DEC6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0912DB-9982-4937-A94B-98B83C790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95" y="1854200"/>
            <a:ext cx="689390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D73EA-83DF-4449-B4E6-328C55B2B190}"/>
              </a:ext>
            </a:extLst>
          </p:cNvPr>
          <p:cNvSpPr txBox="1"/>
          <p:nvPr/>
        </p:nvSpPr>
        <p:spPr>
          <a:xfrm>
            <a:off x="10290351" y="6308209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180EF-2DB3-4583-A54E-99E89238AF5D}"/>
              </a:ext>
            </a:extLst>
          </p:cNvPr>
          <p:cNvSpPr txBox="1"/>
          <p:nvPr/>
        </p:nvSpPr>
        <p:spPr>
          <a:xfrm>
            <a:off x="7762875" y="4907976"/>
            <a:ext cx="43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code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0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7AFE-AC85-4BE7-AA3E-6349DEC6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0912DB-9982-4937-A94B-98B83C790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95" y="1854200"/>
            <a:ext cx="689390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D73EA-83DF-4449-B4E6-328C55B2B190}"/>
              </a:ext>
            </a:extLst>
          </p:cNvPr>
          <p:cNvSpPr txBox="1"/>
          <p:nvPr/>
        </p:nvSpPr>
        <p:spPr>
          <a:xfrm>
            <a:off x="10290351" y="6308209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180EF-2DB3-4583-A54E-99E89238AF5D}"/>
              </a:ext>
            </a:extLst>
          </p:cNvPr>
          <p:cNvSpPr txBox="1"/>
          <p:nvPr/>
        </p:nvSpPr>
        <p:spPr>
          <a:xfrm>
            <a:off x="7762875" y="4907976"/>
            <a:ext cx="431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code is not </a:t>
            </a:r>
            <a:r>
              <a:rPr lang="en-US" sz="2000" b="1" dirty="0">
                <a:solidFill>
                  <a:srgbClr val="FF0000"/>
                </a:solidFill>
              </a:rPr>
              <a:t>data-race free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but it works correctly on x86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44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B5D-C54A-463E-A7B2-73C88338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41DE2-B149-48A6-B7C7-17F359F7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9" y="1425111"/>
            <a:ext cx="6761213" cy="4883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2EA62-54FF-45EA-9ADF-57DAD9DC951A}"/>
              </a:ext>
            </a:extLst>
          </p:cNvPr>
          <p:cNvSpPr txBox="1"/>
          <p:nvPr/>
        </p:nvSpPr>
        <p:spPr>
          <a:xfrm>
            <a:off x="10277475" y="6308209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99C71-DBB1-48C7-9CBD-8CEA2D012E3B}"/>
              </a:ext>
            </a:extLst>
          </p:cNvPr>
          <p:cNvSpPr txBox="1"/>
          <p:nvPr/>
        </p:nvSpPr>
        <p:spPr>
          <a:xfrm>
            <a:off x="7570839" y="4617281"/>
            <a:ext cx="4227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problem with the code on the last slide is that the reads ands write of the shared </a:t>
            </a:r>
            <a:r>
              <a:rPr lang="en-US" sz="2000" b="1" dirty="0">
                <a:solidFill>
                  <a:srgbClr val="FF0000"/>
                </a:solidFill>
              </a:rPr>
              <a:t>flag</a:t>
            </a:r>
            <a:r>
              <a:rPr lang="en-US" sz="2000" dirty="0"/>
              <a:t> variable are necessarily atomic operations.</a:t>
            </a:r>
          </a:p>
          <a:p>
            <a:r>
              <a:rPr lang="en-US" sz="2000" dirty="0"/>
              <a:t>If not protected, a </a:t>
            </a:r>
            <a:r>
              <a:rPr lang="en-US" sz="2000" b="1" dirty="0">
                <a:solidFill>
                  <a:srgbClr val="FF0000"/>
                </a:solidFill>
              </a:rPr>
              <a:t>data race </a:t>
            </a:r>
            <a:r>
              <a:rPr lang="en-US" sz="2000" dirty="0"/>
              <a:t>can occur.</a:t>
            </a:r>
          </a:p>
        </p:txBody>
      </p:sp>
    </p:spTree>
    <p:extLst>
      <p:ext uri="{BB962C8B-B14F-4D97-AF65-F5344CB8AC3E}">
        <p14:creationId xmlns:p14="http://schemas.microsoft.com/office/powerpoint/2010/main" val="5546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58B8-2D92-46DE-9C13-B620D5B7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Memory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7E9-D7DF-4CE9-A266-A4AC06B6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Memory models </a:t>
            </a:r>
            <a:r>
              <a:rPr lang="en-US" sz="2000" dirty="0"/>
              <a:t>define the allowed behavior of a shared memory system in terms of the order in which </a:t>
            </a:r>
            <a:r>
              <a:rPr lang="en-US" sz="2000" b="1" dirty="0">
                <a:solidFill>
                  <a:srgbClr val="FF0000"/>
                </a:solidFill>
              </a:rPr>
              <a:t>memory reads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memory writes </a:t>
            </a:r>
            <a:r>
              <a:rPr lang="en-US" sz="2000" dirty="0"/>
              <a:t>may appear to execute.</a:t>
            </a:r>
          </a:p>
          <a:p>
            <a:pPr lvl="1"/>
            <a:r>
              <a:rPr lang="en-US" sz="2000" dirty="0"/>
              <a:t>The memory model specifies, for a given multithreaded program, what values a read can return.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There can be more than one possible outcomes allowed by the given memory model.</a:t>
            </a:r>
          </a:p>
          <a:p>
            <a:pPr lvl="1"/>
            <a:r>
              <a:rPr lang="en-US" sz="2000" dirty="0"/>
              <a:t>The memory model serves as an interface between the programmer and the system so it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affects </a:t>
            </a:r>
            <a:r>
              <a:rPr lang="en-US" b="1" dirty="0">
                <a:solidFill>
                  <a:srgbClr val="FF0000"/>
                </a:solidFill>
              </a:rPr>
              <a:t>programmability</a:t>
            </a:r>
            <a:r>
              <a:rPr lang="en-US" dirty="0"/>
              <a:t> because programmers must use it to reason about the correct of their programs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affects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because it determines the types of optimizations that may be exploited by the hardware and the system software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affects </a:t>
            </a:r>
            <a:r>
              <a:rPr lang="en-US" b="1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when moving software across different systems that support different memory models	 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199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1157-2C35-4455-879B-3658F5F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Flush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3E5CED-5095-4E1F-A3F7-6B4F859A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7" y="1501774"/>
            <a:ext cx="6867181" cy="48799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A840-115D-4784-BCAC-C97C3782F545}"/>
              </a:ext>
            </a:extLst>
          </p:cNvPr>
          <p:cNvSpPr txBox="1"/>
          <p:nvPr/>
        </p:nvSpPr>
        <p:spPr>
          <a:xfrm>
            <a:off x="5396218" y="1423988"/>
            <a:ext cx="4686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OpenMP 4.0 </a:t>
            </a:r>
            <a:r>
              <a:rPr lang="en-US" sz="2000" dirty="0"/>
              <a:t>added an optional clause </a:t>
            </a:r>
            <a:r>
              <a:rPr lang="en-US" sz="2000" b="1" dirty="0" err="1">
                <a:solidFill>
                  <a:srgbClr val="00B050"/>
                </a:solidFill>
              </a:rPr>
              <a:t>s</a:t>
            </a:r>
            <a:r>
              <a:rPr lang="en-US" sz="2000" b="1" i="0" u="none" strike="noStrike" baseline="0" dirty="0" err="1">
                <a:solidFill>
                  <a:srgbClr val="00B050"/>
                </a:solidFill>
              </a:rPr>
              <a:t>eq_cst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FF0000"/>
                </a:solidFill>
              </a:rPr>
              <a:t>atomic</a:t>
            </a:r>
            <a:r>
              <a:rPr lang="en-US" sz="2000" dirty="0"/>
              <a:t> directive to impose sequential consistency on reads and writes operations of the associated atomic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F7A79-68D1-488F-8D55-887001CEBB50}"/>
              </a:ext>
            </a:extLst>
          </p:cNvPr>
          <p:cNvSpPr txBox="1"/>
          <p:nvPr/>
        </p:nvSpPr>
        <p:spPr>
          <a:xfrm>
            <a:off x="5396218" y="5157788"/>
            <a:ext cx="4686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</a:t>
            </a:r>
            <a:r>
              <a:rPr lang="en-US" sz="2000" b="1" dirty="0" err="1">
                <a:solidFill>
                  <a:srgbClr val="00B050"/>
                </a:solidFill>
              </a:rPr>
              <a:t>s</a:t>
            </a:r>
            <a:r>
              <a:rPr lang="en-US" sz="2000" b="1" i="0" u="none" strike="noStrike" baseline="0" dirty="0" err="1">
                <a:solidFill>
                  <a:srgbClr val="00B050"/>
                </a:solidFill>
              </a:rPr>
              <a:t>eq_cst</a:t>
            </a:r>
            <a:r>
              <a:rPr lang="en-US" sz="2000" b="1" i="0" u="none" strike="noStrike" baseline="0" dirty="0">
                <a:solidFill>
                  <a:srgbClr val="00B050"/>
                </a:solidFill>
              </a:rPr>
              <a:t> </a:t>
            </a:r>
            <a:r>
              <a:rPr lang="en-US" sz="2000" i="0" u="none" strike="noStrike" baseline="0" dirty="0"/>
              <a:t>clause is included, OpenMP </a:t>
            </a:r>
            <a:r>
              <a:rPr lang="en-US" sz="2000" dirty="0"/>
              <a:t>implicitly </a:t>
            </a:r>
            <a:r>
              <a:rPr lang="en-US" sz="2000" i="0" u="none" strike="noStrike" baseline="0" dirty="0"/>
              <a:t>adds a </a:t>
            </a:r>
            <a:r>
              <a:rPr lang="en-US" sz="2000" b="1" i="0" u="none" strike="noStrike" baseline="0" dirty="0">
                <a:solidFill>
                  <a:srgbClr val="FF0000"/>
                </a:solidFill>
              </a:rPr>
              <a:t>flush </a:t>
            </a:r>
            <a:r>
              <a:rPr lang="en-US" sz="2000" i="0" u="none" strike="noStrike" baseline="0" dirty="0"/>
              <a:t>without a </a:t>
            </a:r>
            <a:r>
              <a:rPr lang="en-US" sz="2000" b="1" i="0" u="none" strike="noStrike" baseline="0" dirty="0">
                <a:solidFill>
                  <a:srgbClr val="FF0000"/>
                </a:solidFill>
              </a:rPr>
              <a:t>flush-set </a:t>
            </a:r>
            <a:r>
              <a:rPr lang="en-US" sz="2000" i="0" u="none" strike="noStrike" baseline="0" dirty="0"/>
              <a:t>to the </a:t>
            </a:r>
            <a:r>
              <a:rPr lang="en-US" sz="2000" i="0" u="none" strike="noStrike" baseline="0"/>
              <a:t>atomic operation.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70B68-C0D2-46E1-961E-539F12F118A6}"/>
              </a:ext>
            </a:extLst>
          </p:cNvPr>
          <p:cNvSpPr txBox="1"/>
          <p:nvPr/>
        </p:nvSpPr>
        <p:spPr>
          <a:xfrm>
            <a:off x="9934575" y="6173451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Figure Credit: [3]</a:t>
            </a:r>
          </a:p>
        </p:txBody>
      </p:sp>
    </p:spTree>
    <p:extLst>
      <p:ext uri="{BB962C8B-B14F-4D97-AF65-F5344CB8AC3E}">
        <p14:creationId xmlns:p14="http://schemas.microsoft.com/office/powerpoint/2010/main" val="199465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L. Lamport. 1979. How to Make a Multiprocessor Computer That Correctly Executes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Multiprocess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 Programs. IEEE Trans.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Comput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28, 9 (September 1979), 690–691.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DOI:https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://doi.org/10.1109/TC.1979.1675439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Sarita V.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Adve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 and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Kourosh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Gharachorloo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1996. Shared Memory Consistency Models: A Tutorial. Computer 29, 12 (December 1996), 66–76.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DOI:https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://doi.org/10.1109/2.546611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[3] </a:t>
            </a:r>
            <a:r>
              <a:rPr lang="en-US" sz="2000" i="1" dirty="0">
                <a:solidFill>
                  <a:schemeClr val="accent1"/>
                </a:solidFill>
              </a:rPr>
              <a:t>Tim Mattson. 2020. A Hands-on Introduction to OpenMP. </a:t>
            </a:r>
          </a:p>
          <a:p>
            <a:pPr marL="0" indent="0" algn="l">
              <a:buNone/>
            </a:pPr>
            <a:endParaRPr lang="en-US" sz="2000" b="0" i="1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D583-D67B-4F23-9037-24273C39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Memory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914A-FD04-4172-BC16-EF477B88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memory model </a:t>
            </a:r>
            <a:r>
              <a:rPr lang="en-US" sz="2000" dirty="0"/>
              <a:t>needs to be specified </a:t>
            </a:r>
            <a:r>
              <a:rPr lang="en-US" sz="2000" b="1" dirty="0">
                <a:solidFill>
                  <a:srgbClr val="FF0000"/>
                </a:solidFill>
              </a:rPr>
              <a:t>for every level </a:t>
            </a:r>
            <a:r>
              <a:rPr lang="en-US" sz="2000" dirty="0"/>
              <a:t>at which there is an interface between the programmer and the system:</a:t>
            </a:r>
          </a:p>
          <a:p>
            <a:pPr lvl="1"/>
            <a:r>
              <a:rPr lang="en-US" sz="2000" dirty="0"/>
              <a:t>At the </a:t>
            </a:r>
            <a:r>
              <a:rPr lang="en-US" sz="2000" b="1" dirty="0">
                <a:solidFill>
                  <a:srgbClr val="FF0000"/>
                </a:solidFill>
              </a:rPr>
              <a:t>ISA</a:t>
            </a:r>
            <a:r>
              <a:rPr lang="en-US" sz="2000" dirty="0"/>
              <a:t> interface, the memory model affects the designer of the computer architecture and the programmer who writes or reasons about machine code that runs on the hardware</a:t>
            </a:r>
          </a:p>
          <a:p>
            <a:pPr lvl="1"/>
            <a:r>
              <a:rPr lang="en-US" sz="2000" dirty="0"/>
              <a:t>At the </a:t>
            </a:r>
            <a:r>
              <a:rPr lang="en-US" sz="2000" b="1" dirty="0">
                <a:solidFill>
                  <a:srgbClr val="FF0000"/>
                </a:solidFill>
              </a:rPr>
              <a:t>high-level language </a:t>
            </a:r>
            <a:r>
              <a:rPr lang="en-US" sz="2000" dirty="0"/>
              <a:t>interface, the memory model affects both the designer of the compiler software and the programmer who writes or reasons about code written in high-level languages.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Therefore, the </a:t>
            </a:r>
            <a:r>
              <a:rPr lang="en-US" sz="2000" b="1" dirty="0">
                <a:solidFill>
                  <a:srgbClr val="FF0000"/>
                </a:solidFill>
              </a:rPr>
              <a:t>memory model </a:t>
            </a:r>
            <a:r>
              <a:rPr lang="en-US" sz="2000" dirty="0"/>
              <a:t>has a significant impact on </a:t>
            </a:r>
          </a:p>
          <a:p>
            <a:pPr lvl="1"/>
            <a:r>
              <a:rPr lang="en-US" sz="2000" dirty="0"/>
              <a:t>the writing of multithreaded programs from the programmer’s perspective and </a:t>
            </a:r>
          </a:p>
          <a:p>
            <a:pPr lvl="1"/>
            <a:r>
              <a:rPr lang="en-US" sz="2000" dirty="0"/>
              <a:t>virtually all aspects of designing a parallel system(including processor, memory system, interconnection network, compiler and programming languages).</a:t>
            </a:r>
          </a:p>
        </p:txBody>
      </p:sp>
    </p:spTree>
    <p:extLst>
      <p:ext uri="{BB962C8B-B14F-4D97-AF65-F5344CB8AC3E}">
        <p14:creationId xmlns:p14="http://schemas.microsoft.com/office/powerpoint/2010/main" val="239892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43A-3DFA-4358-B211-5F6773BD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Memory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193C-AB41-423A-9767-29D58855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Reasoning about multithreaded execution can be mind-boggling. </a:t>
            </a:r>
          </a:p>
          <a:p>
            <a:pPr marL="0" indent="0">
              <a:buNone/>
            </a:pPr>
            <a:r>
              <a:rPr lang="en-US" sz="2000" dirty="0"/>
              <a:t>Assume that </a:t>
            </a:r>
            <a:r>
              <a:rPr lang="en-US" sz="2000" dirty="0">
                <a:solidFill>
                  <a:srgbClr val="FF0000"/>
                </a:solidFill>
              </a:rPr>
              <a:t>x = 0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y = 0</a:t>
            </a:r>
            <a:r>
              <a:rPr lang="en-US" sz="2000" dirty="0"/>
              <a:t>, initially.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would expect that only the following three </a:t>
            </a:r>
            <a:r>
              <a:rPr lang="en-US" sz="2000" b="1" dirty="0">
                <a:solidFill>
                  <a:srgbClr val="00B050"/>
                </a:solidFill>
              </a:rPr>
              <a:t>final states </a:t>
            </a:r>
            <a:r>
              <a:rPr lang="en-US" sz="2000" dirty="0">
                <a:solidFill>
                  <a:srgbClr val="FF0000"/>
                </a:solidFill>
              </a:rPr>
              <a:t>(r1,r2) </a:t>
            </a:r>
            <a:r>
              <a:rPr lang="en-US" sz="2000" dirty="0"/>
              <a:t>are possible: </a:t>
            </a:r>
            <a:r>
              <a:rPr lang="en-US" sz="2000" dirty="0">
                <a:solidFill>
                  <a:srgbClr val="FF0000"/>
                </a:solidFill>
              </a:rPr>
              <a:t>(0,0)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(0,1)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(1,1)</a:t>
            </a:r>
          </a:p>
          <a:p>
            <a:pPr lvl="1"/>
            <a:r>
              <a:rPr lang="en-US" sz="2000" dirty="0"/>
              <a:t>Q: What is wrong with </a:t>
            </a:r>
            <a:r>
              <a:rPr lang="en-US" sz="2000" dirty="0">
                <a:solidFill>
                  <a:srgbClr val="FF0000"/>
                </a:solidFill>
              </a:rPr>
              <a:t>(r1,r2)=(1,0)</a:t>
            </a:r>
            <a:r>
              <a:rPr lang="en-US" sz="2000" dirty="0"/>
              <a:t>?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dirty="0"/>
              <a:t>A: We would probably think this final state wouldn’t be reached because our intuition is based on the </a:t>
            </a:r>
            <a:r>
              <a:rPr lang="en-US" sz="2000" b="1" dirty="0">
                <a:solidFill>
                  <a:srgbClr val="FF0000"/>
                </a:solidFill>
              </a:rPr>
              <a:t>Sequential Consistency </a:t>
            </a:r>
            <a:r>
              <a:rPr lang="en-US" sz="2000" dirty="0"/>
              <a:t>model.</a:t>
            </a: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C2A80-ECE6-400C-98DB-3B49C3D9573A}"/>
              </a:ext>
            </a:extLst>
          </p:cNvPr>
          <p:cNvSpPr txBox="1"/>
          <p:nvPr/>
        </p:nvSpPr>
        <p:spPr>
          <a:xfrm>
            <a:off x="3115903" y="2967335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Thread T0</a:t>
            </a:r>
            <a:r>
              <a:rPr lang="en-US" dirty="0"/>
              <a:t>		         </a:t>
            </a:r>
            <a:r>
              <a:rPr lang="en-US" b="1" dirty="0">
                <a:solidFill>
                  <a:srgbClr val="FF0000"/>
                </a:solidFill>
              </a:rPr>
              <a:t>Thread T1   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/>
              <a:t>   x = 1	                                             r1 = y</a:t>
            </a:r>
          </a:p>
          <a:p>
            <a:r>
              <a:rPr lang="en-US" dirty="0"/>
              <a:t>   y = 1			          r2 = x</a:t>
            </a:r>
          </a:p>
        </p:txBody>
      </p:sp>
    </p:spTree>
    <p:extLst>
      <p:ext uri="{BB962C8B-B14F-4D97-AF65-F5344CB8AC3E}">
        <p14:creationId xmlns:p14="http://schemas.microsoft.com/office/powerpoint/2010/main" val="219282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9C0C-127F-466C-8A06-F119592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E632-1398-45C5-A3A8-87052865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most intuitive memory consistency model is the </a:t>
            </a:r>
            <a:r>
              <a:rPr lang="en-US" sz="2000" b="1" dirty="0">
                <a:solidFill>
                  <a:srgbClr val="FF0000"/>
                </a:solidFill>
              </a:rPr>
              <a:t>Sequential Consistency </a:t>
            </a:r>
            <a:r>
              <a:rPr lang="en-US" sz="2000" dirty="0"/>
              <a:t>(SC) model.</a:t>
            </a:r>
          </a:p>
          <a:p>
            <a:pPr lvl="1"/>
            <a:r>
              <a:rPr lang="en-US" sz="2000" dirty="0"/>
              <a:t>SC was first formalized by Lamport in </a:t>
            </a:r>
            <a:r>
              <a:rPr lang="en-US" sz="2000" b="1" dirty="0">
                <a:solidFill>
                  <a:srgbClr val="FF0000"/>
                </a:solidFill>
              </a:rPr>
              <a:t>[1]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i="1" dirty="0"/>
              <a:t>A multiprocessor system is sequentially consistent if the result of any execution is the same as if the operations of all the processors were executed in </a:t>
            </a:r>
            <a:r>
              <a:rPr lang="en-US" b="1" i="1" dirty="0">
                <a:solidFill>
                  <a:srgbClr val="FF0000"/>
                </a:solidFill>
              </a:rPr>
              <a:t>some sequential order</a:t>
            </a:r>
            <a:r>
              <a:rPr lang="en-US" i="1" dirty="0"/>
              <a:t>, and the operations of each individua processor appear in this sequence </a:t>
            </a:r>
            <a:r>
              <a:rPr lang="en-US" b="1" i="1" dirty="0">
                <a:solidFill>
                  <a:srgbClr val="FF0000"/>
                </a:solidFill>
              </a:rPr>
              <a:t>in the order specified by its program</a:t>
            </a:r>
            <a:r>
              <a:rPr lang="en-US" i="1" dirty="0"/>
              <a:t>.”</a:t>
            </a:r>
          </a:p>
          <a:p>
            <a:pPr lvl="1"/>
            <a:r>
              <a:rPr lang="en-US" sz="2000" dirty="0"/>
              <a:t>The behavior of SC should be the same as if there were </a:t>
            </a:r>
            <a:r>
              <a:rPr lang="en-US" sz="2000" b="1" dirty="0">
                <a:solidFill>
                  <a:srgbClr val="00B050"/>
                </a:solidFill>
              </a:rPr>
              <a:t>a single global switch </a:t>
            </a:r>
            <a:r>
              <a:rPr lang="en-US" sz="2000" dirty="0"/>
              <a:t>that multiplexes among memory operations from the processors.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FF3BF-FB4A-4FA6-97BB-B5912EFFD990}"/>
              </a:ext>
            </a:extLst>
          </p:cNvPr>
          <p:cNvGrpSpPr/>
          <p:nvPr/>
        </p:nvGrpSpPr>
        <p:grpSpPr>
          <a:xfrm>
            <a:off x="4010937" y="4143375"/>
            <a:ext cx="3541475" cy="2025650"/>
            <a:chOff x="4562473" y="4333874"/>
            <a:chExt cx="3227152" cy="1920876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3DC69504-6583-4D9D-AAC4-C52D995579E0}"/>
                </a:ext>
              </a:extLst>
            </p:cNvPr>
            <p:cNvSpPr/>
            <p:nvPr/>
          </p:nvSpPr>
          <p:spPr>
            <a:xfrm>
              <a:off x="5400989" y="5164931"/>
              <a:ext cx="112757" cy="1309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CE4215AB-DC77-46CB-8681-4F2A94375F99}"/>
                </a:ext>
              </a:extLst>
            </p:cNvPr>
            <p:cNvSpPr/>
            <p:nvPr/>
          </p:nvSpPr>
          <p:spPr>
            <a:xfrm>
              <a:off x="5782446" y="5060155"/>
              <a:ext cx="112757" cy="1309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B0C0297E-A103-4A33-92E8-69DA85CA46C8}"/>
                </a:ext>
              </a:extLst>
            </p:cNvPr>
            <p:cNvSpPr/>
            <p:nvPr/>
          </p:nvSpPr>
          <p:spPr>
            <a:xfrm>
              <a:off x="6973073" y="5129608"/>
              <a:ext cx="112757" cy="1309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781716-F5F9-4D99-9CE7-F0A16B749AB4}"/>
                </a:ext>
              </a:extLst>
            </p:cNvPr>
            <p:cNvGrpSpPr/>
            <p:nvPr/>
          </p:nvGrpSpPr>
          <p:grpSpPr>
            <a:xfrm>
              <a:off x="4562473" y="4333874"/>
              <a:ext cx="3227152" cy="1920876"/>
              <a:chOff x="4038598" y="4705349"/>
              <a:chExt cx="3227152" cy="192087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B2F08DC-4DDC-4AE2-A95E-5DD10FBCFAEB}"/>
                  </a:ext>
                </a:extLst>
              </p:cNvPr>
              <p:cNvGrpSpPr/>
              <p:nvPr/>
            </p:nvGrpSpPr>
            <p:grpSpPr>
              <a:xfrm>
                <a:off x="4038598" y="4705349"/>
                <a:ext cx="3227152" cy="1920876"/>
                <a:chOff x="4038598" y="4705349"/>
                <a:chExt cx="3227152" cy="19208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7CE261F-A106-46A3-80C6-DD01C937C59C}"/>
                    </a:ext>
                  </a:extLst>
                </p:cNvPr>
                <p:cNvSpPr/>
                <p:nvPr/>
              </p:nvSpPr>
              <p:spPr>
                <a:xfrm>
                  <a:off x="4979750" y="5959475"/>
                  <a:ext cx="1828800" cy="6667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   Shared Memory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Flowchart: Connector 4">
                      <a:extLst>
                        <a:ext uri="{FF2B5EF4-FFF2-40B4-BE49-F238E27FC236}">
                          <a16:creationId xmlns:a16="http://schemas.microsoft.com/office/drawing/2014/main" id="{BADC2982-BD22-4B97-844D-6625E3F82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8598" y="470535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5" name="Flowchart: Connector 4">
                      <a:extLst>
                        <a:ext uri="{FF2B5EF4-FFF2-40B4-BE49-F238E27FC236}">
                          <a16:creationId xmlns:a16="http://schemas.microsoft.com/office/drawing/2014/main" id="{BADC2982-BD22-4B97-844D-6625E3F825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598" y="4705350"/>
                      <a:ext cx="457200" cy="457200"/>
                    </a:xfrm>
                    <a:prstGeom prst="flowChartConnector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Flowchart: Connector 5">
                      <a:extLst>
                        <a:ext uri="{FF2B5EF4-FFF2-40B4-BE49-F238E27FC236}">
                          <a16:creationId xmlns:a16="http://schemas.microsoft.com/office/drawing/2014/main" id="{29AB2914-45F7-4254-8815-6F259C4F3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6350" y="4705350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6" name="Flowchart: Connector 5">
                      <a:extLst>
                        <a:ext uri="{FF2B5EF4-FFF2-40B4-BE49-F238E27FC236}">
                          <a16:creationId xmlns:a16="http://schemas.microsoft.com/office/drawing/2014/main" id="{29AB2914-45F7-4254-8815-6F259C4F3F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6350" y="4705350"/>
                      <a:ext cx="457200" cy="457200"/>
                    </a:xfrm>
                    <a:prstGeom prst="flowChartConnector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Flowchart: Connector 6">
                      <a:extLst>
                        <a:ext uri="{FF2B5EF4-FFF2-40B4-BE49-F238E27FC236}">
                          <a16:creationId xmlns:a16="http://schemas.microsoft.com/office/drawing/2014/main" id="{8F82A376-FD26-4762-B604-A2BD43B56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8550" y="4705349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7" name="Flowchart: Connector 6">
                      <a:extLst>
                        <a:ext uri="{FF2B5EF4-FFF2-40B4-BE49-F238E27FC236}">
                          <a16:creationId xmlns:a16="http://schemas.microsoft.com/office/drawing/2014/main" id="{8F82A376-FD26-4762-B604-A2BD43B562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8550" y="4705349"/>
                      <a:ext cx="457200" cy="457200"/>
                    </a:xfrm>
                    <a:prstGeom prst="flowChartConnector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F86B425-2A06-4BBB-B2C5-335119FFCBD6}"/>
                    </a:ext>
                  </a:extLst>
                </p:cNvPr>
                <p:cNvGrpSpPr/>
                <p:nvPr/>
              </p:nvGrpSpPr>
              <p:grpSpPr>
                <a:xfrm>
                  <a:off x="5924335" y="4933949"/>
                  <a:ext cx="419534" cy="93469"/>
                  <a:chOff x="5801421" y="4947690"/>
                  <a:chExt cx="419534" cy="93469"/>
                </a:xfrm>
              </p:grpSpPr>
              <p:sp>
                <p:nvSpPr>
                  <p:cNvPr id="9" name="Flowchart: Connector 8">
                    <a:extLst>
                      <a:ext uri="{FF2B5EF4-FFF2-40B4-BE49-F238E27FC236}">
                        <a16:creationId xmlns:a16="http://schemas.microsoft.com/office/drawing/2014/main" id="{E8D7D92D-A76E-49F2-AA78-2E5929D240B3}"/>
                      </a:ext>
                    </a:extLst>
                  </p:cNvPr>
                  <p:cNvSpPr/>
                  <p:nvPr/>
                </p:nvSpPr>
                <p:spPr>
                  <a:xfrm rot="20367842">
                    <a:off x="5801421" y="4947690"/>
                    <a:ext cx="93860" cy="85669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" name="Flowchart: Connector 9">
                    <a:extLst>
                      <a:ext uri="{FF2B5EF4-FFF2-40B4-BE49-F238E27FC236}">
                        <a16:creationId xmlns:a16="http://schemas.microsoft.com/office/drawing/2014/main" id="{52E2A9FA-6CCF-496E-8865-03E0F3D00BD5}"/>
                      </a:ext>
                    </a:extLst>
                  </p:cNvPr>
                  <p:cNvSpPr/>
                  <p:nvPr/>
                </p:nvSpPr>
                <p:spPr>
                  <a:xfrm rot="20367842">
                    <a:off x="5961521" y="4947690"/>
                    <a:ext cx="93860" cy="85669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lowchart: Connector 10">
                    <a:extLst>
                      <a:ext uri="{FF2B5EF4-FFF2-40B4-BE49-F238E27FC236}">
                        <a16:creationId xmlns:a16="http://schemas.microsoft.com/office/drawing/2014/main" id="{11E8E745-BAC6-4678-B961-572E05266BBA}"/>
                      </a:ext>
                    </a:extLst>
                  </p:cNvPr>
                  <p:cNvSpPr/>
                  <p:nvPr/>
                </p:nvSpPr>
                <p:spPr>
                  <a:xfrm rot="20367842">
                    <a:off x="6127095" y="4955490"/>
                    <a:ext cx="93860" cy="85669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17E8934B-CA5C-41D0-B09F-1EC3D70EB98D}"/>
                    </a:ext>
                  </a:extLst>
                </p:cNvPr>
                <p:cNvSpPr/>
                <p:nvPr/>
              </p:nvSpPr>
              <p:spPr>
                <a:xfrm>
                  <a:off x="4544337" y="5693570"/>
                  <a:ext cx="2541352" cy="666750"/>
                </a:xfrm>
                <a:prstGeom prst="arc">
                  <a:avLst>
                    <a:gd name="adj1" fmla="val 10764490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D14D0F-320B-4668-ACC3-E11D734BDC6C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>
                <a:off x="4428843" y="5095595"/>
                <a:ext cx="448271" cy="467005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6B97595-541D-403F-9F84-235A23F6C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6689" y="5171258"/>
                <a:ext cx="0" cy="299267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8165D80-3B12-414F-BC03-4A7008FAA6E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6505577" y="5095594"/>
                <a:ext cx="369928" cy="467006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740D6C7-4B4C-4E64-8855-B5BF61347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6046" y="5519736"/>
                <a:ext cx="453095" cy="372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017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3A21-B68F-4E5E-9C79-D273F9B5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EB3D-BBD7-4F7D-8A26-7BEB170D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two key aspects to </a:t>
            </a:r>
            <a:r>
              <a:rPr lang="en-US" sz="2000" b="1" dirty="0">
                <a:solidFill>
                  <a:srgbClr val="FF0000"/>
                </a:solidFill>
              </a:rPr>
              <a:t>Sequential Consistency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Maintaining </a:t>
            </a:r>
            <a:r>
              <a:rPr lang="en-US" sz="2000" b="1" dirty="0">
                <a:solidFill>
                  <a:srgbClr val="FF0000"/>
                </a:solidFill>
              </a:rPr>
              <a:t>program order </a:t>
            </a:r>
            <a:r>
              <a:rPr lang="en-US" sz="2000" dirty="0"/>
              <a:t>among operations from </a:t>
            </a:r>
            <a:r>
              <a:rPr lang="en-US" sz="2000" b="1" dirty="0">
                <a:solidFill>
                  <a:srgbClr val="00B050"/>
                </a:solidFill>
              </a:rPr>
              <a:t>individual threads</a:t>
            </a:r>
          </a:p>
          <a:p>
            <a:pPr lvl="1"/>
            <a:r>
              <a:rPr lang="en-US" sz="2000" dirty="0"/>
              <a:t>Maintaining a </a:t>
            </a:r>
            <a:r>
              <a:rPr lang="en-US" sz="2000" b="1" dirty="0">
                <a:solidFill>
                  <a:srgbClr val="FF0000"/>
                </a:solidFill>
              </a:rPr>
              <a:t>single sequential order </a:t>
            </a:r>
            <a:r>
              <a:rPr lang="en-US" sz="2000" dirty="0"/>
              <a:t>among operations from </a:t>
            </a:r>
            <a:r>
              <a:rPr lang="en-US" sz="2000" b="1" dirty="0">
                <a:solidFill>
                  <a:srgbClr val="00B050"/>
                </a:solidFill>
              </a:rPr>
              <a:t>all threads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referred to as </a:t>
            </a:r>
            <a:r>
              <a:rPr lang="en-US" b="1" dirty="0">
                <a:solidFill>
                  <a:srgbClr val="00B050"/>
                </a:solidFill>
              </a:rPr>
              <a:t>write atomicity </a:t>
            </a:r>
            <a:r>
              <a:rPr lang="en-US" dirty="0"/>
              <a:t>makes it appear as if each memory operation executes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instantaneously</a:t>
            </a:r>
            <a:r>
              <a:rPr lang="en-US" dirty="0"/>
              <a:t> with respect to other memory operations.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endParaRPr lang="en-US" sz="16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6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5DC-8A51-4F5F-BDCF-CB5E27EF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3B93-89A4-4691-9A05-B0A7703F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Sufficient Conditions for SC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Program Order</a:t>
            </a:r>
            <a:r>
              <a:rPr lang="en-US" sz="2000" dirty="0"/>
              <a:t>: memory ordering has to follow the order in each individual thread</a:t>
            </a:r>
          </a:p>
          <a:p>
            <a:pPr lvl="1"/>
            <a:r>
              <a:rPr lang="en-US" sz="2000" dirty="0"/>
              <a:t>Threads issue memory operations in </a:t>
            </a:r>
            <a:r>
              <a:rPr lang="en-US" sz="2000" b="1" dirty="0">
                <a:solidFill>
                  <a:srgbClr val="FF0000"/>
                </a:solidFill>
              </a:rPr>
              <a:t>program order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Before issuing the next memory operations, threads wait until their last issued memory operations complete.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Write Atomicity</a:t>
            </a:r>
            <a:r>
              <a:rPr lang="en-US" sz="2000" dirty="0"/>
              <a:t>: a store by a thread is </a:t>
            </a:r>
            <a:r>
              <a:rPr lang="en-US" sz="2000" b="1" dirty="0">
                <a:solidFill>
                  <a:srgbClr val="FF0000"/>
                </a:solidFill>
              </a:rPr>
              <a:t>logically seen </a:t>
            </a:r>
            <a:r>
              <a:rPr lang="en-US" sz="2000" dirty="0"/>
              <a:t>by all other threads at once</a:t>
            </a:r>
          </a:p>
          <a:p>
            <a:pPr lvl="1"/>
            <a:r>
              <a:rPr lang="en-US" sz="2000" dirty="0"/>
              <a:t>A read is allowed to complete only if the matching write (i.e., the one whose value is returned by the read) also </a:t>
            </a:r>
            <a:r>
              <a:rPr lang="en-US" sz="2000" b="1" dirty="0">
                <a:solidFill>
                  <a:srgbClr val="00B050"/>
                </a:solidFill>
              </a:rPr>
              <a:t>completes</a:t>
            </a:r>
            <a:r>
              <a:rPr lang="en-US" sz="2000" dirty="0"/>
              <a:t>(i.e., </a:t>
            </a:r>
            <a:r>
              <a:rPr lang="en-US" sz="2000" b="1" dirty="0">
                <a:solidFill>
                  <a:srgbClr val="00B050"/>
                </a:solidFill>
              </a:rPr>
              <a:t>until the write becomes visible to all threads</a:t>
            </a:r>
            <a:r>
              <a:rPr lang="en-US" sz="2000" dirty="0"/>
              <a:t>).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 a SC system, the operations of a program </a:t>
            </a:r>
            <a:r>
              <a:rPr lang="en-US" sz="2000" b="1" dirty="0">
                <a:solidFill>
                  <a:srgbClr val="FF0000"/>
                </a:solidFill>
              </a:rPr>
              <a:t>appear to take place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FF0000"/>
                </a:solidFill>
              </a:rPr>
              <a:t>some total order</a:t>
            </a:r>
            <a:r>
              <a:rPr lang="en-US" sz="2000" dirty="0"/>
              <a:t>, and that total order is consistent with the order of operations on each individual thread.</a:t>
            </a:r>
          </a:p>
          <a:p>
            <a:pPr lvl="1"/>
            <a:r>
              <a:rPr lang="en-US" sz="2000" dirty="0"/>
              <a:t>SC is too strong.</a:t>
            </a:r>
          </a:p>
          <a:p>
            <a:pPr lvl="1"/>
            <a:r>
              <a:rPr lang="en-US" sz="2000" dirty="0"/>
              <a:t>The two conditions are easily violated by </a:t>
            </a:r>
            <a:r>
              <a:rPr lang="en-US" sz="2000" b="1" dirty="0">
                <a:solidFill>
                  <a:srgbClr val="FF0000"/>
                </a:solidFill>
              </a:rPr>
              <a:t>modern hardware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compilers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2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83BF-3AEE-4390-987F-CF56F2E8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Sequential Consistency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230B-644B-409A-A327-6746A592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 us return to the previous example, where </a:t>
            </a:r>
            <a:r>
              <a:rPr lang="en-US" sz="2000" b="1" dirty="0">
                <a:solidFill>
                  <a:srgbClr val="FF0000"/>
                </a:solidFill>
              </a:rPr>
              <a:t>x = y = 0</a:t>
            </a:r>
            <a:r>
              <a:rPr lang="en-US" sz="2000" dirty="0"/>
              <a:t>, initially.</a:t>
            </a:r>
          </a:p>
          <a:p>
            <a:pPr marL="0" indent="0">
              <a:buNone/>
            </a:pPr>
            <a:r>
              <a:rPr lang="en-US" sz="2000" dirty="0"/>
              <a:t>Suppose that </a:t>
            </a:r>
            <a:r>
              <a:rPr lang="en-US" sz="2000" b="1" dirty="0">
                <a:solidFill>
                  <a:srgbClr val="FF0000"/>
                </a:solidFill>
              </a:rPr>
              <a:t>r1=1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r2 = 0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r1=1</a:t>
            </a:r>
            <a:r>
              <a:rPr lang="en-US" sz="2000" dirty="0"/>
              <a:t> implies (2) </a:t>
            </a:r>
            <a:r>
              <a:rPr lang="en-US" sz="2000" b="1" dirty="0">
                <a:solidFill>
                  <a:srgbClr val="FF0000"/>
                </a:solidFill>
              </a:rPr>
              <a:t>happens-before</a:t>
            </a:r>
            <a:r>
              <a:rPr lang="en-US" sz="2000" dirty="0"/>
              <a:t> (3):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r2=0 </a:t>
            </a:r>
            <a:r>
              <a:rPr lang="en-US" sz="2000" dirty="0"/>
              <a:t>implies (4) </a:t>
            </a:r>
            <a:r>
              <a:rPr lang="en-US" sz="2000" b="1" dirty="0">
                <a:solidFill>
                  <a:srgbClr val="FF0000"/>
                </a:solidFill>
              </a:rPr>
              <a:t>happens-before</a:t>
            </a:r>
            <a:r>
              <a:rPr lang="en-US" sz="2000" dirty="0"/>
              <a:t> (1):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483B9-6E92-4719-849C-9EDD532D9F16}"/>
              </a:ext>
            </a:extLst>
          </p:cNvPr>
          <p:cNvSpPr txBox="1"/>
          <p:nvPr/>
        </p:nvSpPr>
        <p:spPr>
          <a:xfrm>
            <a:off x="3890655" y="3429000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Thread T0</a:t>
            </a:r>
            <a:r>
              <a:rPr lang="en-US" dirty="0"/>
              <a:t>		          </a:t>
            </a:r>
            <a:r>
              <a:rPr lang="en-US" b="1" dirty="0">
                <a:solidFill>
                  <a:srgbClr val="FF0000"/>
                </a:solidFill>
              </a:rPr>
              <a:t>Thread T1   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/>
              <a:t>   (1) x = 1	                                             (3)  r1 = y</a:t>
            </a:r>
          </a:p>
          <a:p>
            <a:r>
              <a:rPr lang="en-US" dirty="0"/>
              <a:t>   (2) y = 1			          (4) r2 =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C549B-55B4-44F8-BC91-F6CD90CA34BD}"/>
              </a:ext>
            </a:extLst>
          </p:cNvPr>
          <p:cNvCxnSpPr>
            <a:cxnSpLocks/>
          </p:cNvCxnSpPr>
          <p:nvPr/>
        </p:nvCxnSpPr>
        <p:spPr>
          <a:xfrm flipV="1">
            <a:off x="4950542" y="3890665"/>
            <a:ext cx="2202733" cy="3045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FDEC24-FFA3-474A-9B42-0DA4224ACBCD}"/>
              </a:ext>
            </a:extLst>
          </p:cNvPr>
          <p:cNvSpPr txBox="1"/>
          <p:nvPr/>
        </p:nvSpPr>
        <p:spPr>
          <a:xfrm>
            <a:off x="3890654" y="5239048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Thread T0</a:t>
            </a:r>
            <a:r>
              <a:rPr lang="en-US" dirty="0"/>
              <a:t>		          </a:t>
            </a:r>
            <a:r>
              <a:rPr lang="en-US" b="1" dirty="0">
                <a:solidFill>
                  <a:srgbClr val="FF0000"/>
                </a:solidFill>
              </a:rPr>
              <a:t>Thread T1   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/>
              <a:t>   (1) x = 1	                                             (3)  r1 = y</a:t>
            </a:r>
          </a:p>
          <a:p>
            <a:r>
              <a:rPr lang="en-US" dirty="0"/>
              <a:t>   (2) y = 1			          (4) r2 = 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DDF83D-A498-4201-BFCC-3643B49B9A0D}"/>
              </a:ext>
            </a:extLst>
          </p:cNvPr>
          <p:cNvCxnSpPr>
            <a:cxnSpLocks/>
          </p:cNvCxnSpPr>
          <p:nvPr/>
        </p:nvCxnSpPr>
        <p:spPr>
          <a:xfrm flipH="1" flipV="1">
            <a:off x="4950542" y="5653537"/>
            <a:ext cx="2290916" cy="326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D2A78-9415-433A-A6A4-1F89954BC2D6}"/>
              </a:ext>
            </a:extLst>
          </p:cNvPr>
          <p:cNvCxnSpPr>
            <a:cxnSpLocks/>
          </p:cNvCxnSpPr>
          <p:nvPr/>
        </p:nvCxnSpPr>
        <p:spPr>
          <a:xfrm flipV="1">
            <a:off x="4969592" y="5727503"/>
            <a:ext cx="2202733" cy="3045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8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2442</Words>
  <Application>Microsoft Office PowerPoint</Application>
  <PresentationFormat>Widescreen</PresentationFormat>
  <Paragraphs>260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Parallel Computing</vt:lpstr>
      <vt:lpstr>PowerPoint Presentation</vt:lpstr>
      <vt:lpstr>Memory Models</vt:lpstr>
      <vt:lpstr>Memory Models</vt:lpstr>
      <vt:lpstr>Memory Models</vt:lpstr>
      <vt:lpstr>Sequential Consistency Model</vt:lpstr>
      <vt:lpstr>Sequential Consistency Model</vt:lpstr>
      <vt:lpstr>Sequential Consistency Model</vt:lpstr>
      <vt:lpstr>Sequential Consistency Model</vt:lpstr>
      <vt:lpstr>Sequential Consistency Model</vt:lpstr>
      <vt:lpstr>Sequential Consistency Model</vt:lpstr>
      <vt:lpstr>Weak Memory Model</vt:lpstr>
      <vt:lpstr>Weak Memory Model: Write Buffer</vt:lpstr>
      <vt:lpstr>Weak Memory Model: Write Buffer</vt:lpstr>
      <vt:lpstr>Weak Memory Model: Write Buffer</vt:lpstr>
      <vt:lpstr>OpenMP: Memory Model</vt:lpstr>
      <vt:lpstr>OpenMP: Memory Model</vt:lpstr>
      <vt:lpstr>OpenMP: Memory Model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OpenMP: Flush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2900</cp:revision>
  <cp:lastPrinted>2021-04-02T04:18:44Z</cp:lastPrinted>
  <dcterms:created xsi:type="dcterms:W3CDTF">2020-08-01T06:16:01Z</dcterms:created>
  <dcterms:modified xsi:type="dcterms:W3CDTF">2021-04-03T05:39:29Z</dcterms:modified>
</cp:coreProperties>
</file>