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305" r:id="rId3"/>
    <p:sldId id="362" r:id="rId4"/>
    <p:sldId id="360" r:id="rId5"/>
    <p:sldId id="361" r:id="rId6"/>
    <p:sldId id="363" r:id="rId7"/>
    <p:sldId id="364" r:id="rId8"/>
    <p:sldId id="365" r:id="rId9"/>
    <p:sldId id="366" r:id="rId10"/>
    <p:sldId id="369" r:id="rId11"/>
    <p:sldId id="370" r:id="rId12"/>
    <p:sldId id="372" r:id="rId13"/>
    <p:sldId id="371" r:id="rId14"/>
    <p:sldId id="358" r:id="rId15"/>
    <p:sldId id="359" r:id="rId16"/>
    <p:sldId id="367" r:id="rId17"/>
    <p:sldId id="368" r:id="rId18"/>
    <p:sldId id="373" r:id="rId19"/>
    <p:sldId id="374" r:id="rId20"/>
    <p:sldId id="375" r:id="rId21"/>
    <p:sldId id="376" r:id="rId22"/>
    <p:sldId id="377" r:id="rId23"/>
    <p:sldId id="378" r:id="rId24"/>
    <p:sldId id="379" r:id="rId25"/>
    <p:sldId id="380" r:id="rId26"/>
    <p:sldId id="381" r:id="rId27"/>
    <p:sldId id="382" r:id="rId28"/>
    <p:sldId id="383" r:id="rId29"/>
    <p:sldId id="356" r:id="rId3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3"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018601-37BC-4945-9DDF-9DD1D3FD4701}"/>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0EA3E946-54ED-4E73-A9BF-DA8D06B58FF7}"/>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DCA81E97-D514-49D8-B754-6BBF283B1A94}" type="datetimeFigureOut">
              <a:rPr lang="en-US" smtClean="0"/>
              <a:t>4/2/2021</a:t>
            </a:fld>
            <a:endParaRPr lang="en-US"/>
          </a:p>
        </p:txBody>
      </p:sp>
      <p:sp>
        <p:nvSpPr>
          <p:cNvPr id="4" name="Footer Placeholder 3">
            <a:extLst>
              <a:ext uri="{FF2B5EF4-FFF2-40B4-BE49-F238E27FC236}">
                <a16:creationId xmlns:a16="http://schemas.microsoft.com/office/drawing/2014/main" id="{C8D817DF-7485-4BBA-8AA3-CA69CC6BA414}"/>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r>
              <a:rPr lang="en-US"/>
              <a:t>Pragmatic Information</a:t>
            </a:r>
          </a:p>
        </p:txBody>
      </p:sp>
      <p:sp>
        <p:nvSpPr>
          <p:cNvPr id="5" name="Slide Number Placeholder 4">
            <a:extLst>
              <a:ext uri="{FF2B5EF4-FFF2-40B4-BE49-F238E27FC236}">
                <a16:creationId xmlns:a16="http://schemas.microsoft.com/office/drawing/2014/main" id="{2726C9FE-8987-4086-ADCE-B75A3F205FE5}"/>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865B96C-A820-4B17-BB5C-214796CD326A}" type="slidenum">
              <a:rPr lang="en-US" smtClean="0"/>
              <a:t>‹#›</a:t>
            </a:fld>
            <a:endParaRPr lang="en-US"/>
          </a:p>
        </p:txBody>
      </p:sp>
    </p:spTree>
    <p:extLst>
      <p:ext uri="{BB962C8B-B14F-4D97-AF65-F5344CB8AC3E}">
        <p14:creationId xmlns:p14="http://schemas.microsoft.com/office/powerpoint/2010/main" val="393437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1CB48AD5-CDAE-4B7B-B49D-6DB81FF5A179}" type="datetimeFigureOut">
              <a:rPr lang="en-US" smtClean="0"/>
              <a:t>4/2/2021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r>
              <a:rPr lang="en-US"/>
              <a:t>Pragmatic Information</a:t>
            </a: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4/2/2021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4/2/2021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517A-68EE-40D3-A020-A9965FA6AB62}"/>
              </a:ext>
            </a:extLst>
          </p:cNvPr>
          <p:cNvSpPr>
            <a:spLocks noGrp="1"/>
          </p:cNvSpPr>
          <p:nvPr>
            <p:ph type="title"/>
          </p:nvPr>
        </p:nvSpPr>
        <p:spPr/>
        <p:txBody>
          <a:bodyPr/>
          <a:lstStyle/>
          <a:p>
            <a:r>
              <a:rPr lang="en-US" dirty="0">
                <a:solidFill>
                  <a:schemeClr val="accent1"/>
                </a:solidFill>
              </a:rPr>
              <a:t>Weak Memory Model</a:t>
            </a:r>
          </a:p>
        </p:txBody>
      </p:sp>
      <p:sp>
        <p:nvSpPr>
          <p:cNvPr id="3" name="Content Placeholder 2">
            <a:extLst>
              <a:ext uri="{FF2B5EF4-FFF2-40B4-BE49-F238E27FC236}">
                <a16:creationId xmlns:a16="http://schemas.microsoft.com/office/drawing/2014/main" id="{2E37169A-570D-4878-B30C-7716343A4590}"/>
              </a:ext>
            </a:extLst>
          </p:cNvPr>
          <p:cNvSpPr>
            <a:spLocks noGrp="1"/>
          </p:cNvSpPr>
          <p:nvPr>
            <p:ph idx="1"/>
          </p:nvPr>
        </p:nvSpPr>
        <p:spPr/>
        <p:txBody>
          <a:bodyPr>
            <a:normAutofit/>
          </a:bodyPr>
          <a:lstStyle/>
          <a:p>
            <a:pPr marL="0" indent="0">
              <a:buNone/>
            </a:pPr>
            <a:r>
              <a:rPr lang="en-US" sz="2000" b="1" u="sng" dirty="0">
                <a:solidFill>
                  <a:srgbClr val="FF0000"/>
                </a:solidFill>
              </a:rPr>
              <a:t>Dekker’s Algorithm</a:t>
            </a:r>
          </a:p>
          <a:p>
            <a:pPr marL="0" indent="0">
              <a:buNone/>
            </a:pPr>
            <a:r>
              <a:rPr lang="en-US" sz="2000" dirty="0"/>
              <a:t>Assume that </a:t>
            </a:r>
            <a:r>
              <a:rPr lang="en-US" sz="2000" b="1" dirty="0">
                <a:solidFill>
                  <a:srgbClr val="FF0000"/>
                </a:solidFill>
              </a:rPr>
              <a:t>Flag1 = Flag2 = 0</a:t>
            </a:r>
            <a:r>
              <a:rPr lang="en-US" sz="2000" dirty="0"/>
              <a:t>, initially.</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solidFill>
                  <a:srgbClr val="FF0000"/>
                </a:solidFill>
              </a:rPr>
              <a:t>Q: </a:t>
            </a:r>
            <a:r>
              <a:rPr lang="en-US" sz="2000" dirty="0"/>
              <a:t>Can the two threads be inside the critical section simultaneously?</a:t>
            </a:r>
          </a:p>
          <a:p>
            <a:pPr marL="0" indent="0">
              <a:buNone/>
            </a:pPr>
            <a:r>
              <a:rPr lang="en-US" sz="2000" b="1" dirty="0">
                <a:solidFill>
                  <a:srgbClr val="FF0000"/>
                </a:solidFill>
              </a:rPr>
              <a:t>A: </a:t>
            </a:r>
            <a:r>
              <a:rPr lang="en-US" sz="2000" dirty="0"/>
              <a:t>It depends. </a:t>
            </a:r>
          </a:p>
          <a:p>
            <a:pPr lvl="1">
              <a:buFont typeface="Wingdings" panose="05000000000000000000" pitchFamily="2" charset="2"/>
              <a:buChar char="q"/>
            </a:pPr>
            <a:r>
              <a:rPr lang="en-US" sz="2000" dirty="0"/>
              <a:t>If Dekker’s Algorithm runs on an SC machine, </a:t>
            </a:r>
            <a:r>
              <a:rPr lang="en-US" sz="2000" b="1" dirty="0">
                <a:solidFill>
                  <a:srgbClr val="FF0000"/>
                </a:solidFill>
              </a:rPr>
              <a:t>no</a:t>
            </a:r>
            <a:r>
              <a:rPr lang="en-US" sz="2000" dirty="0"/>
              <a:t>.</a:t>
            </a:r>
          </a:p>
          <a:p>
            <a:pPr lvl="1">
              <a:buFont typeface="Wingdings" panose="05000000000000000000" pitchFamily="2" charset="2"/>
              <a:buChar char="q"/>
            </a:pPr>
            <a:r>
              <a:rPr lang="en-US" sz="2000" dirty="0"/>
              <a:t>Otherwise, </a:t>
            </a:r>
            <a:r>
              <a:rPr lang="en-US" sz="2000" b="1" dirty="0">
                <a:solidFill>
                  <a:srgbClr val="FF0000"/>
                </a:solidFill>
              </a:rPr>
              <a:t>yes</a:t>
            </a:r>
            <a:r>
              <a:rPr lang="en-US" sz="2000" dirty="0"/>
              <a:t>, on a machine with a weaker memory model.</a:t>
            </a:r>
          </a:p>
        </p:txBody>
      </p:sp>
      <p:sp>
        <p:nvSpPr>
          <p:cNvPr id="4" name="TextBox 3">
            <a:extLst>
              <a:ext uri="{FF2B5EF4-FFF2-40B4-BE49-F238E27FC236}">
                <a16:creationId xmlns:a16="http://schemas.microsoft.com/office/drawing/2014/main" id="{46527B02-0562-4F23-877E-F58889CC6396}"/>
              </a:ext>
            </a:extLst>
          </p:cNvPr>
          <p:cNvSpPr txBox="1"/>
          <p:nvPr/>
        </p:nvSpPr>
        <p:spPr>
          <a:xfrm>
            <a:off x="3124200" y="2800965"/>
            <a:ext cx="5943600" cy="1200329"/>
          </a:xfrm>
          <a:prstGeom prst="rect">
            <a:avLst/>
          </a:prstGeom>
          <a:noFill/>
        </p:spPr>
        <p:txBody>
          <a:bodyPr wrap="square" rtlCol="0">
            <a:spAutoFit/>
          </a:bodyPr>
          <a:lstStyle/>
          <a:p>
            <a:r>
              <a:rPr lang="en-US" b="1" dirty="0">
                <a:solidFill>
                  <a:srgbClr val="FF0000"/>
                </a:solidFill>
              </a:rPr>
              <a:t>Thread T0</a:t>
            </a:r>
            <a:r>
              <a:rPr lang="en-US" dirty="0"/>
              <a:t>		          </a:t>
            </a:r>
            <a:r>
              <a:rPr lang="en-US" b="1" dirty="0">
                <a:solidFill>
                  <a:srgbClr val="FF0000"/>
                </a:solidFill>
              </a:rPr>
              <a:t>Thread T1   </a:t>
            </a:r>
            <a:r>
              <a:rPr lang="en-US" dirty="0">
                <a:solidFill>
                  <a:srgbClr val="FF0000"/>
                </a:solidFill>
              </a:rPr>
              <a:t>   </a:t>
            </a:r>
          </a:p>
          <a:p>
            <a:r>
              <a:rPr lang="en-US" dirty="0"/>
              <a:t>(1) Flag1 = 1                                         (3) Flag2 = 1</a:t>
            </a:r>
          </a:p>
          <a:p>
            <a:r>
              <a:rPr lang="en-US" dirty="0"/>
              <a:t>(2) if(Flag2==0)                                    (4) if(Flag1==0)</a:t>
            </a:r>
          </a:p>
          <a:p>
            <a:r>
              <a:rPr lang="en-US" dirty="0"/>
              <a:t>      Critical Section                                        Critical Section</a:t>
            </a:r>
          </a:p>
        </p:txBody>
      </p:sp>
    </p:spTree>
    <p:extLst>
      <p:ext uri="{BB962C8B-B14F-4D97-AF65-F5344CB8AC3E}">
        <p14:creationId xmlns:p14="http://schemas.microsoft.com/office/powerpoint/2010/main" val="273894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BA52-AFCF-4C2E-8F2B-C7A01FF0C32B}"/>
              </a:ext>
            </a:extLst>
          </p:cNvPr>
          <p:cNvSpPr>
            <a:spLocks noGrp="1"/>
          </p:cNvSpPr>
          <p:nvPr>
            <p:ph type="title"/>
          </p:nvPr>
        </p:nvSpPr>
        <p:spPr/>
        <p:txBody>
          <a:bodyPr/>
          <a:lstStyle/>
          <a:p>
            <a:r>
              <a:rPr lang="en-US" dirty="0">
                <a:solidFill>
                  <a:schemeClr val="accent1"/>
                </a:solidFill>
              </a:rPr>
              <a:t>Weak Memory Model: Write Buffer</a:t>
            </a:r>
            <a:endParaRPr lang="en-US" dirty="0"/>
          </a:p>
        </p:txBody>
      </p:sp>
      <p:sp>
        <p:nvSpPr>
          <p:cNvPr id="3" name="Content Placeholder 2">
            <a:extLst>
              <a:ext uri="{FF2B5EF4-FFF2-40B4-BE49-F238E27FC236}">
                <a16:creationId xmlns:a16="http://schemas.microsoft.com/office/drawing/2014/main" id="{A1F4D12A-37AF-4553-91D8-49DD7272B280}"/>
              </a:ext>
            </a:extLst>
          </p:cNvPr>
          <p:cNvSpPr>
            <a:spLocks noGrp="1"/>
          </p:cNvSpPr>
          <p:nvPr>
            <p:ph idx="1"/>
          </p:nvPr>
        </p:nvSpPr>
        <p:spPr/>
        <p:txBody>
          <a:bodyPr>
            <a:normAutofit/>
          </a:bodyPr>
          <a:lstStyle/>
          <a:p>
            <a:pPr marL="0" indent="0">
              <a:buNone/>
            </a:pPr>
            <a:r>
              <a:rPr lang="en-US" sz="2000" dirty="0"/>
              <a:t>On most real hardware, what causes </a:t>
            </a:r>
            <a:r>
              <a:rPr lang="en-US" sz="2000" b="1" dirty="0">
                <a:solidFill>
                  <a:srgbClr val="FF0000"/>
                </a:solidFill>
              </a:rPr>
              <a:t>Dekker’s Algorithm </a:t>
            </a:r>
            <a:r>
              <a:rPr lang="en-US" sz="2000" dirty="0"/>
              <a:t>to break is the existence of </a:t>
            </a:r>
            <a:r>
              <a:rPr lang="en-US" sz="2000" b="1" dirty="0">
                <a:solidFill>
                  <a:srgbClr val="FF0000"/>
                </a:solidFill>
              </a:rPr>
              <a:t>write buffers</a:t>
            </a:r>
            <a:r>
              <a:rPr lang="en-US" sz="2000" dirty="0"/>
              <a:t>.</a:t>
            </a:r>
          </a:p>
        </p:txBody>
      </p:sp>
      <p:pic>
        <p:nvPicPr>
          <p:cNvPr id="5" name="Picture 4">
            <a:extLst>
              <a:ext uri="{FF2B5EF4-FFF2-40B4-BE49-F238E27FC236}">
                <a16:creationId xmlns:a16="http://schemas.microsoft.com/office/drawing/2014/main" id="{1226D823-6806-477E-A2E1-B061220512BA}"/>
              </a:ext>
            </a:extLst>
          </p:cNvPr>
          <p:cNvPicPr>
            <a:picLocks noChangeAspect="1"/>
          </p:cNvPicPr>
          <p:nvPr/>
        </p:nvPicPr>
        <p:blipFill>
          <a:blip r:embed="rId2"/>
          <a:stretch>
            <a:fillRect/>
          </a:stretch>
        </p:blipFill>
        <p:spPr>
          <a:xfrm>
            <a:off x="3933825" y="2271712"/>
            <a:ext cx="4324350" cy="2962275"/>
          </a:xfrm>
          <a:prstGeom prst="rect">
            <a:avLst/>
          </a:prstGeom>
        </p:spPr>
      </p:pic>
      <p:sp>
        <p:nvSpPr>
          <p:cNvPr id="6" name="TextBox 5">
            <a:extLst>
              <a:ext uri="{FF2B5EF4-FFF2-40B4-BE49-F238E27FC236}">
                <a16:creationId xmlns:a16="http://schemas.microsoft.com/office/drawing/2014/main" id="{31760A02-549E-468C-B4C7-8F26C8E53D37}"/>
              </a:ext>
            </a:extLst>
          </p:cNvPr>
          <p:cNvSpPr txBox="1"/>
          <p:nvPr/>
        </p:nvSpPr>
        <p:spPr>
          <a:xfrm>
            <a:off x="10376076" y="6449496"/>
            <a:ext cx="1787349" cy="369332"/>
          </a:xfrm>
          <a:prstGeom prst="rect">
            <a:avLst/>
          </a:prstGeom>
          <a:noFill/>
        </p:spPr>
        <p:txBody>
          <a:bodyPr wrap="none" rtlCol="0">
            <a:spAutoFit/>
          </a:bodyPr>
          <a:lstStyle/>
          <a:p>
            <a:r>
              <a:rPr lang="en-US" b="1" dirty="0">
                <a:solidFill>
                  <a:srgbClr val="FF0000"/>
                </a:solidFill>
              </a:rPr>
              <a:t>Figure Credit: [2]</a:t>
            </a:r>
          </a:p>
        </p:txBody>
      </p:sp>
    </p:spTree>
    <p:extLst>
      <p:ext uri="{BB962C8B-B14F-4D97-AF65-F5344CB8AC3E}">
        <p14:creationId xmlns:p14="http://schemas.microsoft.com/office/powerpoint/2010/main" val="62239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5293-BB73-41A5-8F96-AED5FAABB112}"/>
              </a:ext>
            </a:extLst>
          </p:cNvPr>
          <p:cNvSpPr>
            <a:spLocks noGrp="1"/>
          </p:cNvSpPr>
          <p:nvPr>
            <p:ph type="title"/>
          </p:nvPr>
        </p:nvSpPr>
        <p:spPr/>
        <p:txBody>
          <a:bodyPr/>
          <a:lstStyle/>
          <a:p>
            <a:r>
              <a:rPr lang="en-US" dirty="0">
                <a:solidFill>
                  <a:schemeClr val="accent1"/>
                </a:solidFill>
              </a:rPr>
              <a:t>Weak Memory Model: Write Buffer</a:t>
            </a:r>
            <a:endParaRPr lang="en-US" dirty="0"/>
          </a:p>
        </p:txBody>
      </p:sp>
      <p:sp>
        <p:nvSpPr>
          <p:cNvPr id="3" name="Content Placeholder 2">
            <a:extLst>
              <a:ext uri="{FF2B5EF4-FFF2-40B4-BE49-F238E27FC236}">
                <a16:creationId xmlns:a16="http://schemas.microsoft.com/office/drawing/2014/main" id="{D3937856-EE20-477A-825F-FB6810C83AA5}"/>
              </a:ext>
            </a:extLst>
          </p:cNvPr>
          <p:cNvSpPr>
            <a:spLocks noGrp="1"/>
          </p:cNvSpPr>
          <p:nvPr>
            <p:ph idx="1"/>
          </p:nvPr>
        </p:nvSpPr>
        <p:spPr/>
        <p:txBody>
          <a:bodyPr>
            <a:normAutofit/>
          </a:bodyPr>
          <a:lstStyle/>
          <a:p>
            <a:pPr marL="0" indent="0">
              <a:buNone/>
            </a:pPr>
            <a:r>
              <a:rPr lang="en-US" sz="2000" b="1" u="sng" dirty="0">
                <a:solidFill>
                  <a:srgbClr val="FF0000"/>
                </a:solidFill>
              </a:rPr>
              <a:t>Purposes of the write buffer</a:t>
            </a:r>
          </a:p>
          <a:p>
            <a:pPr>
              <a:buFont typeface="Wingdings" panose="05000000000000000000" pitchFamily="2" charset="2"/>
              <a:buChar char="q"/>
            </a:pPr>
            <a:r>
              <a:rPr lang="en-US" sz="2000" dirty="0"/>
              <a:t> If the core issues writes that occur at a faster rate than the cache can respond, the write buffer can absorb the pending writes while the core can proceed to execute other instructions without stalling.</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 If there are multiple writes to </a:t>
            </a:r>
            <a:r>
              <a:rPr lang="en-US" sz="2000" b="1" dirty="0">
                <a:solidFill>
                  <a:srgbClr val="FF0000"/>
                </a:solidFill>
              </a:rPr>
              <a:t>different words </a:t>
            </a:r>
            <a:r>
              <a:rPr lang="en-US" sz="2000" dirty="0"/>
              <a:t>that reside on </a:t>
            </a:r>
            <a:r>
              <a:rPr lang="en-US" sz="2000" b="1" dirty="0">
                <a:solidFill>
                  <a:srgbClr val="FF0000"/>
                </a:solidFill>
              </a:rPr>
              <a:t>the same cachline</a:t>
            </a:r>
            <a:r>
              <a:rPr lang="en-US" sz="2000" dirty="0"/>
              <a:t>, these writes can be combined into a single write, which can reduce the number of writes that need to be serviced by the cache.</a:t>
            </a:r>
          </a:p>
        </p:txBody>
      </p:sp>
    </p:spTree>
    <p:extLst>
      <p:ext uri="{BB962C8B-B14F-4D97-AF65-F5344CB8AC3E}">
        <p14:creationId xmlns:p14="http://schemas.microsoft.com/office/powerpoint/2010/main" val="3087405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03BA-2CC2-48E5-AC68-96612CD83285}"/>
              </a:ext>
            </a:extLst>
          </p:cNvPr>
          <p:cNvSpPr>
            <a:spLocks noGrp="1"/>
          </p:cNvSpPr>
          <p:nvPr>
            <p:ph type="title"/>
          </p:nvPr>
        </p:nvSpPr>
        <p:spPr/>
        <p:txBody>
          <a:bodyPr/>
          <a:lstStyle/>
          <a:p>
            <a:r>
              <a:rPr lang="en-US" dirty="0">
                <a:solidFill>
                  <a:schemeClr val="accent1"/>
                </a:solidFill>
              </a:rPr>
              <a:t>Weak Memory Model: Write Buffer</a:t>
            </a:r>
            <a:endParaRPr lang="en-US" dirty="0"/>
          </a:p>
        </p:txBody>
      </p:sp>
      <p:sp>
        <p:nvSpPr>
          <p:cNvPr id="3" name="Content Placeholder 2">
            <a:extLst>
              <a:ext uri="{FF2B5EF4-FFF2-40B4-BE49-F238E27FC236}">
                <a16:creationId xmlns:a16="http://schemas.microsoft.com/office/drawing/2014/main" id="{22AF6DB8-4509-42E6-86AA-E25D58501D7C}"/>
              </a:ext>
            </a:extLst>
          </p:cNvPr>
          <p:cNvSpPr>
            <a:spLocks noGrp="1"/>
          </p:cNvSpPr>
          <p:nvPr>
            <p:ph idx="1"/>
          </p:nvPr>
        </p:nvSpPr>
        <p:spPr/>
        <p:txBody>
          <a:bodyPr>
            <a:normAutofit/>
          </a:bodyPr>
          <a:lstStyle/>
          <a:p>
            <a:pPr>
              <a:buFont typeface="Wingdings" panose="05000000000000000000" pitchFamily="2" charset="2"/>
              <a:buChar char="q"/>
            </a:pPr>
            <a:r>
              <a:rPr lang="en-US" sz="2000" dirty="0"/>
              <a:t> On a write, a processor simply inserts the write operation into the write buffer and proceeds without waiting for the write to complete.</a:t>
            </a:r>
          </a:p>
          <a:p>
            <a:pPr>
              <a:buFont typeface="Wingdings" panose="05000000000000000000" pitchFamily="2" charset="2"/>
              <a:buChar char="q"/>
            </a:pPr>
            <a:r>
              <a:rPr lang="en-US" sz="2000" dirty="0"/>
              <a:t> Subsequent reads are allowed to </a:t>
            </a:r>
            <a:r>
              <a:rPr lang="en-US" sz="2000" b="1" dirty="0">
                <a:solidFill>
                  <a:srgbClr val="FF0000"/>
                </a:solidFill>
              </a:rPr>
              <a:t>bypass</a:t>
            </a:r>
            <a:r>
              <a:rPr lang="en-US" sz="2000" dirty="0"/>
              <a:t> any previous writes in the write buffer for faster completion.</a:t>
            </a:r>
          </a:p>
          <a:p>
            <a:pPr lvl="1"/>
            <a:r>
              <a:rPr lang="en-US" sz="2000" dirty="0"/>
              <a:t>This bypassing mechanism is allowed as long as the read address does not match any of the pending writes in the write buffer.</a:t>
            </a:r>
          </a:p>
          <a:p>
            <a:pPr lvl="1"/>
            <a:r>
              <a:rPr lang="en-US" sz="2000" dirty="0"/>
              <a:t>In the case of </a:t>
            </a:r>
            <a:r>
              <a:rPr lang="en-US" sz="2000" b="1" dirty="0">
                <a:solidFill>
                  <a:srgbClr val="FF0000"/>
                </a:solidFill>
              </a:rPr>
              <a:t>Dekker’s Algorithm</a:t>
            </a:r>
            <a:r>
              <a:rPr lang="en-US" sz="2000" dirty="0"/>
              <a:t>, both reads can be serviced by the memory system before either write is serviced, thereby allowing both reads to return 0.</a:t>
            </a:r>
          </a:p>
          <a:p>
            <a:pPr marL="0" indent="0">
              <a:buNone/>
            </a:pPr>
            <a:endParaRPr lang="en-US" sz="2000" dirty="0"/>
          </a:p>
        </p:txBody>
      </p:sp>
    </p:spTree>
    <p:extLst>
      <p:ext uri="{BB962C8B-B14F-4D97-AF65-F5344CB8AC3E}">
        <p14:creationId xmlns:p14="http://schemas.microsoft.com/office/powerpoint/2010/main" val="99171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125D-E89E-4B05-9066-C38C99D2FE8D}"/>
              </a:ext>
            </a:extLst>
          </p:cNvPr>
          <p:cNvSpPr>
            <a:spLocks noGrp="1"/>
          </p:cNvSpPr>
          <p:nvPr>
            <p:ph type="title"/>
          </p:nvPr>
        </p:nvSpPr>
        <p:spPr/>
        <p:txBody>
          <a:bodyPr/>
          <a:lstStyle/>
          <a:p>
            <a:r>
              <a:rPr lang="en-US" dirty="0">
                <a:solidFill>
                  <a:schemeClr val="accent1"/>
                </a:solidFill>
              </a:rPr>
              <a:t>OpenMP: Memory Model</a:t>
            </a:r>
            <a:endParaRPr lang="en-US" dirty="0"/>
          </a:p>
        </p:txBody>
      </p:sp>
      <p:sp>
        <p:nvSpPr>
          <p:cNvPr id="3" name="Content Placeholder 2">
            <a:extLst>
              <a:ext uri="{FF2B5EF4-FFF2-40B4-BE49-F238E27FC236}">
                <a16:creationId xmlns:a16="http://schemas.microsoft.com/office/drawing/2014/main" id="{FCFFC25A-4782-4FF6-AF82-C8130A5EA2D7}"/>
              </a:ext>
            </a:extLst>
          </p:cNvPr>
          <p:cNvSpPr>
            <a:spLocks noGrp="1"/>
          </p:cNvSpPr>
          <p:nvPr>
            <p:ph idx="1"/>
          </p:nvPr>
        </p:nvSpPr>
        <p:spPr/>
        <p:txBody>
          <a:bodyPr>
            <a:normAutofit/>
          </a:bodyPr>
          <a:lstStyle/>
          <a:p>
            <a:pPr marL="0" indent="0">
              <a:buNone/>
            </a:pPr>
            <a:r>
              <a:rPr lang="en-US" sz="2000" b="1" dirty="0">
                <a:solidFill>
                  <a:srgbClr val="00B050"/>
                </a:solidFill>
              </a:rPr>
              <a:t>Temporary view and Memory</a:t>
            </a:r>
          </a:p>
          <a:p>
            <a:pPr marL="0" indent="0">
              <a:buNone/>
            </a:pPr>
            <a:r>
              <a:rPr lang="en-US" sz="2000" dirty="0"/>
              <a:t>The OpenMP memory model consists of two components:</a:t>
            </a:r>
          </a:p>
          <a:p>
            <a:pPr lvl="1">
              <a:buFont typeface="Wingdings" panose="05000000000000000000" pitchFamily="2" charset="2"/>
              <a:buChar char="q"/>
            </a:pPr>
            <a:r>
              <a:rPr lang="en-US" sz="2000" dirty="0"/>
              <a:t> The </a:t>
            </a:r>
            <a:r>
              <a:rPr lang="en-US" sz="2000" b="1" dirty="0">
                <a:solidFill>
                  <a:srgbClr val="FF0000"/>
                </a:solidFill>
              </a:rPr>
              <a:t>global memory </a:t>
            </a:r>
            <a:r>
              <a:rPr lang="en-US" sz="2000" dirty="0"/>
              <a:t>shared by all threads (processors)</a:t>
            </a:r>
            <a:r>
              <a:rPr lang="en-US" sz="1600" dirty="0"/>
              <a:t>	</a:t>
            </a:r>
          </a:p>
          <a:p>
            <a:pPr lvl="1">
              <a:buFont typeface="Wingdings" panose="05000000000000000000" pitchFamily="2" charset="2"/>
              <a:buChar char="q"/>
            </a:pPr>
            <a:r>
              <a:rPr lang="en-US" sz="2000" dirty="0"/>
              <a:t> The </a:t>
            </a:r>
            <a:r>
              <a:rPr lang="en-US" sz="2000" b="1" dirty="0">
                <a:solidFill>
                  <a:srgbClr val="FF0000"/>
                </a:solidFill>
              </a:rPr>
              <a:t>temporary view </a:t>
            </a:r>
            <a:r>
              <a:rPr lang="en-US" sz="2000" dirty="0"/>
              <a:t>of the memory associated with </a:t>
            </a:r>
            <a:r>
              <a:rPr lang="en-US" sz="2000" b="1" dirty="0">
                <a:solidFill>
                  <a:srgbClr val="FF0000"/>
                </a:solidFill>
              </a:rPr>
              <a:t>the individual threads</a:t>
            </a:r>
          </a:p>
        </p:txBody>
      </p:sp>
      <p:grpSp>
        <p:nvGrpSpPr>
          <p:cNvPr id="35" name="Group 34">
            <a:extLst>
              <a:ext uri="{FF2B5EF4-FFF2-40B4-BE49-F238E27FC236}">
                <a16:creationId xmlns:a16="http://schemas.microsoft.com/office/drawing/2014/main" id="{676C85FC-A6CD-47BA-9485-349E42BFDC5D}"/>
              </a:ext>
            </a:extLst>
          </p:cNvPr>
          <p:cNvGrpSpPr/>
          <p:nvPr/>
        </p:nvGrpSpPr>
        <p:grpSpPr>
          <a:xfrm>
            <a:off x="3873909" y="3483423"/>
            <a:ext cx="3746551" cy="2857564"/>
            <a:chOff x="3596456" y="3450533"/>
            <a:chExt cx="4250146" cy="3184487"/>
          </a:xfrm>
        </p:grpSpPr>
        <p:grpSp>
          <p:nvGrpSpPr>
            <p:cNvPr id="33" name="Group 32">
              <a:extLst>
                <a:ext uri="{FF2B5EF4-FFF2-40B4-BE49-F238E27FC236}">
                  <a16:creationId xmlns:a16="http://schemas.microsoft.com/office/drawing/2014/main" id="{FE322140-3B8E-48BE-B285-8E37A13C0775}"/>
                </a:ext>
              </a:extLst>
            </p:cNvPr>
            <p:cNvGrpSpPr/>
            <p:nvPr/>
          </p:nvGrpSpPr>
          <p:grpSpPr>
            <a:xfrm>
              <a:off x="6074280" y="4478446"/>
              <a:ext cx="535101" cy="104995"/>
              <a:chOff x="6074280" y="4478446"/>
              <a:chExt cx="535101" cy="104995"/>
            </a:xfrm>
          </p:grpSpPr>
          <p:sp>
            <p:nvSpPr>
              <p:cNvPr id="8" name="Flowchart: Connector 7">
                <a:extLst>
                  <a:ext uri="{FF2B5EF4-FFF2-40B4-BE49-F238E27FC236}">
                    <a16:creationId xmlns:a16="http://schemas.microsoft.com/office/drawing/2014/main" id="{1C65539C-7E88-460F-B9CF-53942D030C6D}"/>
                  </a:ext>
                </a:extLst>
              </p:cNvPr>
              <p:cNvSpPr/>
              <p:nvPr/>
            </p:nvSpPr>
            <p:spPr>
              <a:xfrm rot="20367842">
                <a:off x="6074280" y="4487971"/>
                <a:ext cx="106476" cy="95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841C1097-1E1E-47AB-879B-F963BD378007}"/>
                  </a:ext>
                </a:extLst>
              </p:cNvPr>
              <p:cNvSpPr/>
              <p:nvPr/>
            </p:nvSpPr>
            <p:spPr>
              <a:xfrm rot="20367842">
                <a:off x="6298117" y="4478446"/>
                <a:ext cx="106476" cy="95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98871DF-7EF8-485E-AED5-471EEC99E43A}"/>
                  </a:ext>
                </a:extLst>
              </p:cNvPr>
              <p:cNvSpPr/>
              <p:nvPr/>
            </p:nvSpPr>
            <p:spPr>
              <a:xfrm rot="20367842">
                <a:off x="6502905" y="4487970"/>
                <a:ext cx="106476" cy="95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9AC5FD24-B41F-4C47-8AC0-E9D3C8CCA12B}"/>
                </a:ext>
              </a:extLst>
            </p:cNvPr>
            <p:cNvGrpSpPr/>
            <p:nvPr/>
          </p:nvGrpSpPr>
          <p:grpSpPr>
            <a:xfrm>
              <a:off x="3596456" y="3450533"/>
              <a:ext cx="4250146" cy="3184487"/>
              <a:chOff x="3596456" y="3450533"/>
              <a:chExt cx="4250146" cy="3184487"/>
            </a:xfrm>
          </p:grpSpPr>
          <p:grpSp>
            <p:nvGrpSpPr>
              <p:cNvPr id="32" name="Group 31">
                <a:extLst>
                  <a:ext uri="{FF2B5EF4-FFF2-40B4-BE49-F238E27FC236}">
                    <a16:creationId xmlns:a16="http://schemas.microsoft.com/office/drawing/2014/main" id="{AB3331C8-9BEF-4DAC-9531-269E469EE44D}"/>
                  </a:ext>
                </a:extLst>
              </p:cNvPr>
              <p:cNvGrpSpPr/>
              <p:nvPr/>
            </p:nvGrpSpPr>
            <p:grpSpPr>
              <a:xfrm>
                <a:off x="3890077" y="3932998"/>
                <a:ext cx="3593614" cy="335438"/>
                <a:chOff x="3890077" y="3932998"/>
                <a:chExt cx="3593614" cy="335438"/>
              </a:xfrm>
            </p:grpSpPr>
            <p:sp>
              <p:nvSpPr>
                <p:cNvPr id="20" name="Arrow: Up-Down 19">
                  <a:extLst>
                    <a:ext uri="{FF2B5EF4-FFF2-40B4-BE49-F238E27FC236}">
                      <a16:creationId xmlns:a16="http://schemas.microsoft.com/office/drawing/2014/main" id="{040B3648-49A2-4E73-9C5A-8946DDCC2138}"/>
                    </a:ext>
                  </a:extLst>
                </p:cNvPr>
                <p:cNvSpPr/>
                <p:nvPr/>
              </p:nvSpPr>
              <p:spPr>
                <a:xfrm>
                  <a:off x="7338434" y="3946122"/>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Up-Down 20">
                  <a:extLst>
                    <a:ext uri="{FF2B5EF4-FFF2-40B4-BE49-F238E27FC236}">
                      <a16:creationId xmlns:a16="http://schemas.microsoft.com/office/drawing/2014/main" id="{E4577548-085E-4576-89B1-5657461EB0B5}"/>
                    </a:ext>
                  </a:extLst>
                </p:cNvPr>
                <p:cNvSpPr/>
                <p:nvPr/>
              </p:nvSpPr>
              <p:spPr>
                <a:xfrm>
                  <a:off x="5200073" y="3942186"/>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Up-Down 21">
                  <a:extLst>
                    <a:ext uri="{FF2B5EF4-FFF2-40B4-BE49-F238E27FC236}">
                      <a16:creationId xmlns:a16="http://schemas.microsoft.com/office/drawing/2014/main" id="{8104E531-D568-47CD-8A44-BD3248492130}"/>
                    </a:ext>
                  </a:extLst>
                </p:cNvPr>
                <p:cNvSpPr/>
                <p:nvPr/>
              </p:nvSpPr>
              <p:spPr>
                <a:xfrm>
                  <a:off x="3890077" y="3932998"/>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2315A04-0C76-468B-A3A4-6D02C6F1F6FB}"/>
                  </a:ext>
                </a:extLst>
              </p:cNvPr>
              <p:cNvGrpSpPr/>
              <p:nvPr/>
            </p:nvGrpSpPr>
            <p:grpSpPr>
              <a:xfrm>
                <a:off x="3596456" y="3450533"/>
                <a:ext cx="4250146" cy="3184487"/>
                <a:chOff x="3596456" y="3450533"/>
                <a:chExt cx="4250146" cy="3184487"/>
              </a:xfrm>
            </p:grpSpPr>
            <p:grpSp>
              <p:nvGrpSpPr>
                <p:cNvPr id="30" name="Group 29">
                  <a:extLst>
                    <a:ext uri="{FF2B5EF4-FFF2-40B4-BE49-F238E27FC236}">
                      <a16:creationId xmlns:a16="http://schemas.microsoft.com/office/drawing/2014/main" id="{051CA4FF-1F09-456E-9449-0A60AFE84165}"/>
                    </a:ext>
                  </a:extLst>
                </p:cNvPr>
                <p:cNvGrpSpPr/>
                <p:nvPr/>
              </p:nvGrpSpPr>
              <p:grpSpPr>
                <a:xfrm>
                  <a:off x="3596456" y="3450533"/>
                  <a:ext cx="4250146" cy="3184487"/>
                  <a:chOff x="3596456" y="3450533"/>
                  <a:chExt cx="4250146" cy="3184487"/>
                </a:xfrm>
              </p:grpSpPr>
              <p:sp>
                <p:nvSpPr>
                  <p:cNvPr id="4" name="Rectangle 3">
                    <a:extLst>
                      <a:ext uri="{FF2B5EF4-FFF2-40B4-BE49-F238E27FC236}">
                        <a16:creationId xmlns:a16="http://schemas.microsoft.com/office/drawing/2014/main" id="{FB806C44-7D26-4E48-8234-6A052675E83A}"/>
                      </a:ext>
                    </a:extLst>
                  </p:cNvPr>
                  <p:cNvSpPr/>
                  <p:nvPr/>
                </p:nvSpPr>
                <p:spPr>
                  <a:xfrm>
                    <a:off x="3608439" y="4308680"/>
                    <a:ext cx="737727" cy="45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Thread</a:t>
                    </a:r>
                  </a:p>
                </p:txBody>
              </p:sp>
              <p:sp>
                <p:nvSpPr>
                  <p:cNvPr id="5" name="Rectangle 4">
                    <a:extLst>
                      <a:ext uri="{FF2B5EF4-FFF2-40B4-BE49-F238E27FC236}">
                        <a16:creationId xmlns:a16="http://schemas.microsoft.com/office/drawing/2014/main" id="{A987A423-2E0A-4898-9844-2DB71E93350A}"/>
                      </a:ext>
                    </a:extLst>
                  </p:cNvPr>
                  <p:cNvSpPr/>
                  <p:nvPr/>
                </p:nvSpPr>
                <p:spPr>
                  <a:xfrm>
                    <a:off x="4903839" y="4308680"/>
                    <a:ext cx="737727" cy="45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Thread</a:t>
                    </a:r>
                  </a:p>
                </p:txBody>
              </p:sp>
              <p:sp>
                <p:nvSpPr>
                  <p:cNvPr id="6" name="Rectangle 5">
                    <a:extLst>
                      <a:ext uri="{FF2B5EF4-FFF2-40B4-BE49-F238E27FC236}">
                        <a16:creationId xmlns:a16="http://schemas.microsoft.com/office/drawing/2014/main" id="{96BDF56B-A82B-44FB-982F-8FA72B9FD199}"/>
                      </a:ext>
                    </a:extLst>
                  </p:cNvPr>
                  <p:cNvSpPr/>
                  <p:nvPr/>
                </p:nvSpPr>
                <p:spPr>
                  <a:xfrm>
                    <a:off x="7046963" y="4308678"/>
                    <a:ext cx="737727" cy="45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Thread</a:t>
                    </a:r>
                    <a:endParaRPr lang="en-US" sz="1200" dirty="0"/>
                  </a:p>
                </p:txBody>
              </p:sp>
              <p:sp>
                <p:nvSpPr>
                  <p:cNvPr id="12" name="Rectangle 11">
                    <a:extLst>
                      <a:ext uri="{FF2B5EF4-FFF2-40B4-BE49-F238E27FC236}">
                        <a16:creationId xmlns:a16="http://schemas.microsoft.com/office/drawing/2014/main" id="{1F83F299-DCB4-429F-BF64-3E0EC172B1FD}"/>
                      </a:ext>
                    </a:extLst>
                  </p:cNvPr>
                  <p:cNvSpPr/>
                  <p:nvPr/>
                </p:nvSpPr>
                <p:spPr>
                  <a:xfrm>
                    <a:off x="3608439" y="3450533"/>
                    <a:ext cx="737727" cy="4568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Temporary View of Memory</a:t>
                    </a:r>
                  </a:p>
                </p:txBody>
              </p:sp>
              <p:sp>
                <p:nvSpPr>
                  <p:cNvPr id="15" name="Rectangle 14">
                    <a:extLst>
                      <a:ext uri="{FF2B5EF4-FFF2-40B4-BE49-F238E27FC236}">
                        <a16:creationId xmlns:a16="http://schemas.microsoft.com/office/drawing/2014/main" id="{90D7DF56-37F8-4ABA-B0D0-757D3342ED4C}"/>
                      </a:ext>
                    </a:extLst>
                  </p:cNvPr>
                  <p:cNvSpPr/>
                  <p:nvPr/>
                </p:nvSpPr>
                <p:spPr>
                  <a:xfrm>
                    <a:off x="4903839" y="3450534"/>
                    <a:ext cx="737727" cy="4568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Temporary View of Memory</a:t>
                    </a:r>
                  </a:p>
                </p:txBody>
              </p:sp>
              <p:sp>
                <p:nvSpPr>
                  <p:cNvPr id="16" name="Rectangle 15">
                    <a:extLst>
                      <a:ext uri="{FF2B5EF4-FFF2-40B4-BE49-F238E27FC236}">
                        <a16:creationId xmlns:a16="http://schemas.microsoft.com/office/drawing/2014/main" id="{C51F62EB-5309-495E-B95D-A9C497C32EFE}"/>
                      </a:ext>
                    </a:extLst>
                  </p:cNvPr>
                  <p:cNvSpPr/>
                  <p:nvPr/>
                </p:nvSpPr>
                <p:spPr>
                  <a:xfrm>
                    <a:off x="7042200" y="3450534"/>
                    <a:ext cx="737727" cy="4568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Temporary View of Memory</a:t>
                    </a:r>
                  </a:p>
                </p:txBody>
              </p:sp>
              <p:sp>
                <p:nvSpPr>
                  <p:cNvPr id="17" name="Rectangle 16">
                    <a:extLst>
                      <a:ext uri="{FF2B5EF4-FFF2-40B4-BE49-F238E27FC236}">
                        <a16:creationId xmlns:a16="http://schemas.microsoft.com/office/drawing/2014/main" id="{891A0A5D-0144-4902-8E47-DECCB883E300}"/>
                      </a:ext>
                    </a:extLst>
                  </p:cNvPr>
                  <p:cNvSpPr/>
                  <p:nvPr/>
                </p:nvSpPr>
                <p:spPr>
                  <a:xfrm>
                    <a:off x="3596457" y="5176245"/>
                    <a:ext cx="4250145" cy="5148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Interconnect</a:t>
                    </a:r>
                  </a:p>
                </p:txBody>
              </p:sp>
              <p:sp>
                <p:nvSpPr>
                  <p:cNvPr id="19" name="Rectangle 18">
                    <a:extLst>
                      <a:ext uri="{FF2B5EF4-FFF2-40B4-BE49-F238E27FC236}">
                        <a16:creationId xmlns:a16="http://schemas.microsoft.com/office/drawing/2014/main" id="{DE3F6AEF-5A71-4BEC-8CE7-4B2405F32DCE}"/>
                      </a:ext>
                    </a:extLst>
                  </p:cNvPr>
                  <p:cNvSpPr/>
                  <p:nvPr/>
                </p:nvSpPr>
                <p:spPr>
                  <a:xfrm>
                    <a:off x="3596456" y="6120158"/>
                    <a:ext cx="4250145" cy="51486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Memory</a:t>
                    </a:r>
                  </a:p>
                </p:txBody>
              </p:sp>
            </p:grpSp>
            <p:sp>
              <p:nvSpPr>
                <p:cNvPr id="23" name="Arrow: Up-Down 22">
                  <a:extLst>
                    <a:ext uri="{FF2B5EF4-FFF2-40B4-BE49-F238E27FC236}">
                      <a16:creationId xmlns:a16="http://schemas.microsoft.com/office/drawing/2014/main" id="{49A26E46-D39A-47E0-91D1-2DB3EC1F6F29}"/>
                    </a:ext>
                  </a:extLst>
                </p:cNvPr>
                <p:cNvSpPr/>
                <p:nvPr/>
              </p:nvSpPr>
              <p:spPr>
                <a:xfrm>
                  <a:off x="7338434" y="4818172"/>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701F84F8-2F47-45A0-8492-BCC04105BEC9}"/>
                    </a:ext>
                  </a:extLst>
                </p:cNvPr>
                <p:cNvSpPr/>
                <p:nvPr/>
              </p:nvSpPr>
              <p:spPr>
                <a:xfrm>
                  <a:off x="5195592" y="4807181"/>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9DAF5A86-5CE6-4375-A285-15B874F841EE}"/>
                    </a:ext>
                  </a:extLst>
                </p:cNvPr>
                <p:cNvSpPr/>
                <p:nvPr/>
              </p:nvSpPr>
              <p:spPr>
                <a:xfrm>
                  <a:off x="3855969" y="4832473"/>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Up-Down 28">
                  <a:extLst>
                    <a:ext uri="{FF2B5EF4-FFF2-40B4-BE49-F238E27FC236}">
                      <a16:creationId xmlns:a16="http://schemas.microsoft.com/office/drawing/2014/main" id="{B416A76A-1727-4800-93B7-9839220AD71A}"/>
                    </a:ext>
                  </a:extLst>
                </p:cNvPr>
                <p:cNvSpPr/>
                <p:nvPr/>
              </p:nvSpPr>
              <p:spPr>
                <a:xfrm>
                  <a:off x="5694987" y="5737857"/>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1182008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894D-C51D-42C6-9D64-0B3A004FFDC8}"/>
              </a:ext>
            </a:extLst>
          </p:cNvPr>
          <p:cNvSpPr>
            <a:spLocks noGrp="1"/>
          </p:cNvSpPr>
          <p:nvPr>
            <p:ph type="title"/>
          </p:nvPr>
        </p:nvSpPr>
        <p:spPr/>
        <p:txBody>
          <a:bodyPr/>
          <a:lstStyle/>
          <a:p>
            <a:r>
              <a:rPr lang="en-US" dirty="0">
                <a:solidFill>
                  <a:schemeClr val="accent1"/>
                </a:solidFill>
              </a:rPr>
              <a:t>OpenMP: Memory Model</a:t>
            </a:r>
            <a:endParaRPr lang="en-US" dirty="0"/>
          </a:p>
        </p:txBody>
      </p:sp>
      <p:grpSp>
        <p:nvGrpSpPr>
          <p:cNvPr id="4" name="Group 3">
            <a:extLst>
              <a:ext uri="{FF2B5EF4-FFF2-40B4-BE49-F238E27FC236}">
                <a16:creationId xmlns:a16="http://schemas.microsoft.com/office/drawing/2014/main" id="{4C01B562-F329-4E2D-B4DB-4B813A0E609D}"/>
              </a:ext>
            </a:extLst>
          </p:cNvPr>
          <p:cNvGrpSpPr/>
          <p:nvPr/>
        </p:nvGrpSpPr>
        <p:grpSpPr>
          <a:xfrm>
            <a:off x="838200" y="2035276"/>
            <a:ext cx="5604847" cy="3656781"/>
            <a:chOff x="3596456" y="3450533"/>
            <a:chExt cx="4250146" cy="3184487"/>
          </a:xfrm>
        </p:grpSpPr>
        <p:grpSp>
          <p:nvGrpSpPr>
            <p:cNvPr id="5" name="Group 4">
              <a:extLst>
                <a:ext uri="{FF2B5EF4-FFF2-40B4-BE49-F238E27FC236}">
                  <a16:creationId xmlns:a16="http://schemas.microsoft.com/office/drawing/2014/main" id="{32405929-8FB6-4733-9647-F7F2CD49121A}"/>
                </a:ext>
              </a:extLst>
            </p:cNvPr>
            <p:cNvGrpSpPr/>
            <p:nvPr/>
          </p:nvGrpSpPr>
          <p:grpSpPr>
            <a:xfrm>
              <a:off x="6074280" y="4478446"/>
              <a:ext cx="535101" cy="104995"/>
              <a:chOff x="6074280" y="4478446"/>
              <a:chExt cx="535101" cy="104995"/>
            </a:xfrm>
          </p:grpSpPr>
          <p:sp>
            <p:nvSpPr>
              <p:cNvPr id="25" name="Flowchart: Connector 24">
                <a:extLst>
                  <a:ext uri="{FF2B5EF4-FFF2-40B4-BE49-F238E27FC236}">
                    <a16:creationId xmlns:a16="http://schemas.microsoft.com/office/drawing/2014/main" id="{70780CDC-C338-4792-90DD-3D8C02E71FCF}"/>
                  </a:ext>
                </a:extLst>
              </p:cNvPr>
              <p:cNvSpPr/>
              <p:nvPr/>
            </p:nvSpPr>
            <p:spPr>
              <a:xfrm rot="20367842">
                <a:off x="6074280" y="4487971"/>
                <a:ext cx="106476" cy="95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DF0E8699-696D-4413-846E-A4D380D79497}"/>
                  </a:ext>
                </a:extLst>
              </p:cNvPr>
              <p:cNvSpPr/>
              <p:nvPr/>
            </p:nvSpPr>
            <p:spPr>
              <a:xfrm rot="20367842">
                <a:off x="6298117" y="4478446"/>
                <a:ext cx="106476" cy="95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8169BD4F-8133-45FD-919D-45A3705AC78B}"/>
                  </a:ext>
                </a:extLst>
              </p:cNvPr>
              <p:cNvSpPr/>
              <p:nvPr/>
            </p:nvSpPr>
            <p:spPr>
              <a:xfrm rot="20367842">
                <a:off x="6502905" y="4487970"/>
                <a:ext cx="106476" cy="95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FC488200-096A-4174-AB7D-90665DAC8B7D}"/>
                </a:ext>
              </a:extLst>
            </p:cNvPr>
            <p:cNvGrpSpPr/>
            <p:nvPr/>
          </p:nvGrpSpPr>
          <p:grpSpPr>
            <a:xfrm>
              <a:off x="3596456" y="3450533"/>
              <a:ext cx="4250146" cy="3184487"/>
              <a:chOff x="3596456" y="3450533"/>
              <a:chExt cx="4250146" cy="3184487"/>
            </a:xfrm>
          </p:grpSpPr>
          <p:grpSp>
            <p:nvGrpSpPr>
              <p:cNvPr id="7" name="Group 6">
                <a:extLst>
                  <a:ext uri="{FF2B5EF4-FFF2-40B4-BE49-F238E27FC236}">
                    <a16:creationId xmlns:a16="http://schemas.microsoft.com/office/drawing/2014/main" id="{AC0A17D6-E511-4DBA-997E-A7653FC188D0}"/>
                  </a:ext>
                </a:extLst>
              </p:cNvPr>
              <p:cNvGrpSpPr/>
              <p:nvPr/>
            </p:nvGrpSpPr>
            <p:grpSpPr>
              <a:xfrm>
                <a:off x="3890077" y="3932998"/>
                <a:ext cx="3593614" cy="335438"/>
                <a:chOff x="3890077" y="3932998"/>
                <a:chExt cx="3593614" cy="335438"/>
              </a:xfrm>
            </p:grpSpPr>
            <p:sp>
              <p:nvSpPr>
                <p:cNvPr id="22" name="Arrow: Up-Down 21">
                  <a:extLst>
                    <a:ext uri="{FF2B5EF4-FFF2-40B4-BE49-F238E27FC236}">
                      <a16:creationId xmlns:a16="http://schemas.microsoft.com/office/drawing/2014/main" id="{FF633ACA-6AB7-45C3-818B-CFB3A9ABE2B0}"/>
                    </a:ext>
                  </a:extLst>
                </p:cNvPr>
                <p:cNvSpPr/>
                <p:nvPr/>
              </p:nvSpPr>
              <p:spPr>
                <a:xfrm>
                  <a:off x="7338434" y="3946122"/>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Up-Down 22">
                  <a:extLst>
                    <a:ext uri="{FF2B5EF4-FFF2-40B4-BE49-F238E27FC236}">
                      <a16:creationId xmlns:a16="http://schemas.microsoft.com/office/drawing/2014/main" id="{30FB0A31-57DB-4A01-BABC-CB5D6B871645}"/>
                    </a:ext>
                  </a:extLst>
                </p:cNvPr>
                <p:cNvSpPr/>
                <p:nvPr/>
              </p:nvSpPr>
              <p:spPr>
                <a:xfrm>
                  <a:off x="5200073" y="3942186"/>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1804C5E9-0D0B-4B24-AF26-1B0F05E7B2C2}"/>
                    </a:ext>
                  </a:extLst>
                </p:cNvPr>
                <p:cNvSpPr/>
                <p:nvPr/>
              </p:nvSpPr>
              <p:spPr>
                <a:xfrm>
                  <a:off x="3890077" y="3932998"/>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57A3688-C396-4D2B-9A26-4A32C36D97AC}"/>
                  </a:ext>
                </a:extLst>
              </p:cNvPr>
              <p:cNvGrpSpPr/>
              <p:nvPr/>
            </p:nvGrpSpPr>
            <p:grpSpPr>
              <a:xfrm>
                <a:off x="3596456" y="3450533"/>
                <a:ext cx="4250146" cy="3184487"/>
                <a:chOff x="3596456" y="3450533"/>
                <a:chExt cx="4250146" cy="3184487"/>
              </a:xfrm>
            </p:grpSpPr>
            <p:grpSp>
              <p:nvGrpSpPr>
                <p:cNvPr id="9" name="Group 8">
                  <a:extLst>
                    <a:ext uri="{FF2B5EF4-FFF2-40B4-BE49-F238E27FC236}">
                      <a16:creationId xmlns:a16="http://schemas.microsoft.com/office/drawing/2014/main" id="{E8E049B9-A287-4369-ABDF-637F66C22B8E}"/>
                    </a:ext>
                  </a:extLst>
                </p:cNvPr>
                <p:cNvGrpSpPr/>
                <p:nvPr/>
              </p:nvGrpSpPr>
              <p:grpSpPr>
                <a:xfrm>
                  <a:off x="3596456" y="3450533"/>
                  <a:ext cx="4250146" cy="3184487"/>
                  <a:chOff x="3596456" y="3450533"/>
                  <a:chExt cx="4250146" cy="3184487"/>
                </a:xfrm>
              </p:grpSpPr>
              <p:sp>
                <p:nvSpPr>
                  <p:cNvPr id="14" name="Rectangle 13">
                    <a:extLst>
                      <a:ext uri="{FF2B5EF4-FFF2-40B4-BE49-F238E27FC236}">
                        <a16:creationId xmlns:a16="http://schemas.microsoft.com/office/drawing/2014/main" id="{BCC584A6-A01F-4C5F-B83F-DB0F4CAACFC6}"/>
                      </a:ext>
                    </a:extLst>
                  </p:cNvPr>
                  <p:cNvSpPr/>
                  <p:nvPr/>
                </p:nvSpPr>
                <p:spPr>
                  <a:xfrm>
                    <a:off x="3608439" y="4308680"/>
                    <a:ext cx="737727" cy="45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Thread</a:t>
                    </a:r>
                  </a:p>
                </p:txBody>
              </p:sp>
              <p:sp>
                <p:nvSpPr>
                  <p:cNvPr id="15" name="Rectangle 14">
                    <a:extLst>
                      <a:ext uri="{FF2B5EF4-FFF2-40B4-BE49-F238E27FC236}">
                        <a16:creationId xmlns:a16="http://schemas.microsoft.com/office/drawing/2014/main" id="{F364678B-1C38-4D9D-9540-D97FD797500E}"/>
                      </a:ext>
                    </a:extLst>
                  </p:cNvPr>
                  <p:cNvSpPr/>
                  <p:nvPr/>
                </p:nvSpPr>
                <p:spPr>
                  <a:xfrm>
                    <a:off x="4903839" y="4308680"/>
                    <a:ext cx="737727" cy="45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Thread</a:t>
                    </a:r>
                  </a:p>
                </p:txBody>
              </p:sp>
              <p:sp>
                <p:nvSpPr>
                  <p:cNvPr id="16" name="Rectangle 15">
                    <a:extLst>
                      <a:ext uri="{FF2B5EF4-FFF2-40B4-BE49-F238E27FC236}">
                        <a16:creationId xmlns:a16="http://schemas.microsoft.com/office/drawing/2014/main" id="{3C9BD284-84E8-405F-B286-3709E24A8E2C}"/>
                      </a:ext>
                    </a:extLst>
                  </p:cNvPr>
                  <p:cNvSpPr/>
                  <p:nvPr/>
                </p:nvSpPr>
                <p:spPr>
                  <a:xfrm>
                    <a:off x="7046963" y="4308678"/>
                    <a:ext cx="737727" cy="45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Thread</a:t>
                    </a:r>
                    <a:endParaRPr lang="en-US" sz="1200" dirty="0"/>
                  </a:p>
                </p:txBody>
              </p:sp>
              <p:sp>
                <p:nvSpPr>
                  <p:cNvPr id="17" name="Rectangle 16">
                    <a:extLst>
                      <a:ext uri="{FF2B5EF4-FFF2-40B4-BE49-F238E27FC236}">
                        <a16:creationId xmlns:a16="http://schemas.microsoft.com/office/drawing/2014/main" id="{6D7F1151-07D5-4774-9F5B-5F122D2AA612}"/>
                      </a:ext>
                    </a:extLst>
                  </p:cNvPr>
                  <p:cNvSpPr/>
                  <p:nvPr/>
                </p:nvSpPr>
                <p:spPr>
                  <a:xfrm>
                    <a:off x="3608439" y="3450533"/>
                    <a:ext cx="737727" cy="4568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Temporary View of Memory</a:t>
                    </a:r>
                  </a:p>
                </p:txBody>
              </p:sp>
              <p:sp>
                <p:nvSpPr>
                  <p:cNvPr id="18" name="Rectangle 17">
                    <a:extLst>
                      <a:ext uri="{FF2B5EF4-FFF2-40B4-BE49-F238E27FC236}">
                        <a16:creationId xmlns:a16="http://schemas.microsoft.com/office/drawing/2014/main" id="{86164E2A-5789-4D2A-988A-9F0401905C54}"/>
                      </a:ext>
                    </a:extLst>
                  </p:cNvPr>
                  <p:cNvSpPr/>
                  <p:nvPr/>
                </p:nvSpPr>
                <p:spPr>
                  <a:xfrm>
                    <a:off x="4903839" y="3450534"/>
                    <a:ext cx="737727" cy="4568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Temporary View of Memory</a:t>
                    </a:r>
                  </a:p>
                </p:txBody>
              </p:sp>
              <p:sp>
                <p:nvSpPr>
                  <p:cNvPr id="19" name="Rectangle 18">
                    <a:extLst>
                      <a:ext uri="{FF2B5EF4-FFF2-40B4-BE49-F238E27FC236}">
                        <a16:creationId xmlns:a16="http://schemas.microsoft.com/office/drawing/2014/main" id="{3FA7A798-3CF4-48D5-9A05-B8C24E5D3029}"/>
                      </a:ext>
                    </a:extLst>
                  </p:cNvPr>
                  <p:cNvSpPr/>
                  <p:nvPr/>
                </p:nvSpPr>
                <p:spPr>
                  <a:xfrm>
                    <a:off x="7042200" y="3450534"/>
                    <a:ext cx="737727" cy="4568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Temporary View of Memory</a:t>
                    </a:r>
                  </a:p>
                </p:txBody>
              </p:sp>
              <p:sp>
                <p:nvSpPr>
                  <p:cNvPr id="20" name="Rectangle 19">
                    <a:extLst>
                      <a:ext uri="{FF2B5EF4-FFF2-40B4-BE49-F238E27FC236}">
                        <a16:creationId xmlns:a16="http://schemas.microsoft.com/office/drawing/2014/main" id="{8889BDE6-7945-4C17-8BA4-4C6DBE2A84A2}"/>
                      </a:ext>
                    </a:extLst>
                  </p:cNvPr>
                  <p:cNvSpPr/>
                  <p:nvPr/>
                </p:nvSpPr>
                <p:spPr>
                  <a:xfrm>
                    <a:off x="3596457" y="5176245"/>
                    <a:ext cx="4250145" cy="5148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Interconnect</a:t>
                    </a:r>
                  </a:p>
                </p:txBody>
              </p:sp>
              <p:sp>
                <p:nvSpPr>
                  <p:cNvPr id="21" name="Rectangle 20">
                    <a:extLst>
                      <a:ext uri="{FF2B5EF4-FFF2-40B4-BE49-F238E27FC236}">
                        <a16:creationId xmlns:a16="http://schemas.microsoft.com/office/drawing/2014/main" id="{DB6504A9-8198-48F1-A649-77706A0D0915}"/>
                      </a:ext>
                    </a:extLst>
                  </p:cNvPr>
                  <p:cNvSpPr/>
                  <p:nvPr/>
                </p:nvSpPr>
                <p:spPr>
                  <a:xfrm>
                    <a:off x="3596456" y="6120158"/>
                    <a:ext cx="4250145" cy="51486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Memory</a:t>
                    </a:r>
                  </a:p>
                </p:txBody>
              </p:sp>
            </p:grpSp>
            <p:sp>
              <p:nvSpPr>
                <p:cNvPr id="10" name="Arrow: Up-Down 9">
                  <a:extLst>
                    <a:ext uri="{FF2B5EF4-FFF2-40B4-BE49-F238E27FC236}">
                      <a16:creationId xmlns:a16="http://schemas.microsoft.com/office/drawing/2014/main" id="{EDF2E649-AB68-4F2F-A191-32C655FD9F5F}"/>
                    </a:ext>
                  </a:extLst>
                </p:cNvPr>
                <p:cNvSpPr/>
                <p:nvPr/>
              </p:nvSpPr>
              <p:spPr>
                <a:xfrm>
                  <a:off x="7338434" y="4818172"/>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Down 10">
                  <a:extLst>
                    <a:ext uri="{FF2B5EF4-FFF2-40B4-BE49-F238E27FC236}">
                      <a16:creationId xmlns:a16="http://schemas.microsoft.com/office/drawing/2014/main" id="{1F90A83A-25A5-4C8E-B79F-3D01DDBEA707}"/>
                    </a:ext>
                  </a:extLst>
                </p:cNvPr>
                <p:cNvSpPr/>
                <p:nvPr/>
              </p:nvSpPr>
              <p:spPr>
                <a:xfrm>
                  <a:off x="5195592" y="4807181"/>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Down 11">
                  <a:extLst>
                    <a:ext uri="{FF2B5EF4-FFF2-40B4-BE49-F238E27FC236}">
                      <a16:creationId xmlns:a16="http://schemas.microsoft.com/office/drawing/2014/main" id="{C2D28D04-D830-47DB-B13E-F42E8472AB20}"/>
                    </a:ext>
                  </a:extLst>
                </p:cNvPr>
                <p:cNvSpPr/>
                <p:nvPr/>
              </p:nvSpPr>
              <p:spPr>
                <a:xfrm>
                  <a:off x="3855969" y="4832473"/>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Down 12">
                  <a:extLst>
                    <a:ext uri="{FF2B5EF4-FFF2-40B4-BE49-F238E27FC236}">
                      <a16:creationId xmlns:a16="http://schemas.microsoft.com/office/drawing/2014/main" id="{AAD60484-E3F4-495A-9148-7D9A76DF2E5F}"/>
                    </a:ext>
                  </a:extLst>
                </p:cNvPr>
                <p:cNvSpPr/>
                <p:nvPr/>
              </p:nvSpPr>
              <p:spPr>
                <a:xfrm>
                  <a:off x="5694987" y="5737857"/>
                  <a:ext cx="145257" cy="32231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8" name="TextBox 27">
            <a:extLst>
              <a:ext uri="{FF2B5EF4-FFF2-40B4-BE49-F238E27FC236}">
                <a16:creationId xmlns:a16="http://schemas.microsoft.com/office/drawing/2014/main" id="{39329D2C-9D86-4352-9B7D-F608897B9AB3}"/>
              </a:ext>
            </a:extLst>
          </p:cNvPr>
          <p:cNvSpPr txBox="1"/>
          <p:nvPr/>
        </p:nvSpPr>
        <p:spPr>
          <a:xfrm>
            <a:off x="6568280" y="1997839"/>
            <a:ext cx="5098450" cy="4093428"/>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Read and write operations of a thread refer to </a:t>
            </a:r>
            <a:r>
              <a:rPr lang="en-US" sz="2000" b="1" dirty="0">
                <a:solidFill>
                  <a:srgbClr val="FF0000"/>
                </a:solidFill>
              </a:rPr>
              <a:t>the temporary view</a:t>
            </a:r>
            <a:r>
              <a:rPr lang="en-US" sz="2000" dirty="0"/>
              <a:t>.</a:t>
            </a:r>
          </a:p>
          <a:p>
            <a:pPr marL="742950" lvl="1" indent="-285750">
              <a:buFont typeface="Arial" panose="020B0604020202020204" pitchFamily="34" charset="0"/>
              <a:buChar char="•"/>
            </a:pPr>
            <a:r>
              <a:rPr lang="en-US" sz="2000" dirty="0"/>
              <a:t>The temporary view may or may not be consistent with the shared memory.</a:t>
            </a:r>
          </a:p>
          <a:p>
            <a:pPr marL="285750" indent="-285750">
              <a:buFont typeface="Wingdings" panose="05000000000000000000" pitchFamily="2" charset="2"/>
              <a:buChar char="q"/>
            </a:pPr>
            <a:r>
              <a:rPr lang="en-US" sz="2000" dirty="0"/>
              <a:t>Consistency can only be achieved by a </a:t>
            </a:r>
            <a:r>
              <a:rPr lang="en-US" sz="2000" b="1" dirty="0">
                <a:solidFill>
                  <a:srgbClr val="FF0000"/>
                </a:solidFill>
              </a:rPr>
              <a:t>flush</a:t>
            </a:r>
            <a:r>
              <a:rPr lang="en-US" sz="2000" dirty="0"/>
              <a:t> operation.</a:t>
            </a:r>
          </a:p>
          <a:p>
            <a:pPr marL="742950" lvl="1" indent="-285750">
              <a:buFont typeface="Arial" panose="020B0604020202020204" pitchFamily="34" charset="0"/>
              <a:buChar char="•"/>
            </a:pPr>
            <a:r>
              <a:rPr lang="en-US" sz="2000" dirty="0"/>
              <a:t>A </a:t>
            </a:r>
            <a:r>
              <a:rPr lang="en-US" sz="2000" b="1" dirty="0">
                <a:solidFill>
                  <a:srgbClr val="FF0000"/>
                </a:solidFill>
              </a:rPr>
              <a:t>flush</a:t>
            </a:r>
            <a:r>
              <a:rPr lang="en-US" sz="2000" dirty="0"/>
              <a:t> ensures that whatever a thread has </a:t>
            </a:r>
            <a:r>
              <a:rPr lang="en-US" sz="2000" b="1" dirty="0">
                <a:solidFill>
                  <a:srgbClr val="00B050"/>
                </a:solidFill>
              </a:rPr>
              <a:t>written</a:t>
            </a:r>
            <a:r>
              <a:rPr lang="en-US" sz="2000" dirty="0"/>
              <a:t> to its own temporary view will be </a:t>
            </a:r>
            <a:r>
              <a:rPr lang="en-US" sz="2000" b="1" dirty="0">
                <a:solidFill>
                  <a:srgbClr val="7030A0"/>
                </a:solidFill>
              </a:rPr>
              <a:t>visible</a:t>
            </a:r>
            <a:r>
              <a:rPr lang="en-US" sz="2000" dirty="0"/>
              <a:t> in the shared memory.</a:t>
            </a:r>
          </a:p>
          <a:p>
            <a:pPr marL="742950" lvl="1" indent="-285750">
              <a:buFont typeface="Arial" panose="020B0604020202020204" pitchFamily="34" charset="0"/>
              <a:buChar char="•"/>
            </a:pPr>
            <a:r>
              <a:rPr lang="en-US" sz="2000" dirty="0"/>
              <a:t>Whatever a different thread has flushed to the shared memory will be </a:t>
            </a:r>
            <a:r>
              <a:rPr lang="en-US" sz="2000" b="1" dirty="0">
                <a:solidFill>
                  <a:srgbClr val="7030A0"/>
                </a:solidFill>
              </a:rPr>
              <a:t>available</a:t>
            </a:r>
            <a:r>
              <a:rPr lang="en-US" sz="2000" dirty="0">
                <a:solidFill>
                  <a:srgbClr val="7030A0"/>
                </a:solidFill>
              </a:rPr>
              <a:t> </a:t>
            </a:r>
            <a:r>
              <a:rPr lang="en-US" sz="2000" dirty="0"/>
              <a:t>for </a:t>
            </a:r>
            <a:r>
              <a:rPr lang="en-US" sz="2000" b="1" dirty="0">
                <a:solidFill>
                  <a:srgbClr val="00B050"/>
                </a:solidFill>
              </a:rPr>
              <a:t>reading</a:t>
            </a:r>
            <a:r>
              <a:rPr lang="en-US" sz="2000" dirty="0"/>
              <a:t> in the thread’s temporary view.</a:t>
            </a:r>
          </a:p>
        </p:txBody>
      </p:sp>
    </p:spTree>
    <p:extLst>
      <p:ext uri="{BB962C8B-B14F-4D97-AF65-F5344CB8AC3E}">
        <p14:creationId xmlns:p14="http://schemas.microsoft.com/office/powerpoint/2010/main" val="27446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F73D-4C75-4A57-B30E-9E2C233A3D89}"/>
              </a:ext>
            </a:extLst>
          </p:cNvPr>
          <p:cNvSpPr>
            <a:spLocks noGrp="1"/>
          </p:cNvSpPr>
          <p:nvPr>
            <p:ph type="title"/>
          </p:nvPr>
        </p:nvSpPr>
        <p:spPr/>
        <p:txBody>
          <a:bodyPr/>
          <a:lstStyle/>
          <a:p>
            <a:r>
              <a:rPr lang="en-US" dirty="0">
                <a:solidFill>
                  <a:schemeClr val="accent1"/>
                </a:solidFill>
              </a:rPr>
              <a:t>OpenMP: Memory Model</a:t>
            </a:r>
          </a:p>
        </p:txBody>
      </p:sp>
      <p:sp>
        <p:nvSpPr>
          <p:cNvPr id="3" name="Content Placeholder 2">
            <a:extLst>
              <a:ext uri="{FF2B5EF4-FFF2-40B4-BE49-F238E27FC236}">
                <a16:creationId xmlns:a16="http://schemas.microsoft.com/office/drawing/2014/main" id="{98D61C50-A4A1-4FF1-B1E4-68E6354CEC31}"/>
              </a:ext>
            </a:extLst>
          </p:cNvPr>
          <p:cNvSpPr>
            <a:spLocks noGrp="1"/>
          </p:cNvSpPr>
          <p:nvPr>
            <p:ph idx="1"/>
          </p:nvPr>
        </p:nvSpPr>
        <p:spPr/>
        <p:txBody>
          <a:bodyPr>
            <a:normAutofit/>
          </a:bodyPr>
          <a:lstStyle/>
          <a:p>
            <a:pPr marL="0" indent="0">
              <a:buNone/>
            </a:pPr>
            <a:r>
              <a:rPr lang="en-US" sz="2000" dirty="0"/>
              <a:t>OpenMP supports a </a:t>
            </a:r>
            <a:r>
              <a:rPr lang="en-US" sz="2000" b="1" dirty="0">
                <a:solidFill>
                  <a:srgbClr val="FF0000"/>
                </a:solidFill>
              </a:rPr>
              <a:t>relaxed memory model</a:t>
            </a:r>
            <a:r>
              <a:rPr lang="en-US" sz="2000" dirty="0"/>
              <a:t>.</a:t>
            </a:r>
          </a:p>
          <a:p>
            <a:pPr>
              <a:buFont typeface="Wingdings" panose="05000000000000000000" pitchFamily="2" charset="2"/>
              <a:buChar char="q"/>
            </a:pPr>
            <a:r>
              <a:rPr lang="en-US" sz="2000" dirty="0"/>
              <a:t> Each thread can maintain a </a:t>
            </a:r>
            <a:r>
              <a:rPr lang="en-US" sz="2000" b="1" dirty="0">
                <a:solidFill>
                  <a:srgbClr val="FF0000"/>
                </a:solidFill>
              </a:rPr>
              <a:t>temporary view </a:t>
            </a:r>
            <a:r>
              <a:rPr lang="en-US" sz="2000" dirty="0"/>
              <a:t>of shared memory that is not consistent with that of other threads.</a:t>
            </a:r>
          </a:p>
          <a:p>
            <a:pPr>
              <a:buFont typeface="Wingdings" panose="05000000000000000000" pitchFamily="2" charset="2"/>
              <a:buChar char="q"/>
            </a:pPr>
            <a:r>
              <a:rPr lang="en-US" sz="2000" dirty="0"/>
              <a:t> These temporary views are made consistent with the shared memory </a:t>
            </a:r>
            <a:r>
              <a:rPr lang="en-US" sz="2000" b="1" dirty="0">
                <a:solidFill>
                  <a:srgbClr val="FF0000"/>
                </a:solidFill>
              </a:rPr>
              <a:t>at certain points </a:t>
            </a:r>
            <a:r>
              <a:rPr lang="en-US" sz="2000" dirty="0"/>
              <a:t>in the program.</a:t>
            </a:r>
          </a:p>
          <a:p>
            <a:pPr>
              <a:buFont typeface="Wingdings" panose="05000000000000000000" pitchFamily="2" charset="2"/>
              <a:buChar char="q"/>
            </a:pPr>
            <a:r>
              <a:rPr lang="en-US" sz="2000" dirty="0"/>
              <a:t> The operation used to maintain consistency is the </a:t>
            </a:r>
            <a:r>
              <a:rPr lang="en-US" sz="2000" b="1" dirty="0">
                <a:solidFill>
                  <a:srgbClr val="FF0000"/>
                </a:solidFill>
              </a:rPr>
              <a:t>flush</a:t>
            </a:r>
            <a:r>
              <a:rPr lang="en-US" sz="2000" dirty="0"/>
              <a:t> operation.</a:t>
            </a:r>
          </a:p>
          <a:p>
            <a:endParaRPr lang="en-US" sz="2000" dirty="0"/>
          </a:p>
        </p:txBody>
      </p:sp>
    </p:spTree>
    <p:extLst>
      <p:ext uri="{BB962C8B-B14F-4D97-AF65-F5344CB8AC3E}">
        <p14:creationId xmlns:p14="http://schemas.microsoft.com/office/powerpoint/2010/main" val="98574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E1C-81A5-4D3E-8340-95029E90B301}"/>
              </a:ext>
            </a:extLst>
          </p:cNvPr>
          <p:cNvSpPr>
            <a:spLocks noGrp="1"/>
          </p:cNvSpPr>
          <p:nvPr>
            <p:ph type="title"/>
          </p:nvPr>
        </p:nvSpPr>
        <p:spPr/>
        <p:txBody>
          <a:bodyPr/>
          <a:lstStyle/>
          <a:p>
            <a:r>
              <a:rPr lang="en-US" dirty="0">
                <a:solidFill>
                  <a:schemeClr val="accent1"/>
                </a:solidFill>
              </a:rPr>
              <a:t>OpenMP: Flush</a:t>
            </a:r>
            <a:endParaRPr lang="en-US" dirty="0"/>
          </a:p>
        </p:txBody>
      </p:sp>
      <p:sp>
        <p:nvSpPr>
          <p:cNvPr id="3" name="Content Placeholder 2">
            <a:extLst>
              <a:ext uri="{FF2B5EF4-FFF2-40B4-BE49-F238E27FC236}">
                <a16:creationId xmlns:a16="http://schemas.microsoft.com/office/drawing/2014/main" id="{AB496106-9E6F-4EBF-B9A8-016F78E064D8}"/>
              </a:ext>
            </a:extLst>
          </p:cNvPr>
          <p:cNvSpPr>
            <a:spLocks noGrp="1"/>
          </p:cNvSpPr>
          <p:nvPr>
            <p:ph idx="1"/>
          </p:nvPr>
        </p:nvSpPr>
        <p:spPr>
          <a:xfrm>
            <a:off x="838200" y="1854200"/>
            <a:ext cx="10515600" cy="4351338"/>
          </a:xfrm>
        </p:spPr>
        <p:txBody>
          <a:bodyPr/>
          <a:lstStyle/>
          <a:p>
            <a:pPr marL="0" indent="0">
              <a:buNone/>
            </a:pPr>
            <a:r>
              <a:rPr lang="en-US" sz="2000" dirty="0"/>
              <a:t>Each thread has a </a:t>
            </a:r>
            <a:r>
              <a:rPr lang="en-US" sz="2000" b="1" dirty="0">
                <a:solidFill>
                  <a:srgbClr val="FF0000"/>
                </a:solidFill>
              </a:rPr>
              <a:t>temporary view </a:t>
            </a:r>
            <a:r>
              <a:rPr lang="en-US" sz="2000" dirty="0"/>
              <a:t>of </a:t>
            </a:r>
            <a:r>
              <a:rPr lang="en-US" sz="2000" b="1" dirty="0">
                <a:solidFill>
                  <a:srgbClr val="FF0000"/>
                </a:solidFill>
              </a:rPr>
              <a:t>shared memory </a:t>
            </a:r>
            <a:r>
              <a:rPr lang="en-US" sz="2000" dirty="0"/>
              <a:t>that it uses to store data temporarily and hidden from the other threads.</a:t>
            </a:r>
          </a:p>
          <a:p>
            <a:pPr lvl="1">
              <a:buFont typeface="Wingdings" panose="05000000000000000000" pitchFamily="2" charset="2"/>
              <a:buChar char="q"/>
            </a:pPr>
            <a:r>
              <a:rPr lang="en-US" sz="2000" dirty="0"/>
              <a:t> Writes to memory can be delayed and overlapped with other operations.</a:t>
            </a:r>
          </a:p>
          <a:p>
            <a:pPr lvl="1">
              <a:buFont typeface="Wingdings" panose="05000000000000000000" pitchFamily="2" charset="2"/>
              <a:buChar char="q"/>
            </a:pPr>
            <a:r>
              <a:rPr lang="en-US" sz="2000" dirty="0"/>
              <a:t> Reads from memory may be directly satisfied with local copies (cached in </a:t>
            </a:r>
            <a:r>
              <a:rPr lang="en-US" sz="2000" b="1" dirty="0">
                <a:solidFill>
                  <a:srgbClr val="FF0000"/>
                </a:solidFill>
              </a:rPr>
              <a:t>CPU registers</a:t>
            </a:r>
            <a:r>
              <a:rPr lang="en-US" sz="2000" dirty="0"/>
              <a:t>) until they are forced into memory by </a:t>
            </a:r>
            <a:r>
              <a:rPr lang="en-US" sz="2000" b="1" dirty="0">
                <a:solidFill>
                  <a:srgbClr val="FF0000"/>
                </a:solidFill>
              </a:rPr>
              <a:t>flushes</a:t>
            </a:r>
            <a:r>
              <a:rPr lang="en-US" sz="2000" dirty="0"/>
              <a:t>. </a:t>
            </a:r>
          </a:p>
          <a:p>
            <a:pPr marL="457200" lvl="1" indent="0">
              <a:buNone/>
            </a:pPr>
            <a:endParaRPr lang="en-US" sz="2000" dirty="0"/>
          </a:p>
          <a:p>
            <a:pPr marL="0" indent="0">
              <a:buNone/>
            </a:pPr>
            <a:r>
              <a:rPr lang="en-US" sz="2000" dirty="0"/>
              <a:t>The </a:t>
            </a:r>
            <a:r>
              <a:rPr lang="en-US" sz="2000" b="1" dirty="0">
                <a:solidFill>
                  <a:srgbClr val="FF0000"/>
                </a:solidFill>
              </a:rPr>
              <a:t>flush</a:t>
            </a:r>
            <a:r>
              <a:rPr lang="en-US" sz="2000" dirty="0"/>
              <a:t> operation defines a sequence of points at which a thread is guaranteed to see a </a:t>
            </a:r>
            <a:r>
              <a:rPr lang="en-US" sz="2000" b="1" dirty="0">
                <a:solidFill>
                  <a:srgbClr val="FF0000"/>
                </a:solidFill>
              </a:rPr>
              <a:t>consistent view </a:t>
            </a:r>
            <a:r>
              <a:rPr lang="en-US" sz="2000" dirty="0"/>
              <a:t>of the shared memory.</a:t>
            </a:r>
          </a:p>
          <a:p>
            <a:pPr lvl="1">
              <a:buFont typeface="Wingdings" panose="05000000000000000000" pitchFamily="2" charset="2"/>
              <a:buChar char="q"/>
            </a:pPr>
            <a:r>
              <a:rPr lang="en-US" sz="2000" dirty="0"/>
              <a:t> Upon a </a:t>
            </a:r>
            <a:r>
              <a:rPr lang="en-US" sz="2000" b="1" dirty="0">
                <a:solidFill>
                  <a:srgbClr val="FF0000"/>
                </a:solidFill>
              </a:rPr>
              <a:t>flush</a:t>
            </a:r>
            <a:r>
              <a:rPr lang="en-US" sz="2000" dirty="0"/>
              <a:t>, a thread performs the following:</a:t>
            </a:r>
          </a:p>
          <a:p>
            <a:pPr lvl="2"/>
            <a:r>
              <a:rPr lang="en-US" dirty="0"/>
              <a:t>Force all the pending writes into the shared memory</a:t>
            </a:r>
          </a:p>
          <a:p>
            <a:pPr lvl="2"/>
            <a:r>
              <a:rPr lang="en-US" dirty="0"/>
              <a:t>Discard the local copies and satisfy reads directly from the shared memory</a:t>
            </a:r>
          </a:p>
          <a:p>
            <a:pPr lvl="2"/>
            <a:r>
              <a:rPr lang="en-US" dirty="0"/>
              <a:t>Prevent any reads or writes from this thread from reordering </a:t>
            </a:r>
            <a:r>
              <a:rPr lang="en-US" b="1" dirty="0">
                <a:solidFill>
                  <a:srgbClr val="FF0000"/>
                </a:solidFill>
              </a:rPr>
              <a:t>across the flush </a:t>
            </a:r>
          </a:p>
          <a:p>
            <a:pPr lvl="3">
              <a:buFont typeface="Wingdings" panose="05000000000000000000" pitchFamily="2" charset="2"/>
              <a:buChar char="§"/>
            </a:pPr>
            <a:r>
              <a:rPr lang="en-US" sz="2000" dirty="0"/>
              <a:t>This is analogous to a </a:t>
            </a:r>
            <a:r>
              <a:rPr lang="en-US" sz="2000" b="1" dirty="0">
                <a:solidFill>
                  <a:srgbClr val="FF0000"/>
                </a:solidFill>
              </a:rPr>
              <a:t>fence</a:t>
            </a:r>
            <a:r>
              <a:rPr lang="en-US" sz="2000" dirty="0"/>
              <a:t> in other shared memory APIs/ISAs.</a:t>
            </a:r>
          </a:p>
          <a:p>
            <a:pPr lvl="1">
              <a:buFont typeface="Wingdings" panose="05000000000000000000" pitchFamily="2" charset="2"/>
              <a:buChar char="§"/>
            </a:pPr>
            <a:endParaRPr lang="en-US" sz="2000" dirty="0"/>
          </a:p>
          <a:p>
            <a:pPr lvl="1"/>
            <a:endParaRPr lang="en-US" sz="2000" dirty="0"/>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382629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22B5-D84E-47F7-A28C-816F95E51055}"/>
              </a:ext>
            </a:extLst>
          </p:cNvPr>
          <p:cNvSpPr>
            <a:spLocks noGrp="1"/>
          </p:cNvSpPr>
          <p:nvPr>
            <p:ph type="title"/>
          </p:nvPr>
        </p:nvSpPr>
        <p:spPr/>
        <p:txBody>
          <a:bodyPr/>
          <a:lstStyle/>
          <a:p>
            <a:r>
              <a:rPr lang="en-US" dirty="0">
                <a:solidFill>
                  <a:schemeClr val="accent1"/>
                </a:solidFill>
              </a:rPr>
              <a:t>OpenMP: Flush</a:t>
            </a:r>
            <a:endParaRPr lang="en-US" dirty="0"/>
          </a:p>
        </p:txBody>
      </p:sp>
      <p:sp>
        <p:nvSpPr>
          <p:cNvPr id="3" name="Content Placeholder 2">
            <a:extLst>
              <a:ext uri="{FF2B5EF4-FFF2-40B4-BE49-F238E27FC236}">
                <a16:creationId xmlns:a16="http://schemas.microsoft.com/office/drawing/2014/main" id="{3715B51A-63DC-4819-85AB-AC3A503CF4CA}"/>
              </a:ext>
            </a:extLst>
          </p:cNvPr>
          <p:cNvSpPr>
            <a:spLocks noGrp="1"/>
          </p:cNvSpPr>
          <p:nvPr>
            <p:ph idx="1"/>
          </p:nvPr>
        </p:nvSpPr>
        <p:spPr/>
        <p:txBody>
          <a:bodyPr>
            <a:normAutofit/>
          </a:bodyPr>
          <a:lstStyle/>
          <a:p>
            <a:pPr>
              <a:buFont typeface="Wingdings" panose="05000000000000000000" pitchFamily="2" charset="2"/>
              <a:buChar char="q"/>
            </a:pPr>
            <a:r>
              <a:rPr lang="en-US" sz="2000" dirty="0"/>
              <a:t> Compilers can reorder instructions that implement a program.</a:t>
            </a:r>
          </a:p>
          <a:p>
            <a:pPr lvl="1"/>
            <a:r>
              <a:rPr lang="en-US" sz="2000" dirty="0"/>
              <a:t>Modern compilers are </a:t>
            </a:r>
            <a:r>
              <a:rPr lang="en-US" sz="2000" b="1" dirty="0">
                <a:solidFill>
                  <a:srgbClr val="FF0000"/>
                </a:solidFill>
              </a:rPr>
              <a:t>highly aggressive </a:t>
            </a:r>
            <a:r>
              <a:rPr lang="en-US" sz="2000" dirty="0"/>
              <a:t>in that they generate code to exploit the functional units, keep the CPU busy, hide memory latencies etc.	</a:t>
            </a:r>
          </a:p>
          <a:p>
            <a:pPr lvl="1"/>
            <a:r>
              <a:rPr lang="en-US" sz="2000" dirty="0"/>
              <a:t>The compiler generates code that maintains only the </a:t>
            </a:r>
            <a:r>
              <a:rPr lang="en-US" sz="2000" b="1" dirty="0">
                <a:solidFill>
                  <a:srgbClr val="FF0000"/>
                </a:solidFill>
              </a:rPr>
              <a:t>as-if-serial semantics</a:t>
            </a:r>
            <a:r>
              <a:rPr lang="en-US" sz="2000" dirty="0"/>
              <a:t>.</a:t>
            </a:r>
          </a:p>
          <a:p>
            <a:pPr lvl="2"/>
            <a:r>
              <a:rPr lang="en-US" dirty="0"/>
              <a:t>When it comes to code for multithreaded programs, things can break.</a:t>
            </a:r>
          </a:p>
          <a:p>
            <a:pPr>
              <a:buFont typeface="Wingdings" panose="05000000000000000000" pitchFamily="2" charset="2"/>
              <a:buChar char="q"/>
            </a:pPr>
            <a:r>
              <a:rPr lang="en-US" sz="2000" dirty="0"/>
              <a:t> Compilers generally cannot move instructions past:</a:t>
            </a:r>
          </a:p>
          <a:p>
            <a:pPr lvl="1"/>
            <a:r>
              <a:rPr lang="en-US" sz="2000" dirty="0"/>
              <a:t> a barrier</a:t>
            </a:r>
          </a:p>
          <a:p>
            <a:pPr lvl="1"/>
            <a:r>
              <a:rPr lang="en-US" sz="2000" dirty="0"/>
              <a:t> a flush </a:t>
            </a:r>
            <a:r>
              <a:rPr lang="en-US" sz="2000" b="1" dirty="0">
                <a:solidFill>
                  <a:srgbClr val="FF0000"/>
                </a:solidFill>
              </a:rPr>
              <a:t>on all variables</a:t>
            </a:r>
          </a:p>
          <a:p>
            <a:pPr>
              <a:buFont typeface="Wingdings" panose="05000000000000000000" pitchFamily="2" charset="2"/>
              <a:buChar char="q"/>
            </a:pPr>
            <a:r>
              <a:rPr lang="en-US" sz="2000" dirty="0"/>
              <a:t>  The flush operation does not synchronize different threads</a:t>
            </a:r>
          </a:p>
          <a:p>
            <a:pPr lvl="1"/>
            <a:r>
              <a:rPr lang="en-US" sz="2000" dirty="0"/>
              <a:t>It just ensures that a thread’s variables (</a:t>
            </a:r>
            <a:r>
              <a:rPr lang="en-US" sz="2000" b="1" dirty="0">
                <a:solidFill>
                  <a:srgbClr val="FF0000"/>
                </a:solidFill>
              </a:rPr>
              <a:t>temporary view</a:t>
            </a:r>
            <a:r>
              <a:rPr lang="en-US" sz="2000" dirty="0"/>
              <a:t>) are main consistent with the shared memory.</a:t>
            </a:r>
          </a:p>
        </p:txBody>
      </p:sp>
    </p:spTree>
    <p:extLst>
      <p:ext uri="{BB962C8B-B14F-4D97-AF65-F5344CB8AC3E}">
        <p14:creationId xmlns:p14="http://schemas.microsoft.com/office/powerpoint/2010/main" val="3431177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05A3-D333-48C9-8A6F-7DED72792E91}"/>
              </a:ext>
            </a:extLst>
          </p:cNvPr>
          <p:cNvSpPr>
            <a:spLocks noGrp="1"/>
          </p:cNvSpPr>
          <p:nvPr>
            <p:ph type="title"/>
          </p:nvPr>
        </p:nvSpPr>
        <p:spPr/>
        <p:txBody>
          <a:bodyPr/>
          <a:lstStyle/>
          <a:p>
            <a:r>
              <a:rPr lang="en-US" dirty="0">
                <a:solidFill>
                  <a:schemeClr val="accent1"/>
                </a:solidFill>
              </a:rPr>
              <a:t>OpenMP: Flush</a:t>
            </a:r>
            <a:endParaRPr lang="en-US" dirty="0"/>
          </a:p>
        </p:txBody>
      </p:sp>
      <p:sp>
        <p:nvSpPr>
          <p:cNvPr id="3" name="Content Placeholder 2">
            <a:extLst>
              <a:ext uri="{FF2B5EF4-FFF2-40B4-BE49-F238E27FC236}">
                <a16:creationId xmlns:a16="http://schemas.microsoft.com/office/drawing/2014/main" id="{9ED7B765-434A-4BD6-921D-9F51F76B9F07}"/>
              </a:ext>
            </a:extLst>
          </p:cNvPr>
          <p:cNvSpPr>
            <a:spLocks noGrp="1"/>
          </p:cNvSpPr>
          <p:nvPr>
            <p:ph idx="1"/>
          </p:nvPr>
        </p:nvSpPr>
        <p:spPr/>
        <p:txBody>
          <a:bodyPr>
            <a:normAutofit/>
          </a:bodyPr>
          <a:lstStyle/>
          <a:p>
            <a:pPr marL="0" indent="0">
              <a:buNone/>
            </a:pPr>
            <a:r>
              <a:rPr lang="en-US" sz="2000" dirty="0"/>
              <a:t>In OpenMP, a </a:t>
            </a:r>
            <a:r>
              <a:rPr lang="en-US" sz="2000" b="1" dirty="0">
                <a:solidFill>
                  <a:srgbClr val="FF0000"/>
                </a:solidFill>
              </a:rPr>
              <a:t>flush</a:t>
            </a:r>
            <a:r>
              <a:rPr lang="en-US" sz="2000" dirty="0"/>
              <a:t> is </a:t>
            </a:r>
            <a:r>
              <a:rPr lang="en-US" sz="2000" b="1" dirty="0">
                <a:solidFill>
                  <a:srgbClr val="FF0000"/>
                </a:solidFill>
              </a:rPr>
              <a:t>implicit</a:t>
            </a:r>
            <a:r>
              <a:rPr lang="en-US" sz="2000" dirty="0"/>
              <a:t> in the following synchronization locations:</a:t>
            </a:r>
          </a:p>
          <a:p>
            <a:pPr lvl="1"/>
            <a:r>
              <a:rPr lang="en-US" sz="2000" dirty="0"/>
              <a:t>On entry and exit of parallel regions</a:t>
            </a:r>
          </a:p>
          <a:p>
            <a:pPr lvl="1"/>
            <a:r>
              <a:rPr lang="en-US" sz="2000" dirty="0"/>
              <a:t>At implicit and explicit barriers</a:t>
            </a:r>
          </a:p>
          <a:p>
            <a:pPr lvl="1"/>
            <a:r>
              <a:rPr lang="en-US" sz="2000" dirty="0"/>
              <a:t>On entry and exit of critical regions</a:t>
            </a:r>
          </a:p>
          <a:p>
            <a:pPr lvl="1"/>
            <a:r>
              <a:rPr lang="en-US" sz="2000" dirty="0"/>
              <a:t>On exit of work-sharing constructs</a:t>
            </a:r>
          </a:p>
          <a:p>
            <a:pPr marL="0" indent="0">
              <a:buNone/>
            </a:pPr>
            <a:r>
              <a:rPr lang="en-US" sz="2400" b="1" u="sng" dirty="0">
                <a:solidFill>
                  <a:srgbClr val="FF0000"/>
                </a:solidFill>
              </a:rPr>
              <a:t>Warning</a:t>
            </a:r>
          </a:p>
          <a:p>
            <a:pPr marL="0" indent="0">
              <a:buNone/>
            </a:pPr>
            <a:r>
              <a:rPr lang="en-US" sz="2000" dirty="0"/>
              <a:t>Avoid using explicit flushes !!! </a:t>
            </a:r>
          </a:p>
          <a:p>
            <a:pPr lvl="1"/>
            <a:r>
              <a:rPr lang="en-US" sz="2000" dirty="0"/>
              <a:t>it is difficult to get it working .</a:t>
            </a:r>
          </a:p>
          <a:p>
            <a:pPr lvl="1"/>
            <a:r>
              <a:rPr lang="en-US" sz="2000" dirty="0"/>
              <a:t>Even an expert often get it wrong.</a:t>
            </a:r>
          </a:p>
          <a:p>
            <a:pPr lvl="1"/>
            <a:r>
              <a:rPr lang="en-US" sz="2000" dirty="0"/>
              <a:t>You may need explicit flushes if you want to implement your own spinlocks.</a:t>
            </a:r>
          </a:p>
          <a:p>
            <a:pPr marL="457200" lvl="1" indent="0">
              <a:buNone/>
            </a:pPr>
            <a:endParaRPr lang="en-US" sz="1600" dirty="0"/>
          </a:p>
          <a:p>
            <a:endParaRPr lang="en-US" sz="2000" dirty="0"/>
          </a:p>
          <a:p>
            <a:endParaRPr lang="en-US" sz="2000" dirty="0"/>
          </a:p>
        </p:txBody>
      </p:sp>
    </p:spTree>
    <p:extLst>
      <p:ext uri="{BB962C8B-B14F-4D97-AF65-F5344CB8AC3E}">
        <p14:creationId xmlns:p14="http://schemas.microsoft.com/office/powerpoint/2010/main" val="97987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a:noFill/>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77500" lnSpcReduction="20000"/>
          </a:bodyPr>
          <a:lstStyle/>
          <a:p>
            <a:endParaRPr lang="en-US" dirty="0"/>
          </a:p>
          <a:p>
            <a:pPr marL="0" indent="0">
              <a:buNone/>
            </a:pPr>
            <a:endParaRPr lang="en-US" sz="4100" dirty="0"/>
          </a:p>
          <a:p>
            <a:pPr marL="0" indent="0">
              <a:buNone/>
            </a:pPr>
            <a:r>
              <a:rPr lang="en-US" sz="4100" b="1" dirty="0">
                <a:solidFill>
                  <a:srgbClr val="FF0000"/>
                </a:solidFill>
              </a:rPr>
              <a:t>Lecture 9</a:t>
            </a:r>
            <a:r>
              <a:rPr lang="en-US" sz="4100" dirty="0"/>
              <a:t>:</a:t>
            </a:r>
          </a:p>
          <a:p>
            <a:pPr lvl="1">
              <a:buFont typeface="Wingdings" panose="05000000000000000000" pitchFamily="2" charset="2"/>
              <a:buChar char="q"/>
            </a:pPr>
            <a:r>
              <a:rPr lang="en-US" sz="4100" dirty="0"/>
              <a:t> Shared-Memory Programming with OpenMP</a:t>
            </a:r>
          </a:p>
          <a:p>
            <a:pPr lvl="3"/>
            <a:r>
              <a:rPr lang="en-US" sz="4100" dirty="0"/>
              <a:t> Memory Models</a:t>
            </a:r>
          </a:p>
          <a:p>
            <a:pPr lvl="3"/>
            <a:r>
              <a:rPr lang="en-US" sz="4100" dirty="0"/>
              <a:t> OpenMP Memory Model</a:t>
            </a:r>
          </a:p>
          <a:p>
            <a:pPr marL="1371600" lvl="3" indent="0">
              <a:buNone/>
            </a:pPr>
            <a:endParaRPr lang="en-US" sz="4000" dirty="0">
              <a:solidFill>
                <a:schemeClr val="accent1"/>
              </a:solidFill>
            </a:endParaRPr>
          </a:p>
          <a:p>
            <a:pPr marL="457200" lvl="1" indent="0">
              <a:buNone/>
            </a:pPr>
            <a:endParaRPr lang="en-US" sz="4000" dirty="0">
              <a:solidFill>
                <a:schemeClr val="accent1"/>
              </a:solidFill>
            </a:endParaRPr>
          </a:p>
          <a:p>
            <a:pPr marL="457200" lvl="1" indent="0">
              <a:buNone/>
            </a:pPr>
            <a:endParaRPr lang="en-US" sz="4000" dirty="0">
              <a:solidFill>
                <a:schemeClr val="accent1"/>
              </a:solidFill>
            </a:endParaRP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6CEE-2AAD-43AE-A937-415B05FFD521}"/>
              </a:ext>
            </a:extLst>
          </p:cNvPr>
          <p:cNvSpPr>
            <a:spLocks noGrp="1"/>
          </p:cNvSpPr>
          <p:nvPr>
            <p:ph type="title"/>
          </p:nvPr>
        </p:nvSpPr>
        <p:spPr/>
        <p:txBody>
          <a:bodyPr/>
          <a:lstStyle/>
          <a:p>
            <a:r>
              <a:rPr lang="en-US" dirty="0">
                <a:solidFill>
                  <a:schemeClr val="accent1"/>
                </a:solidFill>
              </a:rPr>
              <a:t>OpenMP: Flush</a:t>
            </a:r>
            <a:endParaRPr lang="en-US" dirty="0"/>
          </a:p>
        </p:txBody>
      </p:sp>
      <p:sp>
        <p:nvSpPr>
          <p:cNvPr id="3" name="Content Placeholder 2">
            <a:extLst>
              <a:ext uri="{FF2B5EF4-FFF2-40B4-BE49-F238E27FC236}">
                <a16:creationId xmlns:a16="http://schemas.microsoft.com/office/drawing/2014/main" id="{D04213A1-EC02-425C-B65E-ECEE2D001080}"/>
              </a:ext>
            </a:extLst>
          </p:cNvPr>
          <p:cNvSpPr>
            <a:spLocks noGrp="1"/>
          </p:cNvSpPr>
          <p:nvPr>
            <p:ph idx="1"/>
          </p:nvPr>
        </p:nvSpPr>
        <p:spPr/>
        <p:txBody>
          <a:bodyPr>
            <a:normAutofit/>
          </a:bodyPr>
          <a:lstStyle/>
          <a:p>
            <a:pPr>
              <a:buFont typeface="Wingdings" panose="05000000000000000000" pitchFamily="2" charset="2"/>
              <a:buChar char="q"/>
            </a:pPr>
            <a:r>
              <a:rPr lang="en-US" sz="2200" dirty="0"/>
              <a:t> The flush directive can take a </a:t>
            </a:r>
            <a:r>
              <a:rPr lang="en-US" sz="2200" b="1" dirty="0">
                <a:solidFill>
                  <a:srgbClr val="FF0000"/>
                </a:solidFill>
              </a:rPr>
              <a:t>flush-set</a:t>
            </a:r>
            <a:r>
              <a:rPr lang="en-US" sz="2200" dirty="0"/>
              <a:t> specified with a list of variables a flush is to performed on.</a:t>
            </a:r>
          </a:p>
          <a:p>
            <a:pPr>
              <a:buFont typeface="Wingdings" panose="05000000000000000000" pitchFamily="2" charset="2"/>
              <a:buChar char="q"/>
            </a:pPr>
            <a:endParaRPr lang="en-US" sz="2200" dirty="0"/>
          </a:p>
          <a:p>
            <a:pPr>
              <a:buFont typeface="Wingdings" panose="05000000000000000000" pitchFamily="2" charset="2"/>
              <a:buChar char="q"/>
            </a:pPr>
            <a:endParaRPr lang="en-US" sz="2200" dirty="0"/>
          </a:p>
          <a:p>
            <a:pPr>
              <a:buFont typeface="Wingdings" panose="05000000000000000000" pitchFamily="2" charset="2"/>
              <a:buChar char="q"/>
            </a:pPr>
            <a:endParaRPr lang="en-US" sz="2200" dirty="0"/>
          </a:p>
          <a:p>
            <a:pPr>
              <a:buFont typeface="Wingdings" panose="05000000000000000000" pitchFamily="2" charset="2"/>
              <a:buChar char="q"/>
            </a:pPr>
            <a:r>
              <a:rPr lang="en-US" sz="2200" dirty="0"/>
              <a:t>  A flush without a </a:t>
            </a:r>
            <a:r>
              <a:rPr lang="en-US" sz="2200" b="1" dirty="0">
                <a:solidFill>
                  <a:srgbClr val="FF0000"/>
                </a:solidFill>
              </a:rPr>
              <a:t>flush-set</a:t>
            </a:r>
            <a:r>
              <a:rPr lang="en-US" sz="2200" dirty="0"/>
              <a:t> is equivalent to one with a </a:t>
            </a:r>
            <a:r>
              <a:rPr lang="en-US" sz="2200" b="1" dirty="0">
                <a:solidFill>
                  <a:srgbClr val="FF0000"/>
                </a:solidFill>
              </a:rPr>
              <a:t>flush-set </a:t>
            </a:r>
            <a:r>
              <a:rPr lang="en-US" sz="2200" dirty="0"/>
              <a:t>specified </a:t>
            </a:r>
            <a:r>
              <a:rPr lang="en-US" sz="2200" b="1" dirty="0">
                <a:solidFill>
                  <a:srgbClr val="FF0000"/>
                </a:solidFill>
              </a:rPr>
              <a:t>with all visible variables</a:t>
            </a:r>
            <a:r>
              <a:rPr lang="en-US" sz="2200" dirty="0"/>
              <a:t>.</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000" dirty="0"/>
          </a:p>
        </p:txBody>
      </p:sp>
      <p:pic>
        <p:nvPicPr>
          <p:cNvPr id="5" name="Picture 4">
            <a:extLst>
              <a:ext uri="{FF2B5EF4-FFF2-40B4-BE49-F238E27FC236}">
                <a16:creationId xmlns:a16="http://schemas.microsoft.com/office/drawing/2014/main" id="{38309B3B-FA23-4DBF-8858-3ABFDCE11EBE}"/>
              </a:ext>
            </a:extLst>
          </p:cNvPr>
          <p:cNvPicPr>
            <a:picLocks noChangeAspect="1"/>
          </p:cNvPicPr>
          <p:nvPr/>
        </p:nvPicPr>
        <p:blipFill>
          <a:blip r:embed="rId2"/>
          <a:stretch>
            <a:fillRect/>
          </a:stretch>
        </p:blipFill>
        <p:spPr>
          <a:xfrm>
            <a:off x="3752850" y="2557257"/>
            <a:ext cx="4895850" cy="871743"/>
          </a:xfrm>
          <a:prstGeom prst="rect">
            <a:avLst/>
          </a:prstGeom>
        </p:spPr>
      </p:pic>
    </p:spTree>
    <p:extLst>
      <p:ext uri="{BB962C8B-B14F-4D97-AF65-F5344CB8AC3E}">
        <p14:creationId xmlns:p14="http://schemas.microsoft.com/office/powerpoint/2010/main" val="2316400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1AAE-C3BA-4D43-8B69-204191868D99}"/>
              </a:ext>
            </a:extLst>
          </p:cNvPr>
          <p:cNvSpPr>
            <a:spLocks noGrp="1"/>
          </p:cNvSpPr>
          <p:nvPr>
            <p:ph type="title"/>
          </p:nvPr>
        </p:nvSpPr>
        <p:spPr/>
        <p:txBody>
          <a:bodyPr/>
          <a:lstStyle/>
          <a:p>
            <a:r>
              <a:rPr lang="en-US" dirty="0">
                <a:solidFill>
                  <a:schemeClr val="accent1"/>
                </a:solidFill>
              </a:rPr>
              <a:t>OpenMP: Flush</a:t>
            </a:r>
            <a:endParaRPr lang="en-US" dirty="0"/>
          </a:p>
        </p:txBody>
      </p:sp>
      <p:sp>
        <p:nvSpPr>
          <p:cNvPr id="3" name="Content Placeholder 2">
            <a:extLst>
              <a:ext uri="{FF2B5EF4-FFF2-40B4-BE49-F238E27FC236}">
                <a16:creationId xmlns:a16="http://schemas.microsoft.com/office/drawing/2014/main" id="{C504537B-525A-4FDB-80EA-3CDFE04C8E73}"/>
              </a:ext>
            </a:extLst>
          </p:cNvPr>
          <p:cNvSpPr>
            <a:spLocks noGrp="1"/>
          </p:cNvSpPr>
          <p:nvPr>
            <p:ph idx="1"/>
          </p:nvPr>
        </p:nvSpPr>
        <p:spPr/>
        <p:txBody>
          <a:bodyPr/>
          <a:lstStyle/>
          <a:p>
            <a:pPr>
              <a:buFont typeface="Wingdings" panose="05000000000000000000" pitchFamily="2" charset="2"/>
              <a:buChar char="q"/>
            </a:pPr>
            <a:r>
              <a:rPr lang="en-US" sz="2200" dirty="0"/>
              <a:t>The compiler is not allowed to reorder reads or writes of the variables in the </a:t>
            </a:r>
            <a:r>
              <a:rPr lang="en-US" sz="2200" b="1" dirty="0">
                <a:solidFill>
                  <a:srgbClr val="FF0000"/>
                </a:solidFill>
              </a:rPr>
              <a:t>flush-set</a:t>
            </a:r>
            <a:r>
              <a:rPr lang="en-US" sz="2200" dirty="0"/>
              <a:t> around a flush.</a:t>
            </a:r>
          </a:p>
          <a:p>
            <a:pPr lvl="1"/>
            <a:r>
              <a:rPr lang="en-US" sz="2200" dirty="0"/>
              <a:t>All previous  reads and writes of the </a:t>
            </a:r>
            <a:r>
              <a:rPr lang="en-US" sz="2200" b="1" dirty="0">
                <a:solidFill>
                  <a:srgbClr val="FF0000"/>
                </a:solidFill>
              </a:rPr>
              <a:t>flush-set </a:t>
            </a:r>
            <a:r>
              <a:rPr lang="en-US" sz="2200" dirty="0"/>
              <a:t>by this thread have completed.</a:t>
            </a:r>
          </a:p>
          <a:p>
            <a:pPr lvl="1"/>
            <a:r>
              <a:rPr lang="en-US" sz="2200" dirty="0"/>
              <a:t>No subsequent reads or writes of the </a:t>
            </a:r>
            <a:r>
              <a:rPr lang="en-US" sz="2200" b="1" dirty="0">
                <a:solidFill>
                  <a:srgbClr val="FF0000"/>
                </a:solidFill>
              </a:rPr>
              <a:t>flush-set</a:t>
            </a:r>
            <a:r>
              <a:rPr lang="en-US" sz="2200" dirty="0"/>
              <a:t> by this thread have occurred.</a:t>
            </a:r>
          </a:p>
          <a:p>
            <a:pPr lvl="1"/>
            <a:r>
              <a:rPr lang="en-US" sz="2200" dirty="0"/>
              <a:t>All variables in the </a:t>
            </a:r>
            <a:r>
              <a:rPr lang="en-US" sz="2200" b="1" dirty="0">
                <a:solidFill>
                  <a:srgbClr val="FF0000"/>
                </a:solidFill>
              </a:rPr>
              <a:t>flush set</a:t>
            </a:r>
            <a:r>
              <a:rPr lang="en-US" sz="2200" dirty="0"/>
              <a:t> are moved from temporary storage, i.e., registers, to the shared memory. </a:t>
            </a:r>
          </a:p>
          <a:p>
            <a:pPr lvl="1"/>
            <a:r>
              <a:rPr lang="en-US" sz="2200" dirty="0"/>
              <a:t>Reads of variables in the </a:t>
            </a:r>
            <a:r>
              <a:rPr lang="en-US" sz="2200" b="1" dirty="0">
                <a:solidFill>
                  <a:srgbClr val="FF0000"/>
                </a:solidFill>
              </a:rPr>
              <a:t>flush-set</a:t>
            </a:r>
            <a:r>
              <a:rPr lang="en-US" sz="2200" dirty="0"/>
              <a:t> that follow that flush are loaded from the shared memory.</a:t>
            </a:r>
          </a:p>
          <a:p>
            <a:pPr>
              <a:buFont typeface="Wingdings" panose="05000000000000000000" pitchFamily="2" charset="2"/>
              <a:buChar char="q"/>
            </a:pPr>
            <a:r>
              <a:rPr lang="en-US" sz="2200" dirty="0"/>
              <a:t> Again, keep in mind that the flush operation only makes the calling thread’s temporary view  consistent with the shared memory.</a:t>
            </a:r>
          </a:p>
          <a:p>
            <a:pPr lvl="1"/>
            <a:r>
              <a:rPr lang="en-US" sz="2200" dirty="0"/>
              <a:t> The flush operation by itself does not synchronize itself with other threads.</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379589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8A70-C930-436F-AA44-213019636706}"/>
              </a:ext>
            </a:extLst>
          </p:cNvPr>
          <p:cNvSpPr>
            <a:spLocks noGrp="1"/>
          </p:cNvSpPr>
          <p:nvPr>
            <p:ph type="title"/>
          </p:nvPr>
        </p:nvSpPr>
        <p:spPr/>
        <p:txBody>
          <a:bodyPr/>
          <a:lstStyle/>
          <a:p>
            <a:r>
              <a:rPr lang="en-US" dirty="0">
                <a:solidFill>
                  <a:schemeClr val="accent1"/>
                </a:solidFill>
              </a:rPr>
              <a:t>OpenMP: Flush</a:t>
            </a:r>
            <a:endParaRPr lang="en-US" dirty="0"/>
          </a:p>
        </p:txBody>
      </p:sp>
      <p:pic>
        <p:nvPicPr>
          <p:cNvPr id="8" name="Content Placeholder 4">
            <a:extLst>
              <a:ext uri="{FF2B5EF4-FFF2-40B4-BE49-F238E27FC236}">
                <a16:creationId xmlns:a16="http://schemas.microsoft.com/office/drawing/2014/main" id="{4C6F2967-6D53-4E0B-A142-5634D587D444}"/>
              </a:ext>
            </a:extLst>
          </p:cNvPr>
          <p:cNvPicPr>
            <a:picLocks noGrp="1" noChangeAspect="1"/>
          </p:cNvPicPr>
          <p:nvPr>
            <p:ph idx="1"/>
          </p:nvPr>
        </p:nvPicPr>
        <p:blipFill>
          <a:blip r:embed="rId2"/>
          <a:stretch>
            <a:fillRect/>
          </a:stretch>
        </p:blipFill>
        <p:spPr>
          <a:xfrm>
            <a:off x="838200" y="1911350"/>
            <a:ext cx="6217346" cy="4351338"/>
          </a:xfrm>
        </p:spPr>
      </p:pic>
      <p:sp>
        <p:nvSpPr>
          <p:cNvPr id="9" name="TextBox 8">
            <a:extLst>
              <a:ext uri="{FF2B5EF4-FFF2-40B4-BE49-F238E27FC236}">
                <a16:creationId xmlns:a16="http://schemas.microsoft.com/office/drawing/2014/main" id="{02033F09-4750-43D0-9E60-7DE4C45150CA}"/>
              </a:ext>
            </a:extLst>
          </p:cNvPr>
          <p:cNvSpPr txBox="1"/>
          <p:nvPr/>
        </p:nvSpPr>
        <p:spPr>
          <a:xfrm>
            <a:off x="7213948" y="1840250"/>
            <a:ext cx="4816127" cy="2246769"/>
          </a:xfrm>
          <a:prstGeom prst="rect">
            <a:avLst/>
          </a:prstGeom>
          <a:noFill/>
        </p:spPr>
        <p:txBody>
          <a:bodyPr wrap="square" rtlCol="0">
            <a:spAutoFit/>
          </a:bodyPr>
          <a:lstStyle/>
          <a:p>
            <a:r>
              <a:rPr lang="en-US" sz="2000" b="1" dirty="0">
                <a:solidFill>
                  <a:srgbClr val="FF0000"/>
                </a:solidFill>
              </a:rPr>
              <a:t>Producer-Consumer Problem</a:t>
            </a:r>
          </a:p>
          <a:p>
            <a:r>
              <a:rPr lang="en-US" sz="2000" dirty="0"/>
              <a:t>TO DO:</a:t>
            </a:r>
          </a:p>
          <a:p>
            <a:pPr marL="342900" indent="-342900">
              <a:buFont typeface="Arial" panose="020B0604020202020204" pitchFamily="34" charset="0"/>
              <a:buChar char="•"/>
            </a:pPr>
            <a:r>
              <a:rPr lang="en-US" sz="2000" dirty="0"/>
              <a:t>Implement pairwise synchronization</a:t>
            </a:r>
          </a:p>
          <a:p>
            <a:r>
              <a:rPr lang="en-US" sz="2000" dirty="0"/>
              <a:t>      between the producer and the consumer</a:t>
            </a:r>
          </a:p>
          <a:p>
            <a:r>
              <a:rPr lang="en-US" sz="2000" dirty="0"/>
              <a:t>      thread</a:t>
            </a:r>
          </a:p>
          <a:p>
            <a:endParaRPr lang="en-US" sz="2000" b="1" dirty="0">
              <a:solidFill>
                <a:srgbClr val="FF0000"/>
              </a:solidFill>
            </a:endParaRPr>
          </a:p>
          <a:p>
            <a:endParaRPr lang="en-US" sz="2000" b="1" dirty="0">
              <a:solidFill>
                <a:srgbClr val="FF0000"/>
              </a:solidFill>
            </a:endParaRPr>
          </a:p>
        </p:txBody>
      </p:sp>
    </p:spTree>
    <p:extLst>
      <p:ext uri="{BB962C8B-B14F-4D97-AF65-F5344CB8AC3E}">
        <p14:creationId xmlns:p14="http://schemas.microsoft.com/office/powerpoint/2010/main" val="972065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72B0-3B56-4BD1-BE65-E31C985DCD06}"/>
              </a:ext>
            </a:extLst>
          </p:cNvPr>
          <p:cNvSpPr>
            <a:spLocks noGrp="1"/>
          </p:cNvSpPr>
          <p:nvPr>
            <p:ph type="title"/>
          </p:nvPr>
        </p:nvSpPr>
        <p:spPr/>
        <p:txBody>
          <a:bodyPr/>
          <a:lstStyle/>
          <a:p>
            <a:r>
              <a:rPr lang="en-US" dirty="0">
                <a:solidFill>
                  <a:schemeClr val="accent1"/>
                </a:solidFill>
              </a:rPr>
              <a:t>OpenMP: Flush</a:t>
            </a:r>
            <a:endParaRPr lang="en-US" dirty="0"/>
          </a:p>
        </p:txBody>
      </p:sp>
      <p:sp>
        <p:nvSpPr>
          <p:cNvPr id="3" name="Content Placeholder 2">
            <a:extLst>
              <a:ext uri="{FF2B5EF4-FFF2-40B4-BE49-F238E27FC236}">
                <a16:creationId xmlns:a16="http://schemas.microsoft.com/office/drawing/2014/main" id="{7E329225-2F70-42A3-8F1C-4BC65F8AB05E}"/>
              </a:ext>
            </a:extLst>
          </p:cNvPr>
          <p:cNvSpPr>
            <a:spLocks noGrp="1"/>
          </p:cNvSpPr>
          <p:nvPr>
            <p:ph idx="1"/>
          </p:nvPr>
        </p:nvSpPr>
        <p:spPr/>
        <p:txBody>
          <a:bodyPr>
            <a:normAutofit/>
          </a:bodyPr>
          <a:lstStyle/>
          <a:p>
            <a:pPr>
              <a:buFont typeface="Wingdings" panose="05000000000000000000" pitchFamily="2" charset="2"/>
              <a:buChar char="q"/>
            </a:pPr>
            <a:r>
              <a:rPr lang="en-US" sz="2000" dirty="0"/>
              <a:t> OpenMP lacks </a:t>
            </a:r>
            <a:r>
              <a:rPr lang="en-US" sz="2000" b="1" dirty="0">
                <a:solidFill>
                  <a:srgbClr val="FF0000"/>
                </a:solidFill>
              </a:rPr>
              <a:t>pairwise constructs </a:t>
            </a:r>
            <a:r>
              <a:rPr lang="en-US" sz="2000" dirty="0"/>
              <a:t>that work between pairs of threads.</a:t>
            </a:r>
          </a:p>
          <a:p>
            <a:pPr lvl="1"/>
            <a:r>
              <a:rPr lang="en-US" sz="2000" dirty="0"/>
              <a:t>In Pthreads, we have </a:t>
            </a:r>
            <a:r>
              <a:rPr lang="en-US" sz="2000" b="1" dirty="0">
                <a:solidFill>
                  <a:srgbClr val="FF0000"/>
                </a:solidFill>
              </a:rPr>
              <a:t>condition variables </a:t>
            </a:r>
            <a:r>
              <a:rPr lang="en-US" sz="2000" dirty="0"/>
              <a:t>that can be used to synchronize between a pair of threads.</a:t>
            </a:r>
            <a:r>
              <a:rPr lang="en-US" sz="1600" dirty="0"/>
              <a:t>	</a:t>
            </a:r>
          </a:p>
          <a:p>
            <a:pPr>
              <a:buFont typeface="Wingdings" panose="05000000000000000000" pitchFamily="2" charset="2"/>
              <a:buChar char="q"/>
            </a:pPr>
            <a:r>
              <a:rPr lang="en-US" sz="2000" dirty="0"/>
              <a:t> When needed, we have to implement it ourselves !!!</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 Pairwise Synchronization can be implemented as follows:</a:t>
            </a:r>
          </a:p>
          <a:p>
            <a:pPr lvl="1"/>
            <a:r>
              <a:rPr lang="en-US" sz="2000" dirty="0"/>
              <a:t>Use a shared flag variable</a:t>
            </a:r>
          </a:p>
          <a:p>
            <a:pPr lvl="1"/>
            <a:r>
              <a:rPr lang="en-US" sz="2000" dirty="0"/>
              <a:t>Have the consumer spin waiting for the new value of the shared flag </a:t>
            </a:r>
          </a:p>
          <a:p>
            <a:pPr lvl="1"/>
            <a:r>
              <a:rPr lang="en-US" sz="2000" dirty="0"/>
              <a:t>Use flushes to force updates to and from memory </a:t>
            </a:r>
          </a:p>
          <a:p>
            <a:pPr lvl="1">
              <a:buFont typeface="Wingdings" panose="05000000000000000000" pitchFamily="2" charset="2"/>
              <a:buChar char="q"/>
            </a:pPr>
            <a:endParaRPr lang="en-US" sz="1600" dirty="0"/>
          </a:p>
        </p:txBody>
      </p:sp>
    </p:spTree>
    <p:extLst>
      <p:ext uri="{BB962C8B-B14F-4D97-AF65-F5344CB8AC3E}">
        <p14:creationId xmlns:p14="http://schemas.microsoft.com/office/powerpoint/2010/main" val="2891452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03A9-C0CA-493F-A707-F8FEB5588A49}"/>
              </a:ext>
            </a:extLst>
          </p:cNvPr>
          <p:cNvSpPr>
            <a:spLocks noGrp="1"/>
          </p:cNvSpPr>
          <p:nvPr>
            <p:ph type="title"/>
          </p:nvPr>
        </p:nvSpPr>
        <p:spPr/>
        <p:txBody>
          <a:bodyPr/>
          <a:lstStyle/>
          <a:p>
            <a:r>
              <a:rPr lang="en-US" dirty="0">
                <a:solidFill>
                  <a:schemeClr val="accent1"/>
                </a:solidFill>
              </a:rPr>
              <a:t>OpenMP: Flush</a:t>
            </a:r>
            <a:endParaRPr lang="en-US" dirty="0"/>
          </a:p>
        </p:txBody>
      </p:sp>
      <p:pic>
        <p:nvPicPr>
          <p:cNvPr id="5" name="Picture 4">
            <a:extLst>
              <a:ext uri="{FF2B5EF4-FFF2-40B4-BE49-F238E27FC236}">
                <a16:creationId xmlns:a16="http://schemas.microsoft.com/office/drawing/2014/main" id="{5F0C326F-BC62-4E5A-9E32-D8B91C784DBE}"/>
              </a:ext>
            </a:extLst>
          </p:cNvPr>
          <p:cNvPicPr>
            <a:picLocks noChangeAspect="1"/>
          </p:cNvPicPr>
          <p:nvPr/>
        </p:nvPicPr>
        <p:blipFill>
          <a:blip r:embed="rId2"/>
          <a:stretch>
            <a:fillRect/>
          </a:stretch>
        </p:blipFill>
        <p:spPr>
          <a:xfrm>
            <a:off x="838200" y="1747838"/>
            <a:ext cx="6748462" cy="4581957"/>
          </a:xfrm>
          <a:prstGeom prst="rect">
            <a:avLst/>
          </a:prstGeom>
        </p:spPr>
      </p:pic>
      <p:sp>
        <p:nvSpPr>
          <p:cNvPr id="6" name="TextBox 5">
            <a:extLst>
              <a:ext uri="{FF2B5EF4-FFF2-40B4-BE49-F238E27FC236}">
                <a16:creationId xmlns:a16="http://schemas.microsoft.com/office/drawing/2014/main" id="{D53DC5FB-7C45-4A18-88CE-EA9B5749A81E}"/>
              </a:ext>
            </a:extLst>
          </p:cNvPr>
          <p:cNvSpPr txBox="1"/>
          <p:nvPr/>
        </p:nvSpPr>
        <p:spPr>
          <a:xfrm>
            <a:off x="10061751" y="6329795"/>
            <a:ext cx="1787349" cy="369332"/>
          </a:xfrm>
          <a:prstGeom prst="rect">
            <a:avLst/>
          </a:prstGeom>
          <a:noFill/>
        </p:spPr>
        <p:txBody>
          <a:bodyPr wrap="none" rtlCol="0">
            <a:spAutoFit/>
          </a:bodyPr>
          <a:lstStyle/>
          <a:p>
            <a:r>
              <a:rPr lang="en-US" b="1" dirty="0">
                <a:solidFill>
                  <a:srgbClr val="FF0000"/>
                </a:solidFill>
              </a:rPr>
              <a:t>Figure Credit: [3]</a:t>
            </a:r>
          </a:p>
        </p:txBody>
      </p:sp>
    </p:spTree>
    <p:extLst>
      <p:ext uri="{BB962C8B-B14F-4D97-AF65-F5344CB8AC3E}">
        <p14:creationId xmlns:p14="http://schemas.microsoft.com/office/powerpoint/2010/main" val="3825043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7AFE-AC85-4BE7-AA3E-6349DEC6AD14}"/>
              </a:ext>
            </a:extLst>
          </p:cNvPr>
          <p:cNvSpPr>
            <a:spLocks noGrp="1"/>
          </p:cNvSpPr>
          <p:nvPr>
            <p:ph type="title"/>
          </p:nvPr>
        </p:nvSpPr>
        <p:spPr/>
        <p:txBody>
          <a:bodyPr/>
          <a:lstStyle/>
          <a:p>
            <a:r>
              <a:rPr lang="en-US" dirty="0">
                <a:solidFill>
                  <a:schemeClr val="accent1"/>
                </a:solidFill>
              </a:rPr>
              <a:t>OpenMP: Flush</a:t>
            </a:r>
            <a:endParaRPr lang="en-US" dirty="0"/>
          </a:p>
        </p:txBody>
      </p:sp>
      <p:pic>
        <p:nvPicPr>
          <p:cNvPr id="8" name="Content Placeholder 4">
            <a:extLst>
              <a:ext uri="{FF2B5EF4-FFF2-40B4-BE49-F238E27FC236}">
                <a16:creationId xmlns:a16="http://schemas.microsoft.com/office/drawing/2014/main" id="{0C0912DB-9982-4937-A94B-98B83C7904CF}"/>
              </a:ext>
            </a:extLst>
          </p:cNvPr>
          <p:cNvPicPr>
            <a:picLocks noGrp="1" noChangeAspect="1"/>
          </p:cNvPicPr>
          <p:nvPr>
            <p:ph idx="1"/>
          </p:nvPr>
        </p:nvPicPr>
        <p:blipFill>
          <a:blip r:embed="rId2"/>
          <a:stretch>
            <a:fillRect/>
          </a:stretch>
        </p:blipFill>
        <p:spPr>
          <a:xfrm>
            <a:off x="763095" y="1854200"/>
            <a:ext cx="6893909" cy="4351338"/>
          </a:xfrm>
        </p:spPr>
      </p:pic>
      <p:sp>
        <p:nvSpPr>
          <p:cNvPr id="9" name="TextBox 8">
            <a:extLst>
              <a:ext uri="{FF2B5EF4-FFF2-40B4-BE49-F238E27FC236}">
                <a16:creationId xmlns:a16="http://schemas.microsoft.com/office/drawing/2014/main" id="{540D73EA-83DF-4449-B4E6-328C55B2B190}"/>
              </a:ext>
            </a:extLst>
          </p:cNvPr>
          <p:cNvSpPr txBox="1"/>
          <p:nvPr/>
        </p:nvSpPr>
        <p:spPr>
          <a:xfrm>
            <a:off x="10290351" y="6308209"/>
            <a:ext cx="1787349" cy="369332"/>
          </a:xfrm>
          <a:prstGeom prst="rect">
            <a:avLst/>
          </a:prstGeom>
          <a:noFill/>
        </p:spPr>
        <p:txBody>
          <a:bodyPr wrap="none" rtlCol="0">
            <a:spAutoFit/>
          </a:bodyPr>
          <a:lstStyle/>
          <a:p>
            <a:r>
              <a:rPr lang="en-US" b="1" dirty="0">
                <a:solidFill>
                  <a:srgbClr val="FF0000"/>
                </a:solidFill>
              </a:rPr>
              <a:t>Figure Credit: [3]</a:t>
            </a:r>
          </a:p>
        </p:txBody>
      </p:sp>
      <p:sp>
        <p:nvSpPr>
          <p:cNvPr id="10" name="TextBox 9">
            <a:extLst>
              <a:ext uri="{FF2B5EF4-FFF2-40B4-BE49-F238E27FC236}">
                <a16:creationId xmlns:a16="http://schemas.microsoft.com/office/drawing/2014/main" id="{101180EF-2DB3-4583-A54E-99E89238AF5D}"/>
              </a:ext>
            </a:extLst>
          </p:cNvPr>
          <p:cNvSpPr txBox="1"/>
          <p:nvPr/>
        </p:nvSpPr>
        <p:spPr>
          <a:xfrm>
            <a:off x="7762875" y="4907976"/>
            <a:ext cx="4314825" cy="400110"/>
          </a:xfrm>
          <a:prstGeom prst="rect">
            <a:avLst/>
          </a:prstGeom>
          <a:noFill/>
        </p:spPr>
        <p:txBody>
          <a:bodyPr wrap="square" rtlCol="0">
            <a:spAutoFit/>
          </a:bodyPr>
          <a:lstStyle/>
          <a:p>
            <a:r>
              <a:rPr lang="en-US" sz="2000" dirty="0"/>
              <a:t>Is this code correct?</a:t>
            </a:r>
            <a:endParaRPr lang="en-US" dirty="0"/>
          </a:p>
        </p:txBody>
      </p:sp>
    </p:spTree>
    <p:extLst>
      <p:ext uri="{BB962C8B-B14F-4D97-AF65-F5344CB8AC3E}">
        <p14:creationId xmlns:p14="http://schemas.microsoft.com/office/powerpoint/2010/main" val="3746300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7AFE-AC85-4BE7-AA3E-6349DEC6AD14}"/>
              </a:ext>
            </a:extLst>
          </p:cNvPr>
          <p:cNvSpPr>
            <a:spLocks noGrp="1"/>
          </p:cNvSpPr>
          <p:nvPr>
            <p:ph type="title"/>
          </p:nvPr>
        </p:nvSpPr>
        <p:spPr/>
        <p:txBody>
          <a:bodyPr/>
          <a:lstStyle/>
          <a:p>
            <a:r>
              <a:rPr lang="en-US" dirty="0">
                <a:solidFill>
                  <a:schemeClr val="accent1"/>
                </a:solidFill>
              </a:rPr>
              <a:t>OpenMP: Flush</a:t>
            </a:r>
            <a:endParaRPr lang="en-US" dirty="0"/>
          </a:p>
        </p:txBody>
      </p:sp>
      <p:pic>
        <p:nvPicPr>
          <p:cNvPr id="8" name="Content Placeholder 4">
            <a:extLst>
              <a:ext uri="{FF2B5EF4-FFF2-40B4-BE49-F238E27FC236}">
                <a16:creationId xmlns:a16="http://schemas.microsoft.com/office/drawing/2014/main" id="{0C0912DB-9982-4937-A94B-98B83C7904CF}"/>
              </a:ext>
            </a:extLst>
          </p:cNvPr>
          <p:cNvPicPr>
            <a:picLocks noGrp="1" noChangeAspect="1"/>
          </p:cNvPicPr>
          <p:nvPr>
            <p:ph idx="1"/>
          </p:nvPr>
        </p:nvPicPr>
        <p:blipFill>
          <a:blip r:embed="rId2"/>
          <a:stretch>
            <a:fillRect/>
          </a:stretch>
        </p:blipFill>
        <p:spPr>
          <a:xfrm>
            <a:off x="763095" y="1854200"/>
            <a:ext cx="6893909" cy="4351338"/>
          </a:xfrm>
        </p:spPr>
      </p:pic>
      <p:sp>
        <p:nvSpPr>
          <p:cNvPr id="9" name="TextBox 8">
            <a:extLst>
              <a:ext uri="{FF2B5EF4-FFF2-40B4-BE49-F238E27FC236}">
                <a16:creationId xmlns:a16="http://schemas.microsoft.com/office/drawing/2014/main" id="{540D73EA-83DF-4449-B4E6-328C55B2B190}"/>
              </a:ext>
            </a:extLst>
          </p:cNvPr>
          <p:cNvSpPr txBox="1"/>
          <p:nvPr/>
        </p:nvSpPr>
        <p:spPr>
          <a:xfrm>
            <a:off x="10290351" y="6308209"/>
            <a:ext cx="1787349" cy="369332"/>
          </a:xfrm>
          <a:prstGeom prst="rect">
            <a:avLst/>
          </a:prstGeom>
          <a:noFill/>
        </p:spPr>
        <p:txBody>
          <a:bodyPr wrap="none" rtlCol="0">
            <a:spAutoFit/>
          </a:bodyPr>
          <a:lstStyle/>
          <a:p>
            <a:r>
              <a:rPr lang="en-US" b="1" dirty="0">
                <a:solidFill>
                  <a:srgbClr val="FF0000"/>
                </a:solidFill>
              </a:rPr>
              <a:t>Figure Credit: [3]</a:t>
            </a:r>
          </a:p>
        </p:txBody>
      </p:sp>
      <p:sp>
        <p:nvSpPr>
          <p:cNvPr id="10" name="TextBox 9">
            <a:extLst>
              <a:ext uri="{FF2B5EF4-FFF2-40B4-BE49-F238E27FC236}">
                <a16:creationId xmlns:a16="http://schemas.microsoft.com/office/drawing/2014/main" id="{101180EF-2DB3-4583-A54E-99E89238AF5D}"/>
              </a:ext>
            </a:extLst>
          </p:cNvPr>
          <p:cNvSpPr txBox="1"/>
          <p:nvPr/>
        </p:nvSpPr>
        <p:spPr>
          <a:xfrm>
            <a:off x="7762875" y="4907976"/>
            <a:ext cx="4314825" cy="707886"/>
          </a:xfrm>
          <a:prstGeom prst="rect">
            <a:avLst/>
          </a:prstGeom>
          <a:noFill/>
        </p:spPr>
        <p:txBody>
          <a:bodyPr wrap="square" rtlCol="0">
            <a:spAutoFit/>
          </a:bodyPr>
          <a:lstStyle/>
          <a:p>
            <a:r>
              <a:rPr lang="en-US" sz="2000" dirty="0"/>
              <a:t>This code is not </a:t>
            </a:r>
            <a:r>
              <a:rPr lang="en-US" sz="2000" b="1" dirty="0">
                <a:solidFill>
                  <a:srgbClr val="FF0000"/>
                </a:solidFill>
              </a:rPr>
              <a:t>data-race free</a:t>
            </a:r>
            <a:r>
              <a:rPr lang="en-US" sz="2000" dirty="0"/>
              <a:t>,</a:t>
            </a:r>
            <a:r>
              <a:rPr lang="en-US" sz="2000" b="1" dirty="0">
                <a:solidFill>
                  <a:srgbClr val="FF0000"/>
                </a:solidFill>
              </a:rPr>
              <a:t> </a:t>
            </a:r>
            <a:r>
              <a:rPr lang="en-US" sz="2000" dirty="0"/>
              <a:t>but it works correctly on x86 machines.</a:t>
            </a:r>
            <a:endParaRPr lang="en-US" dirty="0"/>
          </a:p>
        </p:txBody>
      </p:sp>
    </p:spTree>
    <p:extLst>
      <p:ext uri="{BB962C8B-B14F-4D97-AF65-F5344CB8AC3E}">
        <p14:creationId xmlns:p14="http://schemas.microsoft.com/office/powerpoint/2010/main" val="717244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9B5D-C54A-463E-A7B2-73C88338FB75}"/>
              </a:ext>
            </a:extLst>
          </p:cNvPr>
          <p:cNvSpPr>
            <a:spLocks noGrp="1"/>
          </p:cNvSpPr>
          <p:nvPr>
            <p:ph type="title"/>
          </p:nvPr>
        </p:nvSpPr>
        <p:spPr/>
        <p:txBody>
          <a:bodyPr/>
          <a:lstStyle/>
          <a:p>
            <a:r>
              <a:rPr lang="en-US" dirty="0">
                <a:solidFill>
                  <a:schemeClr val="accent1"/>
                </a:solidFill>
              </a:rPr>
              <a:t>OpenMP: Flush</a:t>
            </a:r>
            <a:endParaRPr lang="en-US" dirty="0"/>
          </a:p>
        </p:txBody>
      </p:sp>
      <p:pic>
        <p:nvPicPr>
          <p:cNvPr id="7" name="Picture 6">
            <a:extLst>
              <a:ext uri="{FF2B5EF4-FFF2-40B4-BE49-F238E27FC236}">
                <a16:creationId xmlns:a16="http://schemas.microsoft.com/office/drawing/2014/main" id="{99E41DE2-B149-48A6-B7C7-17F359F79E03}"/>
              </a:ext>
            </a:extLst>
          </p:cNvPr>
          <p:cNvPicPr>
            <a:picLocks noChangeAspect="1"/>
          </p:cNvPicPr>
          <p:nvPr/>
        </p:nvPicPr>
        <p:blipFill>
          <a:blip r:embed="rId2"/>
          <a:stretch>
            <a:fillRect/>
          </a:stretch>
        </p:blipFill>
        <p:spPr>
          <a:xfrm>
            <a:off x="996439" y="1425111"/>
            <a:ext cx="6761213" cy="4883098"/>
          </a:xfrm>
          <a:prstGeom prst="rect">
            <a:avLst/>
          </a:prstGeom>
        </p:spPr>
      </p:pic>
      <p:sp>
        <p:nvSpPr>
          <p:cNvPr id="9" name="TextBox 8">
            <a:extLst>
              <a:ext uri="{FF2B5EF4-FFF2-40B4-BE49-F238E27FC236}">
                <a16:creationId xmlns:a16="http://schemas.microsoft.com/office/drawing/2014/main" id="{9AE2EA62-54FF-45EA-9ADF-57DAD9DC951A}"/>
              </a:ext>
            </a:extLst>
          </p:cNvPr>
          <p:cNvSpPr txBox="1"/>
          <p:nvPr/>
        </p:nvSpPr>
        <p:spPr>
          <a:xfrm>
            <a:off x="10277475" y="6308209"/>
            <a:ext cx="2152650" cy="369332"/>
          </a:xfrm>
          <a:prstGeom prst="rect">
            <a:avLst/>
          </a:prstGeom>
          <a:noFill/>
        </p:spPr>
        <p:txBody>
          <a:bodyPr wrap="square">
            <a:spAutoFit/>
          </a:bodyPr>
          <a:lstStyle/>
          <a:p>
            <a:r>
              <a:rPr lang="en-US" b="1" dirty="0">
                <a:solidFill>
                  <a:srgbClr val="FF0000"/>
                </a:solidFill>
              </a:rPr>
              <a:t>Figure Credit: [3]</a:t>
            </a:r>
          </a:p>
        </p:txBody>
      </p:sp>
      <p:sp>
        <p:nvSpPr>
          <p:cNvPr id="10" name="TextBox 9">
            <a:extLst>
              <a:ext uri="{FF2B5EF4-FFF2-40B4-BE49-F238E27FC236}">
                <a16:creationId xmlns:a16="http://schemas.microsoft.com/office/drawing/2014/main" id="{BCF99C71-DBB1-48C7-9CBD-8CEA2D012E3B}"/>
              </a:ext>
            </a:extLst>
          </p:cNvPr>
          <p:cNvSpPr txBox="1"/>
          <p:nvPr/>
        </p:nvSpPr>
        <p:spPr>
          <a:xfrm>
            <a:off x="7570839" y="4617281"/>
            <a:ext cx="4227871" cy="1631216"/>
          </a:xfrm>
          <a:prstGeom prst="rect">
            <a:avLst/>
          </a:prstGeom>
          <a:noFill/>
        </p:spPr>
        <p:txBody>
          <a:bodyPr wrap="square" rtlCol="0">
            <a:spAutoFit/>
          </a:bodyPr>
          <a:lstStyle/>
          <a:p>
            <a:r>
              <a:rPr lang="en-US" sz="2000" dirty="0"/>
              <a:t>The problem with the code on the last slide is that the reads ands write of the shared </a:t>
            </a:r>
            <a:r>
              <a:rPr lang="en-US" sz="2000" b="1" dirty="0">
                <a:solidFill>
                  <a:srgbClr val="FF0000"/>
                </a:solidFill>
              </a:rPr>
              <a:t>flag</a:t>
            </a:r>
            <a:r>
              <a:rPr lang="en-US" sz="2000" dirty="0"/>
              <a:t> variable are necessarily atomic operations.</a:t>
            </a:r>
          </a:p>
          <a:p>
            <a:r>
              <a:rPr lang="en-US" sz="2000" dirty="0"/>
              <a:t>If not protected, a </a:t>
            </a:r>
            <a:r>
              <a:rPr lang="en-US" sz="2000" b="1" dirty="0">
                <a:solidFill>
                  <a:srgbClr val="FF0000"/>
                </a:solidFill>
              </a:rPr>
              <a:t>data race </a:t>
            </a:r>
            <a:r>
              <a:rPr lang="en-US" sz="2000" dirty="0"/>
              <a:t>can occur.</a:t>
            </a:r>
          </a:p>
        </p:txBody>
      </p:sp>
    </p:spTree>
    <p:extLst>
      <p:ext uri="{BB962C8B-B14F-4D97-AF65-F5344CB8AC3E}">
        <p14:creationId xmlns:p14="http://schemas.microsoft.com/office/powerpoint/2010/main" val="554677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1157-2C35-4455-879B-3658F5F2CAA4}"/>
              </a:ext>
            </a:extLst>
          </p:cNvPr>
          <p:cNvSpPr>
            <a:spLocks noGrp="1"/>
          </p:cNvSpPr>
          <p:nvPr>
            <p:ph type="title"/>
          </p:nvPr>
        </p:nvSpPr>
        <p:spPr/>
        <p:txBody>
          <a:bodyPr/>
          <a:lstStyle/>
          <a:p>
            <a:r>
              <a:rPr lang="en-US" dirty="0">
                <a:solidFill>
                  <a:schemeClr val="accent1"/>
                </a:solidFill>
              </a:rPr>
              <a:t>OpenMP: Flush</a:t>
            </a:r>
            <a:endParaRPr lang="en-US" dirty="0"/>
          </a:p>
        </p:txBody>
      </p:sp>
      <p:pic>
        <p:nvPicPr>
          <p:cNvPr id="7" name="Content Placeholder 6">
            <a:extLst>
              <a:ext uri="{FF2B5EF4-FFF2-40B4-BE49-F238E27FC236}">
                <a16:creationId xmlns:a16="http://schemas.microsoft.com/office/drawing/2014/main" id="{F53E5CED-5095-4E1F-A3F7-6B4F859A32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537" y="1501774"/>
            <a:ext cx="6867181" cy="4879975"/>
          </a:xfrm>
        </p:spPr>
      </p:pic>
      <p:sp>
        <p:nvSpPr>
          <p:cNvPr id="8" name="TextBox 7">
            <a:extLst>
              <a:ext uri="{FF2B5EF4-FFF2-40B4-BE49-F238E27FC236}">
                <a16:creationId xmlns:a16="http://schemas.microsoft.com/office/drawing/2014/main" id="{45C8A840-115D-4784-BCAC-C97C3782F545}"/>
              </a:ext>
            </a:extLst>
          </p:cNvPr>
          <p:cNvSpPr txBox="1"/>
          <p:nvPr/>
        </p:nvSpPr>
        <p:spPr>
          <a:xfrm>
            <a:off x="5396218" y="1423988"/>
            <a:ext cx="4686299" cy="1631216"/>
          </a:xfrm>
          <a:prstGeom prst="rect">
            <a:avLst/>
          </a:prstGeom>
          <a:noFill/>
        </p:spPr>
        <p:txBody>
          <a:bodyPr wrap="square" rtlCol="0">
            <a:spAutoFit/>
          </a:bodyPr>
          <a:lstStyle/>
          <a:p>
            <a:r>
              <a:rPr lang="en-US" sz="2000" b="1" dirty="0">
                <a:solidFill>
                  <a:srgbClr val="FF0000"/>
                </a:solidFill>
              </a:rPr>
              <a:t>OpenMP 4.0 </a:t>
            </a:r>
            <a:r>
              <a:rPr lang="en-US" sz="2000" dirty="0"/>
              <a:t>added an optional clause </a:t>
            </a:r>
            <a:r>
              <a:rPr lang="en-US" sz="2000" b="1" dirty="0" err="1">
                <a:solidFill>
                  <a:srgbClr val="00B050"/>
                </a:solidFill>
              </a:rPr>
              <a:t>s</a:t>
            </a:r>
            <a:r>
              <a:rPr lang="en-US" sz="2000" b="1" i="0" u="none" strike="noStrike" baseline="0" dirty="0" err="1">
                <a:solidFill>
                  <a:srgbClr val="00B050"/>
                </a:solidFill>
              </a:rPr>
              <a:t>eq_cst</a:t>
            </a:r>
            <a:r>
              <a:rPr lang="en-US" sz="2000" b="1" dirty="0">
                <a:solidFill>
                  <a:srgbClr val="00B050"/>
                </a:solidFill>
              </a:rPr>
              <a:t> </a:t>
            </a:r>
            <a:r>
              <a:rPr lang="en-US" sz="2000" dirty="0"/>
              <a:t>to the </a:t>
            </a:r>
            <a:r>
              <a:rPr lang="en-US" sz="2000" b="1" dirty="0">
                <a:solidFill>
                  <a:srgbClr val="FF0000"/>
                </a:solidFill>
              </a:rPr>
              <a:t>atomic</a:t>
            </a:r>
            <a:r>
              <a:rPr lang="en-US" sz="2000" dirty="0"/>
              <a:t> directive to impose sequential consistency on reads and writes operations of the associated atomic variable.</a:t>
            </a:r>
          </a:p>
        </p:txBody>
      </p:sp>
      <p:sp>
        <p:nvSpPr>
          <p:cNvPr id="11" name="TextBox 10">
            <a:extLst>
              <a:ext uri="{FF2B5EF4-FFF2-40B4-BE49-F238E27FC236}">
                <a16:creationId xmlns:a16="http://schemas.microsoft.com/office/drawing/2014/main" id="{2F9F7A79-68D1-488F-8D55-887001CEBB50}"/>
              </a:ext>
            </a:extLst>
          </p:cNvPr>
          <p:cNvSpPr txBox="1"/>
          <p:nvPr/>
        </p:nvSpPr>
        <p:spPr>
          <a:xfrm>
            <a:off x="5396218" y="5157788"/>
            <a:ext cx="4686299" cy="1015663"/>
          </a:xfrm>
          <a:prstGeom prst="rect">
            <a:avLst/>
          </a:prstGeom>
          <a:noFill/>
        </p:spPr>
        <p:txBody>
          <a:bodyPr wrap="square" rtlCol="0">
            <a:spAutoFit/>
          </a:bodyPr>
          <a:lstStyle/>
          <a:p>
            <a:r>
              <a:rPr lang="en-US" sz="2000" dirty="0"/>
              <a:t>If the </a:t>
            </a:r>
            <a:r>
              <a:rPr lang="en-US" sz="2000" b="1" dirty="0" err="1">
                <a:solidFill>
                  <a:srgbClr val="00B050"/>
                </a:solidFill>
              </a:rPr>
              <a:t>s</a:t>
            </a:r>
            <a:r>
              <a:rPr lang="en-US" sz="2000" b="1" i="0" u="none" strike="noStrike" baseline="0" dirty="0" err="1">
                <a:solidFill>
                  <a:srgbClr val="00B050"/>
                </a:solidFill>
              </a:rPr>
              <a:t>eq_cst</a:t>
            </a:r>
            <a:r>
              <a:rPr lang="en-US" sz="2000" b="1" i="0" u="none" strike="noStrike" baseline="0" dirty="0">
                <a:solidFill>
                  <a:srgbClr val="00B050"/>
                </a:solidFill>
              </a:rPr>
              <a:t> </a:t>
            </a:r>
            <a:r>
              <a:rPr lang="en-US" sz="2000" i="0" u="none" strike="noStrike" baseline="0" dirty="0"/>
              <a:t>clause is included, OpenMP </a:t>
            </a:r>
            <a:r>
              <a:rPr lang="en-US" sz="2000" dirty="0"/>
              <a:t>implicitly </a:t>
            </a:r>
            <a:r>
              <a:rPr lang="en-US" sz="2000" i="0" u="none" strike="noStrike" baseline="0" dirty="0"/>
              <a:t>adds a </a:t>
            </a:r>
            <a:r>
              <a:rPr lang="en-US" sz="2000" b="1" i="0" u="none" strike="noStrike" baseline="0" dirty="0">
                <a:solidFill>
                  <a:srgbClr val="FF0000"/>
                </a:solidFill>
              </a:rPr>
              <a:t>flush </a:t>
            </a:r>
            <a:r>
              <a:rPr lang="en-US" sz="2000" i="0" u="none" strike="noStrike" baseline="0" dirty="0"/>
              <a:t>without a </a:t>
            </a:r>
            <a:r>
              <a:rPr lang="en-US" sz="2000" b="1" i="0" u="none" strike="noStrike" baseline="0" dirty="0">
                <a:solidFill>
                  <a:srgbClr val="FF0000"/>
                </a:solidFill>
              </a:rPr>
              <a:t>flush-set </a:t>
            </a:r>
            <a:r>
              <a:rPr lang="en-US" sz="2000" i="0" u="none" strike="noStrike" baseline="0" dirty="0"/>
              <a:t>to the </a:t>
            </a:r>
            <a:r>
              <a:rPr lang="en-US" sz="2000" i="0" u="none" strike="noStrike" baseline="0"/>
              <a:t>atomic operation.</a:t>
            </a:r>
            <a:endParaRPr lang="en-US" sz="2000" dirty="0"/>
          </a:p>
        </p:txBody>
      </p:sp>
    </p:spTree>
    <p:extLst>
      <p:ext uri="{BB962C8B-B14F-4D97-AF65-F5344CB8AC3E}">
        <p14:creationId xmlns:p14="http://schemas.microsoft.com/office/powerpoint/2010/main" val="1994651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9EEB-E187-4931-88B0-27D719505D05}"/>
              </a:ext>
            </a:extLst>
          </p:cNvPr>
          <p:cNvSpPr>
            <a:spLocks noGrp="1"/>
          </p:cNvSpPr>
          <p:nvPr>
            <p:ph type="title"/>
          </p:nvPr>
        </p:nvSpPr>
        <p:spPr/>
        <p:txBody>
          <a:bodyPr/>
          <a:lstStyle/>
          <a:p>
            <a:r>
              <a:rPr lang="en-US" dirty="0">
                <a:solidFill>
                  <a:schemeClr val="accent1"/>
                </a:solidFill>
              </a:rPr>
              <a:t>References</a:t>
            </a:r>
          </a:p>
        </p:txBody>
      </p:sp>
      <p:sp>
        <p:nvSpPr>
          <p:cNvPr id="3" name="Content Placeholder 2">
            <a:extLst>
              <a:ext uri="{FF2B5EF4-FFF2-40B4-BE49-F238E27FC236}">
                <a16:creationId xmlns:a16="http://schemas.microsoft.com/office/drawing/2014/main" id="{C557F1C5-6E25-4763-875C-0E300E24DAE8}"/>
              </a:ext>
            </a:extLst>
          </p:cNvPr>
          <p:cNvSpPr>
            <a:spLocks noGrp="1"/>
          </p:cNvSpPr>
          <p:nvPr>
            <p:ph idx="1"/>
          </p:nvPr>
        </p:nvSpPr>
        <p:spPr/>
        <p:txBody>
          <a:bodyPr>
            <a:normAutofit/>
          </a:bodyPr>
          <a:lstStyle/>
          <a:p>
            <a:pPr marL="0" indent="0" algn="l">
              <a:buNone/>
            </a:pPr>
            <a:r>
              <a:rPr lang="en-US" sz="2000" b="1" dirty="0">
                <a:solidFill>
                  <a:srgbClr val="FF0000"/>
                </a:solidFill>
                <a:effectLst/>
              </a:rPr>
              <a:t>[1] </a:t>
            </a:r>
            <a:r>
              <a:rPr lang="en-US" sz="2000" b="0" i="1" dirty="0">
                <a:solidFill>
                  <a:schemeClr val="accent1"/>
                </a:solidFill>
                <a:effectLst/>
              </a:rPr>
              <a:t>L. Lamport. 1979. How to Make a Multiprocessor Computer That Correctly Executes </a:t>
            </a:r>
            <a:r>
              <a:rPr lang="en-US" sz="2000" b="0" i="1" dirty="0" err="1">
                <a:solidFill>
                  <a:schemeClr val="accent1"/>
                </a:solidFill>
                <a:effectLst/>
              </a:rPr>
              <a:t>Multiprocess</a:t>
            </a:r>
            <a:r>
              <a:rPr lang="en-US" sz="2000" b="0" i="1" dirty="0">
                <a:solidFill>
                  <a:schemeClr val="accent1"/>
                </a:solidFill>
                <a:effectLst/>
              </a:rPr>
              <a:t> Programs. IEEE Trans. </a:t>
            </a:r>
            <a:r>
              <a:rPr lang="en-US" sz="2000" b="0" i="1" dirty="0" err="1">
                <a:solidFill>
                  <a:schemeClr val="accent1"/>
                </a:solidFill>
                <a:effectLst/>
              </a:rPr>
              <a:t>Comput</a:t>
            </a:r>
            <a:r>
              <a:rPr lang="en-US" sz="2000" b="0" i="1" dirty="0">
                <a:solidFill>
                  <a:schemeClr val="accent1"/>
                </a:solidFill>
                <a:effectLst/>
              </a:rPr>
              <a:t>. 28, 9 (September 1979), 690–691. </a:t>
            </a:r>
            <a:r>
              <a:rPr lang="en-US" sz="2000" b="0" i="1" dirty="0" err="1">
                <a:solidFill>
                  <a:schemeClr val="accent1"/>
                </a:solidFill>
                <a:effectLst/>
              </a:rPr>
              <a:t>DOI:https</a:t>
            </a:r>
            <a:r>
              <a:rPr lang="en-US" sz="2000" b="0" i="1" dirty="0">
                <a:solidFill>
                  <a:schemeClr val="accent1"/>
                </a:solidFill>
                <a:effectLst/>
              </a:rPr>
              <a:t>://doi.org/10.1109/TC.1979.1675439</a:t>
            </a:r>
          </a:p>
          <a:p>
            <a:pPr marL="0" indent="0" algn="l">
              <a:buNone/>
            </a:pPr>
            <a:r>
              <a:rPr lang="en-US" sz="2000" b="1" dirty="0">
                <a:solidFill>
                  <a:srgbClr val="FF0000"/>
                </a:solidFill>
              </a:rPr>
              <a:t>[2] </a:t>
            </a:r>
            <a:r>
              <a:rPr lang="en-US" sz="2000" b="0" i="1" dirty="0">
                <a:solidFill>
                  <a:schemeClr val="accent1"/>
                </a:solidFill>
                <a:effectLst/>
              </a:rPr>
              <a:t>Sarita V. </a:t>
            </a:r>
            <a:r>
              <a:rPr lang="en-US" sz="2000" b="0" i="1" dirty="0" err="1">
                <a:solidFill>
                  <a:schemeClr val="accent1"/>
                </a:solidFill>
                <a:effectLst/>
              </a:rPr>
              <a:t>Adve</a:t>
            </a:r>
            <a:r>
              <a:rPr lang="en-US" sz="2000" b="0" i="1" dirty="0">
                <a:solidFill>
                  <a:schemeClr val="accent1"/>
                </a:solidFill>
                <a:effectLst/>
              </a:rPr>
              <a:t> and </a:t>
            </a:r>
            <a:r>
              <a:rPr lang="en-US" sz="2000" b="0" i="1" dirty="0" err="1">
                <a:solidFill>
                  <a:schemeClr val="accent1"/>
                </a:solidFill>
                <a:effectLst/>
              </a:rPr>
              <a:t>Kourosh</a:t>
            </a:r>
            <a:r>
              <a:rPr lang="en-US" sz="2000" b="0" i="1" dirty="0">
                <a:solidFill>
                  <a:schemeClr val="accent1"/>
                </a:solidFill>
                <a:effectLst/>
              </a:rPr>
              <a:t> </a:t>
            </a:r>
            <a:r>
              <a:rPr lang="en-US" sz="2000" b="0" i="1" dirty="0" err="1">
                <a:solidFill>
                  <a:schemeClr val="accent1"/>
                </a:solidFill>
                <a:effectLst/>
              </a:rPr>
              <a:t>Gharachorloo</a:t>
            </a:r>
            <a:r>
              <a:rPr lang="en-US" sz="2000" b="0" i="1" dirty="0">
                <a:solidFill>
                  <a:schemeClr val="accent1"/>
                </a:solidFill>
                <a:effectLst/>
              </a:rPr>
              <a:t>. 1996. Shared Memory Consistency Models: A Tutorial. Computer 29, 12 (December 1996), 66–76. </a:t>
            </a:r>
            <a:r>
              <a:rPr lang="en-US" sz="2000" b="0" i="1" dirty="0" err="1">
                <a:solidFill>
                  <a:schemeClr val="accent1"/>
                </a:solidFill>
                <a:effectLst/>
              </a:rPr>
              <a:t>DOI:https</a:t>
            </a:r>
            <a:r>
              <a:rPr lang="en-US" sz="2000" b="0" i="1" dirty="0">
                <a:solidFill>
                  <a:schemeClr val="accent1"/>
                </a:solidFill>
                <a:effectLst/>
              </a:rPr>
              <a:t>://doi.org/10.1109/2.546611</a:t>
            </a:r>
          </a:p>
          <a:p>
            <a:pPr marL="0" indent="0">
              <a:buNone/>
            </a:pPr>
            <a:r>
              <a:rPr lang="en-US" sz="2000" b="1" dirty="0">
                <a:solidFill>
                  <a:srgbClr val="FF0000"/>
                </a:solidFill>
                <a:effectLst/>
              </a:rPr>
              <a:t>[3] </a:t>
            </a:r>
            <a:r>
              <a:rPr lang="en-US" sz="2000" i="1" dirty="0">
                <a:solidFill>
                  <a:schemeClr val="accent1"/>
                </a:solidFill>
              </a:rPr>
              <a:t>Tim Mattson. 2020. A Hands-on Introduction to OpenMP. </a:t>
            </a:r>
          </a:p>
          <a:p>
            <a:pPr marL="0" indent="0" algn="l">
              <a:buNone/>
            </a:pPr>
            <a:endParaRPr lang="en-US" sz="2000" b="0" i="1" dirty="0">
              <a:solidFill>
                <a:schemeClr val="accent1"/>
              </a:solidFill>
              <a:effectLst/>
            </a:endParaRPr>
          </a:p>
          <a:p>
            <a:pPr marL="0" indent="0">
              <a:buNone/>
            </a:pPr>
            <a:br>
              <a:rPr lang="en-US" sz="1400" dirty="0"/>
            </a:br>
            <a:br>
              <a:rPr lang="en-US" sz="2000" dirty="0"/>
            </a:br>
            <a:endParaRPr lang="en-US" sz="2000" b="0" dirty="0">
              <a:solidFill>
                <a:schemeClr val="accent1"/>
              </a:solidFill>
              <a:effectLst/>
            </a:endParaRPr>
          </a:p>
          <a:p>
            <a:pPr marL="0" indent="0">
              <a:buNone/>
            </a:pPr>
            <a:endParaRPr lang="en-US" sz="2000" dirty="0">
              <a:solidFill>
                <a:schemeClr val="accent1"/>
              </a:solidFill>
            </a:endParaRPr>
          </a:p>
        </p:txBody>
      </p:sp>
    </p:spTree>
    <p:extLst>
      <p:ext uri="{BB962C8B-B14F-4D97-AF65-F5344CB8AC3E}">
        <p14:creationId xmlns:p14="http://schemas.microsoft.com/office/powerpoint/2010/main" val="149740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58B8-2D92-46DE-9C13-B620D5B7FBB4}"/>
              </a:ext>
            </a:extLst>
          </p:cNvPr>
          <p:cNvSpPr>
            <a:spLocks noGrp="1"/>
          </p:cNvSpPr>
          <p:nvPr>
            <p:ph type="title"/>
          </p:nvPr>
        </p:nvSpPr>
        <p:spPr/>
        <p:txBody>
          <a:bodyPr/>
          <a:lstStyle/>
          <a:p>
            <a:r>
              <a:rPr lang="en-US" dirty="0">
                <a:solidFill>
                  <a:schemeClr val="accent1"/>
                </a:solidFill>
              </a:rPr>
              <a:t>Memory Model</a:t>
            </a:r>
            <a:endParaRPr lang="en-US" dirty="0"/>
          </a:p>
        </p:txBody>
      </p:sp>
      <p:sp>
        <p:nvSpPr>
          <p:cNvPr id="3" name="Content Placeholder 2">
            <a:extLst>
              <a:ext uri="{FF2B5EF4-FFF2-40B4-BE49-F238E27FC236}">
                <a16:creationId xmlns:a16="http://schemas.microsoft.com/office/drawing/2014/main" id="{6CA6F7E9-D7DF-4CE9-A266-A4AC06B60F91}"/>
              </a:ext>
            </a:extLst>
          </p:cNvPr>
          <p:cNvSpPr>
            <a:spLocks noGrp="1"/>
          </p:cNvSpPr>
          <p:nvPr>
            <p:ph idx="1"/>
          </p:nvPr>
        </p:nvSpPr>
        <p:spPr/>
        <p:txBody>
          <a:bodyPr>
            <a:normAutofit/>
          </a:bodyPr>
          <a:lstStyle/>
          <a:p>
            <a:pPr marL="0" indent="0">
              <a:buNone/>
            </a:pPr>
            <a:r>
              <a:rPr lang="en-US" sz="2000" b="1" dirty="0">
                <a:solidFill>
                  <a:srgbClr val="FF0000"/>
                </a:solidFill>
              </a:rPr>
              <a:t>Memory models </a:t>
            </a:r>
            <a:r>
              <a:rPr lang="en-US" sz="2000" dirty="0"/>
              <a:t>define correct shared memory behavior in terms of </a:t>
            </a:r>
            <a:r>
              <a:rPr lang="en-US" sz="2000" b="1" dirty="0">
                <a:solidFill>
                  <a:srgbClr val="FF0000"/>
                </a:solidFill>
              </a:rPr>
              <a:t>memory reads </a:t>
            </a:r>
            <a:r>
              <a:rPr lang="en-US" sz="2000" dirty="0"/>
              <a:t>and </a:t>
            </a:r>
            <a:r>
              <a:rPr lang="en-US" sz="2000" b="1" dirty="0">
                <a:solidFill>
                  <a:srgbClr val="FF0000"/>
                </a:solidFill>
              </a:rPr>
              <a:t>memory writes</a:t>
            </a:r>
            <a:r>
              <a:rPr lang="en-US" sz="2000" dirty="0"/>
              <a:t>.</a:t>
            </a:r>
          </a:p>
          <a:p>
            <a:pPr lvl="1"/>
            <a:r>
              <a:rPr lang="en-US" sz="2000" dirty="0"/>
              <a:t>A memory model specified the </a:t>
            </a:r>
            <a:r>
              <a:rPr lang="en-US" sz="2000" b="1" dirty="0">
                <a:solidFill>
                  <a:srgbClr val="FF0000"/>
                </a:solidFill>
              </a:rPr>
              <a:t>allowed behavior </a:t>
            </a:r>
            <a:r>
              <a:rPr lang="en-US" sz="2000" dirty="0"/>
              <a:t>of multithreaded programs executing with shared memory.</a:t>
            </a:r>
          </a:p>
          <a:p>
            <a:pPr lvl="1"/>
            <a:r>
              <a:rPr lang="en-US" sz="2000" dirty="0"/>
              <a:t>The memory model specifies, for a given multithreaded program, what values a read can return.</a:t>
            </a:r>
          </a:p>
        </p:txBody>
      </p:sp>
    </p:spTree>
    <p:extLst>
      <p:ext uri="{BB962C8B-B14F-4D97-AF65-F5344CB8AC3E}">
        <p14:creationId xmlns:p14="http://schemas.microsoft.com/office/powerpoint/2010/main" val="337419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643A-3DFA-4358-B211-5F6773BD2D89}"/>
              </a:ext>
            </a:extLst>
          </p:cNvPr>
          <p:cNvSpPr>
            <a:spLocks noGrp="1"/>
          </p:cNvSpPr>
          <p:nvPr>
            <p:ph type="title"/>
          </p:nvPr>
        </p:nvSpPr>
        <p:spPr/>
        <p:txBody>
          <a:bodyPr/>
          <a:lstStyle/>
          <a:p>
            <a:r>
              <a:rPr lang="en-US" dirty="0">
                <a:solidFill>
                  <a:schemeClr val="accent1"/>
                </a:solidFill>
              </a:rPr>
              <a:t>Memory Model</a:t>
            </a:r>
            <a:endParaRPr lang="en-US" dirty="0"/>
          </a:p>
        </p:txBody>
      </p:sp>
      <p:sp>
        <p:nvSpPr>
          <p:cNvPr id="3" name="Content Placeholder 2">
            <a:extLst>
              <a:ext uri="{FF2B5EF4-FFF2-40B4-BE49-F238E27FC236}">
                <a16:creationId xmlns:a16="http://schemas.microsoft.com/office/drawing/2014/main" id="{6840193C-AB41-423A-9767-29D58855C915}"/>
              </a:ext>
            </a:extLst>
          </p:cNvPr>
          <p:cNvSpPr>
            <a:spLocks noGrp="1"/>
          </p:cNvSpPr>
          <p:nvPr>
            <p:ph idx="1"/>
          </p:nvPr>
        </p:nvSpPr>
        <p:spPr/>
        <p:txBody>
          <a:bodyPr>
            <a:normAutofit/>
          </a:bodyPr>
          <a:lstStyle/>
          <a:p>
            <a:pPr marL="0" indent="0">
              <a:buNone/>
            </a:pPr>
            <a:r>
              <a:rPr lang="en-US" sz="2000" dirty="0"/>
              <a:t>Reasoning about multithreaded execution can be mind-boggling. </a:t>
            </a:r>
          </a:p>
          <a:p>
            <a:pPr marL="0" indent="0">
              <a:buNone/>
            </a:pPr>
            <a:r>
              <a:rPr lang="en-US" sz="2000" dirty="0"/>
              <a:t>Assume that x = 0 and y = 0, initially.</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One would expect that only the following three </a:t>
            </a:r>
            <a:r>
              <a:rPr lang="en-US" sz="2000" b="1" dirty="0">
                <a:solidFill>
                  <a:srgbClr val="00B050"/>
                </a:solidFill>
              </a:rPr>
              <a:t>final states </a:t>
            </a:r>
            <a:r>
              <a:rPr lang="en-US" sz="2000" b="1" dirty="0">
                <a:solidFill>
                  <a:srgbClr val="FF0000"/>
                </a:solidFill>
              </a:rPr>
              <a:t>(r1,r2) </a:t>
            </a:r>
            <a:r>
              <a:rPr lang="en-US" sz="2000" dirty="0"/>
              <a:t>are possible: </a:t>
            </a:r>
            <a:r>
              <a:rPr lang="en-US" sz="2000" b="1" dirty="0">
                <a:solidFill>
                  <a:srgbClr val="FF0000"/>
                </a:solidFill>
              </a:rPr>
              <a:t>(0,0)</a:t>
            </a:r>
            <a:r>
              <a:rPr lang="en-US" sz="2000" dirty="0"/>
              <a:t>, </a:t>
            </a:r>
            <a:r>
              <a:rPr lang="en-US" sz="2000" b="1" dirty="0">
                <a:solidFill>
                  <a:srgbClr val="FF0000"/>
                </a:solidFill>
              </a:rPr>
              <a:t>(0,1) </a:t>
            </a:r>
            <a:r>
              <a:rPr lang="en-US" sz="2000" dirty="0"/>
              <a:t>and </a:t>
            </a:r>
            <a:r>
              <a:rPr lang="en-US" sz="2000" b="1" dirty="0">
                <a:solidFill>
                  <a:srgbClr val="FF0000"/>
                </a:solidFill>
              </a:rPr>
              <a:t>(1,1)</a:t>
            </a:r>
          </a:p>
          <a:p>
            <a:pPr lvl="1"/>
            <a:r>
              <a:rPr lang="en-US" sz="2000" dirty="0"/>
              <a:t>Q: What is wrong with </a:t>
            </a:r>
            <a:r>
              <a:rPr lang="en-US" sz="2000" b="1" dirty="0">
                <a:solidFill>
                  <a:srgbClr val="FF0000"/>
                </a:solidFill>
              </a:rPr>
              <a:t>(r1,r2)=(1,0)</a:t>
            </a:r>
            <a:r>
              <a:rPr lang="en-US" sz="2000" dirty="0"/>
              <a:t>?</a:t>
            </a:r>
            <a:r>
              <a:rPr lang="en-US" sz="2000" b="1" dirty="0">
                <a:solidFill>
                  <a:srgbClr val="FF0000"/>
                </a:solidFill>
              </a:rPr>
              <a:t> </a:t>
            </a:r>
          </a:p>
          <a:p>
            <a:pPr lvl="1"/>
            <a:r>
              <a:rPr lang="en-US" sz="2000" dirty="0"/>
              <a:t>A: We would probably think this final state wouldn’t be reached because our intuition is based on the </a:t>
            </a:r>
            <a:r>
              <a:rPr lang="en-US" sz="2000" b="1" dirty="0">
                <a:solidFill>
                  <a:srgbClr val="FF0000"/>
                </a:solidFill>
              </a:rPr>
              <a:t>Sequential Consistency </a:t>
            </a:r>
            <a:r>
              <a:rPr lang="en-US" sz="2000" dirty="0"/>
              <a:t>model.</a:t>
            </a:r>
          </a:p>
          <a:p>
            <a:pPr lvl="1"/>
            <a:endParaRPr lang="en-US" sz="2000" b="1" dirty="0">
              <a:solidFill>
                <a:srgbClr val="FF0000"/>
              </a:solidFill>
            </a:endParaRPr>
          </a:p>
          <a:p>
            <a:pPr marL="0" indent="0">
              <a:buNone/>
            </a:pPr>
            <a:endParaRPr lang="en-US" sz="2000" dirty="0"/>
          </a:p>
        </p:txBody>
      </p:sp>
      <p:sp>
        <p:nvSpPr>
          <p:cNvPr id="4" name="TextBox 3">
            <a:extLst>
              <a:ext uri="{FF2B5EF4-FFF2-40B4-BE49-F238E27FC236}">
                <a16:creationId xmlns:a16="http://schemas.microsoft.com/office/drawing/2014/main" id="{AD3C2A80-ECE6-400C-98DB-3B49C3D9573A}"/>
              </a:ext>
            </a:extLst>
          </p:cNvPr>
          <p:cNvSpPr txBox="1"/>
          <p:nvPr/>
        </p:nvSpPr>
        <p:spPr>
          <a:xfrm>
            <a:off x="3115903" y="2967335"/>
            <a:ext cx="4591665" cy="923330"/>
          </a:xfrm>
          <a:prstGeom prst="rect">
            <a:avLst/>
          </a:prstGeom>
          <a:noFill/>
        </p:spPr>
        <p:txBody>
          <a:bodyPr wrap="square" rtlCol="0">
            <a:spAutoFit/>
          </a:bodyPr>
          <a:lstStyle/>
          <a:p>
            <a:r>
              <a:rPr lang="en-US" b="1" dirty="0">
                <a:solidFill>
                  <a:srgbClr val="FF0000"/>
                </a:solidFill>
              </a:rPr>
              <a:t>Thread T0</a:t>
            </a:r>
            <a:r>
              <a:rPr lang="en-US" dirty="0"/>
              <a:t>		         </a:t>
            </a:r>
            <a:r>
              <a:rPr lang="en-US" b="1" dirty="0">
                <a:solidFill>
                  <a:srgbClr val="FF0000"/>
                </a:solidFill>
              </a:rPr>
              <a:t>Thread T1   </a:t>
            </a:r>
            <a:r>
              <a:rPr lang="en-US" dirty="0">
                <a:solidFill>
                  <a:srgbClr val="FF0000"/>
                </a:solidFill>
              </a:rPr>
              <a:t>   </a:t>
            </a:r>
          </a:p>
          <a:p>
            <a:r>
              <a:rPr lang="en-US" dirty="0"/>
              <a:t>   x = 1	                                             r1 = y</a:t>
            </a:r>
          </a:p>
          <a:p>
            <a:r>
              <a:rPr lang="en-US" dirty="0"/>
              <a:t>   y = 1			          r2 = x</a:t>
            </a:r>
          </a:p>
        </p:txBody>
      </p:sp>
    </p:spTree>
    <p:extLst>
      <p:ext uri="{BB962C8B-B14F-4D97-AF65-F5344CB8AC3E}">
        <p14:creationId xmlns:p14="http://schemas.microsoft.com/office/powerpoint/2010/main" val="2192823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9C0C-127F-466C-8A06-F119592186D2}"/>
              </a:ext>
            </a:extLst>
          </p:cNvPr>
          <p:cNvSpPr>
            <a:spLocks noGrp="1"/>
          </p:cNvSpPr>
          <p:nvPr>
            <p:ph type="title"/>
          </p:nvPr>
        </p:nvSpPr>
        <p:spPr/>
        <p:txBody>
          <a:bodyPr/>
          <a:lstStyle/>
          <a:p>
            <a:r>
              <a:rPr lang="en-US" dirty="0">
                <a:solidFill>
                  <a:schemeClr val="accent1"/>
                </a:solidFill>
              </a:rPr>
              <a:t>Sequential Consistency Model</a:t>
            </a:r>
          </a:p>
        </p:txBody>
      </p:sp>
      <p:sp>
        <p:nvSpPr>
          <p:cNvPr id="3" name="Content Placeholder 2">
            <a:extLst>
              <a:ext uri="{FF2B5EF4-FFF2-40B4-BE49-F238E27FC236}">
                <a16:creationId xmlns:a16="http://schemas.microsoft.com/office/drawing/2014/main" id="{03FAE632-1398-45C5-A3A8-870528656629}"/>
              </a:ext>
            </a:extLst>
          </p:cNvPr>
          <p:cNvSpPr>
            <a:spLocks noGrp="1"/>
          </p:cNvSpPr>
          <p:nvPr>
            <p:ph idx="1"/>
          </p:nvPr>
        </p:nvSpPr>
        <p:spPr>
          <a:xfrm>
            <a:off x="838200" y="1387475"/>
            <a:ext cx="10515600" cy="4351338"/>
          </a:xfrm>
        </p:spPr>
        <p:txBody>
          <a:bodyPr>
            <a:normAutofit/>
          </a:bodyPr>
          <a:lstStyle/>
          <a:p>
            <a:pPr marL="0" indent="0">
              <a:buNone/>
            </a:pPr>
            <a:r>
              <a:rPr lang="en-US" sz="2000" dirty="0"/>
              <a:t>The most intuitive memory consistency model is the </a:t>
            </a:r>
            <a:r>
              <a:rPr lang="en-US" sz="2000" b="1" dirty="0">
                <a:solidFill>
                  <a:srgbClr val="FF0000"/>
                </a:solidFill>
              </a:rPr>
              <a:t>Sequential Consistency </a:t>
            </a:r>
            <a:r>
              <a:rPr lang="en-US" sz="2000" dirty="0"/>
              <a:t>(SC) model.</a:t>
            </a:r>
          </a:p>
          <a:p>
            <a:pPr lvl="1"/>
            <a:r>
              <a:rPr lang="en-US" sz="2000" dirty="0"/>
              <a:t>SC was first formalized by Lamport in </a:t>
            </a:r>
            <a:r>
              <a:rPr lang="en-US" sz="2000" b="1" dirty="0">
                <a:solidFill>
                  <a:srgbClr val="FF0000"/>
                </a:solidFill>
              </a:rPr>
              <a:t>[1]</a:t>
            </a:r>
            <a:r>
              <a:rPr lang="en-US" sz="2000" dirty="0"/>
              <a:t>:</a:t>
            </a:r>
          </a:p>
          <a:p>
            <a:pPr marL="914400" lvl="2" indent="0">
              <a:buNone/>
            </a:pPr>
            <a:r>
              <a:rPr lang="en-US" dirty="0"/>
              <a:t>“</a:t>
            </a:r>
            <a:r>
              <a:rPr lang="en-US" i="1" dirty="0"/>
              <a:t>A multiprocessor system is sequentially consistent if the result of any execution is the same as if the operations of all the processors were executed in some sequential order, and the operations of each individua processor appear in this sequence in the order specified by its program.”</a:t>
            </a:r>
          </a:p>
          <a:p>
            <a:pPr lvl="1"/>
            <a:r>
              <a:rPr lang="en-US" sz="2000" dirty="0"/>
              <a:t>The behavior of SC should be the same as if there were </a:t>
            </a:r>
            <a:r>
              <a:rPr lang="en-US" sz="2000" b="1" dirty="0">
                <a:solidFill>
                  <a:srgbClr val="FF0000"/>
                </a:solidFill>
              </a:rPr>
              <a:t>a single global switch </a:t>
            </a:r>
            <a:r>
              <a:rPr lang="en-US" sz="2000" dirty="0"/>
              <a:t>that multiplexes among memory operations from the processors.</a:t>
            </a:r>
          </a:p>
        </p:txBody>
      </p:sp>
      <p:grpSp>
        <p:nvGrpSpPr>
          <p:cNvPr id="43" name="Group 42">
            <a:extLst>
              <a:ext uri="{FF2B5EF4-FFF2-40B4-BE49-F238E27FC236}">
                <a16:creationId xmlns:a16="http://schemas.microsoft.com/office/drawing/2014/main" id="{30BFF3BF-FB4A-4FA6-97BB-B5912EFFD990}"/>
              </a:ext>
            </a:extLst>
          </p:cNvPr>
          <p:cNvGrpSpPr/>
          <p:nvPr/>
        </p:nvGrpSpPr>
        <p:grpSpPr>
          <a:xfrm>
            <a:off x="4010937" y="4143375"/>
            <a:ext cx="3541475" cy="2025650"/>
            <a:chOff x="4562473" y="4333874"/>
            <a:chExt cx="3227152" cy="1920876"/>
          </a:xfrm>
        </p:grpSpPr>
        <p:sp>
          <p:nvSpPr>
            <p:cNvPr id="35" name="Flowchart: Connector 34">
              <a:extLst>
                <a:ext uri="{FF2B5EF4-FFF2-40B4-BE49-F238E27FC236}">
                  <a16:creationId xmlns:a16="http://schemas.microsoft.com/office/drawing/2014/main" id="{3DC69504-6583-4D9D-AAC4-C52D995579E0}"/>
                </a:ext>
              </a:extLst>
            </p:cNvPr>
            <p:cNvSpPr/>
            <p:nvPr/>
          </p:nvSpPr>
          <p:spPr>
            <a:xfrm>
              <a:off x="5400989" y="5164931"/>
              <a:ext cx="112757" cy="13097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6" name="Flowchart: Connector 35">
              <a:extLst>
                <a:ext uri="{FF2B5EF4-FFF2-40B4-BE49-F238E27FC236}">
                  <a16:creationId xmlns:a16="http://schemas.microsoft.com/office/drawing/2014/main" id="{CE4215AB-DC77-46CB-8681-4F2A94375F99}"/>
                </a:ext>
              </a:extLst>
            </p:cNvPr>
            <p:cNvSpPr/>
            <p:nvPr/>
          </p:nvSpPr>
          <p:spPr>
            <a:xfrm>
              <a:off x="5782446" y="5060155"/>
              <a:ext cx="112757" cy="13097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7" name="Flowchart: Connector 36">
              <a:extLst>
                <a:ext uri="{FF2B5EF4-FFF2-40B4-BE49-F238E27FC236}">
                  <a16:creationId xmlns:a16="http://schemas.microsoft.com/office/drawing/2014/main" id="{B0C0297E-A103-4A33-92E8-69DA85CA46C8}"/>
                </a:ext>
              </a:extLst>
            </p:cNvPr>
            <p:cNvSpPr/>
            <p:nvPr/>
          </p:nvSpPr>
          <p:spPr>
            <a:xfrm>
              <a:off x="6973073" y="5129608"/>
              <a:ext cx="112757" cy="13097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42" name="Group 41">
              <a:extLst>
                <a:ext uri="{FF2B5EF4-FFF2-40B4-BE49-F238E27FC236}">
                  <a16:creationId xmlns:a16="http://schemas.microsoft.com/office/drawing/2014/main" id="{6F781716-F5F9-4D99-9CE7-F0A16B749AB4}"/>
                </a:ext>
              </a:extLst>
            </p:cNvPr>
            <p:cNvGrpSpPr/>
            <p:nvPr/>
          </p:nvGrpSpPr>
          <p:grpSpPr>
            <a:xfrm>
              <a:off x="4562473" y="4333874"/>
              <a:ext cx="3227152" cy="1920876"/>
              <a:chOff x="4038598" y="4705349"/>
              <a:chExt cx="3227152" cy="1920876"/>
            </a:xfrm>
          </p:grpSpPr>
          <p:grpSp>
            <p:nvGrpSpPr>
              <p:cNvPr id="41" name="Group 40">
                <a:extLst>
                  <a:ext uri="{FF2B5EF4-FFF2-40B4-BE49-F238E27FC236}">
                    <a16:creationId xmlns:a16="http://schemas.microsoft.com/office/drawing/2014/main" id="{BB2F08DC-4DDC-4AE2-A95E-5DD10FBCFAEB}"/>
                  </a:ext>
                </a:extLst>
              </p:cNvPr>
              <p:cNvGrpSpPr/>
              <p:nvPr/>
            </p:nvGrpSpPr>
            <p:grpSpPr>
              <a:xfrm>
                <a:off x="4038598" y="4705349"/>
                <a:ext cx="3227152" cy="1920876"/>
                <a:chOff x="4038598" y="4705349"/>
                <a:chExt cx="3227152" cy="1920876"/>
              </a:xfrm>
            </p:grpSpPr>
            <p:sp>
              <p:nvSpPr>
                <p:cNvPr id="4" name="Rectangle 3">
                  <a:extLst>
                    <a:ext uri="{FF2B5EF4-FFF2-40B4-BE49-F238E27FC236}">
                      <a16:creationId xmlns:a16="http://schemas.microsoft.com/office/drawing/2014/main" id="{47CE261F-A106-46A3-80C6-DD01C937C59C}"/>
                    </a:ext>
                  </a:extLst>
                </p:cNvPr>
                <p:cNvSpPr/>
                <p:nvPr/>
              </p:nvSpPr>
              <p:spPr>
                <a:xfrm>
                  <a:off x="4979750" y="5959475"/>
                  <a:ext cx="1828800" cy="666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   Shared Memory</a:t>
                  </a:r>
                </a:p>
              </p:txBody>
            </p:sp>
            <mc:AlternateContent xmlns:mc="http://schemas.openxmlformats.org/markup-compatibility/2006" xmlns:a14="http://schemas.microsoft.com/office/drawing/2010/main">
              <mc:Choice Requires="a14">
                <p:sp>
                  <p:nvSpPr>
                    <p:cNvPr id="5" name="Flowchart: Connector 4">
                      <a:extLst>
                        <a:ext uri="{FF2B5EF4-FFF2-40B4-BE49-F238E27FC236}">
                          <a16:creationId xmlns:a16="http://schemas.microsoft.com/office/drawing/2014/main" id="{BADC2982-BD22-4B97-844D-6625E3F82592}"/>
                        </a:ext>
                      </a:extLst>
                    </p:cNvPr>
                    <p:cNvSpPr/>
                    <p:nvPr/>
                  </p:nvSpPr>
                  <p:spPr>
                    <a:xfrm>
                      <a:off x="4038598" y="4705350"/>
                      <a:ext cx="457200" cy="4572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𝑃</m:t>
                                </m:r>
                              </m:e>
                              <m:sub>
                                <m:r>
                                  <a:rPr lang="en-US" sz="1000" b="0" i="1" smtClean="0">
                                    <a:latin typeface="Cambria Math" panose="02040503050406030204" pitchFamily="18" charset="0"/>
                                  </a:rPr>
                                  <m:t>0</m:t>
                                </m:r>
                              </m:sub>
                            </m:sSub>
                          </m:oMath>
                        </m:oMathPara>
                      </a14:m>
                      <a:endParaRPr lang="en-US" sz="1000" dirty="0"/>
                    </a:p>
                  </p:txBody>
                </p:sp>
              </mc:Choice>
              <mc:Fallback xmlns="">
                <p:sp>
                  <p:nvSpPr>
                    <p:cNvPr id="5" name="Flowchart: Connector 4">
                      <a:extLst>
                        <a:ext uri="{FF2B5EF4-FFF2-40B4-BE49-F238E27FC236}">
                          <a16:creationId xmlns:a16="http://schemas.microsoft.com/office/drawing/2014/main" id="{BADC2982-BD22-4B97-844D-6625E3F82592}"/>
                        </a:ext>
                      </a:extLst>
                    </p:cNvPr>
                    <p:cNvSpPr>
                      <a:spLocks noRot="1" noChangeAspect="1" noMove="1" noResize="1" noEditPoints="1" noAdjustHandles="1" noChangeArrowheads="1" noChangeShapeType="1" noTextEdit="1"/>
                    </p:cNvSpPr>
                    <p:nvPr/>
                  </p:nvSpPr>
                  <p:spPr>
                    <a:xfrm>
                      <a:off x="4038598" y="4705350"/>
                      <a:ext cx="457200" cy="457200"/>
                    </a:xfrm>
                    <a:prstGeom prst="flowChartConnector">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Flowchart: Connector 5">
                      <a:extLst>
                        <a:ext uri="{FF2B5EF4-FFF2-40B4-BE49-F238E27FC236}">
                          <a16:creationId xmlns:a16="http://schemas.microsoft.com/office/drawing/2014/main" id="{29AB2914-45F7-4254-8815-6F259C4F3F41}"/>
                        </a:ext>
                      </a:extLst>
                    </p:cNvPr>
                    <p:cNvSpPr/>
                    <p:nvPr/>
                  </p:nvSpPr>
                  <p:spPr>
                    <a:xfrm>
                      <a:off x="5086350" y="4705350"/>
                      <a:ext cx="457200" cy="4572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𝑃</m:t>
                                </m:r>
                              </m:e>
                              <m:sub>
                                <m:r>
                                  <a:rPr lang="en-US" sz="1000" b="0" i="1" smtClean="0">
                                    <a:latin typeface="Cambria Math" panose="02040503050406030204" pitchFamily="18" charset="0"/>
                                  </a:rPr>
                                  <m:t>1</m:t>
                                </m:r>
                              </m:sub>
                            </m:sSub>
                          </m:oMath>
                        </m:oMathPara>
                      </a14:m>
                      <a:endParaRPr lang="en-US" sz="1000" dirty="0"/>
                    </a:p>
                  </p:txBody>
                </p:sp>
              </mc:Choice>
              <mc:Fallback xmlns="">
                <p:sp>
                  <p:nvSpPr>
                    <p:cNvPr id="6" name="Flowchart: Connector 5">
                      <a:extLst>
                        <a:ext uri="{FF2B5EF4-FFF2-40B4-BE49-F238E27FC236}">
                          <a16:creationId xmlns:a16="http://schemas.microsoft.com/office/drawing/2014/main" id="{29AB2914-45F7-4254-8815-6F259C4F3F41}"/>
                        </a:ext>
                      </a:extLst>
                    </p:cNvPr>
                    <p:cNvSpPr>
                      <a:spLocks noRot="1" noChangeAspect="1" noMove="1" noResize="1" noEditPoints="1" noAdjustHandles="1" noChangeArrowheads="1" noChangeShapeType="1" noTextEdit="1"/>
                    </p:cNvSpPr>
                    <p:nvPr/>
                  </p:nvSpPr>
                  <p:spPr>
                    <a:xfrm>
                      <a:off x="5086350" y="4705350"/>
                      <a:ext cx="457200" cy="457200"/>
                    </a:xfrm>
                    <a:prstGeom prst="flowChartConnector">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Flowchart: Connector 6">
                      <a:extLst>
                        <a:ext uri="{FF2B5EF4-FFF2-40B4-BE49-F238E27FC236}">
                          <a16:creationId xmlns:a16="http://schemas.microsoft.com/office/drawing/2014/main" id="{8F82A376-FD26-4762-B604-A2BD43B5629E}"/>
                        </a:ext>
                      </a:extLst>
                    </p:cNvPr>
                    <p:cNvSpPr/>
                    <p:nvPr/>
                  </p:nvSpPr>
                  <p:spPr>
                    <a:xfrm>
                      <a:off x="6808550" y="4705349"/>
                      <a:ext cx="457200" cy="4572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𝑃</m:t>
                                </m:r>
                              </m:e>
                              <m:sub>
                                <m:r>
                                  <a:rPr lang="en-US" sz="1000" b="0" i="1" smtClean="0">
                                    <a:latin typeface="Cambria Math" panose="02040503050406030204" pitchFamily="18" charset="0"/>
                                  </a:rPr>
                                  <m:t>𝑛</m:t>
                                </m:r>
                                <m:r>
                                  <a:rPr lang="en-US" sz="1000" b="0" i="1" smtClean="0">
                                    <a:latin typeface="Cambria Math" panose="02040503050406030204" pitchFamily="18" charset="0"/>
                                  </a:rPr>
                                  <m:t>−1</m:t>
                                </m:r>
                              </m:sub>
                            </m:sSub>
                          </m:oMath>
                        </m:oMathPara>
                      </a14:m>
                      <a:endParaRPr lang="en-US" sz="1000" dirty="0"/>
                    </a:p>
                  </p:txBody>
                </p:sp>
              </mc:Choice>
              <mc:Fallback xmlns="">
                <p:sp>
                  <p:nvSpPr>
                    <p:cNvPr id="7" name="Flowchart: Connector 6">
                      <a:extLst>
                        <a:ext uri="{FF2B5EF4-FFF2-40B4-BE49-F238E27FC236}">
                          <a16:creationId xmlns:a16="http://schemas.microsoft.com/office/drawing/2014/main" id="{8F82A376-FD26-4762-B604-A2BD43B5629E}"/>
                        </a:ext>
                      </a:extLst>
                    </p:cNvPr>
                    <p:cNvSpPr>
                      <a:spLocks noRot="1" noChangeAspect="1" noMove="1" noResize="1" noEditPoints="1" noAdjustHandles="1" noChangeArrowheads="1" noChangeShapeType="1" noTextEdit="1"/>
                    </p:cNvSpPr>
                    <p:nvPr/>
                  </p:nvSpPr>
                  <p:spPr>
                    <a:xfrm>
                      <a:off x="6808550" y="4705349"/>
                      <a:ext cx="457200" cy="457200"/>
                    </a:xfrm>
                    <a:prstGeom prst="flowChartConnector">
                      <a:avLst/>
                    </a:prstGeom>
                    <a:blipFill>
                      <a:blip r:embed="rId4"/>
                      <a:stretch>
                        <a:fillRect/>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7F86B425-2A06-4BBB-B2C5-335119FFCBD6}"/>
                    </a:ext>
                  </a:extLst>
                </p:cNvPr>
                <p:cNvGrpSpPr/>
                <p:nvPr/>
              </p:nvGrpSpPr>
              <p:grpSpPr>
                <a:xfrm>
                  <a:off x="5924335" y="4933949"/>
                  <a:ext cx="419534" cy="93469"/>
                  <a:chOff x="5801421" y="4947690"/>
                  <a:chExt cx="419534" cy="93469"/>
                </a:xfrm>
              </p:grpSpPr>
              <p:sp>
                <p:nvSpPr>
                  <p:cNvPr id="9" name="Flowchart: Connector 8">
                    <a:extLst>
                      <a:ext uri="{FF2B5EF4-FFF2-40B4-BE49-F238E27FC236}">
                        <a16:creationId xmlns:a16="http://schemas.microsoft.com/office/drawing/2014/main" id="{E8D7D92D-A76E-49F2-AA78-2E5929D240B3}"/>
                      </a:ext>
                    </a:extLst>
                  </p:cNvPr>
                  <p:cNvSpPr/>
                  <p:nvPr/>
                </p:nvSpPr>
                <p:spPr>
                  <a:xfrm rot="20367842">
                    <a:off x="5801421" y="4947690"/>
                    <a:ext cx="93860" cy="856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10" name="Flowchart: Connector 9">
                    <a:extLst>
                      <a:ext uri="{FF2B5EF4-FFF2-40B4-BE49-F238E27FC236}">
                        <a16:creationId xmlns:a16="http://schemas.microsoft.com/office/drawing/2014/main" id="{52E2A9FA-6CCF-496E-8865-03E0F3D00BD5}"/>
                      </a:ext>
                    </a:extLst>
                  </p:cNvPr>
                  <p:cNvSpPr/>
                  <p:nvPr/>
                </p:nvSpPr>
                <p:spPr>
                  <a:xfrm rot="20367842">
                    <a:off x="5961521" y="4947690"/>
                    <a:ext cx="93860" cy="856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11" name="Flowchart: Connector 10">
                    <a:extLst>
                      <a:ext uri="{FF2B5EF4-FFF2-40B4-BE49-F238E27FC236}">
                        <a16:creationId xmlns:a16="http://schemas.microsoft.com/office/drawing/2014/main" id="{11E8E745-BAC6-4678-B961-572E05266BBA}"/>
                      </a:ext>
                    </a:extLst>
                  </p:cNvPr>
                  <p:cNvSpPr/>
                  <p:nvPr/>
                </p:nvSpPr>
                <p:spPr>
                  <a:xfrm rot="20367842">
                    <a:off x="6127095" y="4955490"/>
                    <a:ext cx="93860" cy="856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22" name="Arc 21">
                  <a:extLst>
                    <a:ext uri="{FF2B5EF4-FFF2-40B4-BE49-F238E27FC236}">
                      <a16:creationId xmlns:a16="http://schemas.microsoft.com/office/drawing/2014/main" id="{17E8934B-CA5C-41D0-B09F-1EC3D70EB98D}"/>
                    </a:ext>
                  </a:extLst>
                </p:cNvPr>
                <p:cNvSpPr/>
                <p:nvPr/>
              </p:nvSpPr>
              <p:spPr>
                <a:xfrm>
                  <a:off x="4544337" y="5693570"/>
                  <a:ext cx="2541352" cy="666750"/>
                </a:xfrm>
                <a:prstGeom prst="arc">
                  <a:avLst>
                    <a:gd name="adj1" fmla="val 10764490"/>
                    <a:gd name="adj2" fmla="val 0"/>
                  </a:avLst>
                </a:prstGeom>
              </p:spPr>
              <p:style>
                <a:lnRef idx="1">
                  <a:schemeClr val="dk1"/>
                </a:lnRef>
                <a:fillRef idx="0">
                  <a:schemeClr val="dk1"/>
                </a:fillRef>
                <a:effectRef idx="0">
                  <a:schemeClr val="dk1"/>
                </a:effectRef>
                <a:fontRef idx="minor">
                  <a:schemeClr val="tx1"/>
                </a:fontRef>
              </p:style>
              <p:txBody>
                <a:bodyPr rtlCol="0" anchor="ctr"/>
                <a:lstStyle/>
                <a:p>
                  <a:endParaRPr lang="en-US"/>
                </a:p>
              </p:txBody>
            </p:sp>
          </p:grpSp>
          <p:cxnSp>
            <p:nvCxnSpPr>
              <p:cNvPr id="24" name="Straight Connector 23">
                <a:extLst>
                  <a:ext uri="{FF2B5EF4-FFF2-40B4-BE49-F238E27FC236}">
                    <a16:creationId xmlns:a16="http://schemas.microsoft.com/office/drawing/2014/main" id="{C3D14D0F-320B-4668-ACC3-E11D734BDC6C}"/>
                  </a:ext>
                </a:extLst>
              </p:cNvPr>
              <p:cNvCxnSpPr>
                <a:cxnSpLocks/>
                <a:stCxn id="5" idx="5"/>
              </p:cNvCxnSpPr>
              <p:nvPr/>
            </p:nvCxnSpPr>
            <p:spPr>
              <a:xfrm>
                <a:off x="4428843" y="5095595"/>
                <a:ext cx="448271" cy="467005"/>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F6B97595-541D-403F-9F84-235A23F6CDE9}"/>
                  </a:ext>
                </a:extLst>
              </p:cNvPr>
              <p:cNvCxnSpPr>
                <a:cxnSpLocks/>
              </p:cNvCxnSpPr>
              <p:nvPr/>
            </p:nvCxnSpPr>
            <p:spPr>
              <a:xfrm>
                <a:off x="5286689" y="5171258"/>
                <a:ext cx="0" cy="299267"/>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8165D80-3B12-414F-BC03-4A7008FAA6E9}"/>
                  </a:ext>
                </a:extLst>
              </p:cNvPr>
              <p:cNvCxnSpPr>
                <a:cxnSpLocks/>
                <a:stCxn id="7" idx="3"/>
              </p:cNvCxnSpPr>
              <p:nvPr/>
            </p:nvCxnSpPr>
            <p:spPr>
              <a:xfrm flipH="1">
                <a:off x="6505577" y="5095594"/>
                <a:ext cx="369928" cy="467006"/>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740D6C7-4B4C-4E64-8855-B5BF61347B1D}"/>
                  </a:ext>
                </a:extLst>
              </p:cNvPr>
              <p:cNvCxnSpPr>
                <a:cxnSpLocks/>
              </p:cNvCxnSpPr>
              <p:nvPr/>
            </p:nvCxnSpPr>
            <p:spPr>
              <a:xfrm flipH="1" flipV="1">
                <a:off x="5386046" y="5519736"/>
                <a:ext cx="453095" cy="3726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25017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F5DC-8A51-4F5F-BDCF-CB5E27EF7A47}"/>
              </a:ext>
            </a:extLst>
          </p:cNvPr>
          <p:cNvSpPr>
            <a:spLocks noGrp="1"/>
          </p:cNvSpPr>
          <p:nvPr>
            <p:ph type="title"/>
          </p:nvPr>
        </p:nvSpPr>
        <p:spPr/>
        <p:txBody>
          <a:bodyPr/>
          <a:lstStyle/>
          <a:p>
            <a:r>
              <a:rPr lang="en-US" dirty="0">
                <a:solidFill>
                  <a:schemeClr val="accent1"/>
                </a:solidFill>
              </a:rPr>
              <a:t>Sequential Consistency Model</a:t>
            </a:r>
            <a:endParaRPr lang="en-US" dirty="0"/>
          </a:p>
        </p:txBody>
      </p:sp>
      <p:sp>
        <p:nvSpPr>
          <p:cNvPr id="3" name="Content Placeholder 2">
            <a:extLst>
              <a:ext uri="{FF2B5EF4-FFF2-40B4-BE49-F238E27FC236}">
                <a16:creationId xmlns:a16="http://schemas.microsoft.com/office/drawing/2014/main" id="{748A3B93-89A4-4691-9A05-B0A7703F4F70}"/>
              </a:ext>
            </a:extLst>
          </p:cNvPr>
          <p:cNvSpPr>
            <a:spLocks noGrp="1"/>
          </p:cNvSpPr>
          <p:nvPr>
            <p:ph idx="1"/>
          </p:nvPr>
        </p:nvSpPr>
        <p:spPr/>
        <p:txBody>
          <a:bodyPr>
            <a:normAutofit/>
          </a:bodyPr>
          <a:lstStyle/>
          <a:p>
            <a:pPr marL="0" indent="0">
              <a:buNone/>
            </a:pPr>
            <a:r>
              <a:rPr lang="en-US" sz="2000" b="1" u="sng" dirty="0">
                <a:solidFill>
                  <a:srgbClr val="00B050"/>
                </a:solidFill>
              </a:rPr>
              <a:t>Sufficient Conditions for SC</a:t>
            </a:r>
          </a:p>
          <a:p>
            <a:pPr>
              <a:buFont typeface="Wingdings" panose="05000000000000000000" pitchFamily="2" charset="2"/>
              <a:buChar char="q"/>
            </a:pPr>
            <a:r>
              <a:rPr lang="en-US" sz="2000" dirty="0"/>
              <a:t> </a:t>
            </a:r>
            <a:r>
              <a:rPr lang="en-US" sz="2000" b="1" dirty="0">
                <a:solidFill>
                  <a:srgbClr val="FF0000"/>
                </a:solidFill>
              </a:rPr>
              <a:t>Program Order</a:t>
            </a:r>
            <a:r>
              <a:rPr lang="en-US" sz="2000" dirty="0"/>
              <a:t>: memory ordering has to follow the order in each individual thread</a:t>
            </a:r>
          </a:p>
          <a:p>
            <a:pPr lvl="1"/>
            <a:r>
              <a:rPr lang="en-US" sz="2000" dirty="0"/>
              <a:t>Threads issue memory operations in program order.</a:t>
            </a:r>
          </a:p>
          <a:p>
            <a:pPr lvl="1"/>
            <a:r>
              <a:rPr lang="en-US" sz="2000" dirty="0"/>
              <a:t>Before issuing the next memory operations, threads wait until their last issued memory operations complete.</a:t>
            </a:r>
          </a:p>
          <a:p>
            <a:pPr>
              <a:buFont typeface="Wingdings" panose="05000000000000000000" pitchFamily="2" charset="2"/>
              <a:buChar char="q"/>
            </a:pPr>
            <a:r>
              <a:rPr lang="en-US" sz="2000" dirty="0"/>
              <a:t> </a:t>
            </a:r>
            <a:r>
              <a:rPr lang="en-US" sz="2000" b="1" dirty="0">
                <a:solidFill>
                  <a:srgbClr val="FF0000"/>
                </a:solidFill>
              </a:rPr>
              <a:t>Write-Atomicity</a:t>
            </a:r>
            <a:r>
              <a:rPr lang="en-US" sz="2000" dirty="0"/>
              <a:t>: a store by a thread is </a:t>
            </a:r>
            <a:r>
              <a:rPr lang="en-US" sz="2000" b="1" dirty="0">
                <a:solidFill>
                  <a:srgbClr val="FF0000"/>
                </a:solidFill>
              </a:rPr>
              <a:t>logically seen </a:t>
            </a:r>
            <a:r>
              <a:rPr lang="en-US" sz="2000" dirty="0"/>
              <a:t>by all other threads at once</a:t>
            </a:r>
          </a:p>
          <a:p>
            <a:pPr lvl="1"/>
            <a:r>
              <a:rPr lang="en-US" sz="2000" dirty="0"/>
              <a:t>A read is allowed to complete only if the matching write (i.e., the one whose value is returned by the read) also completes.</a:t>
            </a:r>
            <a:endParaRPr lang="en-US" b="1" dirty="0">
              <a:solidFill>
                <a:srgbClr val="FF0000"/>
              </a:solidFill>
            </a:endParaRPr>
          </a:p>
          <a:p>
            <a:pPr marL="0" indent="0">
              <a:buNone/>
            </a:pPr>
            <a:r>
              <a:rPr lang="en-US" sz="2000" dirty="0"/>
              <a:t>In a SC system, the operations of a multithreaded program </a:t>
            </a:r>
            <a:r>
              <a:rPr lang="en-US" sz="2000" b="1" dirty="0">
                <a:solidFill>
                  <a:srgbClr val="FF0000"/>
                </a:solidFill>
              </a:rPr>
              <a:t>appear to take place </a:t>
            </a:r>
            <a:r>
              <a:rPr lang="en-US" sz="2000" dirty="0"/>
              <a:t>in </a:t>
            </a:r>
            <a:r>
              <a:rPr lang="en-US" sz="2000" b="1" dirty="0">
                <a:solidFill>
                  <a:srgbClr val="FF0000"/>
                </a:solidFill>
              </a:rPr>
              <a:t>some total order</a:t>
            </a:r>
            <a:r>
              <a:rPr lang="en-US" sz="2000" dirty="0"/>
              <a:t>, and that total order is consistent with the order of operations on each individual thread.</a:t>
            </a:r>
          </a:p>
          <a:p>
            <a:pPr lvl="1"/>
            <a:r>
              <a:rPr lang="en-US" sz="2000" dirty="0"/>
              <a:t>SC is too strong.</a:t>
            </a:r>
          </a:p>
          <a:p>
            <a:pPr lvl="1"/>
            <a:r>
              <a:rPr lang="en-US" sz="2000" dirty="0"/>
              <a:t>The two conditions are easily violated by </a:t>
            </a:r>
            <a:r>
              <a:rPr lang="en-US" sz="2000" b="1" dirty="0">
                <a:solidFill>
                  <a:srgbClr val="FF0000"/>
                </a:solidFill>
              </a:rPr>
              <a:t>modern hardware</a:t>
            </a:r>
            <a:r>
              <a:rPr lang="en-US" sz="2000" dirty="0"/>
              <a:t> and </a:t>
            </a:r>
            <a:r>
              <a:rPr lang="en-US" sz="2000" b="1" dirty="0">
                <a:solidFill>
                  <a:srgbClr val="FF0000"/>
                </a:solidFill>
              </a:rPr>
              <a:t>compilers</a:t>
            </a:r>
            <a:r>
              <a:rPr lang="en-US" sz="2000" dirty="0"/>
              <a:t>.</a:t>
            </a:r>
          </a:p>
          <a:p>
            <a:pPr lvl="1"/>
            <a:endParaRPr lang="en-US" sz="2000" dirty="0"/>
          </a:p>
        </p:txBody>
      </p:sp>
    </p:spTree>
    <p:extLst>
      <p:ext uri="{BB962C8B-B14F-4D97-AF65-F5344CB8AC3E}">
        <p14:creationId xmlns:p14="http://schemas.microsoft.com/office/powerpoint/2010/main" val="401324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83BF-3AEE-4390-987F-CF56F2E8A0DD}"/>
              </a:ext>
            </a:extLst>
          </p:cNvPr>
          <p:cNvSpPr>
            <a:spLocks noGrp="1"/>
          </p:cNvSpPr>
          <p:nvPr>
            <p:ph type="title"/>
          </p:nvPr>
        </p:nvSpPr>
        <p:spPr/>
        <p:txBody>
          <a:bodyPr/>
          <a:lstStyle/>
          <a:p>
            <a:r>
              <a:rPr lang="en-US" dirty="0">
                <a:solidFill>
                  <a:schemeClr val="accent1"/>
                </a:solidFill>
              </a:rPr>
              <a:t>Sequential Consistency Model</a:t>
            </a:r>
            <a:endParaRPr lang="en-US" dirty="0"/>
          </a:p>
        </p:txBody>
      </p:sp>
      <p:sp>
        <p:nvSpPr>
          <p:cNvPr id="3" name="Content Placeholder 2">
            <a:extLst>
              <a:ext uri="{FF2B5EF4-FFF2-40B4-BE49-F238E27FC236}">
                <a16:creationId xmlns:a16="http://schemas.microsoft.com/office/drawing/2014/main" id="{E3BE230B-644B-409A-A327-6746A5928BEB}"/>
              </a:ext>
            </a:extLst>
          </p:cNvPr>
          <p:cNvSpPr>
            <a:spLocks noGrp="1"/>
          </p:cNvSpPr>
          <p:nvPr>
            <p:ph idx="1"/>
          </p:nvPr>
        </p:nvSpPr>
        <p:spPr/>
        <p:txBody>
          <a:bodyPr>
            <a:normAutofit/>
          </a:bodyPr>
          <a:lstStyle/>
          <a:p>
            <a:pPr marL="0" indent="0">
              <a:buNone/>
            </a:pPr>
            <a:r>
              <a:rPr lang="en-US" sz="2000" dirty="0"/>
              <a:t>Let us return to the previous example, where </a:t>
            </a:r>
            <a:r>
              <a:rPr lang="en-US" sz="2000" b="1" dirty="0">
                <a:solidFill>
                  <a:srgbClr val="FF0000"/>
                </a:solidFill>
              </a:rPr>
              <a:t>x = y = 0</a:t>
            </a:r>
            <a:r>
              <a:rPr lang="en-US" sz="2000" dirty="0"/>
              <a:t>, initially.</a:t>
            </a:r>
          </a:p>
          <a:p>
            <a:pPr marL="0" indent="0">
              <a:buNone/>
            </a:pPr>
            <a:r>
              <a:rPr lang="en-US" sz="2000" dirty="0"/>
              <a:t>Suppose that </a:t>
            </a:r>
            <a:r>
              <a:rPr lang="en-US" sz="2000" b="1" dirty="0">
                <a:solidFill>
                  <a:srgbClr val="FF0000"/>
                </a:solidFill>
              </a:rPr>
              <a:t>r1=1</a:t>
            </a:r>
            <a:r>
              <a:rPr lang="en-US" sz="2000" dirty="0"/>
              <a:t> and </a:t>
            </a:r>
            <a:r>
              <a:rPr lang="en-US" sz="2000" b="1" dirty="0">
                <a:solidFill>
                  <a:srgbClr val="FF0000"/>
                </a:solidFill>
              </a:rPr>
              <a:t>r2 = 0</a:t>
            </a:r>
            <a:r>
              <a:rPr lang="en-US" sz="2000" dirty="0"/>
              <a:t>.</a:t>
            </a:r>
          </a:p>
          <a:p>
            <a:r>
              <a:rPr lang="en-US" sz="2000" b="1" dirty="0">
                <a:solidFill>
                  <a:srgbClr val="FF0000"/>
                </a:solidFill>
              </a:rPr>
              <a:t>r1=1</a:t>
            </a:r>
            <a:r>
              <a:rPr lang="en-US" sz="2000" dirty="0"/>
              <a:t> implies (2) </a:t>
            </a:r>
            <a:r>
              <a:rPr lang="en-US" sz="2000" b="1" dirty="0">
                <a:solidFill>
                  <a:srgbClr val="FF0000"/>
                </a:solidFill>
              </a:rPr>
              <a:t>happens-before</a:t>
            </a:r>
            <a:r>
              <a:rPr lang="en-US" sz="2000" dirty="0"/>
              <a:t> (3):</a:t>
            </a:r>
          </a:p>
          <a:p>
            <a:endParaRPr lang="en-US" sz="2000" dirty="0"/>
          </a:p>
          <a:p>
            <a:endParaRPr lang="en-US" sz="2000" dirty="0"/>
          </a:p>
          <a:p>
            <a:endParaRPr lang="en-US" sz="2000" dirty="0"/>
          </a:p>
          <a:p>
            <a:endParaRPr lang="en-US" sz="2000" dirty="0"/>
          </a:p>
          <a:p>
            <a:r>
              <a:rPr lang="en-US" sz="2000" b="1" dirty="0">
                <a:solidFill>
                  <a:srgbClr val="FF0000"/>
                </a:solidFill>
              </a:rPr>
              <a:t>r2=0 </a:t>
            </a:r>
            <a:r>
              <a:rPr lang="en-US" sz="2000" dirty="0"/>
              <a:t>implies (4) </a:t>
            </a:r>
            <a:r>
              <a:rPr lang="en-US" sz="2000" b="1" dirty="0">
                <a:solidFill>
                  <a:srgbClr val="FF0000"/>
                </a:solidFill>
              </a:rPr>
              <a:t>happens-before</a:t>
            </a:r>
            <a:r>
              <a:rPr lang="en-US" sz="2000" dirty="0"/>
              <a:t> (1):</a:t>
            </a:r>
            <a:endParaRPr lang="en-US" sz="2000" b="1" dirty="0">
              <a:solidFill>
                <a:srgbClr val="FF0000"/>
              </a:solidFill>
            </a:endParaRPr>
          </a:p>
        </p:txBody>
      </p:sp>
      <p:sp>
        <p:nvSpPr>
          <p:cNvPr id="4" name="TextBox 3">
            <a:extLst>
              <a:ext uri="{FF2B5EF4-FFF2-40B4-BE49-F238E27FC236}">
                <a16:creationId xmlns:a16="http://schemas.microsoft.com/office/drawing/2014/main" id="{FD8483B9-6E92-4719-849C-9EDD532D9F16}"/>
              </a:ext>
            </a:extLst>
          </p:cNvPr>
          <p:cNvSpPr txBox="1"/>
          <p:nvPr/>
        </p:nvSpPr>
        <p:spPr>
          <a:xfrm>
            <a:off x="3890655" y="3429000"/>
            <a:ext cx="4591665" cy="923330"/>
          </a:xfrm>
          <a:prstGeom prst="rect">
            <a:avLst/>
          </a:prstGeom>
          <a:noFill/>
        </p:spPr>
        <p:txBody>
          <a:bodyPr wrap="square" rtlCol="0">
            <a:spAutoFit/>
          </a:bodyPr>
          <a:lstStyle/>
          <a:p>
            <a:r>
              <a:rPr lang="en-US" b="1" dirty="0">
                <a:solidFill>
                  <a:srgbClr val="FF0000"/>
                </a:solidFill>
              </a:rPr>
              <a:t>Thread T0</a:t>
            </a:r>
            <a:r>
              <a:rPr lang="en-US" dirty="0"/>
              <a:t>		          </a:t>
            </a:r>
            <a:r>
              <a:rPr lang="en-US" b="1" dirty="0">
                <a:solidFill>
                  <a:srgbClr val="FF0000"/>
                </a:solidFill>
              </a:rPr>
              <a:t>Thread T1   </a:t>
            </a:r>
            <a:r>
              <a:rPr lang="en-US" dirty="0">
                <a:solidFill>
                  <a:srgbClr val="FF0000"/>
                </a:solidFill>
              </a:rPr>
              <a:t>   </a:t>
            </a:r>
          </a:p>
          <a:p>
            <a:r>
              <a:rPr lang="en-US" dirty="0"/>
              <a:t>   (1) x = 1	                                             (3)  r1 = y</a:t>
            </a:r>
          </a:p>
          <a:p>
            <a:r>
              <a:rPr lang="en-US" dirty="0"/>
              <a:t>   (2) y = 1			          (4) r2 = x</a:t>
            </a:r>
          </a:p>
        </p:txBody>
      </p:sp>
      <p:cxnSp>
        <p:nvCxnSpPr>
          <p:cNvPr id="6" name="Straight Arrow Connector 5">
            <a:extLst>
              <a:ext uri="{FF2B5EF4-FFF2-40B4-BE49-F238E27FC236}">
                <a16:creationId xmlns:a16="http://schemas.microsoft.com/office/drawing/2014/main" id="{EBFC549B-55B4-44F8-BC91-F6CD90CA34BD}"/>
              </a:ext>
            </a:extLst>
          </p:cNvPr>
          <p:cNvCxnSpPr>
            <a:cxnSpLocks/>
          </p:cNvCxnSpPr>
          <p:nvPr/>
        </p:nvCxnSpPr>
        <p:spPr>
          <a:xfrm flipV="1">
            <a:off x="4950542" y="3890665"/>
            <a:ext cx="2202733" cy="3045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9FDEC24-FFA3-474A-9B42-0DA4224ACBCD}"/>
              </a:ext>
            </a:extLst>
          </p:cNvPr>
          <p:cNvSpPr txBox="1"/>
          <p:nvPr/>
        </p:nvSpPr>
        <p:spPr>
          <a:xfrm>
            <a:off x="3890654" y="5239048"/>
            <a:ext cx="4591665" cy="923330"/>
          </a:xfrm>
          <a:prstGeom prst="rect">
            <a:avLst/>
          </a:prstGeom>
          <a:noFill/>
        </p:spPr>
        <p:txBody>
          <a:bodyPr wrap="square" rtlCol="0">
            <a:spAutoFit/>
          </a:bodyPr>
          <a:lstStyle/>
          <a:p>
            <a:r>
              <a:rPr lang="en-US" b="1" dirty="0">
                <a:solidFill>
                  <a:srgbClr val="FF0000"/>
                </a:solidFill>
              </a:rPr>
              <a:t>Thread T0</a:t>
            </a:r>
            <a:r>
              <a:rPr lang="en-US" dirty="0"/>
              <a:t>		          </a:t>
            </a:r>
            <a:r>
              <a:rPr lang="en-US" b="1" dirty="0">
                <a:solidFill>
                  <a:srgbClr val="FF0000"/>
                </a:solidFill>
              </a:rPr>
              <a:t>Thread T1   </a:t>
            </a:r>
            <a:r>
              <a:rPr lang="en-US" dirty="0">
                <a:solidFill>
                  <a:srgbClr val="FF0000"/>
                </a:solidFill>
              </a:rPr>
              <a:t>   </a:t>
            </a:r>
          </a:p>
          <a:p>
            <a:r>
              <a:rPr lang="en-US" dirty="0"/>
              <a:t>   (1) x = 1	                                             (3)  r1 = y</a:t>
            </a:r>
          </a:p>
          <a:p>
            <a:r>
              <a:rPr lang="en-US" dirty="0"/>
              <a:t>   (2) y = 1			          (4) r2 = x</a:t>
            </a:r>
          </a:p>
        </p:txBody>
      </p:sp>
      <p:cxnSp>
        <p:nvCxnSpPr>
          <p:cNvPr id="12" name="Straight Arrow Connector 11">
            <a:extLst>
              <a:ext uri="{FF2B5EF4-FFF2-40B4-BE49-F238E27FC236}">
                <a16:creationId xmlns:a16="http://schemas.microsoft.com/office/drawing/2014/main" id="{34DDF83D-A498-4201-BFCC-3643B49B9A0D}"/>
              </a:ext>
            </a:extLst>
          </p:cNvPr>
          <p:cNvCxnSpPr>
            <a:cxnSpLocks/>
          </p:cNvCxnSpPr>
          <p:nvPr/>
        </p:nvCxnSpPr>
        <p:spPr>
          <a:xfrm flipH="1" flipV="1">
            <a:off x="4950542" y="5653537"/>
            <a:ext cx="2290916" cy="3263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46D2A78-9415-433A-A6A4-1F89954BC2D6}"/>
              </a:ext>
            </a:extLst>
          </p:cNvPr>
          <p:cNvCxnSpPr>
            <a:cxnSpLocks/>
          </p:cNvCxnSpPr>
          <p:nvPr/>
        </p:nvCxnSpPr>
        <p:spPr>
          <a:xfrm flipV="1">
            <a:off x="4969592" y="5727503"/>
            <a:ext cx="2202733" cy="3045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8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E6D9-26E4-4D94-82C1-8B540184C6FD}"/>
              </a:ext>
            </a:extLst>
          </p:cNvPr>
          <p:cNvSpPr>
            <a:spLocks noGrp="1"/>
          </p:cNvSpPr>
          <p:nvPr>
            <p:ph type="title"/>
          </p:nvPr>
        </p:nvSpPr>
        <p:spPr/>
        <p:txBody>
          <a:bodyPr/>
          <a:lstStyle/>
          <a:p>
            <a:r>
              <a:rPr lang="en-US" dirty="0">
                <a:solidFill>
                  <a:schemeClr val="accent1"/>
                </a:solidFill>
              </a:rPr>
              <a:t>Sequential Consistency Model</a:t>
            </a:r>
            <a:endParaRPr lang="en-US" dirty="0"/>
          </a:p>
        </p:txBody>
      </p:sp>
      <p:sp>
        <p:nvSpPr>
          <p:cNvPr id="3" name="Content Placeholder 2">
            <a:extLst>
              <a:ext uri="{FF2B5EF4-FFF2-40B4-BE49-F238E27FC236}">
                <a16:creationId xmlns:a16="http://schemas.microsoft.com/office/drawing/2014/main" id="{177252B0-1582-4514-BBA3-152B38BF086C}"/>
              </a:ext>
            </a:extLst>
          </p:cNvPr>
          <p:cNvSpPr>
            <a:spLocks noGrp="1"/>
          </p:cNvSpPr>
          <p:nvPr>
            <p:ph idx="1"/>
          </p:nvPr>
        </p:nvSpPr>
        <p:spPr/>
        <p:txBody>
          <a:bodyPr/>
          <a:lstStyle/>
          <a:p>
            <a:pPr marL="0" indent="0">
              <a:buNone/>
            </a:pPr>
            <a:r>
              <a:rPr lang="en-US" sz="2000" dirty="0"/>
              <a:t>By the </a:t>
            </a:r>
            <a:r>
              <a:rPr lang="en-US" sz="2000" b="1" dirty="0">
                <a:solidFill>
                  <a:srgbClr val="FF0000"/>
                </a:solidFill>
              </a:rPr>
              <a:t>Program Order </a:t>
            </a:r>
            <a:r>
              <a:rPr lang="en-US" sz="2000" dirty="0"/>
              <a:t>condition, </a:t>
            </a:r>
          </a:p>
          <a:p>
            <a:r>
              <a:rPr lang="en-US" sz="2000" dirty="0"/>
              <a:t>(1) </a:t>
            </a:r>
            <a:r>
              <a:rPr lang="en-US" sz="2000" b="1" dirty="0">
                <a:solidFill>
                  <a:srgbClr val="FF0000"/>
                </a:solidFill>
              </a:rPr>
              <a:t>happens-before</a:t>
            </a:r>
            <a:r>
              <a:rPr lang="en-US" sz="2000" dirty="0"/>
              <a:t> (2)</a:t>
            </a:r>
          </a:p>
          <a:p>
            <a:r>
              <a:rPr lang="en-US" sz="2000" dirty="0"/>
              <a:t>(3) </a:t>
            </a:r>
            <a:r>
              <a:rPr lang="en-US" sz="2000" b="1" dirty="0">
                <a:solidFill>
                  <a:srgbClr val="FF0000"/>
                </a:solidFill>
              </a:rPr>
              <a:t>happens-before</a:t>
            </a:r>
            <a:r>
              <a:rPr lang="en-US" sz="2000" dirty="0"/>
              <a:t> (4)</a:t>
            </a:r>
          </a:p>
          <a:p>
            <a:pPr marL="0" indent="0">
              <a:buNone/>
            </a:pPr>
            <a:endParaRPr lang="en-US" dirty="0"/>
          </a:p>
          <a:p>
            <a:pPr marL="0" indent="0">
              <a:buNone/>
            </a:pPr>
            <a:r>
              <a:rPr lang="en-US" sz="2000" dirty="0"/>
              <a:t>We can see that the happens-before relationship is cyclic.</a:t>
            </a:r>
          </a:p>
          <a:p>
            <a:pPr lvl="1"/>
            <a:r>
              <a:rPr lang="en-US" sz="2000" dirty="0"/>
              <a:t>This final state cannot be reached in SC.</a:t>
            </a:r>
          </a:p>
        </p:txBody>
      </p:sp>
      <p:grpSp>
        <p:nvGrpSpPr>
          <p:cNvPr id="35" name="Group 34">
            <a:extLst>
              <a:ext uri="{FF2B5EF4-FFF2-40B4-BE49-F238E27FC236}">
                <a16:creationId xmlns:a16="http://schemas.microsoft.com/office/drawing/2014/main" id="{1179E119-A8E4-4318-BFCD-C90630A23E36}"/>
              </a:ext>
            </a:extLst>
          </p:cNvPr>
          <p:cNvGrpSpPr/>
          <p:nvPr/>
        </p:nvGrpSpPr>
        <p:grpSpPr>
          <a:xfrm>
            <a:off x="5400367" y="1768475"/>
            <a:ext cx="4591665" cy="1477328"/>
            <a:chOff x="3800167" y="3810298"/>
            <a:chExt cx="4591665" cy="1477328"/>
          </a:xfrm>
        </p:grpSpPr>
        <p:sp>
          <p:nvSpPr>
            <p:cNvPr id="6" name="TextBox 5">
              <a:extLst>
                <a:ext uri="{FF2B5EF4-FFF2-40B4-BE49-F238E27FC236}">
                  <a16:creationId xmlns:a16="http://schemas.microsoft.com/office/drawing/2014/main" id="{7CA96476-67B3-473A-AE91-330549DE1ACD}"/>
                </a:ext>
              </a:extLst>
            </p:cNvPr>
            <p:cNvSpPr txBox="1"/>
            <p:nvPr/>
          </p:nvSpPr>
          <p:spPr>
            <a:xfrm>
              <a:off x="3800167" y="3810298"/>
              <a:ext cx="4591665" cy="1477328"/>
            </a:xfrm>
            <a:prstGeom prst="rect">
              <a:avLst/>
            </a:prstGeom>
            <a:noFill/>
          </p:spPr>
          <p:txBody>
            <a:bodyPr wrap="square" rtlCol="0">
              <a:spAutoFit/>
            </a:bodyPr>
            <a:lstStyle/>
            <a:p>
              <a:r>
                <a:rPr lang="en-US" b="1" dirty="0">
                  <a:solidFill>
                    <a:srgbClr val="FF0000"/>
                  </a:solidFill>
                </a:rPr>
                <a:t>Thread T0</a:t>
              </a:r>
              <a:r>
                <a:rPr lang="en-US" dirty="0"/>
                <a:t>		          </a:t>
              </a:r>
              <a:r>
                <a:rPr lang="en-US" b="1" dirty="0">
                  <a:solidFill>
                    <a:srgbClr val="FF0000"/>
                  </a:solidFill>
                </a:rPr>
                <a:t>Thread T1   </a:t>
              </a:r>
              <a:r>
                <a:rPr lang="en-US" dirty="0">
                  <a:solidFill>
                    <a:srgbClr val="FF0000"/>
                  </a:solidFill>
                </a:rPr>
                <a:t>   </a:t>
              </a:r>
            </a:p>
            <a:p>
              <a:r>
                <a:rPr lang="en-US" dirty="0"/>
                <a:t>   (1) x = 1                                             (3) r1=y</a:t>
              </a:r>
            </a:p>
            <a:p>
              <a:endParaRPr lang="en-US" dirty="0"/>
            </a:p>
            <a:p>
              <a:r>
                <a:rPr lang="en-US" dirty="0"/>
                <a:t>	                                             </a:t>
              </a:r>
            </a:p>
            <a:p>
              <a:r>
                <a:rPr lang="en-US" dirty="0"/>
                <a:t>   (2) y = 1			          (4) r2 = x</a:t>
              </a:r>
            </a:p>
          </p:txBody>
        </p:sp>
        <p:cxnSp>
          <p:nvCxnSpPr>
            <p:cNvPr id="7" name="Straight Arrow Connector 6">
              <a:extLst>
                <a:ext uri="{FF2B5EF4-FFF2-40B4-BE49-F238E27FC236}">
                  <a16:creationId xmlns:a16="http://schemas.microsoft.com/office/drawing/2014/main" id="{FD444D0E-E568-4AE8-8449-738DA47099D5}"/>
                </a:ext>
              </a:extLst>
            </p:cNvPr>
            <p:cNvCxnSpPr>
              <a:cxnSpLocks/>
            </p:cNvCxnSpPr>
            <p:nvPr/>
          </p:nvCxnSpPr>
          <p:spPr>
            <a:xfrm flipH="1" flipV="1">
              <a:off x="4855292" y="4243837"/>
              <a:ext cx="2288458" cy="8044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A4484A-89A4-4FBC-8BE2-A3EDF6DA467B}"/>
                </a:ext>
              </a:extLst>
            </p:cNvPr>
            <p:cNvCxnSpPr>
              <a:cxnSpLocks/>
            </p:cNvCxnSpPr>
            <p:nvPr/>
          </p:nvCxnSpPr>
          <p:spPr>
            <a:xfrm flipV="1">
              <a:off x="4985107" y="4280819"/>
              <a:ext cx="2221783" cy="7304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5808C17-ADE6-4402-9A0E-8137BFC18BEF}"/>
                </a:ext>
              </a:extLst>
            </p:cNvPr>
            <p:cNvCxnSpPr>
              <a:cxnSpLocks/>
            </p:cNvCxnSpPr>
            <p:nvPr/>
          </p:nvCxnSpPr>
          <p:spPr>
            <a:xfrm flipH="1">
              <a:off x="7480505" y="4396237"/>
              <a:ext cx="1" cy="5567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D3D4A27-8BA2-41FC-BB77-2DBD086F44A3}"/>
                </a:ext>
              </a:extLst>
            </p:cNvPr>
            <p:cNvCxnSpPr>
              <a:cxnSpLocks/>
            </p:cNvCxnSpPr>
            <p:nvPr/>
          </p:nvCxnSpPr>
          <p:spPr>
            <a:xfrm flipH="1">
              <a:off x="4516998" y="4404644"/>
              <a:ext cx="1" cy="5567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1368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88D4-3ECB-47E9-9896-B87F6C68DC79}"/>
              </a:ext>
            </a:extLst>
          </p:cNvPr>
          <p:cNvSpPr>
            <a:spLocks noGrp="1"/>
          </p:cNvSpPr>
          <p:nvPr>
            <p:ph type="title"/>
          </p:nvPr>
        </p:nvSpPr>
        <p:spPr/>
        <p:txBody>
          <a:bodyPr/>
          <a:lstStyle/>
          <a:p>
            <a:r>
              <a:rPr lang="en-US" dirty="0">
                <a:solidFill>
                  <a:schemeClr val="accent1"/>
                </a:solidFill>
              </a:rPr>
              <a:t>Sequential Consistency Model</a:t>
            </a:r>
            <a:endParaRPr lang="en-US" dirty="0"/>
          </a:p>
        </p:txBody>
      </p:sp>
      <p:sp>
        <p:nvSpPr>
          <p:cNvPr id="3" name="Content Placeholder 2">
            <a:extLst>
              <a:ext uri="{FF2B5EF4-FFF2-40B4-BE49-F238E27FC236}">
                <a16:creationId xmlns:a16="http://schemas.microsoft.com/office/drawing/2014/main" id="{03F2C8E4-A457-4CA6-A3C1-96B70CD3C178}"/>
              </a:ext>
            </a:extLst>
          </p:cNvPr>
          <p:cNvSpPr>
            <a:spLocks noGrp="1"/>
          </p:cNvSpPr>
          <p:nvPr>
            <p:ph idx="1"/>
          </p:nvPr>
        </p:nvSpPr>
        <p:spPr/>
        <p:txBody>
          <a:bodyPr>
            <a:normAutofit/>
          </a:bodyPr>
          <a:lstStyle/>
          <a:p>
            <a:pPr>
              <a:buFont typeface="Wingdings" panose="05000000000000000000" pitchFamily="2" charset="2"/>
              <a:buChar char="q"/>
            </a:pPr>
            <a:r>
              <a:rPr lang="en-US" sz="2000" dirty="0"/>
              <a:t> The rules of SC we just discussed are </a:t>
            </a:r>
            <a:r>
              <a:rPr lang="en-US" sz="2000" b="1" dirty="0">
                <a:solidFill>
                  <a:srgbClr val="FF0000"/>
                </a:solidFill>
              </a:rPr>
              <a:t>intuitive to the programmer</a:t>
            </a:r>
            <a:r>
              <a:rPr lang="en-US" sz="2000" dirty="0"/>
              <a:t>.</a:t>
            </a:r>
          </a:p>
          <a:p>
            <a:pPr lvl="1"/>
            <a:r>
              <a:rPr lang="en-US" sz="2000" dirty="0"/>
              <a:t>The idea is that multiple threads executing in parallel are accessing </a:t>
            </a:r>
            <a:r>
              <a:rPr lang="en-US" sz="2000" b="1" dirty="0">
                <a:solidFill>
                  <a:srgbClr val="FF0000"/>
                </a:solidFill>
              </a:rPr>
              <a:t>a single shared main memory</a:t>
            </a:r>
            <a:r>
              <a:rPr lang="en-US" sz="2000" dirty="0"/>
              <a:t>.</a:t>
            </a:r>
          </a:p>
          <a:p>
            <a:pPr marL="0" indent="0">
              <a:buNone/>
            </a:pPr>
            <a:endParaRPr lang="en-US" sz="2000" dirty="0"/>
          </a:p>
          <a:p>
            <a:pPr>
              <a:buFont typeface="Wingdings" panose="05000000000000000000" pitchFamily="2" charset="2"/>
              <a:buChar char="q"/>
            </a:pPr>
            <a:r>
              <a:rPr lang="en-US" sz="2000" dirty="0"/>
              <a:t> SC implementations will result in </a:t>
            </a:r>
            <a:r>
              <a:rPr lang="en-US" sz="2000" b="1" dirty="0">
                <a:solidFill>
                  <a:srgbClr val="FF0000"/>
                </a:solidFill>
              </a:rPr>
              <a:t>poor performance</a:t>
            </a:r>
            <a:r>
              <a:rPr lang="en-US" sz="2000" dirty="0"/>
              <a:t>.</a:t>
            </a:r>
          </a:p>
          <a:p>
            <a:pPr lvl="1"/>
            <a:r>
              <a:rPr lang="en-US" sz="2000" dirty="0">
                <a:sym typeface="Wingdings" panose="05000000000000000000" pitchFamily="2" charset="2"/>
              </a:rPr>
              <a:t>SC</a:t>
            </a:r>
            <a:r>
              <a:rPr lang="en-US" sz="2000" dirty="0">
                <a:solidFill>
                  <a:srgbClr val="00B050"/>
                </a:solidFill>
                <a:sym typeface="Wingdings" panose="05000000000000000000" pitchFamily="2" charset="2"/>
              </a:rPr>
              <a:t> </a:t>
            </a:r>
            <a:r>
              <a:rPr lang="en-US" sz="2000" dirty="0">
                <a:sym typeface="Wingdings" panose="05000000000000000000" pitchFamily="2" charset="2"/>
              </a:rPr>
              <a:t>is a strong memory model.</a:t>
            </a:r>
            <a:r>
              <a:rPr lang="en-US" sz="1600" dirty="0"/>
              <a:t>	</a:t>
            </a:r>
          </a:p>
          <a:p>
            <a:pPr lvl="1"/>
            <a:r>
              <a:rPr lang="en-US" sz="2000" dirty="0"/>
              <a:t>The benefits of multiple threads, instruction-level parallelism, etc. are greatly limited </a:t>
            </a:r>
            <a:r>
              <a:rPr lang="en-US" sz="2000" dirty="0">
                <a:sym typeface="Wingdings" panose="05000000000000000000" pitchFamily="2" charset="2"/>
              </a:rPr>
              <a:t></a:t>
            </a:r>
          </a:p>
        </p:txBody>
      </p:sp>
    </p:spTree>
    <p:extLst>
      <p:ext uri="{BB962C8B-B14F-4D97-AF65-F5344CB8AC3E}">
        <p14:creationId xmlns:p14="http://schemas.microsoft.com/office/powerpoint/2010/main" val="3764144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18366</TotalTime>
  <Words>2118</Words>
  <Application>Microsoft Office PowerPoint</Application>
  <PresentationFormat>Widescreen</PresentationFormat>
  <Paragraphs>234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Wingdings</vt:lpstr>
      <vt:lpstr>Office Theme</vt:lpstr>
      <vt:lpstr>Parallel Computing</vt:lpstr>
      <vt:lpstr>PowerPoint Presentation</vt:lpstr>
      <vt:lpstr>Memory Model</vt:lpstr>
      <vt:lpstr>Memory Model</vt:lpstr>
      <vt:lpstr>Sequential Consistency Model</vt:lpstr>
      <vt:lpstr>Sequential Consistency Model</vt:lpstr>
      <vt:lpstr>Sequential Consistency Model</vt:lpstr>
      <vt:lpstr>Sequential Consistency Model</vt:lpstr>
      <vt:lpstr>Sequential Consistency Model</vt:lpstr>
      <vt:lpstr>Weak Memory Model</vt:lpstr>
      <vt:lpstr>Weak Memory Model: Write Buffer</vt:lpstr>
      <vt:lpstr>Weak Memory Model: Write Buffer</vt:lpstr>
      <vt:lpstr>Weak Memory Model: Write Buffer</vt:lpstr>
      <vt:lpstr>OpenMP: Memory Model</vt:lpstr>
      <vt:lpstr>OpenMP: Memory Model</vt:lpstr>
      <vt:lpstr>OpenMP: Memory Model</vt:lpstr>
      <vt:lpstr>OpenMP: Flush</vt:lpstr>
      <vt:lpstr>OpenMP: Flush</vt:lpstr>
      <vt:lpstr>OpenMP: Flush</vt:lpstr>
      <vt:lpstr>OpenMP: Flush</vt:lpstr>
      <vt:lpstr>OpenMP: Flush</vt:lpstr>
      <vt:lpstr>OpenMP: Flush</vt:lpstr>
      <vt:lpstr>OpenMP: Flush</vt:lpstr>
      <vt:lpstr>OpenMP: Flush</vt:lpstr>
      <vt:lpstr>OpenMP: Flush</vt:lpstr>
      <vt:lpstr>OpenMP: Flush</vt:lpstr>
      <vt:lpstr>OpenMP: Flush</vt:lpstr>
      <vt:lpstr>OpenMP: Flush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2875</cp:revision>
  <cp:lastPrinted>2021-03-30T14:46:28Z</cp:lastPrinted>
  <dcterms:created xsi:type="dcterms:W3CDTF">2020-08-01T06:16:01Z</dcterms:created>
  <dcterms:modified xsi:type="dcterms:W3CDTF">2021-04-02T01:40:49Z</dcterms:modified>
</cp:coreProperties>
</file>