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5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56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3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D9BC-DFE0-45E4-BDC5-8A27E311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Vector 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A3EA-FC93-4EA1-9C18-835DBF44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sequence of equally spaced blocks of elements of an existing datatype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new datatype </a:t>
            </a:r>
            <a:r>
              <a:rPr lang="en-US" sz="2000" b="1" i="1" dirty="0" err="1">
                <a:solidFill>
                  <a:srgbClr val="FF0000"/>
                </a:solidFill>
              </a:rPr>
              <a:t>newType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represents a sequence of </a:t>
            </a:r>
            <a:r>
              <a:rPr lang="en-US" sz="2000" b="1" i="1" dirty="0">
                <a:solidFill>
                  <a:srgbClr val="FF0000"/>
                </a:solidFill>
              </a:rPr>
              <a:t>count</a:t>
            </a:r>
            <a:r>
              <a:rPr lang="en-US" sz="2000" dirty="0"/>
              <a:t> blocks, each of which contains </a:t>
            </a:r>
            <a:r>
              <a:rPr lang="en-US" sz="2000" b="1" i="1" dirty="0" err="1">
                <a:solidFill>
                  <a:srgbClr val="FF0000"/>
                </a:solidFill>
              </a:rPr>
              <a:t>blockLen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elements of </a:t>
            </a:r>
            <a:r>
              <a:rPr lang="en-US" sz="2000" b="1" i="1" dirty="0" err="1">
                <a:solidFill>
                  <a:srgbClr val="FF0000"/>
                </a:solidFill>
              </a:rPr>
              <a:t>oldType</a:t>
            </a:r>
            <a:r>
              <a:rPr lang="en-US" sz="2000" dirty="0"/>
              <a:t>.</a:t>
            </a:r>
          </a:p>
          <a:p>
            <a:r>
              <a:rPr lang="en-US" sz="2000" dirty="0"/>
              <a:t>Every two consecutive blocks are separated by </a:t>
            </a:r>
            <a:r>
              <a:rPr lang="en-US" sz="2000" b="1" i="1" dirty="0">
                <a:solidFill>
                  <a:srgbClr val="FF0000"/>
                </a:solidFill>
              </a:rPr>
              <a:t>stride </a:t>
            </a:r>
            <a:r>
              <a:rPr lang="en-US" sz="2000" dirty="0"/>
              <a:t>elements of </a:t>
            </a:r>
            <a:r>
              <a:rPr lang="en-US" sz="2000" b="1" i="1" dirty="0" err="1">
                <a:solidFill>
                  <a:srgbClr val="FF0000"/>
                </a:solidFill>
              </a:rPr>
              <a:t>oldType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altLang="en-US" sz="1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671C7B-8634-4555-90AD-54EF391ADB0D}"/>
              </a:ext>
            </a:extLst>
          </p:cNvPr>
          <p:cNvSpPr/>
          <p:nvPr/>
        </p:nvSpPr>
        <p:spPr>
          <a:xfrm>
            <a:off x="754363" y="2623617"/>
            <a:ext cx="10515600" cy="821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 </a:t>
            </a:r>
            <a:r>
              <a:rPr lang="en-US" b="1" dirty="0" err="1">
                <a:solidFill>
                  <a:schemeClr val="tx1"/>
                </a:solidFill>
              </a:rPr>
              <a:t>Type_vector</a:t>
            </a:r>
            <a:r>
              <a:rPr lang="en-US" b="1" dirty="0">
                <a:solidFill>
                  <a:schemeClr val="tx1"/>
                </a:solidFill>
              </a:rPr>
              <a:t>( int count , int </a:t>
            </a:r>
            <a:r>
              <a:rPr lang="en-US" b="1" dirty="0" err="1">
                <a:solidFill>
                  <a:schemeClr val="tx1"/>
                </a:solidFill>
              </a:rPr>
              <a:t>blockLen</a:t>
            </a:r>
            <a:r>
              <a:rPr lang="en-US" b="1" dirty="0">
                <a:solidFill>
                  <a:schemeClr val="tx1"/>
                </a:solidFill>
              </a:rPr>
              <a:t> , int stride 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oldType</a:t>
            </a:r>
            <a:r>
              <a:rPr lang="en-US" b="1" dirty="0">
                <a:solidFill>
                  <a:schemeClr val="tx1"/>
                </a:solidFill>
              </a:rPr>
              <a:t> 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276F04-77DB-4F2E-8C03-A6517619C814}"/>
              </a:ext>
            </a:extLst>
          </p:cNvPr>
          <p:cNvSpPr/>
          <p:nvPr/>
        </p:nvSpPr>
        <p:spPr>
          <a:xfrm>
            <a:off x="10673086" y="2380729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A25936-BF6E-4826-A76D-6E1107A21FF5}"/>
              </a:ext>
            </a:extLst>
          </p:cNvPr>
          <p:cNvSpPr/>
          <p:nvPr/>
        </p:nvSpPr>
        <p:spPr>
          <a:xfrm>
            <a:off x="1042987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FFAA0E-CA4B-483B-9381-F2183A30FBE6}"/>
              </a:ext>
            </a:extLst>
          </p:cNvPr>
          <p:cNvSpPr/>
          <p:nvPr/>
        </p:nvSpPr>
        <p:spPr>
          <a:xfrm>
            <a:off x="1771650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635BF-9A91-4AA9-BDCA-07AEB4090A66}"/>
              </a:ext>
            </a:extLst>
          </p:cNvPr>
          <p:cNvSpPr/>
          <p:nvPr/>
        </p:nvSpPr>
        <p:spPr>
          <a:xfrm>
            <a:off x="2500313" y="5295900"/>
            <a:ext cx="728663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ECDE4-AC78-48DE-9C2C-B6B3DE08F48E}"/>
              </a:ext>
            </a:extLst>
          </p:cNvPr>
          <p:cNvSpPr/>
          <p:nvPr/>
        </p:nvSpPr>
        <p:spPr>
          <a:xfrm>
            <a:off x="3228976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A94CE-546D-45AE-A749-EE90D06ABF80}"/>
              </a:ext>
            </a:extLst>
          </p:cNvPr>
          <p:cNvSpPr/>
          <p:nvPr/>
        </p:nvSpPr>
        <p:spPr>
          <a:xfrm>
            <a:off x="3957639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F545F-6F0A-45B7-B2A1-2100361BD15D}"/>
              </a:ext>
            </a:extLst>
          </p:cNvPr>
          <p:cNvSpPr/>
          <p:nvPr/>
        </p:nvSpPr>
        <p:spPr>
          <a:xfrm>
            <a:off x="4686302" y="5295900"/>
            <a:ext cx="728663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035963-BE8C-424A-BF13-C02BAACEE170}"/>
              </a:ext>
            </a:extLst>
          </p:cNvPr>
          <p:cNvSpPr/>
          <p:nvPr/>
        </p:nvSpPr>
        <p:spPr>
          <a:xfrm>
            <a:off x="5419728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F7E06-29FD-4EB2-B321-2185B3FC3A5A}"/>
              </a:ext>
            </a:extLst>
          </p:cNvPr>
          <p:cNvSpPr/>
          <p:nvPr/>
        </p:nvSpPr>
        <p:spPr>
          <a:xfrm>
            <a:off x="6153154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FA3D9CB-9F5D-4725-A2DE-8247AEA49B4D}"/>
              </a:ext>
            </a:extLst>
          </p:cNvPr>
          <p:cNvSpPr/>
          <p:nvPr/>
        </p:nvSpPr>
        <p:spPr>
          <a:xfrm rot="5400000">
            <a:off x="2021680" y="4796695"/>
            <a:ext cx="228600" cy="218598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2A6F2-31A5-43EF-B258-B8E627A21DB0}"/>
              </a:ext>
            </a:extLst>
          </p:cNvPr>
          <p:cNvSpPr txBox="1"/>
          <p:nvPr/>
        </p:nvSpPr>
        <p:spPr>
          <a:xfrm>
            <a:off x="1681159" y="6058520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stride=3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647E26-C6E8-4659-B7B7-C9A729695DC4}"/>
              </a:ext>
            </a:extLst>
          </p:cNvPr>
          <p:cNvSpPr txBox="1"/>
          <p:nvPr/>
        </p:nvSpPr>
        <p:spPr>
          <a:xfrm>
            <a:off x="1297782" y="4766358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blockLen</a:t>
            </a:r>
            <a:r>
              <a:rPr lang="en-US" b="1" dirty="0"/>
              <a:t>=2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3BDB7E9-284A-42F1-A04A-EB97AC52BC40}"/>
              </a:ext>
            </a:extLst>
          </p:cNvPr>
          <p:cNvSpPr/>
          <p:nvPr/>
        </p:nvSpPr>
        <p:spPr>
          <a:xfrm rot="16200000">
            <a:off x="1657350" y="4484654"/>
            <a:ext cx="228600" cy="137160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57FAF-A44C-4844-A946-9234DE26E2EF}"/>
              </a:ext>
            </a:extLst>
          </p:cNvPr>
          <p:cNvSpPr txBox="1"/>
          <p:nvPr/>
        </p:nvSpPr>
        <p:spPr>
          <a:xfrm>
            <a:off x="5061350" y="6117987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count=3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7AAE9C-F9DE-40EF-AEC8-75CD0552EDF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796664" y="5530177"/>
            <a:ext cx="3264686" cy="772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86FA6A-DB07-4C37-853A-66008EAEC9F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927888" y="5530177"/>
            <a:ext cx="1133462" cy="772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45BC0D-0ACD-4DDA-8A66-8A2773A11789}"/>
              </a:ext>
            </a:extLst>
          </p:cNvPr>
          <p:cNvCxnSpPr>
            <a:cxnSpLocks/>
            <a:stCxn id="24" idx="1"/>
          </p:cNvCxnSpPr>
          <p:nvPr/>
        </p:nvCxnSpPr>
        <p:spPr>
          <a:xfrm flipV="1">
            <a:off x="5061350" y="5551729"/>
            <a:ext cx="1026329" cy="750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9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7F9E-F13D-48D8-963B-402CCF6D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Vector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2E9B-7D79-4CB8-9CE1-D00C777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Example: </a:t>
            </a:r>
            <a:r>
              <a:rPr lang="en-US" sz="2000" dirty="0"/>
              <a:t>one column of a C/C++ matrix with 4 rows and 6 columns  </a:t>
            </a:r>
          </a:p>
          <a:p>
            <a:pPr marL="0" indent="0">
              <a:buNone/>
            </a:pPr>
            <a:r>
              <a:rPr lang="en-US" sz="2000" dirty="0"/>
              <a:t>mat[4][6]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F14DF3-504E-4B86-86E1-D164A12CE0B3}"/>
              </a:ext>
            </a:extLst>
          </p:cNvPr>
          <p:cNvGrpSpPr/>
          <p:nvPr/>
        </p:nvGrpSpPr>
        <p:grpSpPr>
          <a:xfrm>
            <a:off x="2371725" y="3067050"/>
            <a:ext cx="4819650" cy="609600"/>
            <a:chOff x="2371725" y="3067050"/>
            <a:chExt cx="4819650" cy="60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AD0BCD-F15A-4E23-897A-AD2F70CC7A4F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23DECE-8AA0-48AC-BC58-B1FDC847DFAE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A13063-C553-4A45-8B54-6AA11C07D93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5FBB6D-69E8-4D35-AAD7-647DB5201E36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8F08AA-6378-4112-8B8E-8CF07A8EF169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B9D873-37B8-4B36-8652-84574BC2DEC4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2F9A43-40E9-4D33-8F12-0CCD6EB2CDCE}"/>
              </a:ext>
            </a:extLst>
          </p:cNvPr>
          <p:cNvGrpSpPr/>
          <p:nvPr/>
        </p:nvGrpSpPr>
        <p:grpSpPr>
          <a:xfrm>
            <a:off x="2371725" y="3676650"/>
            <a:ext cx="4819650" cy="609600"/>
            <a:chOff x="2371725" y="3067050"/>
            <a:chExt cx="481965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0C8CF0-6BB1-4293-BDF5-F239243670A5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67715D-9BF8-48B8-9B02-66E464A103E5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15320E-423F-4244-A78E-68AD91F2E08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F6B667-3424-48D3-9F77-03EA4450780E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D978BA-A035-47BA-98FB-737D31ABAF65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3DC71-594C-4B5A-B8AF-6F284963A880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FC9139-8FA4-4FEC-9725-893B7A5D0F4D}"/>
              </a:ext>
            </a:extLst>
          </p:cNvPr>
          <p:cNvGrpSpPr/>
          <p:nvPr/>
        </p:nvGrpSpPr>
        <p:grpSpPr>
          <a:xfrm>
            <a:off x="2371725" y="4286250"/>
            <a:ext cx="4819650" cy="609600"/>
            <a:chOff x="2371725" y="3067050"/>
            <a:chExt cx="481965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7B16F5-7EF5-4398-A514-E1E5BE9F27CC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AC6BED-342D-47D8-9603-29F3A1546854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935988-21D6-4906-B575-226A7E51AB46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867B34-16D4-4CAE-A250-E08735F91019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DC780D-5F9E-4370-A2FE-54E3399B4141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364D30-EE18-4AAB-864D-4976E8A25868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E5B2DB-1F23-4DAC-A7B0-061311508607}"/>
              </a:ext>
            </a:extLst>
          </p:cNvPr>
          <p:cNvGrpSpPr/>
          <p:nvPr/>
        </p:nvGrpSpPr>
        <p:grpSpPr>
          <a:xfrm>
            <a:off x="2371725" y="4895850"/>
            <a:ext cx="4819650" cy="609600"/>
            <a:chOff x="2371725" y="3067050"/>
            <a:chExt cx="4819650" cy="609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E09973-9950-4455-BD35-6CAB563F5B1E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733469-C5FF-4C83-8B34-9A572DCA8A53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7E9D85-9B91-4E5C-9D1A-909C4FF75695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1FE797-A056-4D99-8C19-5F136C79CF55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83478F-2856-4EE8-BFF8-28CDF40B7C06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D7EC25-8541-41C3-A242-971889890109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6A96699-5572-46D5-BCDC-F6869D105A55}"/>
              </a:ext>
            </a:extLst>
          </p:cNvPr>
          <p:cNvSpPr/>
          <p:nvPr/>
        </p:nvSpPr>
        <p:spPr>
          <a:xfrm>
            <a:off x="7500937" y="3067050"/>
            <a:ext cx="114300" cy="24384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F87517-D88A-4502-8538-A04D9EDAB0AA}"/>
              </a:ext>
            </a:extLst>
          </p:cNvPr>
          <p:cNvSpPr txBox="1"/>
          <p:nvPr/>
        </p:nvSpPr>
        <p:spPr>
          <a:xfrm>
            <a:off x="7774394" y="4101584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count=4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8FEA783-7B98-421F-B27B-5DB9414FC7EE}"/>
              </a:ext>
            </a:extLst>
          </p:cNvPr>
          <p:cNvSpPr/>
          <p:nvPr/>
        </p:nvSpPr>
        <p:spPr>
          <a:xfrm rot="5400000">
            <a:off x="2728911" y="5395915"/>
            <a:ext cx="85728" cy="8001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B605B-6F7E-473F-9FAA-6B586CBBDB5B}"/>
              </a:ext>
            </a:extLst>
          </p:cNvPr>
          <p:cNvSpPr txBox="1"/>
          <p:nvPr/>
        </p:nvSpPr>
        <p:spPr>
          <a:xfrm>
            <a:off x="2371724" y="599229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blockLen</a:t>
            </a:r>
            <a:r>
              <a:rPr lang="en-US" dirty="0"/>
              <a:t>=1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02FB2-E732-4045-A5F2-5815E87C7C12}"/>
              </a:ext>
            </a:extLst>
          </p:cNvPr>
          <p:cNvSpPr txBox="1"/>
          <p:nvPr/>
        </p:nvSpPr>
        <p:spPr>
          <a:xfrm>
            <a:off x="544361" y="3916918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&amp;mat[0][0]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C8EFA80-C28A-438B-ABDE-1AD8A9FA4C8B}"/>
              </a:ext>
            </a:extLst>
          </p:cNvPr>
          <p:cNvSpPr/>
          <p:nvPr/>
        </p:nvSpPr>
        <p:spPr>
          <a:xfrm rot="16200000">
            <a:off x="4574383" y="490539"/>
            <a:ext cx="395283" cy="475773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D212A4-FC37-40D2-BC2B-1456EE355F29}"/>
              </a:ext>
            </a:extLst>
          </p:cNvPr>
          <p:cNvSpPr txBox="1"/>
          <p:nvPr/>
        </p:nvSpPr>
        <p:spPr>
          <a:xfrm>
            <a:off x="4371975" y="2234967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stride=6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967A3C-C1AA-42DD-8EE1-E02DA366B0A0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158215" y="3162300"/>
            <a:ext cx="1176605" cy="754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7F9E-F13D-48D8-963B-402CCF6D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Vector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2E9B-7D79-4CB8-9CE1-D00C777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Example: </a:t>
            </a:r>
            <a:r>
              <a:rPr lang="en-US" sz="2000" dirty="0"/>
              <a:t>one column of a C/C++ matrix with 4 rows and 6 columns  </a:t>
            </a:r>
          </a:p>
          <a:p>
            <a:pPr marL="0" indent="0">
              <a:buNone/>
            </a:pPr>
            <a:r>
              <a:rPr lang="en-US" sz="2000" dirty="0"/>
              <a:t>mat[4][6]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F14DF3-504E-4B86-86E1-D164A12CE0B3}"/>
              </a:ext>
            </a:extLst>
          </p:cNvPr>
          <p:cNvGrpSpPr/>
          <p:nvPr/>
        </p:nvGrpSpPr>
        <p:grpSpPr>
          <a:xfrm>
            <a:off x="2362200" y="31051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AD0BCD-F15A-4E23-897A-AD2F70CC7A4F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23DECE-8AA0-48AC-BC58-B1FDC847DFAE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A13063-C553-4A45-8B54-6AA11C07D93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5FBB6D-69E8-4D35-AAD7-647DB5201E36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8F08AA-6378-4112-8B8E-8CF07A8EF169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B9D873-37B8-4B36-8652-84574BC2DEC4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2F9A43-40E9-4D33-8F12-0CCD6EB2CDCE}"/>
              </a:ext>
            </a:extLst>
          </p:cNvPr>
          <p:cNvGrpSpPr/>
          <p:nvPr/>
        </p:nvGrpSpPr>
        <p:grpSpPr>
          <a:xfrm>
            <a:off x="2362200" y="37147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0C8CF0-6BB1-4293-BDF5-F239243670A5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67715D-9BF8-48B8-9B02-66E464A103E5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15320E-423F-4244-A78E-68AD91F2E08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F6B667-3424-48D3-9F77-03EA4450780E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D978BA-A035-47BA-98FB-737D31ABAF65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3DC71-594C-4B5A-B8AF-6F284963A880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FC9139-8FA4-4FEC-9725-893B7A5D0F4D}"/>
              </a:ext>
            </a:extLst>
          </p:cNvPr>
          <p:cNvGrpSpPr/>
          <p:nvPr/>
        </p:nvGrpSpPr>
        <p:grpSpPr>
          <a:xfrm>
            <a:off x="2371725" y="42862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7B16F5-7EF5-4398-A514-E1E5BE9F27CC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AC6BED-342D-47D8-9603-29F3A1546854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935988-21D6-4906-B575-226A7E51AB46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867B34-16D4-4CAE-A250-E08735F91019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DC780D-5F9E-4370-A2FE-54E3399B4141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364D30-EE18-4AAB-864D-4976E8A25868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E5B2DB-1F23-4DAC-A7B0-061311508607}"/>
              </a:ext>
            </a:extLst>
          </p:cNvPr>
          <p:cNvGrpSpPr/>
          <p:nvPr/>
        </p:nvGrpSpPr>
        <p:grpSpPr>
          <a:xfrm>
            <a:off x="2371725" y="48958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E09973-9950-4455-BD35-6CAB563F5B1E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733469-C5FF-4C83-8B34-9A572DCA8A53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7E9D85-9B91-4E5C-9D1A-909C4FF75695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1FE797-A056-4D99-8C19-5F136C79CF55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83478F-2856-4EE8-BFF8-28CDF40B7C06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D7EC25-8541-41C3-A242-971889890109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6A96699-5572-46D5-BCDC-F6869D105A55}"/>
              </a:ext>
            </a:extLst>
          </p:cNvPr>
          <p:cNvSpPr/>
          <p:nvPr/>
        </p:nvSpPr>
        <p:spPr>
          <a:xfrm>
            <a:off x="7500937" y="3067050"/>
            <a:ext cx="114300" cy="24384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F87517-D88A-4502-8538-A04D9EDAB0AA}"/>
              </a:ext>
            </a:extLst>
          </p:cNvPr>
          <p:cNvSpPr txBox="1"/>
          <p:nvPr/>
        </p:nvSpPr>
        <p:spPr>
          <a:xfrm>
            <a:off x="7774394" y="4101584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count=4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8FEA783-7B98-421F-B27B-5DB9414FC7EE}"/>
              </a:ext>
            </a:extLst>
          </p:cNvPr>
          <p:cNvSpPr/>
          <p:nvPr/>
        </p:nvSpPr>
        <p:spPr>
          <a:xfrm rot="5400000">
            <a:off x="2728911" y="5395915"/>
            <a:ext cx="85728" cy="8001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B605B-6F7E-473F-9FAA-6B586CBBDB5B}"/>
              </a:ext>
            </a:extLst>
          </p:cNvPr>
          <p:cNvSpPr txBox="1"/>
          <p:nvPr/>
        </p:nvSpPr>
        <p:spPr>
          <a:xfrm>
            <a:off x="2371724" y="599229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blockLen</a:t>
            </a:r>
            <a:r>
              <a:rPr lang="en-US" dirty="0"/>
              <a:t>=1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02FB2-E732-4045-A5F2-5815E87C7C12}"/>
              </a:ext>
            </a:extLst>
          </p:cNvPr>
          <p:cNvSpPr txBox="1"/>
          <p:nvPr/>
        </p:nvSpPr>
        <p:spPr>
          <a:xfrm>
            <a:off x="544361" y="3916918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&amp;mat[0][2]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C8EFA80-C28A-438B-ABDE-1AD8A9FA4C8B}"/>
              </a:ext>
            </a:extLst>
          </p:cNvPr>
          <p:cNvSpPr/>
          <p:nvPr/>
        </p:nvSpPr>
        <p:spPr>
          <a:xfrm rot="16200000">
            <a:off x="4574383" y="490539"/>
            <a:ext cx="395283" cy="475773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D212A4-FC37-40D2-BC2B-1456EE355F29}"/>
              </a:ext>
            </a:extLst>
          </p:cNvPr>
          <p:cNvSpPr txBox="1"/>
          <p:nvPr/>
        </p:nvSpPr>
        <p:spPr>
          <a:xfrm>
            <a:off x="4371975" y="2234967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stride=6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967A3C-C1AA-42DD-8EE1-E02DA366B0A0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158215" y="3105150"/>
            <a:ext cx="2804185" cy="811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6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7F9E-F13D-48D8-963B-402CCF6D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Vector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2E9B-7D79-4CB8-9CE1-D00C777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Example:</a:t>
            </a:r>
            <a:r>
              <a:rPr lang="en-US" sz="2000" dirty="0"/>
              <a:t> two columns of a C/C++ matrix with 4 rows and 6 columns  </a:t>
            </a:r>
          </a:p>
          <a:p>
            <a:pPr marL="0" indent="0">
              <a:buNone/>
            </a:pPr>
            <a:r>
              <a:rPr lang="en-US" sz="2000" dirty="0"/>
              <a:t>mat[4][6]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F14DF3-504E-4B86-86E1-D164A12CE0B3}"/>
              </a:ext>
            </a:extLst>
          </p:cNvPr>
          <p:cNvGrpSpPr/>
          <p:nvPr/>
        </p:nvGrpSpPr>
        <p:grpSpPr>
          <a:xfrm>
            <a:off x="2362200" y="31051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AD0BCD-F15A-4E23-897A-AD2F70CC7A4F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23DECE-8AA0-48AC-BC58-B1FDC847DFAE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A13063-C553-4A45-8B54-6AA11C07D93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5FBB6D-69E8-4D35-AAD7-647DB5201E36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8F08AA-6378-4112-8B8E-8CF07A8EF169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B9D873-37B8-4B36-8652-84574BC2DEC4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2F9A43-40E9-4D33-8F12-0CCD6EB2CDCE}"/>
              </a:ext>
            </a:extLst>
          </p:cNvPr>
          <p:cNvGrpSpPr/>
          <p:nvPr/>
        </p:nvGrpSpPr>
        <p:grpSpPr>
          <a:xfrm>
            <a:off x="2362200" y="37147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0C8CF0-6BB1-4293-BDF5-F239243670A5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67715D-9BF8-48B8-9B02-66E464A103E5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15320E-423F-4244-A78E-68AD91F2E08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F6B667-3424-48D3-9F77-03EA4450780E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D978BA-A035-47BA-98FB-737D31ABAF65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3DC71-594C-4B5A-B8AF-6F284963A880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FC9139-8FA4-4FEC-9725-893B7A5D0F4D}"/>
              </a:ext>
            </a:extLst>
          </p:cNvPr>
          <p:cNvGrpSpPr/>
          <p:nvPr/>
        </p:nvGrpSpPr>
        <p:grpSpPr>
          <a:xfrm>
            <a:off x="2371725" y="42862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7B16F5-7EF5-4398-A514-E1E5BE9F27CC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AC6BED-342D-47D8-9603-29F3A1546854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935988-21D6-4906-B575-226A7E51AB46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867B34-16D4-4CAE-A250-E08735F91019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DC780D-5F9E-4370-A2FE-54E3399B4141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364D30-EE18-4AAB-864D-4976E8A25868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E5B2DB-1F23-4DAC-A7B0-061311508607}"/>
              </a:ext>
            </a:extLst>
          </p:cNvPr>
          <p:cNvGrpSpPr/>
          <p:nvPr/>
        </p:nvGrpSpPr>
        <p:grpSpPr>
          <a:xfrm>
            <a:off x="2371725" y="48958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E09973-9950-4455-BD35-6CAB563F5B1E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733469-C5FF-4C83-8B34-9A572DCA8A53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7E9D85-9B91-4E5C-9D1A-909C4FF75695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1FE797-A056-4D99-8C19-5F136C79CF55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83478F-2856-4EE8-BFF8-28CDF40B7C06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D7EC25-8541-41C3-A242-971889890109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6A96699-5572-46D5-BCDC-F6869D105A55}"/>
              </a:ext>
            </a:extLst>
          </p:cNvPr>
          <p:cNvSpPr/>
          <p:nvPr/>
        </p:nvSpPr>
        <p:spPr>
          <a:xfrm>
            <a:off x="7500937" y="3067050"/>
            <a:ext cx="114300" cy="24384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F87517-D88A-4502-8538-A04D9EDAB0AA}"/>
              </a:ext>
            </a:extLst>
          </p:cNvPr>
          <p:cNvSpPr txBox="1"/>
          <p:nvPr/>
        </p:nvSpPr>
        <p:spPr>
          <a:xfrm>
            <a:off x="7774394" y="4101584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count=4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8FEA783-7B98-421F-B27B-5DB9414FC7EE}"/>
              </a:ext>
            </a:extLst>
          </p:cNvPr>
          <p:cNvSpPr/>
          <p:nvPr/>
        </p:nvSpPr>
        <p:spPr>
          <a:xfrm rot="5400000">
            <a:off x="3095625" y="5029200"/>
            <a:ext cx="152399" cy="16002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B605B-6F7E-473F-9FAA-6B586CBBDB5B}"/>
              </a:ext>
            </a:extLst>
          </p:cNvPr>
          <p:cNvSpPr txBox="1"/>
          <p:nvPr/>
        </p:nvSpPr>
        <p:spPr>
          <a:xfrm>
            <a:off x="2371724" y="599229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blockLen</a:t>
            </a:r>
            <a:r>
              <a:rPr lang="en-US" dirty="0"/>
              <a:t>=2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02FB2-E732-4045-A5F2-5815E87C7C12}"/>
              </a:ext>
            </a:extLst>
          </p:cNvPr>
          <p:cNvSpPr txBox="1"/>
          <p:nvPr/>
        </p:nvSpPr>
        <p:spPr>
          <a:xfrm>
            <a:off x="544361" y="3916918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&amp;mat[0][0]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C8EFA80-C28A-438B-ABDE-1AD8A9FA4C8B}"/>
              </a:ext>
            </a:extLst>
          </p:cNvPr>
          <p:cNvSpPr/>
          <p:nvPr/>
        </p:nvSpPr>
        <p:spPr>
          <a:xfrm rot="16200000">
            <a:off x="4574383" y="490539"/>
            <a:ext cx="395283" cy="475773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D212A4-FC37-40D2-BC2B-1456EE355F29}"/>
              </a:ext>
            </a:extLst>
          </p:cNvPr>
          <p:cNvSpPr txBox="1"/>
          <p:nvPr/>
        </p:nvSpPr>
        <p:spPr>
          <a:xfrm>
            <a:off x="4371975" y="2234967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stride=6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967A3C-C1AA-42DD-8EE1-E02DA366B0A0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158215" y="3143250"/>
            <a:ext cx="1203985" cy="773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1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7B15-E5AE-4CC2-A5C9-C4FA0A5D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Indexed Datatypes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3239A-DC75-498A-9575-F7879B952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Create an indexed list of arbitrary-sized blocks within a matrix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new datatype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newType</a:t>
                </a:r>
                <a:r>
                  <a:rPr lang="en-US" sz="2000" dirty="0"/>
                  <a:t> represents a sequence of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count</a:t>
                </a:r>
                <a:r>
                  <a:rPr lang="en-US" sz="2000" dirty="0"/>
                  <a:t> blocks, 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block </a:t>
                </a:r>
              </a:p>
              <a:p>
                <a:pPr lvl="1"/>
                <a:r>
                  <a:rPr lang="en-US" sz="2000" dirty="0"/>
                  <a:t>contains an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array_of_blocklengths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[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] </a:t>
                </a:r>
                <a:r>
                  <a:rPr lang="en-US" sz="2000" dirty="0"/>
                  <a:t>elements  of the old datatype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oldType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and </a:t>
                </a:r>
              </a:p>
              <a:p>
                <a:pPr lvl="1"/>
                <a:r>
                  <a:rPr lang="en-US" sz="2000" dirty="0"/>
                  <a:t>Every two consecutive blocks are separated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stride</a:t>
                </a:r>
                <a:r>
                  <a:rPr lang="en-US" sz="2000" dirty="0"/>
                  <a:t> elements each.</a:t>
                </a:r>
              </a:p>
              <a:p>
                <a:pPr marL="0" indent="0">
                  <a:buNone/>
                </a:pPr>
                <a:r>
                  <a:rPr lang="en-US" sz="2000" dirty="0"/>
                  <a:t>Useful for custom-shaped data of matrices with a fixed dimension</a:t>
                </a:r>
              </a:p>
              <a:p>
                <a:pPr lvl="1"/>
                <a:r>
                  <a:rPr lang="en-US" sz="2000" dirty="0"/>
                  <a:t>Lower or upper triangular matrices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3239A-DC75-498A-9575-F7879B952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488FF7-226D-4E29-A452-4078856E0D0B}"/>
              </a:ext>
            </a:extLst>
          </p:cNvPr>
          <p:cNvSpPr/>
          <p:nvPr/>
        </p:nvSpPr>
        <p:spPr>
          <a:xfrm>
            <a:off x="829942" y="2623617"/>
            <a:ext cx="10515600" cy="821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MPI_ </a:t>
            </a:r>
            <a:r>
              <a:rPr lang="en-US" b="1" dirty="0" err="1">
                <a:solidFill>
                  <a:schemeClr val="tx1"/>
                </a:solidFill>
              </a:rPr>
              <a:t>Type_indexed</a:t>
            </a:r>
            <a:r>
              <a:rPr lang="en-US" b="1" dirty="0">
                <a:solidFill>
                  <a:schemeClr val="tx1"/>
                </a:solidFill>
              </a:rPr>
              <a:t>( int count , const int </a:t>
            </a:r>
            <a:r>
              <a:rPr lang="en-US" b="1" dirty="0" err="1">
                <a:solidFill>
                  <a:schemeClr val="tx1"/>
                </a:solidFill>
              </a:rPr>
              <a:t>array_of_blocklengths</a:t>
            </a:r>
            <a:r>
              <a:rPr lang="en-US" b="1" dirty="0">
                <a:solidFill>
                  <a:schemeClr val="tx1"/>
                </a:solidFill>
              </a:rPr>
              <a:t> [] , const int </a:t>
            </a:r>
            <a:r>
              <a:rPr lang="en-US" b="1" dirty="0" err="1">
                <a:solidFill>
                  <a:schemeClr val="tx1"/>
                </a:solidFill>
              </a:rPr>
              <a:t>array_of_displacements</a:t>
            </a:r>
            <a:r>
              <a:rPr lang="en-US" b="1" dirty="0">
                <a:solidFill>
                  <a:schemeClr val="tx1"/>
                </a:solidFill>
              </a:rPr>
              <a:t> [] ,   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oldType</a:t>
            </a:r>
            <a:r>
              <a:rPr lang="en-US" b="1" dirty="0">
                <a:solidFill>
                  <a:schemeClr val="tx1"/>
                </a:solidFill>
              </a:rPr>
              <a:t> 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C11325-A8EC-40B4-A7FD-40057273AAB6}"/>
              </a:ext>
            </a:extLst>
          </p:cNvPr>
          <p:cNvSpPr/>
          <p:nvPr/>
        </p:nvSpPr>
        <p:spPr>
          <a:xfrm>
            <a:off x="10706746" y="2380729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098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7F9E-F13D-48D8-963B-402CCF6D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Indexed 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2E9B-7D79-4CB8-9CE1-D00C777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Example: </a:t>
            </a:r>
            <a:r>
              <a:rPr lang="en-US" sz="2000" dirty="0"/>
              <a:t>lower triangle of a matrix of dimension 5 x 5</a:t>
            </a:r>
          </a:p>
          <a:p>
            <a:pPr marL="0" indent="0">
              <a:buNone/>
            </a:pPr>
            <a:r>
              <a:rPr lang="en-US" sz="2000" dirty="0"/>
              <a:t>mat[4][6]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18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AEF7D6-0BF7-4BB0-99D3-9BF8EF245445}"/>
              </a:ext>
            </a:extLst>
          </p:cNvPr>
          <p:cNvGrpSpPr/>
          <p:nvPr/>
        </p:nvGrpSpPr>
        <p:grpSpPr>
          <a:xfrm>
            <a:off x="4762500" y="2741336"/>
            <a:ext cx="5988876" cy="3751539"/>
            <a:chOff x="2362200" y="3105150"/>
            <a:chExt cx="5988876" cy="37515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F14DF3-504E-4B86-86E1-D164A12CE0B3}"/>
                </a:ext>
              </a:extLst>
            </p:cNvPr>
            <p:cNvGrpSpPr/>
            <p:nvPr/>
          </p:nvGrpSpPr>
          <p:grpSpPr>
            <a:xfrm>
              <a:off x="2362200" y="3105150"/>
              <a:ext cx="4010025" cy="609600"/>
              <a:chOff x="2371725" y="3067050"/>
              <a:chExt cx="4010025" cy="609600"/>
            </a:xfrm>
            <a:solidFill>
              <a:schemeClr val="accent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AD0BCD-F15A-4E23-897A-AD2F70CC7A4F}"/>
                  </a:ext>
                </a:extLst>
              </p:cNvPr>
              <p:cNvSpPr/>
              <p:nvPr/>
            </p:nvSpPr>
            <p:spPr>
              <a:xfrm>
                <a:off x="23717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23DECE-8AA0-48AC-BC58-B1FDC847DFAE}"/>
                  </a:ext>
                </a:extLst>
              </p:cNvPr>
              <p:cNvSpPr/>
              <p:nvPr/>
            </p:nvSpPr>
            <p:spPr>
              <a:xfrm>
                <a:off x="31718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A13063-C553-4A45-8B54-6AA11C07D93F}"/>
                  </a:ext>
                </a:extLst>
              </p:cNvPr>
              <p:cNvSpPr/>
              <p:nvPr/>
            </p:nvSpPr>
            <p:spPr>
              <a:xfrm>
                <a:off x="39719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5FBB6D-69E8-4D35-AAD7-647DB5201E36}"/>
                  </a:ext>
                </a:extLst>
              </p:cNvPr>
              <p:cNvSpPr/>
              <p:nvPr/>
            </p:nvSpPr>
            <p:spPr>
              <a:xfrm>
                <a:off x="4772025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8F08AA-6378-4112-8B8E-8CF07A8EF169}"/>
                  </a:ext>
                </a:extLst>
              </p:cNvPr>
              <p:cNvSpPr/>
              <p:nvPr/>
            </p:nvSpPr>
            <p:spPr>
              <a:xfrm>
                <a:off x="5581650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2F9A43-40E9-4D33-8F12-0CCD6EB2CDCE}"/>
                </a:ext>
              </a:extLst>
            </p:cNvPr>
            <p:cNvGrpSpPr/>
            <p:nvPr/>
          </p:nvGrpSpPr>
          <p:grpSpPr>
            <a:xfrm>
              <a:off x="2362200" y="3714750"/>
              <a:ext cx="4010025" cy="609600"/>
              <a:chOff x="2371725" y="3067050"/>
              <a:chExt cx="4010025" cy="609600"/>
            </a:xfrm>
            <a:solidFill>
              <a:schemeClr val="accent1"/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0C8CF0-6BB1-4293-BDF5-F239243670A5}"/>
                  </a:ext>
                </a:extLst>
              </p:cNvPr>
              <p:cNvSpPr/>
              <p:nvPr/>
            </p:nvSpPr>
            <p:spPr>
              <a:xfrm>
                <a:off x="23717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67715D-9BF8-48B8-9B02-66E464A103E5}"/>
                  </a:ext>
                </a:extLst>
              </p:cNvPr>
              <p:cNvSpPr/>
              <p:nvPr/>
            </p:nvSpPr>
            <p:spPr>
              <a:xfrm>
                <a:off x="31718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15320E-423F-4244-A78E-68AD91F2E08F}"/>
                  </a:ext>
                </a:extLst>
              </p:cNvPr>
              <p:cNvSpPr/>
              <p:nvPr/>
            </p:nvSpPr>
            <p:spPr>
              <a:xfrm>
                <a:off x="39719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F6B667-3424-48D3-9F77-03EA4450780E}"/>
                  </a:ext>
                </a:extLst>
              </p:cNvPr>
              <p:cNvSpPr/>
              <p:nvPr/>
            </p:nvSpPr>
            <p:spPr>
              <a:xfrm>
                <a:off x="4772025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D978BA-A035-47BA-98FB-737D31ABAF65}"/>
                  </a:ext>
                </a:extLst>
              </p:cNvPr>
              <p:cNvSpPr/>
              <p:nvPr/>
            </p:nvSpPr>
            <p:spPr>
              <a:xfrm>
                <a:off x="5581650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7FC9139-8FA4-4FEC-9725-893B7A5D0F4D}"/>
                </a:ext>
              </a:extLst>
            </p:cNvPr>
            <p:cNvGrpSpPr/>
            <p:nvPr/>
          </p:nvGrpSpPr>
          <p:grpSpPr>
            <a:xfrm>
              <a:off x="2371725" y="4286250"/>
              <a:ext cx="4010025" cy="609600"/>
              <a:chOff x="2371725" y="3067050"/>
              <a:chExt cx="4010025" cy="609600"/>
            </a:xfrm>
            <a:solidFill>
              <a:schemeClr val="accent1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7B16F5-7EF5-4398-A514-E1E5BE9F27CC}"/>
                  </a:ext>
                </a:extLst>
              </p:cNvPr>
              <p:cNvSpPr/>
              <p:nvPr/>
            </p:nvSpPr>
            <p:spPr>
              <a:xfrm>
                <a:off x="23717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2AC6BED-342D-47D8-9603-29F3A1546854}"/>
                  </a:ext>
                </a:extLst>
              </p:cNvPr>
              <p:cNvSpPr/>
              <p:nvPr/>
            </p:nvSpPr>
            <p:spPr>
              <a:xfrm>
                <a:off x="31718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935988-21D6-4906-B575-226A7E51AB46}"/>
                  </a:ext>
                </a:extLst>
              </p:cNvPr>
              <p:cNvSpPr/>
              <p:nvPr/>
            </p:nvSpPr>
            <p:spPr>
              <a:xfrm>
                <a:off x="39719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867B34-16D4-4CAE-A250-E08735F91019}"/>
                  </a:ext>
                </a:extLst>
              </p:cNvPr>
              <p:cNvSpPr/>
              <p:nvPr/>
            </p:nvSpPr>
            <p:spPr>
              <a:xfrm>
                <a:off x="4772025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DC780D-5F9E-4370-A2FE-54E3399B4141}"/>
                  </a:ext>
                </a:extLst>
              </p:cNvPr>
              <p:cNvSpPr/>
              <p:nvPr/>
            </p:nvSpPr>
            <p:spPr>
              <a:xfrm>
                <a:off x="5581650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9E5B2DB-1F23-4DAC-A7B0-061311508607}"/>
                </a:ext>
              </a:extLst>
            </p:cNvPr>
            <p:cNvGrpSpPr/>
            <p:nvPr/>
          </p:nvGrpSpPr>
          <p:grpSpPr>
            <a:xfrm>
              <a:off x="2371725" y="4895850"/>
              <a:ext cx="4010025" cy="609600"/>
              <a:chOff x="2371725" y="3067050"/>
              <a:chExt cx="4010025" cy="609600"/>
            </a:xfrm>
            <a:solidFill>
              <a:schemeClr val="accent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1E09973-9950-4455-BD35-6CAB563F5B1E}"/>
                  </a:ext>
                </a:extLst>
              </p:cNvPr>
              <p:cNvSpPr/>
              <p:nvPr/>
            </p:nvSpPr>
            <p:spPr>
              <a:xfrm>
                <a:off x="23717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B733469-C5FF-4C83-8B34-9A572DCA8A53}"/>
                  </a:ext>
                </a:extLst>
              </p:cNvPr>
              <p:cNvSpPr/>
              <p:nvPr/>
            </p:nvSpPr>
            <p:spPr>
              <a:xfrm>
                <a:off x="31718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7E9D85-9B91-4E5C-9D1A-909C4FF75695}"/>
                  </a:ext>
                </a:extLst>
              </p:cNvPr>
              <p:cNvSpPr/>
              <p:nvPr/>
            </p:nvSpPr>
            <p:spPr>
              <a:xfrm>
                <a:off x="39719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1FE797-A056-4D99-8C19-5F136C79CF55}"/>
                  </a:ext>
                </a:extLst>
              </p:cNvPr>
              <p:cNvSpPr/>
              <p:nvPr/>
            </p:nvSpPr>
            <p:spPr>
              <a:xfrm>
                <a:off x="4772025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783478F-2856-4EE8-BFF8-28CDF40B7C06}"/>
                  </a:ext>
                </a:extLst>
              </p:cNvPr>
              <p:cNvSpPr/>
              <p:nvPr/>
            </p:nvSpPr>
            <p:spPr>
              <a:xfrm>
                <a:off x="5581650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D6A96699-5572-46D5-BCDC-F6869D105A55}"/>
                </a:ext>
              </a:extLst>
            </p:cNvPr>
            <p:cNvSpPr/>
            <p:nvPr/>
          </p:nvSpPr>
          <p:spPr>
            <a:xfrm>
              <a:off x="6770891" y="3714749"/>
              <a:ext cx="45719" cy="2400299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F87517-D88A-4502-8538-A04D9EDAB0AA}"/>
                </a:ext>
              </a:extLst>
            </p:cNvPr>
            <p:cNvSpPr txBox="1"/>
            <p:nvPr/>
          </p:nvSpPr>
          <p:spPr>
            <a:xfrm>
              <a:off x="7397802" y="4421068"/>
              <a:ext cx="95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count=4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2E43627-6070-4AB7-9C81-AD32596DEABB}"/>
                </a:ext>
              </a:extLst>
            </p:cNvPr>
            <p:cNvGrpSpPr/>
            <p:nvPr/>
          </p:nvGrpSpPr>
          <p:grpSpPr>
            <a:xfrm>
              <a:off x="2371725" y="5505449"/>
              <a:ext cx="4010025" cy="609600"/>
              <a:chOff x="2371725" y="3067050"/>
              <a:chExt cx="4010025" cy="609600"/>
            </a:xfrm>
            <a:solidFill>
              <a:schemeClr val="accent1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AEEECA6-AE6D-40A6-B8BC-1EB5F9E1AFA2}"/>
                  </a:ext>
                </a:extLst>
              </p:cNvPr>
              <p:cNvSpPr/>
              <p:nvPr/>
            </p:nvSpPr>
            <p:spPr>
              <a:xfrm>
                <a:off x="23717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04C676-2790-4590-9922-2DAD1BE7BF42}"/>
                  </a:ext>
                </a:extLst>
              </p:cNvPr>
              <p:cNvSpPr/>
              <p:nvPr/>
            </p:nvSpPr>
            <p:spPr>
              <a:xfrm>
                <a:off x="31718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5465915-D862-49B1-9151-C4874EEF7A74}"/>
                  </a:ext>
                </a:extLst>
              </p:cNvPr>
              <p:cNvSpPr/>
              <p:nvPr/>
            </p:nvSpPr>
            <p:spPr>
              <a:xfrm>
                <a:off x="39719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EDBE0E-5F63-4597-987E-821A20372FEE}"/>
                  </a:ext>
                </a:extLst>
              </p:cNvPr>
              <p:cNvSpPr/>
              <p:nvPr/>
            </p:nvSpPr>
            <p:spPr>
              <a:xfrm>
                <a:off x="47720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D7E69D-3863-462A-A8F0-08463EBBB26D}"/>
                  </a:ext>
                </a:extLst>
              </p:cNvPr>
              <p:cNvSpPr/>
              <p:nvPr/>
            </p:nvSpPr>
            <p:spPr>
              <a:xfrm>
                <a:off x="5581650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12201BBC-0D5E-4DAC-8225-FB59D18E38B7}"/>
                </a:ext>
              </a:extLst>
            </p:cNvPr>
            <p:cNvSpPr/>
            <p:nvPr/>
          </p:nvSpPr>
          <p:spPr>
            <a:xfrm rot="5400000">
              <a:off x="3864897" y="4737248"/>
              <a:ext cx="261679" cy="317182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A4AF0-F24B-4AA2-8F83-220D8C656369}"/>
                </a:ext>
              </a:extLst>
            </p:cNvPr>
            <p:cNvSpPr txBox="1"/>
            <p:nvPr/>
          </p:nvSpPr>
          <p:spPr>
            <a:xfrm>
              <a:off x="2409823" y="6487357"/>
              <a:ext cx="519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</a:t>
              </a:r>
              <a:r>
                <a:rPr lang="en-US" dirty="0" err="1"/>
                <a:t>array_of_blocklengths</a:t>
              </a:r>
              <a:r>
                <a:rPr lang="en-US" dirty="0"/>
                <a:t> = [1,2,3,4]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35924C6-D698-44EA-95C0-8BAE697F5676}"/>
              </a:ext>
            </a:extLst>
          </p:cNvPr>
          <p:cNvSpPr txBox="1"/>
          <p:nvPr/>
        </p:nvSpPr>
        <p:spPr>
          <a:xfrm>
            <a:off x="338725" y="4426586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array_of</a:t>
            </a:r>
            <a:r>
              <a:rPr lang="en-US" dirty="0"/>
              <a:t>_ displacements=[5,10,15,20]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FB56DF15-C986-4C7B-9B47-8D4AB1D2415A}"/>
              </a:ext>
            </a:extLst>
          </p:cNvPr>
          <p:cNvSpPr/>
          <p:nvPr/>
        </p:nvSpPr>
        <p:spPr>
          <a:xfrm>
            <a:off x="4143375" y="3429000"/>
            <a:ext cx="544100" cy="240030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1945-3947-48B0-A18B-28779013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E9D7-86B3-4F4E-B847-5AC2F761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most generic datatype constructor</a:t>
            </a:r>
          </a:p>
          <a:p>
            <a:pPr lvl="1"/>
            <a:r>
              <a:rPr lang="en-US" sz="2000" dirty="0"/>
              <a:t>Useful for C/C++ structures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b="1" i="1" dirty="0">
                <a:solidFill>
                  <a:srgbClr val="FF0000"/>
                </a:solidFill>
              </a:rPr>
              <a:t>count</a:t>
            </a:r>
            <a:r>
              <a:rPr lang="en-US" sz="2000" dirty="0"/>
              <a:t>: the number of blocks in the datatype</a:t>
            </a:r>
          </a:p>
          <a:p>
            <a:r>
              <a:rPr lang="en-US" sz="2000" b="1" i="1" dirty="0" err="1">
                <a:solidFill>
                  <a:srgbClr val="FF0000"/>
                </a:solidFill>
              </a:rPr>
              <a:t>array_of_blocklengths</a:t>
            </a:r>
            <a:r>
              <a:rPr lang="en-US" sz="2000" dirty="0"/>
              <a:t>: the number of elements in each block</a:t>
            </a:r>
          </a:p>
          <a:p>
            <a:r>
              <a:rPr lang="en-US" sz="2000" b="1" i="1" dirty="0" err="1">
                <a:solidFill>
                  <a:srgbClr val="FF0000"/>
                </a:solidFill>
              </a:rPr>
              <a:t>array_of_displacements</a:t>
            </a:r>
            <a:r>
              <a:rPr lang="en-US" sz="2000" dirty="0"/>
              <a:t>: the displacement in bytes from the start of each block</a:t>
            </a:r>
          </a:p>
          <a:p>
            <a:r>
              <a:rPr lang="en-US" sz="2000" b="1" i="1" dirty="0" err="1">
                <a:solidFill>
                  <a:srgbClr val="FF0000"/>
                </a:solidFill>
              </a:rPr>
              <a:t>array_of_types</a:t>
            </a:r>
            <a:r>
              <a:rPr lang="en-US" sz="2000" dirty="0"/>
              <a:t>: the datatype of the elements in each block</a:t>
            </a:r>
          </a:p>
          <a:p>
            <a:r>
              <a:rPr lang="en-US" sz="2000" b="1" i="1" dirty="0" err="1">
                <a:solidFill>
                  <a:srgbClr val="FF0000"/>
                </a:solidFill>
              </a:rPr>
              <a:t>newType</a:t>
            </a:r>
            <a:r>
              <a:rPr lang="en-US" sz="2000" dirty="0"/>
              <a:t>: handle of the new datatype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1B6C75-10A8-4038-99BA-804892091CAA}"/>
              </a:ext>
            </a:extLst>
          </p:cNvPr>
          <p:cNvSpPr/>
          <p:nvPr/>
        </p:nvSpPr>
        <p:spPr>
          <a:xfrm>
            <a:off x="838200" y="2537083"/>
            <a:ext cx="10839450" cy="17838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MPI_ </a:t>
            </a:r>
            <a:r>
              <a:rPr lang="en-US" b="1" dirty="0" err="1">
                <a:solidFill>
                  <a:schemeClr val="tx1"/>
                </a:solidFill>
              </a:rPr>
              <a:t>Type_create_struct</a:t>
            </a:r>
            <a:r>
              <a:rPr lang="en-US" b="1" dirty="0">
                <a:solidFill>
                  <a:schemeClr val="tx1"/>
                </a:solidFill>
              </a:rPr>
              <a:t>( int count , const int </a:t>
            </a:r>
            <a:r>
              <a:rPr lang="en-US" b="1" dirty="0" err="1">
                <a:solidFill>
                  <a:schemeClr val="tx1"/>
                </a:solidFill>
              </a:rPr>
              <a:t>array_of_blocklengths</a:t>
            </a:r>
            <a:r>
              <a:rPr lang="en-US" b="1" dirty="0">
                <a:solidFill>
                  <a:schemeClr val="tx1"/>
                </a:solidFill>
              </a:rPr>
              <a:t> [] , 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 const int </a:t>
            </a:r>
            <a:r>
              <a:rPr lang="en-US" b="1" dirty="0" err="1">
                <a:solidFill>
                  <a:schemeClr val="tx1"/>
                </a:solidFill>
              </a:rPr>
              <a:t>array_of_displacements</a:t>
            </a:r>
            <a:r>
              <a:rPr lang="en-US" b="1" dirty="0">
                <a:solidFill>
                  <a:schemeClr val="tx1"/>
                </a:solidFill>
              </a:rPr>
              <a:t> [] ,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 const int </a:t>
            </a:r>
            <a:r>
              <a:rPr lang="en-US" b="1" dirty="0" err="1">
                <a:solidFill>
                  <a:schemeClr val="tx1"/>
                </a:solidFill>
              </a:rPr>
              <a:t>array_of_types</a:t>
            </a:r>
            <a:r>
              <a:rPr lang="en-US" b="1" dirty="0">
                <a:solidFill>
                  <a:schemeClr val="tx1"/>
                </a:solidFill>
              </a:rPr>
              <a:t> [],</a:t>
            </a:r>
          </a:p>
          <a:p>
            <a:r>
              <a:rPr lang="en-US" b="1" dirty="0">
                <a:solidFill>
                  <a:schemeClr val="tx1"/>
                </a:solidFill>
              </a:rPr>
              <a:t>			             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C560D1-1014-428F-826B-A5F795A05C13}"/>
              </a:ext>
            </a:extLst>
          </p:cNvPr>
          <p:cNvSpPr/>
          <p:nvPr/>
        </p:nvSpPr>
        <p:spPr>
          <a:xfrm>
            <a:off x="11038854" y="2294195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0933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76C8-AE41-4636-B3C8-A0BCA030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854F-A6DA-4BFA-9587-ECFA4F19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E799A-F01B-46ED-8E1F-2E7BE4AD828D}"/>
              </a:ext>
            </a:extLst>
          </p:cNvPr>
          <p:cNvSpPr/>
          <p:nvPr/>
        </p:nvSpPr>
        <p:spPr>
          <a:xfrm>
            <a:off x="1638300" y="3914775"/>
            <a:ext cx="1019175" cy="3238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244B1-DAE3-4474-AC8A-0D6B7344FA3C}"/>
              </a:ext>
            </a:extLst>
          </p:cNvPr>
          <p:cNvSpPr/>
          <p:nvPr/>
        </p:nvSpPr>
        <p:spPr>
          <a:xfrm>
            <a:off x="2657475" y="3914775"/>
            <a:ext cx="285750" cy="3238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D7717-9CD5-4D18-93FD-F21C8FDE1AF0}"/>
              </a:ext>
            </a:extLst>
          </p:cNvPr>
          <p:cNvSpPr/>
          <p:nvPr/>
        </p:nvSpPr>
        <p:spPr>
          <a:xfrm>
            <a:off x="2943226" y="3914775"/>
            <a:ext cx="1466849" cy="3238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6E558-5380-4EB7-B45D-AB0CBE6DBC0D}"/>
              </a:ext>
            </a:extLst>
          </p:cNvPr>
          <p:cNvSpPr/>
          <p:nvPr/>
        </p:nvSpPr>
        <p:spPr>
          <a:xfrm>
            <a:off x="4410074" y="3914775"/>
            <a:ext cx="866775" cy="3238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AABBC-C3AD-4108-996A-762FE5ADA325}"/>
              </a:ext>
            </a:extLst>
          </p:cNvPr>
          <p:cNvSpPr/>
          <p:nvPr/>
        </p:nvSpPr>
        <p:spPr>
          <a:xfrm>
            <a:off x="5267324" y="3914775"/>
            <a:ext cx="1038225" cy="3238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47BF0-7180-4C3C-BC5B-3CDCEFF94D8C}"/>
              </a:ext>
            </a:extLst>
          </p:cNvPr>
          <p:cNvSpPr/>
          <p:nvPr/>
        </p:nvSpPr>
        <p:spPr>
          <a:xfrm>
            <a:off x="6305549" y="3914775"/>
            <a:ext cx="285750" cy="3238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7560F-B751-42D6-97CB-6F5271A62AD9}"/>
              </a:ext>
            </a:extLst>
          </p:cNvPr>
          <p:cNvSpPr/>
          <p:nvPr/>
        </p:nvSpPr>
        <p:spPr>
          <a:xfrm>
            <a:off x="6591298" y="3914775"/>
            <a:ext cx="1905001" cy="3238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D2B9A-79F2-4276-BBAC-D6306CC4903E}"/>
              </a:ext>
            </a:extLst>
          </p:cNvPr>
          <p:cNvSpPr/>
          <p:nvPr/>
        </p:nvSpPr>
        <p:spPr>
          <a:xfrm>
            <a:off x="2209800" y="1993107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displs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7127F-FE5C-49B0-9AEA-CCCDDD6FA552}"/>
              </a:ext>
            </a:extLst>
          </p:cNvPr>
          <p:cNvSpPr/>
          <p:nvPr/>
        </p:nvSpPr>
        <p:spPr>
          <a:xfrm>
            <a:off x="2209800" y="2812256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blens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0FD94-AA27-4CD3-8F34-67D66F785ECA}"/>
              </a:ext>
            </a:extLst>
          </p:cNvPr>
          <p:cNvSpPr/>
          <p:nvPr/>
        </p:nvSpPr>
        <p:spPr>
          <a:xfrm>
            <a:off x="4305300" y="1976437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displs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B7789-2155-461A-B9F1-6C23C5FD10B2}"/>
              </a:ext>
            </a:extLst>
          </p:cNvPr>
          <p:cNvSpPr/>
          <p:nvPr/>
        </p:nvSpPr>
        <p:spPr>
          <a:xfrm>
            <a:off x="4305300" y="2795586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blens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FA4CA-F85B-49CB-A11A-25A99107172D}"/>
              </a:ext>
            </a:extLst>
          </p:cNvPr>
          <p:cNvSpPr/>
          <p:nvPr/>
        </p:nvSpPr>
        <p:spPr>
          <a:xfrm>
            <a:off x="6305549" y="1976437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displs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D38DC0-0A5B-4A97-85F9-4DC2C91A9E49}"/>
              </a:ext>
            </a:extLst>
          </p:cNvPr>
          <p:cNvSpPr/>
          <p:nvPr/>
        </p:nvSpPr>
        <p:spPr>
          <a:xfrm>
            <a:off x="6305549" y="2795586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blens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E8B34D-D35D-4DC4-A245-BAD991427A17}"/>
              </a:ext>
            </a:extLst>
          </p:cNvPr>
          <p:cNvSpPr/>
          <p:nvPr/>
        </p:nvSpPr>
        <p:spPr>
          <a:xfrm>
            <a:off x="8391525" y="1976437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displs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312222-FBA6-4EDB-A5F1-EDCD1E3EFFE7}"/>
              </a:ext>
            </a:extLst>
          </p:cNvPr>
          <p:cNvSpPr/>
          <p:nvPr/>
        </p:nvSpPr>
        <p:spPr>
          <a:xfrm>
            <a:off x="8391525" y="2795586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blens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8FEF39-A667-41F2-A24E-14E9ED37AE29}"/>
              </a:ext>
            </a:extLst>
          </p:cNvPr>
          <p:cNvSpPr txBox="1"/>
          <p:nvPr/>
        </p:nvSpPr>
        <p:spPr>
          <a:xfrm>
            <a:off x="609600" y="3914775"/>
            <a:ext cx="77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4E9529-E6D1-4466-8B1E-3369136AC7E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638300" y="2193132"/>
            <a:ext cx="571500" cy="16549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44E7C8D-740F-4F95-B082-CF4ED5A80E8C}"/>
              </a:ext>
            </a:extLst>
          </p:cNvPr>
          <p:cNvSpPr/>
          <p:nvPr/>
        </p:nvSpPr>
        <p:spPr>
          <a:xfrm rot="16200000">
            <a:off x="2032093" y="3289392"/>
            <a:ext cx="269079" cy="98168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AD7369-5C19-4D8F-81F6-84934FA5DB14}"/>
              </a:ext>
            </a:extLst>
          </p:cNvPr>
          <p:cNvCxnSpPr>
            <a:cxnSpLocks/>
            <a:stCxn id="14" idx="2"/>
            <a:endCxn id="28" idx="1"/>
          </p:cNvCxnSpPr>
          <p:nvPr/>
        </p:nvCxnSpPr>
        <p:spPr>
          <a:xfrm flipH="1">
            <a:off x="2166633" y="3212306"/>
            <a:ext cx="662292" cy="4333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CB9F2B1-D75F-4F20-B0E9-96CE42F1ECAE}"/>
              </a:ext>
            </a:extLst>
          </p:cNvPr>
          <p:cNvSpPr/>
          <p:nvPr/>
        </p:nvSpPr>
        <p:spPr>
          <a:xfrm rot="16200000">
            <a:off x="5755785" y="3259625"/>
            <a:ext cx="100015" cy="107693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A50354-EABE-4567-B658-77644BB58D9E}"/>
              </a:ext>
            </a:extLst>
          </p:cNvPr>
          <p:cNvCxnSpPr>
            <a:cxnSpLocks/>
            <a:stCxn id="16" idx="2"/>
            <a:endCxn id="37" idx="1"/>
          </p:cNvCxnSpPr>
          <p:nvPr/>
        </p:nvCxnSpPr>
        <p:spPr>
          <a:xfrm flipH="1">
            <a:off x="3648078" y="3195636"/>
            <a:ext cx="1276347" cy="535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502AB13-286A-47CB-8051-5F945E2D2DC0}"/>
              </a:ext>
            </a:extLst>
          </p:cNvPr>
          <p:cNvSpPr/>
          <p:nvPr/>
        </p:nvSpPr>
        <p:spPr>
          <a:xfrm rot="16200000">
            <a:off x="3565924" y="3117940"/>
            <a:ext cx="164306" cy="139125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DA7AB3-E651-4177-B84A-E0AEC8C65A28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5805793" y="3195635"/>
            <a:ext cx="1214438" cy="55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9BF192D5-CFDB-4926-B567-F7B689AAB011}"/>
              </a:ext>
            </a:extLst>
          </p:cNvPr>
          <p:cNvSpPr/>
          <p:nvPr/>
        </p:nvSpPr>
        <p:spPr>
          <a:xfrm rot="16200000">
            <a:off x="7520579" y="2853328"/>
            <a:ext cx="84538" cy="190500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57E85A-BCC6-4A30-B3DA-33387AABD2B5}"/>
              </a:ext>
            </a:extLst>
          </p:cNvPr>
          <p:cNvCxnSpPr>
            <a:cxnSpLocks/>
            <a:endCxn id="43" idx="1"/>
          </p:cNvCxnSpPr>
          <p:nvPr/>
        </p:nvCxnSpPr>
        <p:spPr>
          <a:xfrm flipH="1">
            <a:off x="7562849" y="3203372"/>
            <a:ext cx="1457936" cy="560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2615042-74FE-4C28-8FAF-3175D26089E5}"/>
              </a:ext>
            </a:extLst>
          </p:cNvPr>
          <p:cNvSpPr/>
          <p:nvPr/>
        </p:nvSpPr>
        <p:spPr>
          <a:xfrm>
            <a:off x="2324100" y="5049438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types[0]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092849-55D2-4377-889D-68D6FCDA6446}"/>
              </a:ext>
            </a:extLst>
          </p:cNvPr>
          <p:cNvSpPr/>
          <p:nvPr/>
        </p:nvSpPr>
        <p:spPr>
          <a:xfrm>
            <a:off x="4419600" y="5032768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types[1]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18D856-3AA9-497D-983F-7A771FE68DB0}"/>
              </a:ext>
            </a:extLst>
          </p:cNvPr>
          <p:cNvSpPr/>
          <p:nvPr/>
        </p:nvSpPr>
        <p:spPr>
          <a:xfrm>
            <a:off x="6419849" y="5032768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types[2]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DB895A-D037-419F-91CC-299A0BDFECA8}"/>
              </a:ext>
            </a:extLst>
          </p:cNvPr>
          <p:cNvSpPr/>
          <p:nvPr/>
        </p:nvSpPr>
        <p:spPr>
          <a:xfrm>
            <a:off x="8505825" y="5032768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types[3]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D1251B-CDCE-4981-AED9-F8BA5C615A3F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2147888" y="4238625"/>
            <a:ext cx="814386" cy="854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9897A5-A424-4CEB-B1B7-96BFE9B95A42}"/>
              </a:ext>
            </a:extLst>
          </p:cNvPr>
          <p:cNvCxnSpPr>
            <a:cxnSpLocks/>
          </p:cNvCxnSpPr>
          <p:nvPr/>
        </p:nvCxnSpPr>
        <p:spPr>
          <a:xfrm flipH="1" flipV="1">
            <a:off x="3690939" y="4199325"/>
            <a:ext cx="1357311" cy="902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299B64-3853-4093-8AA9-10BFAC1C7A74}"/>
              </a:ext>
            </a:extLst>
          </p:cNvPr>
          <p:cNvCxnSpPr>
            <a:cxnSpLocks/>
          </p:cNvCxnSpPr>
          <p:nvPr/>
        </p:nvCxnSpPr>
        <p:spPr>
          <a:xfrm flipH="1" flipV="1">
            <a:off x="5753100" y="4238227"/>
            <a:ext cx="1357311" cy="902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DE088A-A29D-4D2F-BA26-8745275E64B1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7403308" y="4167584"/>
            <a:ext cx="1721642" cy="865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E77709-A0D7-4EAE-B03C-34214EDC8086}"/>
              </a:ext>
            </a:extLst>
          </p:cNvPr>
          <p:cNvCxnSpPr>
            <a:cxnSpLocks/>
          </p:cNvCxnSpPr>
          <p:nvPr/>
        </p:nvCxnSpPr>
        <p:spPr>
          <a:xfrm flipH="1">
            <a:off x="3014496" y="2198386"/>
            <a:ext cx="1294518" cy="1520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A14528-0B9B-4946-AE46-39E59F71C727}"/>
              </a:ext>
            </a:extLst>
          </p:cNvPr>
          <p:cNvCxnSpPr>
            <a:cxnSpLocks/>
          </p:cNvCxnSpPr>
          <p:nvPr/>
        </p:nvCxnSpPr>
        <p:spPr>
          <a:xfrm flipH="1">
            <a:off x="5343831" y="2168625"/>
            <a:ext cx="964245" cy="1577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2C445C-E456-485C-9858-21E8C9422F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610347" y="2169563"/>
            <a:ext cx="1781178" cy="1678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0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E4E0-20D4-4C16-A104-80C22603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2A5A4-3065-4052-B8C4-1230C2A66052}"/>
              </a:ext>
            </a:extLst>
          </p:cNvPr>
          <p:cNvSpPr txBox="1"/>
          <p:nvPr/>
        </p:nvSpPr>
        <p:spPr>
          <a:xfrm>
            <a:off x="971549" y="1804987"/>
            <a:ext cx="9391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typedef struct{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float mass;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double pos[3];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chemeClr val="accent2"/>
                </a:solidFill>
              </a:rPr>
              <a:t>char 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>
                <a:solidFill>
                  <a:schemeClr val="accent1"/>
                </a:solidFill>
              </a:rPr>
              <a:t>}Particle;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int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= { </a:t>
            </a:r>
            <a:r>
              <a:rPr lang="en-US" b="1" dirty="0">
                <a:solidFill>
                  <a:srgbClr val="FF0000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3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} 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MPI_Aint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[3] = {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FF0000"/>
                </a:solidFill>
              </a:rPr>
              <a:t>mass</a:t>
            </a:r>
            <a:r>
              <a:rPr lang="en-US" b="1" dirty="0">
                <a:solidFill>
                  <a:schemeClr val="accent1"/>
                </a:solidFill>
              </a:rPr>
              <a:t>}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00B050"/>
                </a:solidFill>
              </a:rPr>
              <a:t>pos</a:t>
            </a:r>
            <a:r>
              <a:rPr lang="en-US" b="1" dirty="0">
                <a:solidFill>
                  <a:schemeClr val="accent1"/>
                </a:solidFill>
              </a:rPr>
              <a:t>)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1"/>
                </a:solidFill>
              </a:rPr>
              <a:t>)};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types[3] = { </a:t>
            </a:r>
            <a:r>
              <a:rPr lang="en-US" b="1" dirty="0">
                <a:solidFill>
                  <a:srgbClr val="FF0000"/>
                </a:solidFill>
              </a:rPr>
              <a:t>MPI_FLOAT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MPI_DOUBLE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MPI_CHAR </a:t>
            </a:r>
            <a:r>
              <a:rPr lang="en-US" b="1" dirty="0">
                <a:solidFill>
                  <a:schemeClr val="accent1"/>
                </a:solidFill>
              </a:rPr>
              <a:t>};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MPI_Type_create_struct</a:t>
            </a:r>
            <a:r>
              <a:rPr lang="en-US" b="1" dirty="0">
                <a:solidFill>
                  <a:schemeClr val="accent1"/>
                </a:solidFill>
              </a:rPr>
              <a:t>( 3 ,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,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, types , &amp;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 );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EFDC-6FD1-4A17-A7CD-A017500F8BE0}"/>
              </a:ext>
            </a:extLst>
          </p:cNvPr>
          <p:cNvSpPr txBox="1"/>
          <p:nvPr/>
        </p:nvSpPr>
        <p:spPr>
          <a:xfrm>
            <a:off x="971549" y="1804987"/>
            <a:ext cx="9391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typedef struct{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float mass;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double pos[3];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chemeClr val="accent2"/>
                </a:solidFill>
              </a:rPr>
              <a:t>char 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>
                <a:solidFill>
                  <a:schemeClr val="accent1"/>
                </a:solidFill>
              </a:rPr>
              <a:t>}Particle;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int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= { </a:t>
            </a:r>
            <a:r>
              <a:rPr lang="en-US" b="1" dirty="0">
                <a:solidFill>
                  <a:srgbClr val="FF0000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3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} 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MPI_Aint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[3] = {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FF0000"/>
                </a:solidFill>
              </a:rPr>
              <a:t>mass</a:t>
            </a:r>
            <a:r>
              <a:rPr lang="en-US" b="1" dirty="0">
                <a:solidFill>
                  <a:schemeClr val="accent1"/>
                </a:solidFill>
              </a:rPr>
              <a:t>}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00B050"/>
                </a:solidFill>
              </a:rPr>
              <a:t>pos</a:t>
            </a:r>
            <a:r>
              <a:rPr lang="en-US" b="1" dirty="0">
                <a:solidFill>
                  <a:schemeClr val="accent1"/>
                </a:solidFill>
              </a:rPr>
              <a:t>)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1"/>
                </a:solidFill>
              </a:rPr>
              <a:t>)};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types[3] = { </a:t>
            </a:r>
            <a:r>
              <a:rPr lang="en-US" b="1" dirty="0">
                <a:solidFill>
                  <a:srgbClr val="FF0000"/>
                </a:solidFill>
              </a:rPr>
              <a:t>MPI_FLOAT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MPI_DOUBLE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MPI_CHAR </a:t>
            </a:r>
            <a:r>
              <a:rPr lang="en-US" b="1" dirty="0">
                <a:solidFill>
                  <a:schemeClr val="accent1"/>
                </a:solidFill>
              </a:rPr>
              <a:t>};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MPI_Type_create_struct</a:t>
            </a:r>
            <a:r>
              <a:rPr lang="en-US" b="1" dirty="0">
                <a:solidFill>
                  <a:schemeClr val="accent1"/>
                </a:solidFill>
              </a:rPr>
              <a:t>( 3 ,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,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, types , &amp;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 );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5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47C1-D782-43D8-8251-5E35A75E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Registering Derived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F027-4B7B-4A9C-9601-0B7A49CF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Register a derived datatype for using with communication operations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Datatypes need to be committed before they can be used in communication operations.</a:t>
            </a:r>
          </a:p>
          <a:p>
            <a:r>
              <a:rPr lang="en-US" sz="2000" dirty="0"/>
              <a:t>All primitive datatypes, e.g., MPI_INT, MPI_FLOAT etc., are already committed.</a:t>
            </a:r>
          </a:p>
          <a:p>
            <a:r>
              <a:rPr lang="en-US" sz="2000" dirty="0"/>
              <a:t>Intermediate datatypes defined by the user that are used to implement more complex datatypes but are not used in communication operations </a:t>
            </a:r>
            <a:r>
              <a:rPr lang="en-US" sz="2000" b="1" dirty="0">
                <a:solidFill>
                  <a:srgbClr val="FF0000"/>
                </a:solidFill>
              </a:rPr>
              <a:t>can be left uncommitted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F172E7-F1FC-4C5D-8B5B-CAA45FA0A743}"/>
              </a:ext>
            </a:extLst>
          </p:cNvPr>
          <p:cNvSpPr/>
          <p:nvPr/>
        </p:nvSpPr>
        <p:spPr>
          <a:xfrm>
            <a:off x="3286758" y="2699817"/>
            <a:ext cx="5618483" cy="7291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MPI_ Type_ commit(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7197AE-68BF-42D6-B9E4-259A1F6D88FD}"/>
              </a:ext>
            </a:extLst>
          </p:cNvPr>
          <p:cNvSpPr/>
          <p:nvPr/>
        </p:nvSpPr>
        <p:spPr>
          <a:xfrm>
            <a:off x="8277237" y="2564880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9604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r>
              <a:rPr lang="en-US" sz="4100" b="1" dirty="0">
                <a:solidFill>
                  <a:srgbClr val="FF0000"/>
                </a:solidFill>
              </a:rPr>
              <a:t>Lecture 12</a:t>
            </a:r>
            <a:r>
              <a:rPr lang="en-US" sz="41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500" dirty="0"/>
              <a:t> Distributed-Memory Programming with MPI</a:t>
            </a:r>
          </a:p>
          <a:p>
            <a:pPr lvl="2"/>
            <a:r>
              <a:rPr lang="en-US" sz="3500" dirty="0"/>
              <a:t>Derived Datatypes</a:t>
            </a:r>
          </a:p>
          <a:p>
            <a:pPr lvl="3"/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47C1-D782-43D8-8251-5E35A75E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Registering Derived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F027-4B7B-4A9C-9601-0B7A49CF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Deregister and free up a derived datatype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Derived datatypes that were previously derived from the freed datatype are unaffected.</a:t>
            </a:r>
          </a:p>
          <a:p>
            <a:r>
              <a:rPr lang="en-US" sz="2000" dirty="0"/>
              <a:t>Upon a successful return,  </a:t>
            </a:r>
            <a:r>
              <a:rPr lang="en-US" sz="2000" b="1" i="1" dirty="0">
                <a:solidFill>
                  <a:srgbClr val="FF0000"/>
                </a:solidFill>
              </a:rPr>
              <a:t>datatype</a:t>
            </a:r>
            <a:r>
              <a:rPr lang="en-US" sz="2000" dirty="0"/>
              <a:t> is set to </a:t>
            </a:r>
            <a:r>
              <a:rPr lang="en-US" sz="2000" b="1" dirty="0">
                <a:solidFill>
                  <a:srgbClr val="00B050"/>
                </a:solidFill>
              </a:rPr>
              <a:t>MPI_TYPE_NULL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F172E7-F1FC-4C5D-8B5B-CAA45FA0A743}"/>
              </a:ext>
            </a:extLst>
          </p:cNvPr>
          <p:cNvSpPr/>
          <p:nvPr/>
        </p:nvSpPr>
        <p:spPr>
          <a:xfrm>
            <a:off x="3286758" y="2699817"/>
            <a:ext cx="5618483" cy="7291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MPI_ Type_ free(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datatype)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7197AE-68BF-42D6-B9E4-259A1F6D88FD}"/>
              </a:ext>
            </a:extLst>
          </p:cNvPr>
          <p:cNvSpPr/>
          <p:nvPr/>
        </p:nvSpPr>
        <p:spPr>
          <a:xfrm>
            <a:off x="8277237" y="2564880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4004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B0A-A716-4808-BA0F-2498547E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FF821-422E-41AA-A228-654B19C8D2BC}"/>
              </a:ext>
            </a:extLst>
          </p:cNvPr>
          <p:cNvSpPr txBox="1"/>
          <p:nvPr/>
        </p:nvSpPr>
        <p:spPr>
          <a:xfrm>
            <a:off x="838200" y="1690688"/>
            <a:ext cx="9391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typedef struct{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float mass;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double pos[3];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chemeClr val="accent2"/>
                </a:solidFill>
              </a:rPr>
              <a:t>char 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>
                <a:solidFill>
                  <a:schemeClr val="accent1"/>
                </a:solidFill>
              </a:rPr>
              <a:t>}Particle;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int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= { </a:t>
            </a:r>
            <a:r>
              <a:rPr lang="en-US" b="1" dirty="0">
                <a:solidFill>
                  <a:srgbClr val="FF0000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3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} 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MPI_Aint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[3] = {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FF0000"/>
                </a:solidFill>
              </a:rPr>
              <a:t>mass</a:t>
            </a:r>
            <a:r>
              <a:rPr lang="en-US" b="1" dirty="0">
                <a:solidFill>
                  <a:schemeClr val="accent1"/>
                </a:solidFill>
              </a:rPr>
              <a:t>}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00B050"/>
                </a:solidFill>
              </a:rPr>
              <a:t>pos</a:t>
            </a:r>
            <a:r>
              <a:rPr lang="en-US" b="1" dirty="0">
                <a:solidFill>
                  <a:schemeClr val="accent1"/>
                </a:solidFill>
              </a:rPr>
              <a:t>)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1"/>
                </a:solidFill>
              </a:rPr>
              <a:t>)};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types[3] = { </a:t>
            </a:r>
            <a:r>
              <a:rPr lang="en-US" b="1" dirty="0">
                <a:solidFill>
                  <a:srgbClr val="FF0000"/>
                </a:solidFill>
              </a:rPr>
              <a:t>MPI_FLOAT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MPI_DOUBLE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MPI_CHAR </a:t>
            </a:r>
            <a:r>
              <a:rPr lang="en-US" b="1" dirty="0">
                <a:solidFill>
                  <a:schemeClr val="accent1"/>
                </a:solidFill>
              </a:rPr>
              <a:t>}; 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;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MPI_Type_create_struct</a:t>
            </a:r>
            <a:r>
              <a:rPr lang="en-US" b="1" dirty="0">
                <a:solidFill>
                  <a:schemeClr val="accent1"/>
                </a:solidFill>
              </a:rPr>
              <a:t>( 3 ,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,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, types , &amp;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 );</a:t>
            </a:r>
          </a:p>
          <a:p>
            <a:r>
              <a:rPr lang="en-US" b="1" dirty="0" err="1"/>
              <a:t>MPI_Type_commit</a:t>
            </a:r>
            <a:r>
              <a:rPr lang="en-US" b="1" dirty="0"/>
              <a:t>(&amp;</a:t>
            </a:r>
            <a:r>
              <a:rPr lang="en-US" b="1" dirty="0" err="1"/>
              <a:t>particleType</a:t>
            </a:r>
            <a:r>
              <a:rPr lang="en-US" b="1" dirty="0"/>
              <a:t>); //Here we commit the new datatype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2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B11D-383B-42F1-BA41-44A38FFE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F07F6-902E-4D8F-AA0B-DFF1D4B1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handle </a:t>
            </a:r>
            <a:r>
              <a:rPr lang="en-US" sz="2000" b="1" i="1" dirty="0" err="1">
                <a:solidFill>
                  <a:srgbClr val="FF0000"/>
                </a:solidFill>
              </a:rPr>
              <a:t>particleType</a:t>
            </a:r>
            <a:r>
              <a:rPr lang="en-US" sz="2000" dirty="0"/>
              <a:t> can now be used to send and receive </a:t>
            </a:r>
            <a:r>
              <a:rPr lang="en-US" sz="2000" b="1" u="sng" dirty="0">
                <a:solidFill>
                  <a:srgbClr val="FF0000"/>
                </a:solidFill>
              </a:rPr>
              <a:t>ONE</a:t>
            </a:r>
            <a:r>
              <a:rPr lang="en-US" sz="2000" dirty="0"/>
              <a:t> element of </a:t>
            </a:r>
            <a:r>
              <a:rPr lang="en-US" sz="2000" b="1" i="1" dirty="0">
                <a:solidFill>
                  <a:srgbClr val="FF0000"/>
                </a:solidFill>
              </a:rPr>
              <a:t>Particle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4ED3F-5400-4D6C-9A0D-17BC8436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619442"/>
            <a:ext cx="6826786" cy="3693252"/>
          </a:xfrm>
          <a:prstGeom prst="rect">
            <a:avLst/>
          </a:prstGeom>
        </p:spPr>
      </p:pic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A9F0F2F-101E-4069-8A0A-ECCE7BCB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9586" y="1485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2A64-4332-4D31-95BE-9231B3C6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3C6F-B195-48F8-9A34-F9B908C3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371600"/>
            <a:ext cx="105156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need to resize to the actual size of the structure.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5D2C5-14BF-4AB5-8BA3-D10170942477}"/>
              </a:ext>
            </a:extLst>
          </p:cNvPr>
          <p:cNvSpPr txBox="1"/>
          <p:nvPr/>
        </p:nvSpPr>
        <p:spPr>
          <a:xfrm>
            <a:off x="847725" y="1833563"/>
            <a:ext cx="75342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typedef struct{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	</a:t>
            </a:r>
            <a:r>
              <a:rPr lang="en-US" sz="1600" b="1" dirty="0">
                <a:solidFill>
                  <a:srgbClr val="FF0000"/>
                </a:solidFill>
              </a:rPr>
              <a:t>float mass;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	</a:t>
            </a:r>
            <a:r>
              <a:rPr lang="en-US" sz="1600" b="1" dirty="0">
                <a:solidFill>
                  <a:srgbClr val="00B050"/>
                </a:solidFill>
              </a:rPr>
              <a:t>double pos[3];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	</a:t>
            </a:r>
            <a:r>
              <a:rPr lang="en-US" sz="1600" b="1" dirty="0">
                <a:solidFill>
                  <a:schemeClr val="accent2"/>
                </a:solidFill>
              </a:rPr>
              <a:t>char </a:t>
            </a:r>
            <a:r>
              <a:rPr lang="en-US" sz="1600" b="1" dirty="0" err="1">
                <a:solidFill>
                  <a:schemeClr val="accent2"/>
                </a:solidFill>
              </a:rPr>
              <a:t>sym</a:t>
            </a:r>
            <a:r>
              <a:rPr lang="en-US" sz="1600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}Particle; 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int </a:t>
            </a:r>
            <a:r>
              <a:rPr lang="en-US" sz="1600" b="1" dirty="0" err="1">
                <a:solidFill>
                  <a:schemeClr val="accent1"/>
                </a:solidFill>
              </a:rPr>
              <a:t>blens</a:t>
            </a:r>
            <a:r>
              <a:rPr lang="en-US" sz="1600" b="1" dirty="0">
                <a:solidFill>
                  <a:schemeClr val="accent1"/>
                </a:solidFill>
              </a:rPr>
              <a:t> = {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>
                <a:solidFill>
                  <a:srgbClr val="00B050"/>
                </a:solidFill>
              </a:rPr>
              <a:t>3 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>
                <a:solidFill>
                  <a:schemeClr val="accent2"/>
                </a:solidFill>
              </a:rPr>
              <a:t>1 </a:t>
            </a:r>
            <a:r>
              <a:rPr lang="en-US" sz="1600" b="1" dirty="0">
                <a:solidFill>
                  <a:schemeClr val="accent1"/>
                </a:solidFill>
              </a:rPr>
              <a:t>} ;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 err="1">
                <a:solidFill>
                  <a:schemeClr val="accent1"/>
                </a:solidFill>
              </a:rPr>
              <a:t>MPI_Aint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displs</a:t>
            </a:r>
            <a:r>
              <a:rPr lang="en-US" sz="1600" b="1" dirty="0">
                <a:solidFill>
                  <a:schemeClr val="accent1"/>
                </a:solidFill>
              </a:rPr>
              <a:t> [3] = { </a:t>
            </a:r>
            <a:r>
              <a:rPr lang="en-US" sz="1600" b="1" dirty="0" err="1">
                <a:solidFill>
                  <a:schemeClr val="accent1"/>
                </a:solidFill>
              </a:rPr>
              <a:t>offsetof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</a:rPr>
              <a:t>Particle,</a:t>
            </a:r>
            <a:r>
              <a:rPr lang="en-US" sz="1600" b="1" dirty="0" err="1">
                <a:solidFill>
                  <a:srgbClr val="FF0000"/>
                </a:solidFill>
              </a:rPr>
              <a:t>mass</a:t>
            </a:r>
            <a:r>
              <a:rPr lang="en-US" sz="1600" b="1" dirty="0">
                <a:solidFill>
                  <a:schemeClr val="accent1"/>
                </a:solidFill>
              </a:rPr>
              <a:t>} , </a:t>
            </a:r>
            <a:r>
              <a:rPr lang="en-US" sz="1600" b="1" dirty="0" err="1">
                <a:solidFill>
                  <a:schemeClr val="accent1"/>
                </a:solidFill>
              </a:rPr>
              <a:t>offsetof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</a:rPr>
              <a:t>Particle,</a:t>
            </a:r>
            <a:r>
              <a:rPr lang="en-US" sz="1600" b="1" dirty="0" err="1">
                <a:solidFill>
                  <a:srgbClr val="00B050"/>
                </a:solidFill>
              </a:rPr>
              <a:t>pos</a:t>
            </a:r>
            <a:r>
              <a:rPr lang="en-US" sz="1600" b="1" dirty="0">
                <a:solidFill>
                  <a:schemeClr val="accent1"/>
                </a:solidFill>
              </a:rPr>
              <a:t>) , </a:t>
            </a:r>
            <a:r>
              <a:rPr lang="en-US" sz="1600" b="1" dirty="0" err="1">
                <a:solidFill>
                  <a:schemeClr val="accent1"/>
                </a:solidFill>
              </a:rPr>
              <a:t>offsetof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</a:rPr>
              <a:t>Particle,</a:t>
            </a:r>
            <a:r>
              <a:rPr lang="en-US" sz="1600" b="1" dirty="0" err="1">
                <a:solidFill>
                  <a:schemeClr val="accent2"/>
                </a:solidFill>
              </a:rPr>
              <a:t>sym</a:t>
            </a:r>
            <a:r>
              <a:rPr lang="en-US" sz="1600" b="1" dirty="0">
                <a:solidFill>
                  <a:schemeClr val="accent1"/>
                </a:solidFill>
              </a:rPr>
              <a:t>)};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 err="1">
                <a:solidFill>
                  <a:schemeClr val="accent1"/>
                </a:solidFill>
              </a:rPr>
              <a:t>MPI_Datatype</a:t>
            </a:r>
            <a:r>
              <a:rPr lang="en-US" sz="1600" b="1" dirty="0">
                <a:solidFill>
                  <a:schemeClr val="accent1"/>
                </a:solidFill>
              </a:rPr>
              <a:t> types[3] = { </a:t>
            </a:r>
            <a:r>
              <a:rPr lang="en-US" sz="1600" b="1" dirty="0">
                <a:solidFill>
                  <a:srgbClr val="FF0000"/>
                </a:solidFill>
              </a:rPr>
              <a:t>MPI_FLOAT 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>
                <a:solidFill>
                  <a:srgbClr val="00B050"/>
                </a:solidFill>
              </a:rPr>
              <a:t>MPI_DOUBLE 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>
                <a:solidFill>
                  <a:schemeClr val="accent2"/>
                </a:solidFill>
              </a:rPr>
              <a:t>MPI_CHAR </a:t>
            </a:r>
            <a:r>
              <a:rPr lang="en-US" sz="1600" b="1" dirty="0">
                <a:solidFill>
                  <a:schemeClr val="accent1"/>
                </a:solidFill>
              </a:rPr>
              <a:t>}; 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MPI_Datatype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intermediateType</a:t>
            </a:r>
            <a:r>
              <a:rPr lang="en-US" sz="1600" b="1" dirty="0">
                <a:solidFill>
                  <a:schemeClr val="accent1"/>
                </a:solidFill>
              </a:rPr>
              <a:t>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MPI_Type_create_struct</a:t>
            </a:r>
            <a:r>
              <a:rPr lang="en-US" sz="1600" b="1" dirty="0">
                <a:solidFill>
                  <a:schemeClr val="accent1"/>
                </a:solidFill>
              </a:rPr>
              <a:t>( 3 , </a:t>
            </a:r>
            <a:r>
              <a:rPr lang="en-US" sz="1600" b="1" dirty="0" err="1">
                <a:solidFill>
                  <a:schemeClr val="accent1"/>
                </a:solidFill>
              </a:rPr>
              <a:t>blens</a:t>
            </a:r>
            <a:r>
              <a:rPr lang="en-US" sz="1600" b="1" dirty="0">
                <a:solidFill>
                  <a:schemeClr val="accent1"/>
                </a:solidFill>
              </a:rPr>
              <a:t> , </a:t>
            </a:r>
            <a:r>
              <a:rPr lang="en-US" sz="1600" b="1" dirty="0" err="1">
                <a:solidFill>
                  <a:schemeClr val="accent1"/>
                </a:solidFill>
              </a:rPr>
              <a:t>displs</a:t>
            </a:r>
            <a:r>
              <a:rPr lang="en-US" sz="1600" b="1" dirty="0">
                <a:solidFill>
                  <a:schemeClr val="accent1"/>
                </a:solidFill>
              </a:rPr>
              <a:t> , types , &amp;</a:t>
            </a:r>
            <a:r>
              <a:rPr lang="en-US" sz="1600" b="1" dirty="0" err="1">
                <a:solidFill>
                  <a:schemeClr val="accent1"/>
                </a:solidFill>
              </a:rPr>
              <a:t>intermediateType</a:t>
            </a:r>
            <a:r>
              <a:rPr lang="en-US" sz="1600" b="1" dirty="0">
                <a:solidFill>
                  <a:schemeClr val="accent1"/>
                </a:solidFill>
              </a:rPr>
              <a:t> );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 err="1"/>
              <a:t>MPI_Aint</a:t>
            </a:r>
            <a:r>
              <a:rPr lang="en-US" sz="1600" b="1" dirty="0"/>
              <a:t> </a:t>
            </a:r>
            <a:r>
              <a:rPr lang="en-US" sz="1600" b="1" dirty="0" err="1"/>
              <a:t>true_extent</a:t>
            </a:r>
            <a:r>
              <a:rPr lang="en-US" sz="1600" b="1" dirty="0"/>
              <a:t> = </a:t>
            </a:r>
            <a:r>
              <a:rPr lang="en-US" sz="1600" b="1" dirty="0" err="1"/>
              <a:t>sizeof</a:t>
            </a:r>
            <a:r>
              <a:rPr lang="en-US" sz="1600" b="1" dirty="0"/>
              <a:t>(Particle);</a:t>
            </a:r>
          </a:p>
          <a:p>
            <a:r>
              <a:rPr lang="en-US" sz="1600" b="1" dirty="0" err="1"/>
              <a:t>MPI_Type_create_resized</a:t>
            </a:r>
            <a:r>
              <a:rPr lang="en-US" sz="1600" b="1" dirty="0"/>
              <a:t>(intermediateType,0,true_extent,&amp;particleType);</a:t>
            </a:r>
          </a:p>
          <a:p>
            <a:r>
              <a:rPr lang="en-US" sz="1600" b="1" dirty="0" err="1"/>
              <a:t>MPI_Type_commit</a:t>
            </a:r>
            <a:r>
              <a:rPr lang="en-US" sz="1600" b="1" dirty="0"/>
              <a:t>(&amp;</a:t>
            </a:r>
            <a:r>
              <a:rPr lang="en-US" sz="1600" b="1" dirty="0" err="1"/>
              <a:t>particleType</a:t>
            </a:r>
            <a:r>
              <a:rPr lang="en-US" sz="1600" b="1" dirty="0"/>
              <a:t>);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0B8B3-4CED-4D42-8C56-862F8389325B}"/>
              </a:ext>
            </a:extLst>
          </p:cNvPr>
          <p:cNvSpPr txBox="1"/>
          <p:nvPr/>
        </p:nvSpPr>
        <p:spPr>
          <a:xfrm>
            <a:off x="7058025" y="2609850"/>
            <a:ext cx="4684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Note that there is no need to commit the intermediate type unless it will be used in communication operations.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24E1B2-8139-435B-82F1-CA825E4DA74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515101" y="3625513"/>
            <a:ext cx="2885122" cy="1498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4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FF0000"/>
                </a:solidFill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William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Gropp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Ewing Lusk, and Anthony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Skjellum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. 2014. Using MPI: Portable Parallel Programming with the Message-Passing Interface. The MIT Press.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[2] </a:t>
            </a:r>
            <a:r>
              <a:rPr lang="en-US" sz="2000" i="1" dirty="0">
                <a:solidFill>
                  <a:schemeClr val="accent1"/>
                </a:solidFill>
              </a:rPr>
              <a:t>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arc-Andre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Hermanns</a:t>
            </a:r>
            <a:r>
              <a:rPr lang="en-US" sz="2000" i="1" dirty="0">
                <a:solidFill>
                  <a:schemeClr val="accent1"/>
                </a:solidFill>
              </a:rPr>
              <a:t>. 2021. MPI in Small Bites. PPCES 2021. </a:t>
            </a:r>
            <a:br>
              <a:rPr lang="en-US" sz="1050" dirty="0">
                <a:solidFill>
                  <a:schemeClr val="accent1"/>
                </a:solidFill>
              </a:rPr>
            </a:br>
            <a:br>
              <a:rPr lang="en-US" sz="1400" dirty="0"/>
            </a:br>
            <a:br>
              <a:rPr lang="en-US" sz="20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1329-BF41-489B-B48F-738BA712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AB0-1698-4D1A-950D-2BE7FB3B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MPI Datatypes are opaque objects called </a:t>
            </a:r>
            <a:r>
              <a:rPr lang="en-US" sz="2000" b="1" dirty="0">
                <a:solidFill>
                  <a:srgbClr val="FF0000"/>
                </a:solidFill>
              </a:rPr>
              <a:t>handles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Used to interpret and access the contents of a memory buffer</a:t>
            </a:r>
          </a:p>
          <a:p>
            <a:pPr marL="0" indent="0">
              <a:buNone/>
            </a:pPr>
            <a:r>
              <a:rPr lang="en-US" sz="2000" dirty="0"/>
              <a:t>MPI defines </a:t>
            </a:r>
            <a:r>
              <a:rPr lang="en-US" sz="2000" b="1" dirty="0">
                <a:solidFill>
                  <a:srgbClr val="FF0000"/>
                </a:solidFill>
              </a:rPr>
              <a:t>primitive datatypes </a:t>
            </a:r>
            <a:r>
              <a:rPr lang="en-US" sz="2000" dirty="0"/>
              <a:t>that describe </a:t>
            </a:r>
            <a:r>
              <a:rPr lang="en-US" sz="2000" b="1" dirty="0">
                <a:solidFill>
                  <a:srgbClr val="FF0000"/>
                </a:solidFill>
              </a:rPr>
              <a:t>a single data element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More complex datatypes can be </a:t>
            </a:r>
            <a:r>
              <a:rPr lang="en-US" sz="2000" b="1" dirty="0">
                <a:solidFill>
                  <a:srgbClr val="FF0000"/>
                </a:solidFill>
              </a:rPr>
              <a:t>derived</a:t>
            </a:r>
            <a:r>
              <a:rPr lang="en-US" sz="2000" dirty="0"/>
              <a:t> from these primitive datatypes.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62E26-8034-47CE-9EC4-9CFFC4F1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048000"/>
            <a:ext cx="6054962" cy="24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0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AD3-BA5E-49B1-92A1-B69B8C25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A2E5-F83B-4A10-AC32-0F61DE3F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often want to exchange messages that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contain values with different datatypes such as a </a:t>
            </a:r>
            <a:r>
              <a:rPr lang="en-US" sz="2000" b="1" dirty="0">
                <a:solidFill>
                  <a:srgbClr val="FF0000"/>
                </a:solidFill>
              </a:rPr>
              <a:t>C struct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are non-contiguous such as a block of matrix elements</a:t>
            </a:r>
          </a:p>
          <a:p>
            <a:r>
              <a:rPr lang="en-US" sz="2000" dirty="0"/>
              <a:t>One naïve solution to sending non-contiguous data is by packing the non-contiguous data into a contiguous memory buffer at the sender and unpacking at the receiver.</a:t>
            </a:r>
            <a:endParaRPr lang="th-TH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This might require additional memory-to-memory copy operations at both sides.</a:t>
            </a:r>
          </a:p>
          <a:p>
            <a:r>
              <a:rPr lang="en-US" sz="2000" dirty="0"/>
              <a:t>Rather, MPI allows specifying </a:t>
            </a:r>
            <a:r>
              <a:rPr lang="en-US" sz="2000" b="1" dirty="0">
                <a:solidFill>
                  <a:srgbClr val="FF0000"/>
                </a:solidFill>
              </a:rPr>
              <a:t>more general, mixed-typed and non-continuous </a:t>
            </a:r>
            <a:r>
              <a:rPr lang="en-US" sz="2000" dirty="0"/>
              <a:t>memory buffers.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It is up to the given MPI implementation to decide whether data should be first packed into a contiguous buffer before being transmitted or whether it can be collected directly from where the data is kept.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17AA-FCB6-435A-927C-A75E9B11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Type Signature and Type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FDD2-1CDD-4492-A8CD-268620B5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general datatype </a:t>
            </a:r>
            <a:r>
              <a:rPr lang="en-US" sz="2000" dirty="0"/>
              <a:t>is a general object that describe two things as follows:</a:t>
            </a:r>
          </a:p>
          <a:p>
            <a:pPr lvl="1"/>
            <a:r>
              <a:rPr lang="en-US" sz="2000" dirty="0"/>
              <a:t>A sequence of basic datatypes</a:t>
            </a:r>
          </a:p>
          <a:p>
            <a:pPr lvl="1"/>
            <a:r>
              <a:rPr lang="en-US" sz="2000" dirty="0"/>
              <a:t>A sequence of byte displacements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type signature </a:t>
            </a:r>
            <a:r>
              <a:rPr lang="en-US" sz="2000" dirty="0"/>
              <a:t>of a datatype is a sequence of datatypes described by a given type and count:</a:t>
            </a:r>
          </a:p>
          <a:p>
            <a:pPr lvl="1"/>
            <a:r>
              <a:rPr lang="en-US" sz="2000" dirty="0"/>
              <a:t>e.g., {MPI_INT, MPI_INT, MPI_DOUBLE}, which describes the datatype as a sequence of two integers followed by one double.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type map of a datatype</a:t>
            </a:r>
            <a:r>
              <a:rPr lang="en-US" sz="2000" dirty="0"/>
              <a:t> is a sequence of basic datatypes and their displacements</a:t>
            </a:r>
          </a:p>
          <a:p>
            <a:pPr lvl="1"/>
            <a:r>
              <a:rPr lang="en-US" sz="2000" dirty="0"/>
              <a:t>e.g., {(MPI_INT,0),(MPI_INT,4),(MPI_DOUBLE,8)}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Datatypes are local objects:</a:t>
            </a:r>
          </a:p>
          <a:p>
            <a:pPr lvl="1"/>
            <a:r>
              <a:rPr lang="en-US" sz="2000" dirty="0"/>
              <a:t>They may differ across MPI processes </a:t>
            </a:r>
          </a:p>
          <a:p>
            <a:pPr lvl="1"/>
            <a:r>
              <a:rPr lang="en-US" sz="2000" dirty="0"/>
              <a:t>Each process performs the marshalling and </a:t>
            </a:r>
            <a:r>
              <a:rPr lang="en-US" sz="2000" dirty="0" err="1"/>
              <a:t>unmarshaling</a:t>
            </a:r>
            <a:r>
              <a:rPr lang="en-US" sz="2000" dirty="0"/>
              <a:t> of messages in a transparent manner.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95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C7D4-A4FE-4934-B6AF-2ADFC36A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181DD-026C-4553-B582-E6FFD4BDB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Lower and Upper Bound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𝑑𝑎𝑡𝑎𝑡𝑦𝑝𝑒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𝑢𝑏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𝑑𝑎𝑡𝑎𝑡𝑦𝑝𝑒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𝑠𝑖𝑧𝑒𝑜𝑓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𝑡𝑦𝑝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𝑝𝑎𝑑𝑑𝑖𝑛𝑔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Extent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𝑒𝑥𝑡𝑒𝑛𝑡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𝑑𝑎𝑡𝑎𝑡𝑦𝑝𝑒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𝑢𝑏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𝑑𝑎𝑡𝑎𝑡𝑦𝑝𝑒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𝑑𝑎𝑡𝑎𝑡𝑦𝑝𝑒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i="1" dirty="0"/>
              </a:p>
              <a:p>
                <a:r>
                  <a:rPr lang="en-US" sz="2200" dirty="0"/>
                  <a:t>The extent of a datatype is the step size in bytes when accessing consecutive elements of that datatype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Size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𝑑𝑎𝑡𝑎𝑡𝑦𝑝𝑒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𝑠𝑖𝑧𝑒𝑜𝑓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𝑡𝑦𝑝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The size of a datatype is the amount in bytes taken by the datatype,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excluding any gaps in it</a:t>
                </a:r>
                <a:r>
                  <a:rPr lang="en-US" sz="22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181DD-026C-4553-B582-E6FFD4BDB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85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C8B3-03C4-446B-9CFC-28AB7120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Basic Datatype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8345A-0C62-4562-9517-F2DA77465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/>
                  <a:t>MPI_DOUBLE</a:t>
                </a:r>
              </a:p>
              <a:p>
                <a:pPr marL="0" indent="0">
                  <a:buNone/>
                </a:pPr>
                <a:r>
                  <a:rPr lang="en-US" sz="2000" dirty="0"/>
                  <a:t>Type map = {(MPI_DOUBLE,0)}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𝑀𝑃𝐼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𝐷𝑂𝑈𝐵𝐿𝐸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𝑀𝑃𝐼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𝐷𝑂𝑈𝐵𝐿𝐸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𝑠𝑖𝑧𝑒𝑜𝑓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𝑑𝑜𝑢𝑏𝑙𝑒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dirty="0"/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𝑒𝑥𝑡𝑒𝑛𝑡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𝑀𝑃𝐼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𝐷𝑂𝑈𝐵𝐿𝐸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b="0" dirty="0"/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𝑀𝑃𝐼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𝐷𝑂𝑈𝐵𝐿𝐸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All primitive MPI datatypes have a lower bound of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upper bound may be adjusted appropriately, depending on alignment constraints on the programming language and the machine.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8345A-0C62-4562-9517-F2DA77465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71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78CB-C0EE-4FFC-ADEA-5AD0FBA3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What it looks like in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94A9-6C36-48D8-A3CA-0D1E3AAC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F91E86-8700-4714-A58F-CA54C66A4FF3}"/>
              </a:ext>
            </a:extLst>
          </p:cNvPr>
          <p:cNvGrpSpPr/>
          <p:nvPr/>
        </p:nvGrpSpPr>
        <p:grpSpPr>
          <a:xfrm>
            <a:off x="3686174" y="4058412"/>
            <a:ext cx="4000500" cy="409578"/>
            <a:chOff x="2733675" y="3400423"/>
            <a:chExt cx="4000500" cy="40957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2E0927-7F38-496F-9769-C157FEA836C5}"/>
                </a:ext>
              </a:extLst>
            </p:cNvPr>
            <p:cNvSpPr/>
            <p:nvPr/>
          </p:nvSpPr>
          <p:spPr>
            <a:xfrm>
              <a:off x="2733675" y="3400426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4F69CE-AAAD-46EB-A72C-CA67A132D5FA}"/>
                </a:ext>
              </a:extLst>
            </p:cNvPr>
            <p:cNvSpPr/>
            <p:nvPr/>
          </p:nvSpPr>
          <p:spPr>
            <a:xfrm>
              <a:off x="4000500" y="3400425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BDA48C-3C42-4072-8D4A-0A65BC92EDE3}"/>
                </a:ext>
              </a:extLst>
            </p:cNvPr>
            <p:cNvSpPr/>
            <p:nvPr/>
          </p:nvSpPr>
          <p:spPr>
            <a:xfrm>
              <a:off x="4733925" y="3400424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32063C-2F4E-41D5-ACF9-3AADCA125101}"/>
                </a:ext>
              </a:extLst>
            </p:cNvPr>
            <p:cNvSpPr/>
            <p:nvPr/>
          </p:nvSpPr>
          <p:spPr>
            <a:xfrm>
              <a:off x="6000750" y="3400423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EFB9A4-C2BC-44DB-BA97-D19F87B65189}"/>
              </a:ext>
            </a:extLst>
          </p:cNvPr>
          <p:cNvGrpSpPr/>
          <p:nvPr/>
        </p:nvGrpSpPr>
        <p:grpSpPr>
          <a:xfrm>
            <a:off x="2353498" y="5514662"/>
            <a:ext cx="6924675" cy="409576"/>
            <a:chOff x="2276475" y="4645014"/>
            <a:chExt cx="6924675" cy="4095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C50AD9-D7CD-4B6A-B293-74ED19168883}"/>
                </a:ext>
              </a:extLst>
            </p:cNvPr>
            <p:cNvSpPr/>
            <p:nvPr/>
          </p:nvSpPr>
          <p:spPr>
            <a:xfrm>
              <a:off x="2276475" y="4645015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F0E903-9882-479D-ACFD-954253C196D9}"/>
                </a:ext>
              </a:extLst>
            </p:cNvPr>
            <p:cNvSpPr/>
            <p:nvPr/>
          </p:nvSpPr>
          <p:spPr>
            <a:xfrm>
              <a:off x="3543300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F2F46F-5795-46BE-8DA3-AE0C7422FF7A}"/>
                </a:ext>
              </a:extLst>
            </p:cNvPr>
            <p:cNvSpPr/>
            <p:nvPr/>
          </p:nvSpPr>
          <p:spPr>
            <a:xfrm>
              <a:off x="4276725" y="4645014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A7C64D-62BD-4BA8-A010-765796A466D0}"/>
                </a:ext>
              </a:extLst>
            </p:cNvPr>
            <p:cNvSpPr/>
            <p:nvPr/>
          </p:nvSpPr>
          <p:spPr>
            <a:xfrm>
              <a:off x="5010150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2E279B-CCD8-450D-A47E-FAE18C47F057}"/>
                </a:ext>
              </a:extLst>
            </p:cNvPr>
            <p:cNvSpPr/>
            <p:nvPr/>
          </p:nvSpPr>
          <p:spPr>
            <a:xfrm>
              <a:off x="5743575" y="4645014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B21BCC-EB53-411A-B6CE-8AF390AEEF2B}"/>
                </a:ext>
              </a:extLst>
            </p:cNvPr>
            <p:cNvSpPr/>
            <p:nvPr/>
          </p:nvSpPr>
          <p:spPr>
            <a:xfrm>
              <a:off x="7000875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F4F22F-E50F-478F-B966-06336A51CB14}"/>
                </a:ext>
              </a:extLst>
            </p:cNvPr>
            <p:cNvSpPr/>
            <p:nvPr/>
          </p:nvSpPr>
          <p:spPr>
            <a:xfrm>
              <a:off x="7734300" y="4645014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DFEAA6-7672-431D-96C0-69CA2EEDE54A}"/>
                </a:ext>
              </a:extLst>
            </p:cNvPr>
            <p:cNvSpPr/>
            <p:nvPr/>
          </p:nvSpPr>
          <p:spPr>
            <a:xfrm>
              <a:off x="8467725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32FDFA-5B5A-4C36-AFC0-0A03486CBAEC}"/>
              </a:ext>
            </a:extLst>
          </p:cNvPr>
          <p:cNvGrpSpPr/>
          <p:nvPr/>
        </p:nvGrpSpPr>
        <p:grpSpPr>
          <a:xfrm>
            <a:off x="2214562" y="2533633"/>
            <a:ext cx="6924675" cy="409576"/>
            <a:chOff x="2276475" y="4645014"/>
            <a:chExt cx="6924675" cy="40957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88BBE2-6642-499B-99E5-219E4B63D505}"/>
                </a:ext>
              </a:extLst>
            </p:cNvPr>
            <p:cNvSpPr/>
            <p:nvPr/>
          </p:nvSpPr>
          <p:spPr>
            <a:xfrm>
              <a:off x="2276475" y="4645015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E13677-0FE5-434C-B468-E273EC3B9106}"/>
                </a:ext>
              </a:extLst>
            </p:cNvPr>
            <p:cNvSpPr/>
            <p:nvPr/>
          </p:nvSpPr>
          <p:spPr>
            <a:xfrm>
              <a:off x="3543300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AB0F3B-A385-4449-9A22-5B8195977B92}"/>
                </a:ext>
              </a:extLst>
            </p:cNvPr>
            <p:cNvSpPr/>
            <p:nvPr/>
          </p:nvSpPr>
          <p:spPr>
            <a:xfrm>
              <a:off x="4276725" y="4645014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71E83E-E056-46DA-BDCE-B124678C6718}"/>
                </a:ext>
              </a:extLst>
            </p:cNvPr>
            <p:cNvSpPr/>
            <p:nvPr/>
          </p:nvSpPr>
          <p:spPr>
            <a:xfrm>
              <a:off x="5010150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EC897C-3F07-4509-812D-33B9ED4BFA9C}"/>
                </a:ext>
              </a:extLst>
            </p:cNvPr>
            <p:cNvSpPr/>
            <p:nvPr/>
          </p:nvSpPr>
          <p:spPr>
            <a:xfrm>
              <a:off x="5743575" y="4645014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4678D0B-F62D-4BCF-B1EB-8037D673989B}"/>
                </a:ext>
              </a:extLst>
            </p:cNvPr>
            <p:cNvSpPr/>
            <p:nvPr/>
          </p:nvSpPr>
          <p:spPr>
            <a:xfrm>
              <a:off x="7000875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48B865-E532-490E-9216-14C2E88CA75B}"/>
                </a:ext>
              </a:extLst>
            </p:cNvPr>
            <p:cNvSpPr/>
            <p:nvPr/>
          </p:nvSpPr>
          <p:spPr>
            <a:xfrm>
              <a:off x="7734300" y="4645014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6B5475F-6042-4519-98E1-0A6C7F5B84B1}"/>
                </a:ext>
              </a:extLst>
            </p:cNvPr>
            <p:cNvSpPr/>
            <p:nvPr/>
          </p:nvSpPr>
          <p:spPr>
            <a:xfrm>
              <a:off x="8467725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3A10AF-1F00-4924-8B47-843E0DA1E8AE}"/>
              </a:ext>
            </a:extLst>
          </p:cNvPr>
          <p:cNvSpPr txBox="1"/>
          <p:nvPr/>
        </p:nvSpPr>
        <p:spPr>
          <a:xfrm>
            <a:off x="3117055" y="1949056"/>
            <a:ext cx="20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Extent of </a:t>
            </a:r>
            <a:r>
              <a:rPr lang="en-US" b="1" dirty="0" err="1"/>
              <a:t>newType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32E89F-F88B-4A2A-BA92-DFC7CDB40D0A}"/>
              </a:ext>
            </a:extLst>
          </p:cNvPr>
          <p:cNvSpPr txBox="1"/>
          <p:nvPr/>
        </p:nvSpPr>
        <p:spPr>
          <a:xfrm>
            <a:off x="1033459" y="55068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 err="1"/>
              <a:t>rbuff</a:t>
            </a:r>
            <a:endParaRPr lang="en-US" b="1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E8E291D9-018C-4B70-8B22-A38683A908FE}"/>
              </a:ext>
            </a:extLst>
          </p:cNvPr>
          <p:cNvSpPr/>
          <p:nvPr/>
        </p:nvSpPr>
        <p:spPr>
          <a:xfrm rot="16200000">
            <a:off x="3872769" y="729502"/>
            <a:ext cx="155447" cy="345281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B7BF66D8-5FD5-448B-B2BD-28529826158E}"/>
              </a:ext>
            </a:extLst>
          </p:cNvPr>
          <p:cNvSpPr/>
          <p:nvPr/>
        </p:nvSpPr>
        <p:spPr>
          <a:xfrm rot="16200000">
            <a:off x="7335107" y="721545"/>
            <a:ext cx="155447" cy="345281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B847D6-1C1A-471C-927B-5B8E90774808}"/>
              </a:ext>
            </a:extLst>
          </p:cNvPr>
          <p:cNvSpPr txBox="1"/>
          <p:nvPr/>
        </p:nvSpPr>
        <p:spPr>
          <a:xfrm>
            <a:off x="1038224" y="25738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sbuff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5B50F-B3D4-4B94-95A6-9F9FE75E7B4C}"/>
              </a:ext>
            </a:extLst>
          </p:cNvPr>
          <p:cNvSpPr txBox="1"/>
          <p:nvPr/>
        </p:nvSpPr>
        <p:spPr>
          <a:xfrm>
            <a:off x="6565105" y="1954201"/>
            <a:ext cx="20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Extent of </a:t>
            </a:r>
            <a:r>
              <a:rPr lang="en-US" b="1" dirty="0" err="1"/>
              <a:t>newType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63B3C0-C566-45ED-90DA-8492BFF768A6}"/>
              </a:ext>
            </a:extLst>
          </p:cNvPr>
          <p:cNvSpPr txBox="1"/>
          <p:nvPr/>
        </p:nvSpPr>
        <p:spPr>
          <a:xfrm>
            <a:off x="1033459" y="4040374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3A86B-D35D-41FF-BF60-A99C6D97CC5C}"/>
              </a:ext>
            </a:extLst>
          </p:cNvPr>
          <p:cNvCxnSpPr>
            <a:cxnSpLocks/>
          </p:cNvCxnSpPr>
          <p:nvPr/>
        </p:nvCxnSpPr>
        <p:spPr>
          <a:xfrm>
            <a:off x="2214561" y="4263199"/>
            <a:ext cx="12668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28F571-6C49-46D5-B863-E823FE237269}"/>
              </a:ext>
            </a:extLst>
          </p:cNvPr>
          <p:cNvSpPr/>
          <p:nvPr/>
        </p:nvSpPr>
        <p:spPr>
          <a:xfrm>
            <a:off x="1700210" y="3107457"/>
            <a:ext cx="8183626" cy="6721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MPI_Send( </a:t>
            </a:r>
            <a:r>
              <a:rPr lang="en-US" b="1" dirty="0" err="1">
                <a:solidFill>
                  <a:schemeClr val="tx1"/>
                </a:solidFill>
              </a:rPr>
              <a:t>sbuff</a:t>
            </a:r>
            <a:r>
              <a:rPr lang="en-US" b="1" dirty="0">
                <a:solidFill>
                  <a:schemeClr val="tx1"/>
                </a:solidFill>
              </a:rPr>
              <a:t> , 2 ,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 , </a:t>
            </a:r>
            <a:r>
              <a:rPr lang="en-US" b="1" dirty="0" err="1">
                <a:solidFill>
                  <a:schemeClr val="tx1"/>
                </a:solidFill>
              </a:rPr>
              <a:t>dest</a:t>
            </a:r>
            <a:r>
              <a:rPr lang="en-US" b="1" dirty="0">
                <a:solidFill>
                  <a:schemeClr val="tx1"/>
                </a:solidFill>
              </a:rPr>
              <a:t> , tag , MPI_COMM comm 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9174E68-2C20-41FB-B397-FEB18AE5E632}"/>
              </a:ext>
            </a:extLst>
          </p:cNvPr>
          <p:cNvSpPr/>
          <p:nvPr/>
        </p:nvSpPr>
        <p:spPr>
          <a:xfrm>
            <a:off x="1728785" y="4642210"/>
            <a:ext cx="8183626" cy="6721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MPI_Recv( </a:t>
            </a:r>
            <a:r>
              <a:rPr lang="en-US" b="1" dirty="0" err="1">
                <a:solidFill>
                  <a:schemeClr val="tx1"/>
                </a:solidFill>
              </a:rPr>
              <a:t>rbuff</a:t>
            </a:r>
            <a:r>
              <a:rPr lang="en-US" b="1" dirty="0">
                <a:solidFill>
                  <a:schemeClr val="tx1"/>
                </a:solidFill>
              </a:rPr>
              <a:t> , 2 ,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 , </a:t>
            </a:r>
            <a:r>
              <a:rPr lang="en-US" b="1" dirty="0" err="1">
                <a:solidFill>
                  <a:schemeClr val="tx1"/>
                </a:solidFill>
              </a:rPr>
              <a:t>src</a:t>
            </a:r>
            <a:r>
              <a:rPr lang="en-US" b="1" dirty="0">
                <a:solidFill>
                  <a:schemeClr val="tx1"/>
                </a:solidFill>
              </a:rPr>
              <a:t> , tag , MPI_COMM comm , &amp;status)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2617C6-12D6-44B6-9337-5B16C6490D85}"/>
              </a:ext>
            </a:extLst>
          </p:cNvPr>
          <p:cNvSpPr txBox="1"/>
          <p:nvPr/>
        </p:nvSpPr>
        <p:spPr>
          <a:xfrm>
            <a:off x="9786940" y="3827180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2x size of </a:t>
            </a:r>
            <a:r>
              <a:rPr lang="en-US" b="1" dirty="0" err="1"/>
              <a:t>newType</a:t>
            </a:r>
            <a:endParaRPr lang="en-US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BFEA3F-D859-43EE-AAF0-7D9798D20E83}"/>
              </a:ext>
            </a:extLst>
          </p:cNvPr>
          <p:cNvCxnSpPr>
            <a:cxnSpLocks/>
          </p:cNvCxnSpPr>
          <p:nvPr/>
        </p:nvCxnSpPr>
        <p:spPr>
          <a:xfrm flipH="1">
            <a:off x="8317337" y="4186813"/>
            <a:ext cx="1188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ACF863F-EF07-460C-8363-5D4CDF37B3BD}"/>
              </a:ext>
            </a:extLst>
          </p:cNvPr>
          <p:cNvSpPr/>
          <p:nvPr/>
        </p:nvSpPr>
        <p:spPr>
          <a:xfrm>
            <a:off x="4104640" y="4819710"/>
            <a:ext cx="249108" cy="241713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5290B2C-44D6-4DBC-96F7-6C7F51D6E5A6}"/>
              </a:ext>
            </a:extLst>
          </p:cNvPr>
          <p:cNvSpPr/>
          <p:nvPr/>
        </p:nvSpPr>
        <p:spPr>
          <a:xfrm>
            <a:off x="9821922" y="3818033"/>
            <a:ext cx="1076326" cy="668574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13706F-8C8F-4EA1-B846-9190EBFD3D39}"/>
              </a:ext>
            </a:extLst>
          </p:cNvPr>
          <p:cNvSpPr/>
          <p:nvPr/>
        </p:nvSpPr>
        <p:spPr>
          <a:xfrm>
            <a:off x="4456970" y="3322667"/>
            <a:ext cx="249108" cy="241713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9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7994-CA02-406D-8261-61C2F306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Contiguous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9378-789B-4B49-955A-73A801E8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sequence of elements of an existing datatype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new datatype </a:t>
            </a:r>
            <a:r>
              <a:rPr lang="en-US" sz="2000" b="1" i="1" dirty="0" err="1">
                <a:solidFill>
                  <a:srgbClr val="FF0000"/>
                </a:solidFill>
              </a:rPr>
              <a:t>newType</a:t>
            </a:r>
            <a:r>
              <a:rPr lang="en-US" sz="2000" b="1" dirty="0"/>
              <a:t> </a:t>
            </a:r>
            <a:r>
              <a:rPr lang="en-US" sz="2000" dirty="0"/>
              <a:t>represents a contiguous sequence of </a:t>
            </a:r>
            <a:r>
              <a:rPr lang="en-US" sz="2000" b="1" i="1" dirty="0">
                <a:solidFill>
                  <a:srgbClr val="FF0000"/>
                </a:solidFill>
              </a:rPr>
              <a:t>count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elements of </a:t>
            </a:r>
            <a:r>
              <a:rPr lang="en-US" sz="2000" b="1" i="1" dirty="0" err="1">
                <a:solidFill>
                  <a:srgbClr val="FF0000"/>
                </a:solidFill>
              </a:rPr>
              <a:t>oldType</a:t>
            </a:r>
            <a:r>
              <a:rPr lang="en-US" sz="2000" dirty="0"/>
              <a:t>. </a:t>
            </a:r>
          </a:p>
          <a:p>
            <a:r>
              <a:rPr lang="en-US" sz="2000" dirty="0"/>
              <a:t>The elements (of </a:t>
            </a:r>
            <a:r>
              <a:rPr lang="en-US" sz="2000" b="1" i="1" dirty="0" err="1">
                <a:solidFill>
                  <a:srgbClr val="FF0000"/>
                </a:solidFill>
              </a:rPr>
              <a:t>newType</a:t>
            </a:r>
            <a:r>
              <a:rPr lang="en-US" sz="2000" dirty="0"/>
              <a:t>) are separated from each other by the </a:t>
            </a:r>
            <a:r>
              <a:rPr lang="en-US" sz="2000" b="1" dirty="0"/>
              <a:t>extent </a:t>
            </a:r>
            <a:r>
              <a:rPr lang="en-US" sz="2000" dirty="0"/>
              <a:t>of </a:t>
            </a:r>
            <a:r>
              <a:rPr lang="en-US" sz="2000" b="1" i="1" dirty="0" err="1">
                <a:solidFill>
                  <a:srgbClr val="FF0000"/>
                </a:solidFill>
              </a:rPr>
              <a:t>oldType</a:t>
            </a:r>
            <a:r>
              <a:rPr lang="en-US" sz="2000" b="1" i="1" dirty="0"/>
              <a:t>.</a:t>
            </a:r>
          </a:p>
          <a:p>
            <a:r>
              <a:rPr lang="en-US" sz="2000" dirty="0"/>
              <a:t>Useful for sending entire rows (C/C++) or columns (Fortran) of matrices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431E0D-6AE4-487F-ABC7-F40A6D1D5107}"/>
              </a:ext>
            </a:extLst>
          </p:cNvPr>
          <p:cNvSpPr/>
          <p:nvPr/>
        </p:nvSpPr>
        <p:spPr>
          <a:xfrm>
            <a:off x="928054" y="2750065"/>
            <a:ext cx="9225596" cy="821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 </a:t>
            </a:r>
            <a:r>
              <a:rPr lang="en-US" b="1" dirty="0" err="1">
                <a:solidFill>
                  <a:schemeClr val="tx1"/>
                </a:solidFill>
              </a:rPr>
              <a:t>Type_contiguous</a:t>
            </a:r>
            <a:r>
              <a:rPr lang="en-US" b="1" dirty="0">
                <a:solidFill>
                  <a:schemeClr val="tx1"/>
                </a:solidFill>
              </a:rPr>
              <a:t>( int count 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oldType</a:t>
            </a:r>
            <a:r>
              <a:rPr lang="en-US" b="1" dirty="0">
                <a:solidFill>
                  <a:schemeClr val="tx1"/>
                </a:solidFill>
              </a:rPr>
              <a:t> 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A62938-E03D-4897-B67C-A8645987162B}"/>
              </a:ext>
            </a:extLst>
          </p:cNvPr>
          <p:cNvSpPr/>
          <p:nvPr/>
        </p:nvSpPr>
        <p:spPr>
          <a:xfrm>
            <a:off x="9514854" y="2507177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7067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20226</TotalTime>
  <Words>1906</Words>
  <Application>Microsoft Office PowerPoint</Application>
  <PresentationFormat>Widescreen</PresentationFormat>
  <Paragraphs>291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Parallel Computing</vt:lpstr>
      <vt:lpstr>PowerPoint Presentation</vt:lpstr>
      <vt:lpstr>MPI: Datatype</vt:lpstr>
      <vt:lpstr>MPI: Datatype</vt:lpstr>
      <vt:lpstr>MPI: Type Signature and Type Map</vt:lpstr>
      <vt:lpstr>MPI: Terminology</vt:lpstr>
      <vt:lpstr>MPI: Basic Datatype</vt:lpstr>
      <vt:lpstr>MPI: What it looks like in action</vt:lpstr>
      <vt:lpstr>MPI: Contiguous Datatypes</vt:lpstr>
      <vt:lpstr>MPI: Vector Datatypes</vt:lpstr>
      <vt:lpstr>MPI: Vector Datatypes</vt:lpstr>
      <vt:lpstr>MPI: Vector Datatypes</vt:lpstr>
      <vt:lpstr>MPI: Vector Datatypes</vt:lpstr>
      <vt:lpstr>MPI: Indexed Datatypes</vt:lpstr>
      <vt:lpstr>MPI: Indexed Datatypes</vt:lpstr>
      <vt:lpstr>MPI: Structure Datatypes</vt:lpstr>
      <vt:lpstr>MPI: Structure Datatypes</vt:lpstr>
      <vt:lpstr>MPI: Structure Datatypes</vt:lpstr>
      <vt:lpstr>MPI: Registering Derived Datatypes</vt:lpstr>
      <vt:lpstr>MPI: Registering Derived Datatypes</vt:lpstr>
      <vt:lpstr>MPI: Structure Datatypes </vt:lpstr>
      <vt:lpstr>MPI: Structure Datatypes </vt:lpstr>
      <vt:lpstr>MPI: Structure Datatypes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3254</cp:revision>
  <cp:lastPrinted>2021-04-02T04:18:44Z</cp:lastPrinted>
  <dcterms:created xsi:type="dcterms:W3CDTF">2020-08-01T06:16:01Z</dcterms:created>
  <dcterms:modified xsi:type="dcterms:W3CDTF">2021-04-30T08:54:08Z</dcterms:modified>
</cp:coreProperties>
</file>