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5" r:id="rId3"/>
    <p:sldId id="349" r:id="rId4"/>
    <p:sldId id="350" r:id="rId5"/>
    <p:sldId id="351" r:id="rId6"/>
    <p:sldId id="352" r:id="rId7"/>
    <p:sldId id="361" r:id="rId8"/>
    <p:sldId id="375" r:id="rId9"/>
    <p:sldId id="353" r:id="rId10"/>
    <p:sldId id="358" r:id="rId11"/>
    <p:sldId id="355" r:id="rId12"/>
    <p:sldId id="359" r:id="rId13"/>
    <p:sldId id="364" r:id="rId14"/>
    <p:sldId id="365" r:id="rId15"/>
    <p:sldId id="383" r:id="rId16"/>
    <p:sldId id="360" r:id="rId17"/>
    <p:sldId id="362" r:id="rId18"/>
    <p:sldId id="366" r:id="rId19"/>
    <p:sldId id="370" r:id="rId20"/>
    <p:sldId id="367" r:id="rId21"/>
    <p:sldId id="368" r:id="rId22"/>
    <p:sldId id="369" r:id="rId23"/>
    <p:sldId id="371" r:id="rId24"/>
    <p:sldId id="376" r:id="rId25"/>
    <p:sldId id="373" r:id="rId26"/>
    <p:sldId id="357" r:id="rId27"/>
    <p:sldId id="372" r:id="rId28"/>
    <p:sldId id="377" r:id="rId29"/>
    <p:sldId id="378" r:id="rId30"/>
    <p:sldId id="379" r:id="rId31"/>
    <p:sldId id="380" r:id="rId32"/>
    <p:sldId id="384" r:id="rId33"/>
    <p:sldId id="385" r:id="rId34"/>
    <p:sldId id="386" r:id="rId35"/>
    <p:sldId id="387" r:id="rId36"/>
    <p:sldId id="381" r:id="rId37"/>
    <p:sldId id="382" r:id="rId38"/>
    <p:sldId id="388" r:id="rId39"/>
    <p:sldId id="389" r:id="rId40"/>
    <p:sldId id="356" r:id="rId4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327E-F2DE-4F78-B2E0-3B609AE8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037E723-FC26-4BA6-88DC-77A83770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1" y="1929606"/>
            <a:ext cx="8220075" cy="25241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606167-15C7-4732-ACE5-380F173827F3}"/>
              </a:ext>
            </a:extLst>
          </p:cNvPr>
          <p:cNvSpPr txBox="1"/>
          <p:nvPr/>
        </p:nvSpPr>
        <p:spPr>
          <a:xfrm>
            <a:off x="1104581" y="4580889"/>
            <a:ext cx="9329739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Each thread inside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pushes two tasks to the task pool, i.e., four tasks are pushed to the task pool in total.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There is an implicit barrier at the end of </a:t>
            </a:r>
            <a:r>
              <a:rPr lang="en-US" sz="2000" dirty="0">
                <a:solidFill>
                  <a:srgbClr val="00B050"/>
                </a:solidFill>
              </a:rPr>
              <a:t>#pragma omp parallel</a:t>
            </a:r>
            <a:r>
              <a:rPr lang="en-US" sz="2000" dirty="0"/>
              <a:t>, which acts as </a:t>
            </a:r>
            <a:r>
              <a:rPr lang="en-US" sz="2000" dirty="0">
                <a:solidFill>
                  <a:srgbClr val="FF0000"/>
                </a:solidFill>
              </a:rPr>
              <a:t>a task synchronization construct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CD6735D1-DF04-47C1-9788-B0F345B8A980}"/>
              </a:ext>
            </a:extLst>
          </p:cNvPr>
          <p:cNvSpPr/>
          <p:nvPr/>
        </p:nvSpPr>
        <p:spPr>
          <a:xfrm rot="16200000">
            <a:off x="8938537" y="3543474"/>
            <a:ext cx="1216152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2DD5-6EA4-4AA6-89A5-50B92C96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3205B-D10B-4B07-A27E-3CF03109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48700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869ED-8F8E-4AEA-A404-4098A88A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24" y="5025072"/>
            <a:ext cx="3428311" cy="814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B35D2-5EE3-4124-A548-F4610CC7A9CE}"/>
              </a:ext>
            </a:extLst>
          </p:cNvPr>
          <p:cNvSpPr txBox="1"/>
          <p:nvPr/>
        </p:nvSpPr>
        <p:spPr>
          <a:xfrm>
            <a:off x="5974080" y="4827582"/>
            <a:ext cx="5648960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One of the two threads generates Task A and Task B.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It is non-deterministic which threads are to execute which tasks.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516DD9-B16B-4C9C-BDF2-574554AD909A}"/>
              </a:ext>
            </a:extLst>
          </p:cNvPr>
          <p:cNvSpPr/>
          <p:nvPr/>
        </p:nvSpPr>
        <p:spPr>
          <a:xfrm rot="10800000">
            <a:off x="4751913" y="5189950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BD9-5B0B-415D-8773-6FE4A48F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67CAC-BE89-4977-B91D-D2DD867F9D83}"/>
              </a:ext>
            </a:extLst>
          </p:cNvPr>
          <p:cNvSpPr txBox="1"/>
          <p:nvPr/>
        </p:nvSpPr>
        <p:spPr>
          <a:xfrm>
            <a:off x="1187767" y="4899660"/>
            <a:ext cx="10648633" cy="16312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One of the two threads inside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is in charge of enqueuing tasks to </a:t>
            </a:r>
            <a:r>
              <a:rPr lang="en-US" sz="2000" dirty="0">
                <a:solidFill>
                  <a:srgbClr val="FF0000"/>
                </a:solidFill>
              </a:rPr>
              <a:t>the task pool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an implicit barrier </a:t>
            </a:r>
            <a:r>
              <a:rPr lang="en-US" sz="2000" dirty="0"/>
              <a:t>at the end of </a:t>
            </a:r>
            <a:r>
              <a:rPr lang="en-US" sz="2000" dirty="0">
                <a:solidFill>
                  <a:srgbClr val="00B050"/>
                </a:solidFill>
              </a:rPr>
              <a:t>#pragma omp single</a:t>
            </a:r>
            <a:r>
              <a:rPr lang="en-US" sz="2000" dirty="0"/>
              <a:t>, which acts as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task synchronization construct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nowait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clause can be used on </a:t>
            </a:r>
            <a:r>
              <a:rPr lang="en-US" sz="2000" dirty="0">
                <a:solidFill>
                  <a:srgbClr val="00B050"/>
                </a:solidFill>
              </a:rPr>
              <a:t>#pragma omp single </a:t>
            </a:r>
            <a:r>
              <a:rPr lang="en-US" sz="2000" dirty="0"/>
              <a:t>to remove </a:t>
            </a:r>
            <a:r>
              <a:rPr lang="en-US" sz="2000" dirty="0">
                <a:solidFill>
                  <a:srgbClr val="FF0000"/>
                </a:solidFill>
              </a:rPr>
              <a:t>the implicit barrier</a:t>
            </a: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5B652-6A16-4056-8FE2-CCC63CC9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67" y="1571625"/>
            <a:ext cx="8648700" cy="3114675"/>
          </a:xfrm>
          <a:prstGeom prst="rect">
            <a:avLst/>
          </a:prstGeom>
        </p:spPr>
      </p:pic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427C134F-F057-45F9-9F00-7ECE04D36588}"/>
              </a:ext>
            </a:extLst>
          </p:cNvPr>
          <p:cNvSpPr/>
          <p:nvPr/>
        </p:nvSpPr>
        <p:spPr>
          <a:xfrm rot="16004957">
            <a:off x="9748992" y="3391041"/>
            <a:ext cx="1216152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7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117F-DBD5-4B28-AB14-3ABAB3E0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E4D3-0FA9-4F10-894E-A97DDEFF98A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Task Creation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OpenMP tasks can be created using the following </a:t>
            </a:r>
            <a:r>
              <a:rPr lang="en-US" sz="2000" dirty="0">
                <a:solidFill>
                  <a:srgbClr val="FF0000"/>
                </a:solidFill>
              </a:rPr>
              <a:t>task creation patterns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Single Task Creator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with </a:t>
            </a:r>
            <a:r>
              <a:rPr lang="en-US" dirty="0">
                <a:solidFill>
                  <a:srgbClr val="00B050"/>
                </a:solidFill>
              </a:rPr>
              <a:t>#pragma </a:t>
            </a:r>
            <a:r>
              <a:rPr lang="en-US" dirty="0" err="1">
                <a:solidFill>
                  <a:srgbClr val="00B050"/>
                </a:solidFill>
              </a:rPr>
              <a:t>omp</a:t>
            </a:r>
            <a:r>
              <a:rPr lang="en-US" dirty="0">
                <a:solidFill>
                  <a:srgbClr val="00B050"/>
                </a:solidFill>
              </a:rPr>
              <a:t> single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with </a:t>
            </a:r>
            <a:r>
              <a:rPr lang="en-US" dirty="0">
                <a:solidFill>
                  <a:srgbClr val="00B050"/>
                </a:solidFill>
              </a:rPr>
              <a:t>#pragma </a:t>
            </a:r>
            <a:r>
              <a:rPr lang="en-US" dirty="0" err="1">
                <a:solidFill>
                  <a:srgbClr val="00B050"/>
                </a:solidFill>
              </a:rPr>
              <a:t>omp</a:t>
            </a:r>
            <a:r>
              <a:rPr lang="en-US" dirty="0">
                <a:solidFill>
                  <a:srgbClr val="00B050"/>
                </a:solidFill>
              </a:rPr>
              <a:t> master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Multiple Task Creators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Nested Tasks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Task Execution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All threads in the team are candidates to execute tasks: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deferred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Immediately executed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0C256-C82B-4BB9-87C1-0095EB87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3463693"/>
            <a:ext cx="3672840" cy="2713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5539F-F00A-452C-AFEC-139EB2D3083A}"/>
              </a:ext>
            </a:extLst>
          </p:cNvPr>
          <p:cNvSpPr txBox="1"/>
          <p:nvPr/>
        </p:nvSpPr>
        <p:spPr>
          <a:xfrm>
            <a:off x="7914640" y="5942568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109086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6C3D-6D86-4BF1-A596-F91535DE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Clauses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9863F-7C89-4B29-813E-AA13E21A8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19" y="2060758"/>
            <a:ext cx="4520565" cy="2736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BFD78-0436-4BDA-98DA-832132E3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6" y="2060758"/>
            <a:ext cx="4520565" cy="2784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84DC5-E8CB-417D-A468-9FCB9D39F518}"/>
              </a:ext>
            </a:extLst>
          </p:cNvPr>
          <p:cNvSpPr txBox="1"/>
          <p:nvPr/>
        </p:nvSpPr>
        <p:spPr>
          <a:xfrm>
            <a:off x="934719" y="5291058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56953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04F4-9F41-4013-A9A1-40852276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Data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46C3-B1B8-4B0E-B76E-C5E2DCAC1DDA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Data Environment consists of all the variables associated with the execution of a given task.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Because tasks can be </a:t>
            </a:r>
            <a:r>
              <a:rPr lang="en-US" sz="2000" i="1" dirty="0">
                <a:solidFill>
                  <a:srgbClr val="00B050"/>
                </a:solidFill>
              </a:rPr>
              <a:t>deferred</a:t>
            </a:r>
            <a:r>
              <a:rPr lang="en-US" sz="2000" dirty="0"/>
              <a:t>, the data is</a:t>
            </a:r>
            <a:r>
              <a:rPr lang="en-US" sz="2000" dirty="0">
                <a:solidFill>
                  <a:srgbClr val="FF0000"/>
                </a:solidFill>
              </a:rPr>
              <a:t> “</a:t>
            </a:r>
            <a:r>
              <a:rPr lang="en-US" sz="2000" i="1" dirty="0">
                <a:solidFill>
                  <a:srgbClr val="FF0000"/>
                </a:solidFill>
              </a:rPr>
              <a:t>captured”</a:t>
            </a:r>
            <a:r>
              <a:rPr lang="en-US" sz="2000" dirty="0"/>
              <a:t> at task creation.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semantics of data scopes are adapted to deferred execution as follows: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For a </a:t>
            </a:r>
            <a:r>
              <a:rPr lang="en-US" sz="2000" i="1" dirty="0">
                <a:solidFill>
                  <a:srgbClr val="FF0000"/>
                </a:solidFill>
              </a:rPr>
              <a:t>shared</a:t>
            </a:r>
            <a:r>
              <a:rPr lang="en-US" sz="2000" dirty="0"/>
              <a:t> variable, the reference to the </a:t>
            </a:r>
            <a:r>
              <a:rPr lang="en-US" sz="2000" i="1" dirty="0">
                <a:solidFill>
                  <a:srgbClr val="FF0000"/>
                </a:solidFill>
              </a:rPr>
              <a:t>shared</a:t>
            </a:r>
            <a:r>
              <a:rPr lang="en-US" sz="2000" dirty="0"/>
              <a:t> variable within the task is to the memory location to that name at the time where the task was created.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For a </a:t>
            </a:r>
            <a:r>
              <a:rPr lang="en-US" sz="2000" i="1" dirty="0">
                <a:solidFill>
                  <a:srgbClr val="FF0000"/>
                </a:solidFill>
              </a:rPr>
              <a:t>private </a:t>
            </a:r>
            <a:r>
              <a:rPr lang="en-US" sz="2000" dirty="0"/>
              <a:t>variable, the reference to the </a:t>
            </a:r>
            <a:r>
              <a:rPr lang="en-US" sz="2000" i="1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variable within the task is to new </a:t>
            </a:r>
            <a:r>
              <a:rPr lang="en-US" sz="2000" dirty="0">
                <a:solidFill>
                  <a:srgbClr val="00B050"/>
                </a:solidFill>
              </a:rPr>
              <a:t>uninitialized storage </a:t>
            </a:r>
            <a:r>
              <a:rPr lang="en-US" sz="2000" dirty="0"/>
              <a:t>that is created when the task is executed.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For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</a:t>
            </a:r>
            <a:r>
              <a:rPr lang="en-US" sz="2000" i="1" dirty="0">
                <a:solidFill>
                  <a:srgbClr val="FF0000"/>
                </a:solidFill>
              </a:rPr>
              <a:t> firstprivate </a:t>
            </a:r>
            <a:r>
              <a:rPr lang="en-US" sz="2000" dirty="0"/>
              <a:t>variable, the reference to the </a:t>
            </a:r>
            <a:r>
              <a:rPr lang="en-US" sz="2000" i="1" dirty="0">
                <a:solidFill>
                  <a:srgbClr val="FF0000"/>
                </a:solidFill>
              </a:rPr>
              <a:t>firstprivate </a:t>
            </a:r>
            <a:r>
              <a:rPr lang="en-US" sz="2000" dirty="0"/>
              <a:t>is to new storage that is created and initialized with the value of the existing memory of that name when the task is created.</a:t>
            </a:r>
          </a:p>
          <a:p>
            <a:pPr lvl="2"/>
            <a:r>
              <a:rPr lang="en-US" b="0" i="0" u="none" strike="noStrike" baseline="0" dirty="0"/>
              <a:t>Capturing data structures with </a:t>
            </a:r>
            <a:r>
              <a:rPr lang="en-US" b="0" i="1" u="none" strike="noStrike" baseline="0" dirty="0">
                <a:solidFill>
                  <a:srgbClr val="FF0000"/>
                </a:solidFill>
              </a:rPr>
              <a:t>firstprivate</a:t>
            </a:r>
            <a:r>
              <a:rPr lang="en-US" b="0" i="0" u="none" strike="noStrike" baseline="0" dirty="0"/>
              <a:t> captures only </a:t>
            </a:r>
            <a:r>
              <a:rPr lang="en-US" b="0" u="none" strike="noStrike" baseline="0" dirty="0">
                <a:solidFill>
                  <a:srgbClr val="FF0000"/>
                </a:solidFill>
              </a:rPr>
              <a:t>the pointer </a:t>
            </a:r>
            <a:r>
              <a:rPr lang="en-US" b="0" i="0" u="none" strike="noStrike" baseline="0" dirty="0"/>
              <a:t>but </a:t>
            </a:r>
            <a:r>
              <a:rPr lang="en-US" b="0" i="0" u="none" strike="noStrike" baseline="0" dirty="0">
                <a:solidFill>
                  <a:srgbClr val="FF0000"/>
                </a:solidFill>
              </a:rPr>
              <a:t>not the pointed data</a:t>
            </a:r>
            <a:r>
              <a:rPr lang="en-US" b="0" i="0" u="none" strike="noStrike" baseline="0" dirty="0"/>
              <a:t>.</a:t>
            </a: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49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B436-0D1A-4DD0-8B09-2AF335C8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Data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0E2C-8F27-4468-A506-D6E3BDF0C0B3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Data-Scoping Rules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Most rules from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still apply.</a:t>
            </a:r>
          </a:p>
          <a:p>
            <a:pPr marL="0" indent="0">
              <a:buNone/>
            </a:pPr>
            <a:r>
              <a:rPr lang="en-US" sz="2000" dirty="0"/>
              <a:t>Pre-determined data-sharing rules for </a:t>
            </a:r>
            <a:r>
              <a:rPr lang="en-US" sz="2000" dirty="0">
                <a:solidFill>
                  <a:srgbClr val="00B050"/>
                </a:solidFill>
              </a:rPr>
              <a:t>#pragma omp task</a:t>
            </a:r>
            <a:r>
              <a:rPr lang="en-US" sz="2000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Static and global variables are </a:t>
            </a:r>
            <a:r>
              <a:rPr lang="en-US" sz="2000" i="1" dirty="0">
                <a:solidFill>
                  <a:srgbClr val="FF0000"/>
                </a:solidFill>
              </a:rPr>
              <a:t>shared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Static local variables are </a:t>
            </a:r>
            <a:r>
              <a:rPr lang="en-US" sz="2000" dirty="0">
                <a:solidFill>
                  <a:srgbClr val="FF0000"/>
                </a:solidFill>
              </a:rPr>
              <a:t>shared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Automatic (local) variables are </a:t>
            </a:r>
            <a:r>
              <a:rPr lang="en-US" sz="2000" i="1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Threadprivate</a:t>
            </a:r>
            <a:r>
              <a:rPr lang="en-US" sz="2000" dirty="0"/>
              <a:t> variables are </a:t>
            </a:r>
            <a:r>
              <a:rPr lang="en-US" sz="2000" i="1" dirty="0">
                <a:solidFill>
                  <a:srgbClr val="FF0000"/>
                </a:solidFill>
              </a:rPr>
              <a:t>threadprivate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data-sharing attributes of variables that are not listed in any data-sharing clauses of </a:t>
            </a:r>
            <a:r>
              <a:rPr lang="en-US" sz="2000" dirty="0">
                <a:solidFill>
                  <a:srgbClr val="00B050"/>
                </a:solidFill>
              </a:rPr>
              <a:t>#pragma omp task </a:t>
            </a:r>
            <a:r>
              <a:rPr lang="en-US" sz="2000" dirty="0"/>
              <a:t>and are </a:t>
            </a:r>
            <a:r>
              <a:rPr lang="en-US" sz="2000" dirty="0">
                <a:solidFill>
                  <a:srgbClr val="FF0000"/>
                </a:solidFill>
              </a:rPr>
              <a:t>not pre-determined </a:t>
            </a:r>
            <a:r>
              <a:rPr lang="en-US" sz="2000" dirty="0"/>
              <a:t>according to the rules above, are implicitly determined as follows:</a:t>
            </a:r>
          </a:p>
          <a:p>
            <a:pPr marL="0" indent="0">
              <a:buNone/>
            </a:pPr>
            <a:r>
              <a:rPr lang="en-US" sz="2000" dirty="0"/>
              <a:t>Implicit data-sharing rules for </a:t>
            </a:r>
            <a:r>
              <a:rPr lang="en-US" sz="2000" dirty="0">
                <a:solidFill>
                  <a:srgbClr val="00B050"/>
                </a:solidFill>
              </a:rPr>
              <a:t>#pragma omp task</a:t>
            </a:r>
            <a:r>
              <a:rPr lang="en-US" sz="2000" dirty="0"/>
              <a:t>: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shared </a:t>
            </a:r>
            <a:r>
              <a:rPr lang="en-US" sz="2000" dirty="0"/>
              <a:t>attribute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lexically inherited.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In any other case, the variable is </a:t>
            </a:r>
            <a:r>
              <a:rPr lang="en-US" sz="2000" i="1" dirty="0">
                <a:solidFill>
                  <a:srgbClr val="FF0000"/>
                </a:solidFill>
              </a:rPr>
              <a:t>firstprivate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9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B406-0C7C-4558-9C48-284097E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Data Environment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73C4C-4D1B-4A23-AC8A-596F88E5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75" y="1397675"/>
            <a:ext cx="5867838" cy="4151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1E8EC-DDDE-4E12-A04B-D80156C5EE18}"/>
              </a:ext>
            </a:extLst>
          </p:cNvPr>
          <p:cNvSpPr txBox="1"/>
          <p:nvPr/>
        </p:nvSpPr>
        <p:spPr>
          <a:xfrm>
            <a:off x="6803413" y="3990811"/>
            <a:ext cx="5171440" cy="2031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#pragma omp parallel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is shared by default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#pragma omp task</a:t>
            </a:r>
            <a:r>
              <a:rPr lang="en-US" dirty="0"/>
              <a:t>, the data scoping of </a:t>
            </a:r>
            <a:r>
              <a:rPr lang="en-US" i="1" dirty="0"/>
              <a:t>c</a:t>
            </a:r>
            <a:r>
              <a:rPr lang="en-US" dirty="0"/>
              <a:t> is lexically inherited, i.e.,</a:t>
            </a:r>
            <a:r>
              <a:rPr lang="en-US" i="1" dirty="0"/>
              <a:t> c </a:t>
            </a:r>
            <a:r>
              <a:rPr lang="en-US" dirty="0"/>
              <a:t>is </a:t>
            </a:r>
            <a:r>
              <a:rPr lang="en-US" i="1" dirty="0">
                <a:solidFill>
                  <a:srgbClr val="FF0000"/>
                </a:solidFill>
              </a:rPr>
              <a:t>shared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#pragma omp parallel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 is shared by default since it is a global variable.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#pragma omp task</a:t>
            </a:r>
            <a:r>
              <a:rPr lang="en-US" dirty="0"/>
              <a:t>, the data scoping of </a:t>
            </a:r>
            <a:r>
              <a:rPr lang="en-US" i="1" dirty="0"/>
              <a:t>a</a:t>
            </a:r>
            <a:r>
              <a:rPr lang="en-US" dirty="0"/>
              <a:t> is lexically inherited, i.e.,</a:t>
            </a:r>
            <a:r>
              <a:rPr lang="en-US" i="1" dirty="0"/>
              <a:t> a </a:t>
            </a:r>
            <a:r>
              <a:rPr lang="en-US" dirty="0"/>
              <a:t>is </a:t>
            </a:r>
            <a:r>
              <a:rPr lang="en-US" i="1" dirty="0">
                <a:solidFill>
                  <a:srgbClr val="FF0000"/>
                </a:solidFill>
              </a:rPr>
              <a:t>shared</a:t>
            </a:r>
            <a:r>
              <a:rPr lang="en-US" dirty="0"/>
              <a:t>.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EE1F91A6-7891-407C-9297-11EB4C9E5F2A}"/>
              </a:ext>
            </a:extLst>
          </p:cNvPr>
          <p:cNvSpPr/>
          <p:nvPr/>
        </p:nvSpPr>
        <p:spPr>
          <a:xfrm rot="13488138">
            <a:off x="6195337" y="2731058"/>
            <a:ext cx="1216152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1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51A6-A983-46A3-A520-A00738D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9C45-F01A-4BE2-8B61-FA9E95D7ADFD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Tasks can be either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Tasks are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by default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unless the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clause is explicitly placed 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#pragma omp task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Tasks remain </a:t>
            </a:r>
            <a:r>
              <a:rPr lang="en-US" sz="2000" i="1" dirty="0">
                <a:solidFill>
                  <a:srgbClr val="FF0000"/>
                </a:solidFill>
              </a:rPr>
              <a:t>tied </a:t>
            </a:r>
            <a:r>
              <a:rPr lang="en-US" sz="2000" dirty="0"/>
              <a:t>to the threads that first execute them. </a:t>
            </a: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i="1" dirty="0">
                <a:solidFill>
                  <a:srgbClr val="FF0000"/>
                </a:solidFill>
              </a:rPr>
              <a:t>tied </a:t>
            </a:r>
            <a:r>
              <a:rPr lang="en-US" sz="2000" dirty="0"/>
              <a:t>task is </a:t>
            </a:r>
            <a:r>
              <a:rPr lang="en-US" sz="2000" dirty="0">
                <a:solidFill>
                  <a:srgbClr val="FF0000"/>
                </a:solidFill>
              </a:rPr>
              <a:t>always executed </a:t>
            </a:r>
            <a:r>
              <a:rPr lang="en-US" sz="2000" dirty="0"/>
              <a:t>by </a:t>
            </a:r>
            <a:r>
              <a:rPr lang="en-US" sz="2000" dirty="0">
                <a:solidFill>
                  <a:srgbClr val="00B050"/>
                </a:solidFill>
              </a:rPr>
              <a:t>the same thread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task must be executed by the same thread throughout its entire life cycle.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thread that executes the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task does not have to be the same thread that created the task.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>
                <a:solidFill>
                  <a:srgbClr val="002060"/>
                </a:solidFill>
              </a:rPr>
              <a:t> tasks can </a:t>
            </a:r>
            <a:r>
              <a:rPr lang="en-US" sz="2000" dirty="0"/>
              <a:t>restrict scheduling decisions </a:t>
            </a:r>
            <a:r>
              <a:rPr lang="en-US" sz="2000" dirty="0">
                <a:solidFill>
                  <a:srgbClr val="002060"/>
                </a:solidFill>
              </a:rPr>
              <a:t>and </a:t>
            </a:r>
            <a:r>
              <a:rPr lang="en-US" sz="2000" dirty="0"/>
              <a:t>may, therefore, negatively impact </a:t>
            </a:r>
            <a:r>
              <a:rPr lang="en-US" sz="2000" dirty="0">
                <a:solidFill>
                  <a:srgbClr val="FF0000"/>
                </a:solidFill>
              </a:rPr>
              <a:t>performance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A0269-C530-44B7-A60C-867C5BA0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4825433"/>
            <a:ext cx="5013960" cy="1351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C5C28-38E7-4972-B407-6908027E63F9}"/>
              </a:ext>
            </a:extLst>
          </p:cNvPr>
          <p:cNvSpPr txBox="1"/>
          <p:nvPr/>
        </p:nvSpPr>
        <p:spPr>
          <a:xfrm>
            <a:off x="7269480" y="6176962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89627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9BF5-158A-4664-97DA-744D3BCE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77A5-3F7D-405B-A87E-EA8BC3FEFC6D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 addition to </a:t>
            </a:r>
            <a:r>
              <a:rPr lang="en-US" sz="2000" dirty="0">
                <a:solidFill>
                  <a:srgbClr val="FF0000"/>
                </a:solidFill>
              </a:rPr>
              <a:t>explicit tasks </a:t>
            </a:r>
            <a:r>
              <a:rPr lang="en-US" sz="2000" dirty="0"/>
              <a:t>specified with </a:t>
            </a:r>
            <a:r>
              <a:rPr lang="en-US" sz="2000" dirty="0">
                <a:solidFill>
                  <a:srgbClr val="00B050"/>
                </a:solidFill>
              </a:rPr>
              <a:t>#pragma omp task</a:t>
            </a:r>
            <a:r>
              <a:rPr lang="en-US" sz="2000" dirty="0"/>
              <a:t>, OpenMP has also the notion of </a:t>
            </a:r>
            <a:r>
              <a:rPr lang="en-US" sz="2000" dirty="0">
                <a:solidFill>
                  <a:srgbClr val="FF0000"/>
                </a:solidFill>
              </a:rPr>
              <a:t>implicit tasks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An implicit task is one that is </a:t>
            </a:r>
            <a:r>
              <a:rPr lang="en-US" sz="2000" dirty="0">
                <a:solidFill>
                  <a:srgbClr val="FF0000"/>
                </a:solidFill>
              </a:rPr>
              <a:t>implicitly created </a:t>
            </a:r>
            <a:r>
              <a:rPr lang="en-US" sz="2000" dirty="0"/>
              <a:t>when</a:t>
            </a:r>
            <a:r>
              <a:rPr lang="en-US" sz="2000" dirty="0">
                <a:solidFill>
                  <a:srgbClr val="FF0000"/>
                </a:solidFill>
              </a:rPr>
              <a:t> a parallel construct </a:t>
            </a:r>
            <a:r>
              <a:rPr lang="en-US" sz="2000" dirty="0"/>
              <a:t>specified with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is encountered.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Each implicit task is assigned to a different thread in the team and remains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to that thread throughout the entire life cycle of the task.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94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dirty="0"/>
              <a:t>Lecture 8: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6400" dirty="0"/>
              <a:t> Shared-Memory Programming with OpenMP</a:t>
            </a:r>
          </a:p>
          <a:p>
            <a:pPr marL="457200" lvl="1" indent="0">
              <a:buNone/>
            </a:pPr>
            <a:endParaRPr lang="en-US" sz="64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900" dirty="0"/>
              <a:t> OpenMP Tasks</a:t>
            </a:r>
          </a:p>
          <a:p>
            <a:pPr marL="1371600" lvl="3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F82F-3A05-4AB1-9F43-8C0B2360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0A14-0CF9-440B-A356-DAE9A2583D96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scheduling constraint can be relaxed using the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clause: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An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task can migrate between any threads in the team.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An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task must be avoided when used with </a:t>
            </a:r>
            <a:r>
              <a:rPr lang="en-US" sz="2000" i="1" dirty="0">
                <a:solidFill>
                  <a:srgbClr val="FF0000"/>
                </a:solidFill>
              </a:rPr>
              <a:t>thread-centric featu</a:t>
            </a:r>
            <a:r>
              <a:rPr lang="en-US" sz="2000" dirty="0">
                <a:solidFill>
                  <a:srgbClr val="FF0000"/>
                </a:solidFill>
              </a:rPr>
              <a:t>res </a:t>
            </a:r>
            <a:r>
              <a:rPr lang="en-US" sz="2000" dirty="0"/>
              <a:t>such 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Thread 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Threadprivate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OpenMP runtime has </a:t>
            </a:r>
            <a:r>
              <a:rPr lang="en-US" sz="2000" dirty="0">
                <a:solidFill>
                  <a:srgbClr val="FF0000"/>
                </a:solidFill>
              </a:rPr>
              <a:t>greater flexibility </a:t>
            </a:r>
            <a:r>
              <a:rPr lang="en-US" sz="2000" dirty="0"/>
              <a:t>in scheduling tasks.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 can potentially provide </a:t>
            </a:r>
            <a:r>
              <a:rPr lang="en-US" sz="2000" dirty="0">
                <a:solidFill>
                  <a:srgbClr val="FF0000"/>
                </a:solidFill>
              </a:rPr>
              <a:t>better load-balancing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45E20-8DD3-46DA-8E42-738166E6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4825432"/>
            <a:ext cx="5054157" cy="1351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B7BDF-3F6B-4BDA-8863-42C0B5C5FD0F}"/>
              </a:ext>
            </a:extLst>
          </p:cNvPr>
          <p:cNvSpPr txBox="1"/>
          <p:nvPr/>
        </p:nvSpPr>
        <p:spPr>
          <a:xfrm>
            <a:off x="7233920" y="6123543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275931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9DCE-A103-463C-9E9D-CB27985D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F4D5-2C9A-4B68-ADAE-1CE25915E8E2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Task Scheduling Points (TSP):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Tasks can be </a:t>
            </a:r>
            <a:r>
              <a:rPr lang="en-US" sz="2000" dirty="0">
                <a:solidFill>
                  <a:srgbClr val="FF0000"/>
                </a:solidFill>
              </a:rPr>
              <a:t>suspended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resumed</a:t>
            </a:r>
            <a:r>
              <a:rPr lang="en-US" sz="2000" dirty="0"/>
              <a:t> at TSPs.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Implicit TSPs </a:t>
            </a:r>
            <a:r>
              <a:rPr lang="en-US" sz="2000" dirty="0"/>
              <a:t>are included at the following locations: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Task creation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point of encountering </a:t>
            </a:r>
            <a:r>
              <a:rPr lang="en-US" dirty="0">
                <a:solidFill>
                  <a:srgbClr val="00B050"/>
                </a:solidFill>
              </a:rPr>
              <a:t>#pragma omp task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Task synchronization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point of encountering  </a:t>
            </a:r>
            <a:r>
              <a:rPr lang="en-US" dirty="0">
                <a:solidFill>
                  <a:srgbClr val="00B050"/>
                </a:solidFill>
              </a:rPr>
              <a:t>#pragma omp taskwait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end of </a:t>
            </a:r>
            <a:r>
              <a:rPr lang="en-US" dirty="0">
                <a:solidFill>
                  <a:srgbClr val="00B050"/>
                </a:solidFill>
              </a:rPr>
              <a:t>#pragma omp taskgroup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completion point of a task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point of encountering an implicit or an explicit barrier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Explicit TSPs </a:t>
            </a:r>
            <a:r>
              <a:rPr lang="en-US" sz="2000" dirty="0"/>
              <a:t>can be specified using </a:t>
            </a:r>
            <a:r>
              <a:rPr lang="en-US" sz="2000" dirty="0">
                <a:solidFill>
                  <a:srgbClr val="00B050"/>
                </a:solidFill>
              </a:rPr>
              <a:t>#pragma omp taskyield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07B24A-9F69-46D5-A617-E5B5D6EA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1825625"/>
            <a:ext cx="42481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2303-916F-462A-87D3-E8DF688D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DCCF-198E-432B-A4CE-1F8EEEBA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At a TSP,  a thread that is executing a Task </a:t>
            </a:r>
            <a:r>
              <a:rPr lang="en-US" sz="2000" i="1" dirty="0">
                <a:solidFill>
                  <a:srgbClr val="FF0000"/>
                </a:solidFill>
              </a:rPr>
              <a:t>A</a:t>
            </a:r>
            <a:r>
              <a:rPr lang="en-US" sz="2000" i="1" dirty="0"/>
              <a:t> </a:t>
            </a:r>
            <a:r>
              <a:rPr lang="en-US" sz="2000" dirty="0"/>
              <a:t>may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 suspend the current Task </a:t>
            </a:r>
            <a:r>
              <a:rPr lang="en-US" sz="2000" i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temporarily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 switch to execute a different Task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With task scheduling, a thread can </a:t>
            </a:r>
            <a:r>
              <a:rPr lang="en-US" dirty="0"/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execute an already created task to drain the task pool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To prevent the data structures for managing tasks from overflowing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execute the encountered task immediately instead of deferring the task </a:t>
            </a:r>
          </a:p>
        </p:txBody>
      </p:sp>
    </p:spTree>
    <p:extLst>
      <p:ext uri="{BB962C8B-B14F-4D97-AF65-F5344CB8AC3E}">
        <p14:creationId xmlns:p14="http://schemas.microsoft.com/office/powerpoint/2010/main" val="188414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A268-205C-41C0-9A00-F5761813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8FA1-1977-4270-8EC7-4CD557B7CB5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taskyield directive explicitly specifies that the current task can be suspended in favor of a different task: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OpenMP implementation may take this directive only as a hint.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So it might be implemented as a </a:t>
            </a:r>
            <a:r>
              <a:rPr lang="en-US" sz="2000" dirty="0">
                <a:solidFill>
                  <a:srgbClr val="FF0000"/>
                </a:solidFill>
              </a:rPr>
              <a:t>nop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  <a:r>
              <a:rPr lang="en-US" sz="20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00ED6-E910-4E64-B719-E02F5E77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1" y="3740659"/>
            <a:ext cx="4971275" cy="2436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A78F0-386C-4EE6-980E-436FDE17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45" y="4851400"/>
            <a:ext cx="4957055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E77B7-8E1E-47BB-9ACE-BC9675381D97}"/>
              </a:ext>
            </a:extLst>
          </p:cNvPr>
          <p:cNvSpPr txBox="1"/>
          <p:nvPr/>
        </p:nvSpPr>
        <p:spPr>
          <a:xfrm>
            <a:off x="7274560" y="6176963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3959351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1CDD-F9FB-4746-90D6-49EF6E86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9C1D-E662-4397-8883-3E99E1E531B5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Caveat with threadprivate and thread-specific information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thread encounters a TSP, the OpenMP implementation may choose to </a:t>
            </a:r>
            <a:r>
              <a:rPr lang="en-US" sz="2000" dirty="0">
                <a:solidFill>
                  <a:srgbClr val="FF0000"/>
                </a:solidFill>
              </a:rPr>
              <a:t>suspend the current task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schedule the thread to work on another task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This implies that the value of a </a:t>
            </a:r>
            <a:r>
              <a:rPr lang="en-US" sz="2000" i="1" dirty="0">
                <a:solidFill>
                  <a:srgbClr val="FF0000"/>
                </a:solidFill>
              </a:rPr>
              <a:t>threadprivate</a:t>
            </a:r>
            <a:r>
              <a:rPr lang="en-US" sz="2000" dirty="0"/>
              <a:t> variable or other thread-specific information, e.g. </a:t>
            </a:r>
            <a:r>
              <a:rPr lang="en-US" sz="2000" dirty="0">
                <a:solidFill>
                  <a:srgbClr val="FF0000"/>
                </a:solidFill>
              </a:rPr>
              <a:t>Thread ID</a:t>
            </a:r>
            <a:r>
              <a:rPr lang="en-US" sz="2000" dirty="0"/>
              <a:t>, can potentially change across a TSP.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If the suspended task is a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task, then the thread that resumes executing the task is  guaranteed to be the same thread that suspended 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Thread ID</a:t>
            </a:r>
            <a:r>
              <a:rPr lang="en-US" sz="2000" dirty="0"/>
              <a:t> will remain the same after the task is resumed.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If the suspended task is an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task, the thread that resumes executing the task may be different from the thread that suspended 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Both the </a:t>
            </a:r>
            <a:r>
              <a:rPr lang="en-US" sz="2000" dirty="0">
                <a:solidFill>
                  <a:srgbClr val="FF0000"/>
                </a:solidFill>
              </a:rPr>
              <a:t>Thread ID </a:t>
            </a:r>
            <a:r>
              <a:rPr lang="en-US" sz="2000" dirty="0"/>
              <a:t>and the value of a </a:t>
            </a:r>
            <a:r>
              <a:rPr lang="en-US" sz="2000" i="1" dirty="0">
                <a:solidFill>
                  <a:srgbClr val="FF0000"/>
                </a:solidFill>
              </a:rPr>
              <a:t>threadprivate</a:t>
            </a:r>
            <a:r>
              <a:rPr lang="en-US" sz="2000" dirty="0"/>
              <a:t> variable before and after the TSP may be different.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491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9404-8F22-4127-8F51-A503045D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C9C1-B96E-44CA-88A2-110E52200BAA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sum up the concept of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tiedness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FF0000"/>
                </a:solidFill>
              </a:rPr>
              <a:t>untiedness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When a thread encounters a TSP, it may do one of the following:</a:t>
            </a:r>
          </a:p>
          <a:p>
            <a:pPr lvl="1"/>
            <a:r>
              <a:rPr lang="en-US" sz="2000" dirty="0"/>
              <a:t> it may begin execution of a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 task bound to the current team </a:t>
            </a:r>
          </a:p>
          <a:p>
            <a:pPr lvl="1"/>
            <a:r>
              <a:rPr lang="en-US" sz="2000" dirty="0"/>
              <a:t> it may resume execution of any suspended </a:t>
            </a:r>
            <a:r>
              <a:rPr lang="en-US" sz="2000" i="1" dirty="0">
                <a:solidFill>
                  <a:srgbClr val="FF0000"/>
                </a:solidFill>
              </a:rPr>
              <a:t>tied </a:t>
            </a:r>
            <a:r>
              <a:rPr lang="en-US" sz="2000" dirty="0"/>
              <a:t>task, bound to the current team, to which it is </a:t>
            </a:r>
            <a:r>
              <a:rPr lang="en-US" sz="2000" i="1" dirty="0">
                <a:solidFill>
                  <a:srgbClr val="FF0000"/>
                </a:solidFill>
              </a:rPr>
              <a:t>tied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 it may begin execution of an </a:t>
            </a:r>
            <a:r>
              <a:rPr lang="en-US" sz="2000" i="1" dirty="0">
                <a:solidFill>
                  <a:srgbClr val="FF0000"/>
                </a:solidFill>
              </a:rPr>
              <a:t>untied</a:t>
            </a:r>
            <a:r>
              <a:rPr lang="en-US" sz="2000" dirty="0"/>
              <a:t> task bound to the current team</a:t>
            </a:r>
          </a:p>
          <a:p>
            <a:pPr lvl="1"/>
            <a:r>
              <a:rPr lang="en-US" sz="2000" dirty="0"/>
              <a:t> it may resume execution of any suspended </a:t>
            </a:r>
            <a:r>
              <a:rPr lang="en-US" sz="2000" i="1" dirty="0">
                <a:solidFill>
                  <a:srgbClr val="FF0000"/>
                </a:solidFill>
              </a:rPr>
              <a:t>untied </a:t>
            </a:r>
            <a:r>
              <a:rPr lang="en-US" sz="2000" dirty="0"/>
              <a:t>task bound to the current team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If more than one of the above choices is available, it is unspecified as to which option will be chosen by the OpenMP runtime. </a:t>
            </a:r>
          </a:p>
        </p:txBody>
      </p:sp>
    </p:spTree>
    <p:extLst>
      <p:ext uri="{BB962C8B-B14F-4D97-AF65-F5344CB8AC3E}">
        <p14:creationId xmlns:p14="http://schemas.microsoft.com/office/powerpoint/2010/main" val="103863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89F0-82F5-42D5-9ADE-34C2182E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F14-3239-46FD-9ADB-9F95B680BDB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All tasks created by any thread of the current team are guaranteed to have completed at a barrier (implicit or explicit).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Explicit barrier :  </a:t>
            </a:r>
            <a:r>
              <a:rPr lang="en-US" sz="2000" dirty="0">
                <a:solidFill>
                  <a:srgbClr val="00B050"/>
                </a:solidFill>
              </a:rPr>
              <a:t>#pragma omp barrier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Implicit barrier :  at the end of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#pragma omp parallel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#pragma omp for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#pragma omp single</a:t>
            </a:r>
          </a:p>
          <a:p>
            <a:pPr marL="914400" lvl="2" indent="0">
              <a:buNone/>
            </a:pPr>
            <a:r>
              <a:rPr lang="en-US" dirty="0"/>
              <a:t>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 task that encounters </a:t>
            </a:r>
            <a:r>
              <a:rPr lang="en-US" sz="2000" dirty="0">
                <a:solidFill>
                  <a:srgbClr val="00B050"/>
                </a:solidFill>
              </a:rPr>
              <a:t>#pragma omp taskwait </a:t>
            </a:r>
            <a:r>
              <a:rPr lang="en-US" sz="2000" dirty="0"/>
              <a:t>is suspended until </a:t>
            </a:r>
            <a:r>
              <a:rPr lang="en-US" sz="2000" dirty="0">
                <a:solidFill>
                  <a:srgbClr val="FF0000"/>
                </a:solidFill>
              </a:rPr>
              <a:t>all child tasks </a:t>
            </a:r>
            <a:r>
              <a:rPr lang="en-US" sz="2000" dirty="0"/>
              <a:t>complete.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applies only to </a:t>
            </a:r>
            <a:r>
              <a:rPr lang="en-US" sz="2000" dirty="0">
                <a:solidFill>
                  <a:srgbClr val="FF0000"/>
                </a:solidFill>
              </a:rPr>
              <a:t>child tasks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not all descendant tasks !!!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provides </a:t>
            </a:r>
            <a:r>
              <a:rPr lang="en-US" sz="2000" dirty="0">
                <a:solidFill>
                  <a:srgbClr val="FF0000"/>
                </a:solidFill>
              </a:rPr>
              <a:t>shallow task synchronization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01E61-58C7-4550-8CEC-E6B1DD30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838" y="5376086"/>
            <a:ext cx="2747962" cy="8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4AEA-ADAF-4407-A008-04B3F07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EC895-D999-48B9-BBE6-41B4232E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80" y="1782011"/>
            <a:ext cx="3439159" cy="308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8455F-F4D4-4DD9-800D-2B2EB3CA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804" y="1815407"/>
            <a:ext cx="3676596" cy="3012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9C026-7DDF-48E8-BEFA-EF31AF8F6382}"/>
              </a:ext>
            </a:extLst>
          </p:cNvPr>
          <p:cNvSpPr txBox="1"/>
          <p:nvPr/>
        </p:nvSpPr>
        <p:spPr>
          <a:xfrm>
            <a:off x="919480" y="4861659"/>
            <a:ext cx="8376920" cy="16312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Only one thread executing </a:t>
            </a:r>
            <a:r>
              <a:rPr lang="en-US" sz="2000" dirty="0">
                <a:solidFill>
                  <a:srgbClr val="00B050"/>
                </a:solidFill>
              </a:rPr>
              <a:t>#pragma omp single </a:t>
            </a:r>
            <a:r>
              <a:rPr lang="en-US" sz="2000" dirty="0"/>
              <a:t>is responsible for creating tasks.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This thread creates the two initial tasks (line </a:t>
            </a:r>
            <a:r>
              <a:rPr lang="en-US" sz="2000" dirty="0">
                <a:solidFill>
                  <a:srgbClr val="FF0000"/>
                </a:solidFill>
              </a:rPr>
              <a:t>17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21</a:t>
            </a:r>
            <a:r>
              <a:rPr lang="en-US" sz="2000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#pragma omp taskwait </a:t>
            </a:r>
            <a:r>
              <a:rPr lang="en-US" sz="2000" dirty="0"/>
              <a:t>(line </a:t>
            </a:r>
            <a:r>
              <a:rPr lang="en-US" sz="2000" i="1" dirty="0">
                <a:solidFill>
                  <a:srgbClr val="FF0000"/>
                </a:solidFill>
              </a:rPr>
              <a:t>25</a:t>
            </a:r>
            <a:r>
              <a:rPr lang="en-US" sz="2000" dirty="0"/>
              <a:t>) is used to wait for the two tasks to complete. Otherwise,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would get lost.</a:t>
            </a:r>
          </a:p>
        </p:txBody>
      </p:sp>
    </p:spTree>
    <p:extLst>
      <p:ext uri="{BB962C8B-B14F-4D97-AF65-F5344CB8AC3E}">
        <p14:creationId xmlns:p14="http://schemas.microsoft.com/office/powerpoint/2010/main" val="172451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FCE1-8834-4C90-9B40-7006400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5A7C6-621F-4953-8BAA-2FB27AA7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025"/>
            <a:ext cx="6789420" cy="240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65BF4-37BC-4F91-AAB3-C3B78BE331C1}"/>
              </a:ext>
            </a:extLst>
          </p:cNvPr>
          <p:cNvSpPr txBox="1"/>
          <p:nvPr/>
        </p:nvSpPr>
        <p:spPr>
          <a:xfrm>
            <a:off x="838200" y="4045149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56CFB-25D9-440B-9634-20A901B899F2}"/>
              </a:ext>
            </a:extLst>
          </p:cNvPr>
          <p:cNvSpPr txBox="1"/>
          <p:nvPr/>
        </p:nvSpPr>
        <p:spPr>
          <a:xfrm>
            <a:off x="5293360" y="4045149"/>
            <a:ext cx="6289040" cy="2308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 </a:t>
            </a:r>
            <a:r>
              <a:rPr lang="en-US" dirty="0"/>
              <a:t>Task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C.1 </a:t>
            </a:r>
            <a:r>
              <a:rPr lang="en-US" i="1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C.2 </a:t>
            </a:r>
            <a:r>
              <a:rPr lang="en-US" dirty="0"/>
              <a:t>are not affected: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They can execute past </a:t>
            </a:r>
            <a:r>
              <a:rPr lang="en-US" dirty="0">
                <a:solidFill>
                  <a:srgbClr val="00B050"/>
                </a:solidFill>
              </a:rPr>
              <a:t>#pragma omp taskwait </a:t>
            </a:r>
            <a:r>
              <a:rPr lang="en-US" dirty="0"/>
              <a:t>without the   need to wait.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#pragma omp taskwait </a:t>
            </a:r>
            <a:r>
              <a:rPr lang="en-US" dirty="0"/>
              <a:t>only waits for Task </a:t>
            </a:r>
            <a:r>
              <a:rPr lang="en-US" i="1" dirty="0">
                <a:solidFill>
                  <a:srgbClr val="FF0000"/>
                </a:solidFill>
              </a:rPr>
              <a:t>B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i="1" dirty="0"/>
              <a:t>.</a:t>
            </a:r>
          </a:p>
          <a:p>
            <a:pPr lvl="1"/>
            <a:endParaRPr lang="en-US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 tasks including </a:t>
            </a:r>
            <a:r>
              <a:rPr lang="en-US" i="1" dirty="0">
                <a:solidFill>
                  <a:srgbClr val="FF0000"/>
                </a:solidFill>
              </a:rPr>
              <a:t>C.1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C.2 </a:t>
            </a:r>
            <a:r>
              <a:rPr lang="en-US" dirty="0"/>
              <a:t>are guaranteed to have completed at the implicit barrier of the </a:t>
            </a:r>
            <a:r>
              <a:rPr lang="en-US" dirty="0">
                <a:solidFill>
                  <a:srgbClr val="00B050"/>
                </a:solidFill>
              </a:rPr>
              <a:t>#pragma omp single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96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AB55-8BAD-4924-A6E8-792B5797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39B1-B844-4CD0-A05C-180C2FE8AD9D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Deep Task Synchronization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Tasks can be synchronized across all descendant levels can be synchronized with </a:t>
            </a:r>
            <a:r>
              <a:rPr lang="en-US" sz="2000" dirty="0">
                <a:solidFill>
                  <a:srgbClr val="00B050"/>
                </a:solidFill>
              </a:rPr>
              <a:t>#pragma omp taskgroup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provides </a:t>
            </a:r>
            <a:r>
              <a:rPr lang="en-US" sz="2000" dirty="0">
                <a:solidFill>
                  <a:srgbClr val="FF0000"/>
                </a:solidFill>
              </a:rPr>
              <a:t>deep task synchronization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clause allowed is the </a:t>
            </a:r>
            <a:r>
              <a:rPr lang="en-US" sz="2000" i="1" dirty="0" err="1">
                <a:solidFill>
                  <a:srgbClr val="00B050"/>
                </a:solidFill>
              </a:rPr>
              <a:t>task_reduction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clause: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of the form </a:t>
            </a:r>
            <a:r>
              <a:rPr lang="en-US" sz="2000" i="1" dirty="0" err="1">
                <a:solidFill>
                  <a:srgbClr val="FF0000"/>
                </a:solidFill>
              </a:rPr>
              <a:t>task_reduction</a:t>
            </a:r>
            <a:r>
              <a:rPr lang="en-US" sz="2000" i="1" dirty="0">
                <a:solidFill>
                  <a:srgbClr val="FF0000"/>
                </a:solidFill>
              </a:rPr>
              <a:t>(reduction-identifier:list-items)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B606A-BB88-4972-8E17-DC3FBBBE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88" y="5384800"/>
            <a:ext cx="10740799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76BD-7BC9-4154-AE3C-F06E55EC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81B5-96F4-4231-B57D-2EC26583AD1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OpenMP tasks provide a new parallel programming paradigm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called the work-oriented paradigm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based on the concept of a task pool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In this work-oriented paradigm,  units of work (referred to as </a:t>
            </a:r>
            <a:r>
              <a:rPr lang="en-US" sz="2000" dirty="0">
                <a:solidFill>
                  <a:srgbClr val="FF0000"/>
                </a:solidFill>
              </a:rPr>
              <a:t>OpenMP tasks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are generated  or “</a:t>
            </a:r>
            <a:r>
              <a:rPr lang="en-US" sz="2000" dirty="0">
                <a:solidFill>
                  <a:srgbClr val="FF0000"/>
                </a:solidFill>
              </a:rPr>
              <a:t>pushed</a:t>
            </a:r>
            <a:r>
              <a:rPr lang="en-US" sz="2000" dirty="0"/>
              <a:t>” into the task pool by threads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are retrieved  or “</a:t>
            </a:r>
            <a:r>
              <a:rPr lang="en-US" sz="2000" dirty="0">
                <a:solidFill>
                  <a:srgbClr val="FF0000"/>
                </a:solidFill>
              </a:rPr>
              <a:t>pulled</a:t>
            </a:r>
            <a:r>
              <a:rPr lang="en-US" sz="2000" dirty="0"/>
              <a:t>” off the task pool and executed by threads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48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BCF-6F76-445D-8E44-04349A12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37E6E-A7BC-4E3D-8AB9-8CB663B1FB2B}"/>
              </a:ext>
            </a:extLst>
          </p:cNvPr>
          <p:cNvSpPr txBox="1"/>
          <p:nvPr/>
        </p:nvSpPr>
        <p:spPr>
          <a:xfrm>
            <a:off x="5507556" y="4451549"/>
            <a:ext cx="6289040" cy="2031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 </a:t>
            </a:r>
            <a:r>
              <a:rPr lang="en-US" dirty="0"/>
              <a:t>Task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C.1 </a:t>
            </a:r>
            <a:r>
              <a:rPr lang="en-US" i="1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C.2 </a:t>
            </a:r>
            <a:r>
              <a:rPr lang="en-US" dirty="0"/>
              <a:t>are affected: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can not </a:t>
            </a:r>
            <a:r>
              <a:rPr lang="en-US" dirty="0"/>
              <a:t>execute past </a:t>
            </a:r>
            <a:r>
              <a:rPr lang="en-US" dirty="0">
                <a:solidFill>
                  <a:srgbClr val="00B050"/>
                </a:solidFill>
              </a:rPr>
              <a:t>#pragma omp taskwait </a:t>
            </a:r>
            <a:r>
              <a:rPr lang="en-US" dirty="0"/>
              <a:t>without the   need to wait. </a:t>
            </a:r>
          </a:p>
          <a:p>
            <a:pPr lvl="1"/>
            <a:endParaRPr lang="en-US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 tasks, namely,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C.1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C.2 </a:t>
            </a:r>
            <a:r>
              <a:rPr lang="en-US" dirty="0"/>
              <a:t>are guaranteed to have completed at the end of the </a:t>
            </a:r>
            <a:r>
              <a:rPr lang="en-US" dirty="0">
                <a:solidFill>
                  <a:srgbClr val="00B050"/>
                </a:solidFill>
              </a:rPr>
              <a:t>#pragma omp taskgroup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1A83D-8BCD-45D6-B27D-0A08A04C339F}"/>
              </a:ext>
            </a:extLst>
          </p:cNvPr>
          <p:cNvSpPr txBox="1"/>
          <p:nvPr/>
        </p:nvSpPr>
        <p:spPr>
          <a:xfrm>
            <a:off x="838200" y="3873338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11A39-B6E9-4A9C-8784-3D828413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19"/>
            <a:ext cx="6693220" cy="24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0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DD49-C932-4E95-84FF-F97292B3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Reduction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022C9-6939-473A-86C6-904C84B4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409"/>
            <a:ext cx="4271381" cy="4360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B4EA7-0AE1-4BE0-BE3F-FA30D0E0C442}"/>
              </a:ext>
            </a:extLst>
          </p:cNvPr>
          <p:cNvSpPr txBox="1"/>
          <p:nvPr/>
        </p:nvSpPr>
        <p:spPr>
          <a:xfrm>
            <a:off x="812800" y="6123543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DA878-C52B-43C4-93A3-8B916FA33C2F}"/>
              </a:ext>
            </a:extLst>
          </p:cNvPr>
          <p:cNvSpPr txBox="1"/>
          <p:nvPr/>
        </p:nvSpPr>
        <p:spPr>
          <a:xfrm>
            <a:off x="5608320" y="1690688"/>
            <a:ext cx="6085840" cy="34778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The taskgroup-scoping reduction </a:t>
            </a:r>
            <a:r>
              <a:rPr lang="en-US" sz="2000" i="1" dirty="0">
                <a:solidFill>
                  <a:srgbClr val="FF0000"/>
                </a:solidFill>
              </a:rPr>
              <a:t>task_reduction  </a:t>
            </a:r>
            <a:r>
              <a:rPr lang="en-US" sz="2000" dirty="0"/>
              <a:t>clause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registers a new reduction at </a:t>
            </a:r>
            <a:r>
              <a:rPr lang="en-US" sz="2000" dirty="0">
                <a:solidFill>
                  <a:srgbClr val="00B050"/>
                </a:solidFill>
              </a:rPr>
              <a:t>[1]</a:t>
            </a:r>
            <a:r>
              <a:rPr lang="en-US" sz="2000" dirty="0"/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computes and make the final result available   after </a:t>
            </a:r>
            <a:r>
              <a:rPr lang="en-US" sz="2000" dirty="0">
                <a:solidFill>
                  <a:srgbClr val="00B050"/>
                </a:solidFill>
              </a:rPr>
              <a:t>[3]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The task </a:t>
            </a:r>
            <a:r>
              <a:rPr lang="en-US" sz="2000" i="1" dirty="0">
                <a:solidFill>
                  <a:srgbClr val="FF0000"/>
                </a:solidFill>
              </a:rPr>
              <a:t>in_reduction </a:t>
            </a:r>
            <a:r>
              <a:rPr lang="en-US" sz="2000" dirty="0"/>
              <a:t>clause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allows the task to participle in the reduction operation </a:t>
            </a:r>
            <a:r>
              <a:rPr lang="en-US" sz="2000" dirty="0">
                <a:solidFill>
                  <a:srgbClr val="00B050"/>
                </a:solidFill>
              </a:rPr>
              <a:t>[2]</a:t>
            </a:r>
          </a:p>
          <a:p>
            <a:pPr lvl="1"/>
            <a:endParaRPr lang="en-US" sz="20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introduced in OpenMP 5.0</a:t>
            </a:r>
          </a:p>
        </p:txBody>
      </p:sp>
    </p:spTree>
    <p:extLst>
      <p:ext uri="{BB962C8B-B14F-4D97-AF65-F5344CB8AC3E}">
        <p14:creationId xmlns:p14="http://schemas.microsoft.com/office/powerpoint/2010/main" val="2056031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2A9B-D1BF-43CA-BB6D-2E7CCFDE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Cut-Off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137D-E3EE-4E47-9084-9B87805FC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72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recursively defined divide-and-conquer algorithms, a </a:t>
            </a:r>
            <a:r>
              <a:rPr lang="en-US" sz="2000" i="1" dirty="0">
                <a:solidFill>
                  <a:srgbClr val="FF0000"/>
                </a:solidFill>
              </a:rPr>
              <a:t>cut-off</a:t>
            </a:r>
            <a:r>
              <a:rPr lang="en-US" sz="2000" dirty="0"/>
              <a:t> can be defined to avoid </a:t>
            </a:r>
            <a:r>
              <a:rPr lang="en-US" sz="2000" i="1" dirty="0">
                <a:solidFill>
                  <a:srgbClr val="FF0000"/>
                </a:solidFill>
              </a:rPr>
              <a:t>task explosion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Mechanisms: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Programmed cut-off mechanism by explicitly calling a function that does not create tasks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if </a:t>
            </a:r>
            <a:r>
              <a:rPr lang="en-US" sz="2000" dirty="0"/>
              <a:t>clause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final</a:t>
            </a:r>
            <a:r>
              <a:rPr lang="en-US" sz="2000" dirty="0"/>
              <a:t> clause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mergeable</a:t>
            </a:r>
            <a:r>
              <a:rPr lang="en-US" sz="2000" dirty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4067028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8DDB-663E-40AD-B088-D9FB09AC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Programmed Cut-Off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3B7CE6-45A9-448D-BE2D-239F342F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976"/>
            <a:ext cx="6372225" cy="34956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306714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1B14-EAD9-4C81-BF20-A9E05B43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Programmed Cut-Off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ACDAF-98F2-469B-B686-5BEB333A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39693" cy="487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514B7-1596-4BDE-96F6-FFBDAC9C528B}"/>
              </a:ext>
            </a:extLst>
          </p:cNvPr>
          <p:cNvSpPr txBox="1"/>
          <p:nvPr/>
        </p:nvSpPr>
        <p:spPr>
          <a:xfrm>
            <a:off x="5689600" y="1767840"/>
            <a:ext cx="5425440" cy="25545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OpenMP code creates tasks recursively.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Problem: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code creates too many small tasks, i.e.,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 is small.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Inefficient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Solution: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stop creating tasks at some </a:t>
            </a:r>
            <a:r>
              <a:rPr lang="en-US" sz="2000" i="1" dirty="0">
                <a:solidFill>
                  <a:srgbClr val="FF0000"/>
                </a:solidFill>
              </a:rPr>
              <a:t>cut-off threshold</a:t>
            </a:r>
          </a:p>
        </p:txBody>
      </p:sp>
    </p:spTree>
    <p:extLst>
      <p:ext uri="{BB962C8B-B14F-4D97-AF65-F5344CB8AC3E}">
        <p14:creationId xmlns:p14="http://schemas.microsoft.com/office/powerpoint/2010/main" val="100317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F647-2C79-4C1D-977F-15D01B0E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Programmed Cut-Off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1885B-6EBE-4F48-BFB5-5003959F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0530"/>
            <a:ext cx="4477702" cy="4116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54C83-57C1-465B-AF15-3774C192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67" y="1370530"/>
            <a:ext cx="4427105" cy="3709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B2E70-042E-48E6-83B4-05AD92238AC2}"/>
              </a:ext>
            </a:extLst>
          </p:cNvPr>
          <p:cNvSpPr txBox="1"/>
          <p:nvPr/>
        </p:nvSpPr>
        <p:spPr>
          <a:xfrm>
            <a:off x="3681051" y="5142546"/>
            <a:ext cx="4427105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Drawback:</a:t>
            </a:r>
            <a:r>
              <a:rPr lang="en-US" sz="2000" dirty="0"/>
              <a:t> separate versions of sum !!!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i="1" dirty="0"/>
              <a:t>serial_sum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i="1" dirty="0"/>
              <a:t>parallel_sum </a:t>
            </a:r>
          </a:p>
        </p:txBody>
      </p:sp>
    </p:spTree>
    <p:extLst>
      <p:ext uri="{BB962C8B-B14F-4D97-AF65-F5344CB8AC3E}">
        <p14:creationId xmlns:p14="http://schemas.microsoft.com/office/powerpoint/2010/main" val="3040641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9D16-7001-4BF4-B1EC-6BFC3656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If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36D2-EA02-415A-A4B4-941B24146EC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If the</a:t>
            </a:r>
            <a:r>
              <a:rPr lang="en-US" sz="2000" i="1" dirty="0">
                <a:solidFill>
                  <a:srgbClr val="FF0000"/>
                </a:solidFill>
              </a:rPr>
              <a:t> if </a:t>
            </a:r>
            <a:r>
              <a:rPr lang="en-US" sz="2000" dirty="0"/>
              <a:t>clause evaluates to </a:t>
            </a:r>
            <a:r>
              <a:rPr lang="en-US" sz="2000" i="1" dirty="0">
                <a:solidFill>
                  <a:srgbClr val="FF0000"/>
                </a:solidFill>
              </a:rPr>
              <a:t>false</a:t>
            </a:r>
            <a:endParaRPr lang="en-US" sz="20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encountering task, i.e., </a:t>
            </a:r>
            <a:r>
              <a:rPr lang="en-US" sz="2000" i="1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, is suspended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new task, i.e., </a:t>
            </a:r>
            <a:r>
              <a:rPr lang="en-US" sz="2000" i="1" dirty="0">
                <a:solidFill>
                  <a:srgbClr val="FF0000"/>
                </a:solidFill>
              </a:rPr>
              <a:t>child</a:t>
            </a:r>
            <a:r>
              <a:rPr lang="en-US" sz="2000" dirty="0"/>
              <a:t>, is executed immediately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new task is denoted as an </a:t>
            </a:r>
            <a:r>
              <a:rPr lang="en-US" i="1" dirty="0">
                <a:solidFill>
                  <a:srgbClr val="FF0000"/>
                </a:solidFill>
              </a:rPr>
              <a:t>“undeferred” </a:t>
            </a:r>
            <a:r>
              <a:rPr lang="en-US" dirty="0"/>
              <a:t>task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parent task resumes  once the new task has completed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000" dirty="0"/>
              <a:t>This feature can be used to improve the performance by avoiding queuing tasks that are </a:t>
            </a:r>
            <a:r>
              <a:rPr lang="en-US" sz="2000" dirty="0">
                <a:solidFill>
                  <a:srgbClr val="FF0000"/>
                </a:solidFill>
              </a:rPr>
              <a:t>too small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computational complexity of  such small tasks may be considered too small and not worth the overhead for queuing them in the task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</a:t>
            </a:r>
            <a:r>
              <a:rPr lang="en-US" sz="2000" i="1" dirty="0">
                <a:solidFill>
                  <a:srgbClr val="FF0000"/>
                </a:solidFill>
              </a:rPr>
              <a:t>if</a:t>
            </a:r>
            <a:r>
              <a:rPr lang="en-US" sz="2000" dirty="0"/>
              <a:t> clause </a:t>
            </a:r>
            <a:r>
              <a:rPr lang="en-US" sz="2000" dirty="0">
                <a:solidFill>
                  <a:srgbClr val="FF0000"/>
                </a:solidFill>
              </a:rPr>
              <a:t>does not affect </a:t>
            </a:r>
            <a:r>
              <a:rPr lang="en-US" sz="2000" dirty="0"/>
              <a:t>the child tasks created by the encountering task.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This feature can be useful for debugging task-based OpenMP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90568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1615-0EC3-4386-A322-44AB7B50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Final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5ED2-8EF7-47C5-9232-DFC38186D940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FF0000"/>
                </a:solidFill>
              </a:rPr>
              <a:t>final</a:t>
            </a:r>
            <a:r>
              <a:rPr lang="en-US" sz="2000" dirty="0"/>
              <a:t> clause prevents the creation of further tasks if condition evaluates to </a:t>
            </a:r>
            <a:r>
              <a:rPr lang="en-US" sz="2000" i="1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purpose is to  </a:t>
            </a:r>
            <a:r>
              <a:rPr lang="en-US" sz="2000" dirty="0">
                <a:solidFill>
                  <a:srgbClr val="FF0000"/>
                </a:solidFill>
              </a:rPr>
              <a:t>reduce overhead</a:t>
            </a:r>
            <a:r>
              <a:rPr lang="en-US" sz="2000" dirty="0"/>
              <a:t>, which will </a:t>
            </a:r>
            <a:r>
              <a:rPr lang="en-US" sz="2000" dirty="0">
                <a:solidFill>
                  <a:srgbClr val="FF0000"/>
                </a:solidFill>
              </a:rPr>
              <a:t>also limit the degree of parallelism </a:t>
            </a:r>
            <a:r>
              <a:rPr lang="en-US" sz="2000" dirty="0"/>
              <a:t>by preventing too many tasks from being  created.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new task is created and executed normally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However, in its context, its nested tasks will be </a:t>
            </a:r>
            <a:r>
              <a:rPr lang="en-US" sz="2000" dirty="0">
                <a:solidFill>
                  <a:srgbClr val="00B050"/>
                </a:solidFill>
              </a:rPr>
              <a:t>executed immediately </a:t>
            </a:r>
            <a:r>
              <a:rPr lang="en-US" sz="2000">
                <a:solidFill>
                  <a:srgbClr val="00B050"/>
                </a:solidFill>
              </a:rPr>
              <a:t>and sequentially </a:t>
            </a:r>
            <a:r>
              <a:rPr lang="en-US" sz="2000">
                <a:solidFill>
                  <a:srgbClr val="FF0000"/>
                </a:solidFill>
              </a:rPr>
              <a:t>by </a:t>
            </a:r>
            <a:r>
              <a:rPr lang="en-US" sz="2000" dirty="0">
                <a:solidFill>
                  <a:srgbClr val="FF0000"/>
                </a:solidFill>
              </a:rPr>
              <a:t>the same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undeferred nested tasks are denoted as </a:t>
            </a:r>
            <a:r>
              <a:rPr lang="en-US" sz="2000" i="1" dirty="0">
                <a:solidFill>
                  <a:srgbClr val="FF0000"/>
                </a:solidFill>
              </a:rPr>
              <a:t>“included” </a:t>
            </a:r>
            <a:r>
              <a:rPr lang="en-US" sz="2000" dirty="0"/>
              <a:t>tasks.</a:t>
            </a:r>
          </a:p>
        </p:txBody>
      </p:sp>
    </p:spTree>
    <p:extLst>
      <p:ext uri="{BB962C8B-B14F-4D97-AF65-F5344CB8AC3E}">
        <p14:creationId xmlns:p14="http://schemas.microsoft.com/office/powerpoint/2010/main" val="2317484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9BCB-3047-4406-9B65-9C059D1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Final Clause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B7AB6-E7AD-4837-8BCF-CAFD4D20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887"/>
            <a:ext cx="4295775" cy="225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207C9-BB51-4892-8EE6-9748EA0C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3562"/>
            <a:ext cx="5667375" cy="3190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E472E0-0458-4825-B6F6-1AFF3FDE97AB}"/>
              </a:ext>
            </a:extLst>
          </p:cNvPr>
          <p:cNvSpPr txBox="1"/>
          <p:nvPr/>
        </p:nvSpPr>
        <p:spPr>
          <a:xfrm>
            <a:off x="838200" y="4569063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C. Terboven PPCES 2021</a:t>
            </a:r>
          </a:p>
        </p:txBody>
      </p:sp>
    </p:spTree>
    <p:extLst>
      <p:ext uri="{BB962C8B-B14F-4D97-AF65-F5344CB8AC3E}">
        <p14:creationId xmlns:p14="http://schemas.microsoft.com/office/powerpoint/2010/main" val="2159664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67FE-6C07-4335-866E-E96329DF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Mergeable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8BF7-6100-40A9-9813-463953DFFA0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task can be created mergeable if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it is an </a:t>
            </a:r>
            <a:r>
              <a:rPr lang="en-US" sz="2000" i="1" dirty="0">
                <a:solidFill>
                  <a:srgbClr val="FF0000"/>
                </a:solidFill>
              </a:rPr>
              <a:t>undeferred</a:t>
            </a:r>
            <a:r>
              <a:rPr lang="en-US" sz="2000" dirty="0"/>
              <a:t> task    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it is an </a:t>
            </a:r>
            <a:r>
              <a:rPr lang="en-US" sz="2000" i="1" dirty="0">
                <a:solidFill>
                  <a:srgbClr val="FF0000"/>
                </a:solidFill>
              </a:rPr>
              <a:t>included</a:t>
            </a:r>
            <a:r>
              <a:rPr lang="en-US" sz="2000" dirty="0"/>
              <a:t> task 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Its purpose is to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reduce OpenMP runtime overhead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inline the Data Environment to enable efficient data sharing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Often used with the </a:t>
            </a:r>
            <a:r>
              <a:rPr lang="en-US" sz="2000" i="1" dirty="0">
                <a:solidFill>
                  <a:srgbClr val="FF0000"/>
                </a:solidFill>
              </a:rPr>
              <a:t>final </a:t>
            </a:r>
            <a:r>
              <a:rPr lang="en-US" sz="2000" dirty="0"/>
              <a:t>clause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918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2A0-09E7-4C0F-97E6-41258350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856F-18D5-423C-9E4C-2ECCAE5275E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classic OpenMP</a:t>
            </a:r>
            <a:r>
              <a:rPr lang="en-US" sz="2000" dirty="0"/>
              <a:t>, threads are treated as a fundamental concept: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thread-centric paradigm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OpenMP standard </a:t>
            </a:r>
            <a:r>
              <a:rPr lang="en-US" sz="2000" i="1" dirty="0">
                <a:solidFill>
                  <a:srgbClr val="FF0000"/>
                </a:solidFill>
              </a:rPr>
              <a:t>prior to 3.0</a:t>
            </a:r>
            <a:r>
              <a:rPr lang="en-US" sz="2000" dirty="0"/>
              <a:t> described semantics in terms of threads.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work-oriented paradigm, we focus on </a:t>
            </a:r>
            <a:r>
              <a:rPr lang="en-US" sz="2000" dirty="0">
                <a:solidFill>
                  <a:srgbClr val="FF0000"/>
                </a:solidFill>
              </a:rPr>
              <a:t>units of work </a:t>
            </a:r>
            <a:r>
              <a:rPr lang="en-US" sz="2000" dirty="0"/>
              <a:t>referred to as </a:t>
            </a:r>
            <a:r>
              <a:rPr lang="en-US" sz="2000" dirty="0">
                <a:solidFill>
                  <a:srgbClr val="FF0000"/>
                </a:solidFill>
              </a:rPr>
              <a:t>tasks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must now think how the code and data can be broken into units of work that can be executed in parallel, i.e., </a:t>
            </a:r>
            <a:r>
              <a:rPr lang="en-US" sz="2000" dirty="0">
                <a:solidFill>
                  <a:srgbClr val="FF0000"/>
                </a:solidFill>
              </a:rPr>
              <a:t>tasks</a:t>
            </a:r>
            <a:r>
              <a:rPr lang="en-US" sz="2000" dirty="0"/>
              <a:t>.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We can think of a task as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data (Data Environment)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internal control variables (ICVs) [</a:t>
            </a:r>
            <a:r>
              <a:rPr lang="en-US" dirty="0">
                <a:solidFill>
                  <a:srgbClr val="FF0000"/>
                </a:solidFill>
              </a:rPr>
              <a:t>implementation details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sz="2000" dirty="0"/>
              <a:t>packaged up as an independent schedulable unit.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45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Ruud van der Pas, Eric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Stotzer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and Christian Terboven. 2017. Using OpenMP -- The Next Step: Affinity, Accelerators, Tasking, and SIMD (1st. ed.). The MIT Press.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</a:rPr>
              <a:t>[2] </a:t>
            </a:r>
            <a:r>
              <a:rPr lang="en-US" sz="2000" i="1" dirty="0">
                <a:solidFill>
                  <a:schemeClr val="accent1"/>
                </a:solidFill>
              </a:rPr>
              <a:t>Christian Terboven. 2021. Programming OpenMP. PPCES 2021.</a:t>
            </a:r>
            <a:endParaRPr lang="en-US" sz="2000" b="0" i="1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8E99-9DBF-4B37-98C7-4E93C30D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0562-39A9-404A-9984-2E59087357BE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Threads are assigned to perform the work of each task: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Tasks may be </a:t>
            </a:r>
            <a:r>
              <a:rPr lang="en-US" sz="2000" dirty="0">
                <a:solidFill>
                  <a:srgbClr val="FF0000"/>
                </a:solidFill>
              </a:rPr>
              <a:t>deferred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Tasks may be </a:t>
            </a:r>
            <a:r>
              <a:rPr lang="en-US" sz="2000" dirty="0">
                <a:solidFill>
                  <a:srgbClr val="FF0000"/>
                </a:solidFill>
              </a:rPr>
              <a:t>executed </a:t>
            </a:r>
            <a:r>
              <a:rPr lang="en-US" sz="2000" dirty="0"/>
              <a:t>immediately.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Tasks enable </a:t>
            </a:r>
            <a:r>
              <a:rPr lang="en-US" sz="2000" dirty="0">
                <a:solidFill>
                  <a:srgbClr val="FF0000"/>
                </a:solidFill>
              </a:rPr>
              <a:t>irregular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recursive </a:t>
            </a:r>
            <a:r>
              <a:rPr lang="en-US" sz="2000" dirty="0"/>
              <a:t>computational problems to be parallelized in a natural way, e.g.,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Traverse a linked list while performing work on each node in parallel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Implement parallel recursive algorithms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9A8-8437-4C65-822E-275215F8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Tasks and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7E1E-A7A2-4144-9F2A-BDC74E9AA5B0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task is a specific instance of </a:t>
            </a:r>
            <a:r>
              <a:rPr lang="en-US" sz="2000" dirty="0">
                <a:solidFill>
                  <a:srgbClr val="FF0000"/>
                </a:solidFill>
              </a:rPr>
              <a:t>Executable Code </a:t>
            </a:r>
            <a:r>
              <a:rPr lang="en-US" sz="2000" dirty="0"/>
              <a:t>and its</a:t>
            </a:r>
            <a:r>
              <a:rPr lang="en-US" sz="2000" dirty="0">
                <a:solidFill>
                  <a:srgbClr val="FF0000"/>
                </a:solidFill>
              </a:rPr>
              <a:t> Data Environment </a:t>
            </a:r>
            <a:r>
              <a:rPr lang="en-US" sz="2000" dirty="0"/>
              <a:t>that can be scheduled for execution by a thread.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Each encountering thread creates a new instance of a task, e.g. </a:t>
            </a:r>
            <a:r>
              <a:rPr lang="en-US" sz="2000" dirty="0">
                <a:solidFill>
                  <a:srgbClr val="FF0000"/>
                </a:solidFill>
              </a:rPr>
              <a:t>code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Tasks can be </a:t>
            </a:r>
            <a:r>
              <a:rPr lang="en-US" sz="2000" dirty="0">
                <a:solidFill>
                  <a:srgbClr val="FF0000"/>
                </a:solidFill>
              </a:rPr>
              <a:t>deferred</a:t>
            </a:r>
            <a:r>
              <a:rPr lang="en-US" sz="2000" dirty="0"/>
              <a:t> ,i.e., they do not need to be </a:t>
            </a:r>
            <a:r>
              <a:rPr lang="en-US" sz="2000" dirty="0">
                <a:solidFill>
                  <a:srgbClr val="FF0000"/>
                </a:solidFill>
              </a:rPr>
              <a:t>executed </a:t>
            </a:r>
            <a:r>
              <a:rPr lang="en-US" sz="2000" dirty="0"/>
              <a:t>immediately.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If a task is deferred, some thread in the team executes the task at some time later.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The encountering thread that generated a task is not necessarily the same thread that will eventually execute the task.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Tasks bind to the corresponding </a:t>
            </a:r>
            <a:r>
              <a:rPr lang="en-US" sz="2000" dirty="0">
                <a:solidFill>
                  <a:srgbClr val="FF0000"/>
                </a:solidFill>
              </a:rPr>
              <a:t>innermost</a:t>
            </a:r>
            <a:r>
              <a:rPr lang="en-US" sz="2000" dirty="0"/>
              <a:t> enclosing parallel regions.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5C83-0C90-4956-B665-B298A2CE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14CC-A69D-4DC9-A301-5F3E1A6D9CD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Tasks are created when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/>
              <a:t>is reached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implicit tasks are created per thread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</a:t>
            </a:r>
            <a:r>
              <a:rPr lang="en-US" sz="2000" dirty="0">
                <a:solidFill>
                  <a:srgbClr val="00B050"/>
                </a:solidFill>
              </a:rPr>
              <a:t>#pragma omp task </a:t>
            </a:r>
            <a:r>
              <a:rPr lang="en-US" sz="2000" dirty="0"/>
              <a:t>is encountered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an explicit task is created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</a:t>
            </a:r>
            <a:r>
              <a:rPr lang="en-US" sz="2000" dirty="0">
                <a:solidFill>
                  <a:srgbClr val="00B050"/>
                </a:solidFill>
              </a:rPr>
              <a:t>#pragma omp taskloop </a:t>
            </a:r>
            <a:r>
              <a:rPr lang="en-US" sz="2000" dirty="0"/>
              <a:t>is encountered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explicit tasks per chunk are created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when a </a:t>
            </a:r>
            <a:r>
              <a:rPr lang="en-US" sz="2000" dirty="0">
                <a:solidFill>
                  <a:srgbClr val="00B050"/>
                </a:solidFill>
              </a:rPr>
              <a:t>#pragma omp target </a:t>
            </a:r>
            <a:r>
              <a:rPr lang="en-US" sz="2000" dirty="0"/>
              <a:t>is encountered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 A </a:t>
            </a:r>
            <a:r>
              <a:rPr lang="en-US" sz="2000" dirty="0"/>
              <a:t>target task is created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B3846-CB39-4FAB-ABF8-49ECFFC2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45" y="1969294"/>
            <a:ext cx="4714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6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ADE7-15F4-414B-B283-8C479FA1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6A8C4-B5D2-4854-B3B4-02F5A19B5244}"/>
              </a:ext>
            </a:extLst>
          </p:cNvPr>
          <p:cNvSpPr/>
          <p:nvPr/>
        </p:nvSpPr>
        <p:spPr>
          <a:xfrm>
            <a:off x="1412240" y="2628384"/>
            <a:ext cx="1483360" cy="93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555A1B3-54B4-4BA2-9B1E-9CFD87291DBD}"/>
              </a:ext>
            </a:extLst>
          </p:cNvPr>
          <p:cNvSpPr/>
          <p:nvPr/>
        </p:nvSpPr>
        <p:spPr>
          <a:xfrm>
            <a:off x="2997200" y="2989064"/>
            <a:ext cx="1849120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700AD-B945-4B5D-A56A-1AE60D174D9F}"/>
              </a:ext>
            </a:extLst>
          </p:cNvPr>
          <p:cNvSpPr txBox="1"/>
          <p:nvPr/>
        </p:nvSpPr>
        <p:spPr>
          <a:xfrm>
            <a:off x="3108171" y="2443718"/>
            <a:ext cx="16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Generates tasks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FE7659-1C3E-473D-80E2-AA2B41998F1D}"/>
              </a:ext>
            </a:extLst>
          </p:cNvPr>
          <p:cNvSpPr/>
          <p:nvPr/>
        </p:nvSpPr>
        <p:spPr>
          <a:xfrm>
            <a:off x="4871002" y="2426769"/>
            <a:ext cx="2499360" cy="1656080"/>
          </a:xfrm>
          <a:custGeom>
            <a:avLst/>
            <a:gdLst>
              <a:gd name="connsiteX0" fmla="*/ 792480 w 3413873"/>
              <a:gd name="connsiteY0" fmla="*/ 91440 h 2286000"/>
              <a:gd name="connsiteX1" fmla="*/ 792480 w 3413873"/>
              <a:gd name="connsiteY1" fmla="*/ 91440 h 2286000"/>
              <a:gd name="connsiteX2" fmla="*/ 528320 w 3413873"/>
              <a:gd name="connsiteY2" fmla="*/ 121920 h 2286000"/>
              <a:gd name="connsiteX3" fmla="*/ 487680 w 3413873"/>
              <a:gd name="connsiteY3" fmla="*/ 132080 h 2286000"/>
              <a:gd name="connsiteX4" fmla="*/ 355600 w 3413873"/>
              <a:gd name="connsiteY4" fmla="*/ 182880 h 2286000"/>
              <a:gd name="connsiteX5" fmla="*/ 325120 w 3413873"/>
              <a:gd name="connsiteY5" fmla="*/ 223520 h 2286000"/>
              <a:gd name="connsiteX6" fmla="*/ 172720 w 3413873"/>
              <a:gd name="connsiteY6" fmla="*/ 335280 h 2286000"/>
              <a:gd name="connsiteX7" fmla="*/ 91440 w 3413873"/>
              <a:gd name="connsiteY7" fmla="*/ 477520 h 2286000"/>
              <a:gd name="connsiteX8" fmla="*/ 40640 w 3413873"/>
              <a:gd name="connsiteY8" fmla="*/ 579120 h 2286000"/>
              <a:gd name="connsiteX9" fmla="*/ 20320 w 3413873"/>
              <a:gd name="connsiteY9" fmla="*/ 670560 h 2286000"/>
              <a:gd name="connsiteX10" fmla="*/ 0 w 3413873"/>
              <a:gd name="connsiteY10" fmla="*/ 731520 h 2286000"/>
              <a:gd name="connsiteX11" fmla="*/ 20320 w 3413873"/>
              <a:gd name="connsiteY11" fmla="*/ 1056640 h 2286000"/>
              <a:gd name="connsiteX12" fmla="*/ 30480 w 3413873"/>
              <a:gd name="connsiteY12" fmla="*/ 1087120 h 2286000"/>
              <a:gd name="connsiteX13" fmla="*/ 40640 w 3413873"/>
              <a:gd name="connsiteY13" fmla="*/ 1168400 h 2286000"/>
              <a:gd name="connsiteX14" fmla="*/ 71120 w 3413873"/>
              <a:gd name="connsiteY14" fmla="*/ 1259840 h 2286000"/>
              <a:gd name="connsiteX15" fmla="*/ 101600 w 3413873"/>
              <a:gd name="connsiteY15" fmla="*/ 1361440 h 2286000"/>
              <a:gd name="connsiteX16" fmla="*/ 132080 w 3413873"/>
              <a:gd name="connsiteY16" fmla="*/ 1696720 h 2286000"/>
              <a:gd name="connsiteX17" fmla="*/ 162560 w 3413873"/>
              <a:gd name="connsiteY17" fmla="*/ 1818640 h 2286000"/>
              <a:gd name="connsiteX18" fmla="*/ 193040 w 3413873"/>
              <a:gd name="connsiteY18" fmla="*/ 1838960 h 2286000"/>
              <a:gd name="connsiteX19" fmla="*/ 264160 w 3413873"/>
              <a:gd name="connsiteY19" fmla="*/ 1910080 h 2286000"/>
              <a:gd name="connsiteX20" fmla="*/ 467360 w 3413873"/>
              <a:gd name="connsiteY20" fmla="*/ 1981200 h 2286000"/>
              <a:gd name="connsiteX21" fmla="*/ 518160 w 3413873"/>
              <a:gd name="connsiteY21" fmla="*/ 2011680 h 2286000"/>
              <a:gd name="connsiteX22" fmla="*/ 579120 w 3413873"/>
              <a:gd name="connsiteY22" fmla="*/ 2032000 h 2286000"/>
              <a:gd name="connsiteX23" fmla="*/ 1036320 w 3413873"/>
              <a:gd name="connsiteY23" fmla="*/ 2113280 h 2286000"/>
              <a:gd name="connsiteX24" fmla="*/ 1127760 w 3413873"/>
              <a:gd name="connsiteY24" fmla="*/ 2143760 h 2286000"/>
              <a:gd name="connsiteX25" fmla="*/ 1178560 w 3413873"/>
              <a:gd name="connsiteY25" fmla="*/ 2153920 h 2286000"/>
              <a:gd name="connsiteX26" fmla="*/ 1259840 w 3413873"/>
              <a:gd name="connsiteY26" fmla="*/ 2184400 h 2286000"/>
              <a:gd name="connsiteX27" fmla="*/ 1402080 w 3413873"/>
              <a:gd name="connsiteY27" fmla="*/ 2225040 h 2286000"/>
              <a:gd name="connsiteX28" fmla="*/ 1483360 w 3413873"/>
              <a:gd name="connsiteY28" fmla="*/ 2265680 h 2286000"/>
              <a:gd name="connsiteX29" fmla="*/ 1544320 w 3413873"/>
              <a:gd name="connsiteY29" fmla="*/ 2286000 h 2286000"/>
              <a:gd name="connsiteX30" fmla="*/ 1717040 w 3413873"/>
              <a:gd name="connsiteY30" fmla="*/ 2265680 h 2286000"/>
              <a:gd name="connsiteX31" fmla="*/ 1788160 w 3413873"/>
              <a:gd name="connsiteY31" fmla="*/ 2255520 h 2286000"/>
              <a:gd name="connsiteX32" fmla="*/ 1910080 w 3413873"/>
              <a:gd name="connsiteY32" fmla="*/ 2184400 h 2286000"/>
              <a:gd name="connsiteX33" fmla="*/ 1991360 w 3413873"/>
              <a:gd name="connsiteY33" fmla="*/ 2153920 h 2286000"/>
              <a:gd name="connsiteX34" fmla="*/ 2184400 w 3413873"/>
              <a:gd name="connsiteY34" fmla="*/ 2092960 h 2286000"/>
              <a:gd name="connsiteX35" fmla="*/ 2235200 w 3413873"/>
              <a:gd name="connsiteY35" fmla="*/ 2021840 h 2286000"/>
              <a:gd name="connsiteX36" fmla="*/ 2336800 w 3413873"/>
              <a:gd name="connsiteY36" fmla="*/ 1960880 h 2286000"/>
              <a:gd name="connsiteX37" fmla="*/ 2367280 w 3413873"/>
              <a:gd name="connsiteY37" fmla="*/ 1930400 h 2286000"/>
              <a:gd name="connsiteX38" fmla="*/ 2428240 w 3413873"/>
              <a:gd name="connsiteY38" fmla="*/ 1920240 h 2286000"/>
              <a:gd name="connsiteX39" fmla="*/ 2560320 w 3413873"/>
              <a:gd name="connsiteY39" fmla="*/ 1889760 h 2286000"/>
              <a:gd name="connsiteX40" fmla="*/ 2631440 w 3413873"/>
              <a:gd name="connsiteY40" fmla="*/ 1859280 h 2286000"/>
              <a:gd name="connsiteX41" fmla="*/ 2733040 w 3413873"/>
              <a:gd name="connsiteY41" fmla="*/ 1828800 h 2286000"/>
              <a:gd name="connsiteX42" fmla="*/ 2915920 w 3413873"/>
              <a:gd name="connsiteY42" fmla="*/ 1767840 h 2286000"/>
              <a:gd name="connsiteX43" fmla="*/ 2997200 w 3413873"/>
              <a:gd name="connsiteY43" fmla="*/ 1737360 h 2286000"/>
              <a:gd name="connsiteX44" fmla="*/ 3058160 w 3413873"/>
              <a:gd name="connsiteY44" fmla="*/ 1696720 h 2286000"/>
              <a:gd name="connsiteX45" fmla="*/ 3068320 w 3413873"/>
              <a:gd name="connsiteY45" fmla="*/ 1656080 h 2286000"/>
              <a:gd name="connsiteX46" fmla="*/ 3078480 w 3413873"/>
              <a:gd name="connsiteY46" fmla="*/ 1605280 h 2286000"/>
              <a:gd name="connsiteX47" fmla="*/ 3220720 w 3413873"/>
              <a:gd name="connsiteY47" fmla="*/ 1432560 h 2286000"/>
              <a:gd name="connsiteX48" fmla="*/ 3312160 w 3413873"/>
              <a:gd name="connsiteY48" fmla="*/ 1371600 h 2286000"/>
              <a:gd name="connsiteX49" fmla="*/ 3342640 w 3413873"/>
              <a:gd name="connsiteY49" fmla="*/ 1320800 h 2286000"/>
              <a:gd name="connsiteX50" fmla="*/ 3362960 w 3413873"/>
              <a:gd name="connsiteY50" fmla="*/ 1270000 h 2286000"/>
              <a:gd name="connsiteX51" fmla="*/ 3393440 w 3413873"/>
              <a:gd name="connsiteY51" fmla="*/ 1249680 h 2286000"/>
              <a:gd name="connsiteX52" fmla="*/ 3383280 w 3413873"/>
              <a:gd name="connsiteY52" fmla="*/ 762000 h 2286000"/>
              <a:gd name="connsiteX53" fmla="*/ 3332480 w 3413873"/>
              <a:gd name="connsiteY53" fmla="*/ 741680 h 2286000"/>
              <a:gd name="connsiteX54" fmla="*/ 3210560 w 3413873"/>
              <a:gd name="connsiteY54" fmla="*/ 670560 h 2286000"/>
              <a:gd name="connsiteX55" fmla="*/ 3159760 w 3413873"/>
              <a:gd name="connsiteY55" fmla="*/ 619760 h 2286000"/>
              <a:gd name="connsiteX56" fmla="*/ 3129280 w 3413873"/>
              <a:gd name="connsiteY56" fmla="*/ 609600 h 2286000"/>
              <a:gd name="connsiteX57" fmla="*/ 3037840 w 3413873"/>
              <a:gd name="connsiteY57" fmla="*/ 548640 h 2286000"/>
              <a:gd name="connsiteX58" fmla="*/ 2794000 w 3413873"/>
              <a:gd name="connsiteY58" fmla="*/ 447040 h 2286000"/>
              <a:gd name="connsiteX59" fmla="*/ 2479040 w 3413873"/>
              <a:gd name="connsiteY59" fmla="*/ 335280 h 2286000"/>
              <a:gd name="connsiteX60" fmla="*/ 2255520 w 3413873"/>
              <a:gd name="connsiteY60" fmla="*/ 233680 h 2286000"/>
              <a:gd name="connsiteX61" fmla="*/ 2153920 w 3413873"/>
              <a:gd name="connsiteY61" fmla="*/ 193040 h 2286000"/>
              <a:gd name="connsiteX62" fmla="*/ 1940560 w 3413873"/>
              <a:gd name="connsiteY62" fmla="*/ 121920 h 2286000"/>
              <a:gd name="connsiteX63" fmla="*/ 1737360 w 3413873"/>
              <a:gd name="connsiteY63" fmla="*/ 71120 h 2286000"/>
              <a:gd name="connsiteX64" fmla="*/ 1645920 w 3413873"/>
              <a:gd name="connsiteY64" fmla="*/ 60960 h 2286000"/>
              <a:gd name="connsiteX65" fmla="*/ 1615440 w 3413873"/>
              <a:gd name="connsiteY65" fmla="*/ 50800 h 2286000"/>
              <a:gd name="connsiteX66" fmla="*/ 1371600 w 3413873"/>
              <a:gd name="connsiteY66" fmla="*/ 0 h 2286000"/>
              <a:gd name="connsiteX67" fmla="*/ 944880 w 3413873"/>
              <a:gd name="connsiteY67" fmla="*/ 10160 h 2286000"/>
              <a:gd name="connsiteX68" fmla="*/ 843280 w 3413873"/>
              <a:gd name="connsiteY68" fmla="*/ 50800 h 2286000"/>
              <a:gd name="connsiteX69" fmla="*/ 792480 w 3413873"/>
              <a:gd name="connsiteY69" fmla="*/ 9144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13873" h="2286000">
                <a:moveTo>
                  <a:pt x="792480" y="91440"/>
                </a:moveTo>
                <a:lnTo>
                  <a:pt x="792480" y="91440"/>
                </a:lnTo>
                <a:lnTo>
                  <a:pt x="528320" y="121920"/>
                </a:lnTo>
                <a:cubicBezTo>
                  <a:pt x="514479" y="123765"/>
                  <a:pt x="500848" y="127433"/>
                  <a:pt x="487680" y="132080"/>
                </a:cubicBezTo>
                <a:cubicBezTo>
                  <a:pt x="443198" y="147779"/>
                  <a:pt x="355600" y="182880"/>
                  <a:pt x="355600" y="182880"/>
                </a:cubicBezTo>
                <a:cubicBezTo>
                  <a:pt x="345440" y="196427"/>
                  <a:pt x="337094" y="211546"/>
                  <a:pt x="325120" y="223520"/>
                </a:cubicBezTo>
                <a:cubicBezTo>
                  <a:pt x="280569" y="268071"/>
                  <a:pt x="224468" y="300781"/>
                  <a:pt x="172720" y="335280"/>
                </a:cubicBezTo>
                <a:cubicBezTo>
                  <a:pt x="145627" y="382693"/>
                  <a:pt x="111721" y="426817"/>
                  <a:pt x="91440" y="477520"/>
                </a:cubicBezTo>
                <a:cubicBezTo>
                  <a:pt x="63786" y="546655"/>
                  <a:pt x="80503" y="512681"/>
                  <a:pt x="40640" y="579120"/>
                </a:cubicBezTo>
                <a:cubicBezTo>
                  <a:pt x="34839" y="608124"/>
                  <a:pt x="28929" y="641863"/>
                  <a:pt x="20320" y="670560"/>
                </a:cubicBezTo>
                <a:cubicBezTo>
                  <a:pt x="14165" y="691076"/>
                  <a:pt x="0" y="731520"/>
                  <a:pt x="0" y="731520"/>
                </a:cubicBezTo>
                <a:cubicBezTo>
                  <a:pt x="6773" y="839893"/>
                  <a:pt x="11047" y="948452"/>
                  <a:pt x="20320" y="1056640"/>
                </a:cubicBezTo>
                <a:cubicBezTo>
                  <a:pt x="21235" y="1067310"/>
                  <a:pt x="28564" y="1076583"/>
                  <a:pt x="30480" y="1087120"/>
                </a:cubicBezTo>
                <a:cubicBezTo>
                  <a:pt x="35364" y="1113984"/>
                  <a:pt x="34386" y="1141822"/>
                  <a:pt x="40640" y="1168400"/>
                </a:cubicBezTo>
                <a:cubicBezTo>
                  <a:pt x="47999" y="1199675"/>
                  <a:pt x="60960" y="1229360"/>
                  <a:pt x="71120" y="1259840"/>
                </a:cubicBezTo>
                <a:cubicBezTo>
                  <a:pt x="89077" y="1313710"/>
                  <a:pt x="78338" y="1280022"/>
                  <a:pt x="101600" y="1361440"/>
                </a:cubicBezTo>
                <a:cubicBezTo>
                  <a:pt x="111760" y="1473200"/>
                  <a:pt x="104862" y="1587850"/>
                  <a:pt x="132080" y="1696720"/>
                </a:cubicBezTo>
                <a:cubicBezTo>
                  <a:pt x="142240" y="1737360"/>
                  <a:pt x="127705" y="1795403"/>
                  <a:pt x="162560" y="1818640"/>
                </a:cubicBezTo>
                <a:cubicBezTo>
                  <a:pt x="172720" y="1825413"/>
                  <a:pt x="183964" y="1830791"/>
                  <a:pt x="193040" y="1838960"/>
                </a:cubicBezTo>
                <a:cubicBezTo>
                  <a:pt x="217960" y="1861388"/>
                  <a:pt x="232768" y="1898308"/>
                  <a:pt x="264160" y="1910080"/>
                </a:cubicBezTo>
                <a:cubicBezTo>
                  <a:pt x="439795" y="1975943"/>
                  <a:pt x="370577" y="1957004"/>
                  <a:pt x="467360" y="1981200"/>
                </a:cubicBezTo>
                <a:cubicBezTo>
                  <a:pt x="484293" y="1991360"/>
                  <a:pt x="500183" y="2003508"/>
                  <a:pt x="518160" y="2011680"/>
                </a:cubicBezTo>
                <a:cubicBezTo>
                  <a:pt x="537659" y="2020543"/>
                  <a:pt x="558091" y="2027930"/>
                  <a:pt x="579120" y="2032000"/>
                </a:cubicBezTo>
                <a:cubicBezTo>
                  <a:pt x="941102" y="2102061"/>
                  <a:pt x="788220" y="2077837"/>
                  <a:pt x="1036320" y="2113280"/>
                </a:cubicBezTo>
                <a:cubicBezTo>
                  <a:pt x="1066800" y="2123440"/>
                  <a:pt x="1096867" y="2134934"/>
                  <a:pt x="1127760" y="2143760"/>
                </a:cubicBezTo>
                <a:cubicBezTo>
                  <a:pt x="1144364" y="2148504"/>
                  <a:pt x="1162055" y="2148842"/>
                  <a:pt x="1178560" y="2153920"/>
                </a:cubicBezTo>
                <a:cubicBezTo>
                  <a:pt x="1206216" y="2162430"/>
                  <a:pt x="1232266" y="2175627"/>
                  <a:pt x="1259840" y="2184400"/>
                </a:cubicBezTo>
                <a:cubicBezTo>
                  <a:pt x="1306829" y="2199351"/>
                  <a:pt x="1354773" y="2211126"/>
                  <a:pt x="1402080" y="2225040"/>
                </a:cubicBezTo>
                <a:cubicBezTo>
                  <a:pt x="1468758" y="2244651"/>
                  <a:pt x="1391174" y="2223777"/>
                  <a:pt x="1483360" y="2265680"/>
                </a:cubicBezTo>
                <a:cubicBezTo>
                  <a:pt x="1502859" y="2274543"/>
                  <a:pt x="1544320" y="2286000"/>
                  <a:pt x="1544320" y="2286000"/>
                </a:cubicBezTo>
                <a:lnTo>
                  <a:pt x="1717040" y="2265680"/>
                </a:lnTo>
                <a:cubicBezTo>
                  <a:pt x="1740802" y="2262710"/>
                  <a:pt x="1764928" y="2261328"/>
                  <a:pt x="1788160" y="2255520"/>
                </a:cubicBezTo>
                <a:cubicBezTo>
                  <a:pt x="1859163" y="2237769"/>
                  <a:pt x="1835057" y="2224413"/>
                  <a:pt x="1910080" y="2184400"/>
                </a:cubicBezTo>
                <a:cubicBezTo>
                  <a:pt x="1935611" y="2170783"/>
                  <a:pt x="1963909" y="2163070"/>
                  <a:pt x="1991360" y="2153920"/>
                </a:cubicBezTo>
                <a:cubicBezTo>
                  <a:pt x="2055376" y="2132581"/>
                  <a:pt x="2120053" y="2113280"/>
                  <a:pt x="2184400" y="2092960"/>
                </a:cubicBezTo>
                <a:cubicBezTo>
                  <a:pt x="2259177" y="2043109"/>
                  <a:pt x="2166849" y="2112975"/>
                  <a:pt x="2235200" y="2021840"/>
                </a:cubicBezTo>
                <a:cubicBezTo>
                  <a:pt x="2256733" y="1993129"/>
                  <a:pt x="2310713" y="1978272"/>
                  <a:pt x="2336800" y="1960880"/>
                </a:cubicBezTo>
                <a:cubicBezTo>
                  <a:pt x="2348755" y="1952910"/>
                  <a:pt x="2354150" y="1936236"/>
                  <a:pt x="2367280" y="1930400"/>
                </a:cubicBezTo>
                <a:cubicBezTo>
                  <a:pt x="2386105" y="1922033"/>
                  <a:pt x="2408082" y="1924484"/>
                  <a:pt x="2428240" y="1920240"/>
                </a:cubicBezTo>
                <a:cubicBezTo>
                  <a:pt x="2472455" y="1910932"/>
                  <a:pt x="2517042" y="1902743"/>
                  <a:pt x="2560320" y="1889760"/>
                </a:cubicBezTo>
                <a:cubicBezTo>
                  <a:pt x="2585024" y="1882349"/>
                  <a:pt x="2607118" y="1867864"/>
                  <a:pt x="2631440" y="1859280"/>
                </a:cubicBezTo>
                <a:cubicBezTo>
                  <a:pt x="2664782" y="1847512"/>
                  <a:pt x="2699378" y="1839620"/>
                  <a:pt x="2733040" y="1828800"/>
                </a:cubicBezTo>
                <a:cubicBezTo>
                  <a:pt x="2794215" y="1809137"/>
                  <a:pt x="2855754" y="1790402"/>
                  <a:pt x="2915920" y="1767840"/>
                </a:cubicBezTo>
                <a:cubicBezTo>
                  <a:pt x="2943013" y="1757680"/>
                  <a:pt x="2971319" y="1750300"/>
                  <a:pt x="2997200" y="1737360"/>
                </a:cubicBezTo>
                <a:cubicBezTo>
                  <a:pt x="3019043" y="1726438"/>
                  <a:pt x="3037840" y="1710267"/>
                  <a:pt x="3058160" y="1696720"/>
                </a:cubicBezTo>
                <a:cubicBezTo>
                  <a:pt x="3061547" y="1683173"/>
                  <a:pt x="3065291" y="1669711"/>
                  <a:pt x="3068320" y="1656080"/>
                </a:cubicBezTo>
                <a:cubicBezTo>
                  <a:pt x="3072066" y="1639223"/>
                  <a:pt x="3071243" y="1620959"/>
                  <a:pt x="3078480" y="1605280"/>
                </a:cubicBezTo>
                <a:cubicBezTo>
                  <a:pt x="3105522" y="1546690"/>
                  <a:pt x="3169564" y="1466664"/>
                  <a:pt x="3220720" y="1432560"/>
                </a:cubicBezTo>
                <a:lnTo>
                  <a:pt x="3312160" y="1371600"/>
                </a:lnTo>
                <a:cubicBezTo>
                  <a:pt x="3322320" y="1354667"/>
                  <a:pt x="3333809" y="1338463"/>
                  <a:pt x="3342640" y="1320800"/>
                </a:cubicBezTo>
                <a:cubicBezTo>
                  <a:pt x="3350796" y="1304488"/>
                  <a:pt x="3352360" y="1284841"/>
                  <a:pt x="3362960" y="1270000"/>
                </a:cubicBezTo>
                <a:cubicBezTo>
                  <a:pt x="3370057" y="1260064"/>
                  <a:pt x="3383280" y="1256453"/>
                  <a:pt x="3393440" y="1249680"/>
                </a:cubicBezTo>
                <a:cubicBezTo>
                  <a:pt x="3406037" y="1085921"/>
                  <a:pt x="3437179" y="923697"/>
                  <a:pt x="3383280" y="762000"/>
                </a:cubicBezTo>
                <a:cubicBezTo>
                  <a:pt x="3377513" y="744698"/>
                  <a:pt x="3348315" y="750728"/>
                  <a:pt x="3332480" y="741680"/>
                </a:cubicBezTo>
                <a:cubicBezTo>
                  <a:pt x="3191989" y="661399"/>
                  <a:pt x="3287528" y="696216"/>
                  <a:pt x="3210560" y="670560"/>
                </a:cubicBezTo>
                <a:cubicBezTo>
                  <a:pt x="3193627" y="653627"/>
                  <a:pt x="3178918" y="634128"/>
                  <a:pt x="3159760" y="619760"/>
                </a:cubicBezTo>
                <a:cubicBezTo>
                  <a:pt x="3151192" y="613334"/>
                  <a:pt x="3137848" y="616026"/>
                  <a:pt x="3129280" y="609600"/>
                </a:cubicBezTo>
                <a:cubicBezTo>
                  <a:pt x="3038269" y="541342"/>
                  <a:pt x="3119402" y="569030"/>
                  <a:pt x="3037840" y="548640"/>
                </a:cubicBezTo>
                <a:cubicBezTo>
                  <a:pt x="2939157" y="474628"/>
                  <a:pt x="3015867" y="525767"/>
                  <a:pt x="2794000" y="447040"/>
                </a:cubicBezTo>
                <a:cubicBezTo>
                  <a:pt x="2689013" y="409787"/>
                  <a:pt x="2580455" y="381378"/>
                  <a:pt x="2479040" y="335280"/>
                </a:cubicBezTo>
                <a:cubicBezTo>
                  <a:pt x="2404533" y="301413"/>
                  <a:pt x="2331509" y="264076"/>
                  <a:pt x="2255520" y="233680"/>
                </a:cubicBezTo>
                <a:cubicBezTo>
                  <a:pt x="2221653" y="220133"/>
                  <a:pt x="2187371" y="207584"/>
                  <a:pt x="2153920" y="193040"/>
                </a:cubicBezTo>
                <a:cubicBezTo>
                  <a:pt x="1983500" y="118944"/>
                  <a:pt x="2077585" y="139048"/>
                  <a:pt x="1940560" y="121920"/>
                </a:cubicBezTo>
                <a:cubicBezTo>
                  <a:pt x="1882329" y="106039"/>
                  <a:pt x="1798853" y="81369"/>
                  <a:pt x="1737360" y="71120"/>
                </a:cubicBezTo>
                <a:cubicBezTo>
                  <a:pt x="1707110" y="66078"/>
                  <a:pt x="1676400" y="64347"/>
                  <a:pt x="1645920" y="60960"/>
                </a:cubicBezTo>
                <a:cubicBezTo>
                  <a:pt x="1635760" y="57573"/>
                  <a:pt x="1625830" y="53397"/>
                  <a:pt x="1615440" y="50800"/>
                </a:cubicBezTo>
                <a:cubicBezTo>
                  <a:pt x="1494125" y="20471"/>
                  <a:pt x="1487876" y="21141"/>
                  <a:pt x="1371600" y="0"/>
                </a:cubicBezTo>
                <a:lnTo>
                  <a:pt x="944880" y="10160"/>
                </a:lnTo>
                <a:cubicBezTo>
                  <a:pt x="888252" y="12520"/>
                  <a:pt x="883110" y="16660"/>
                  <a:pt x="843280" y="50800"/>
                </a:cubicBezTo>
                <a:cubicBezTo>
                  <a:pt x="810405" y="78978"/>
                  <a:pt x="812800" y="68019"/>
                  <a:pt x="792480" y="9144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8605935-455B-4BB1-B6F4-C79F5069619E}"/>
              </a:ext>
            </a:extLst>
          </p:cNvPr>
          <p:cNvSpPr/>
          <p:nvPr/>
        </p:nvSpPr>
        <p:spPr>
          <a:xfrm>
            <a:off x="5201920" y="2628384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9CB682-7CD6-4DDA-8EE9-CB134BAD0581}"/>
              </a:ext>
            </a:extLst>
          </p:cNvPr>
          <p:cNvSpPr/>
          <p:nvPr/>
        </p:nvSpPr>
        <p:spPr>
          <a:xfrm>
            <a:off x="6156961" y="2735064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AFD5553-7074-46BB-BF70-0D2E210FF32A}"/>
              </a:ext>
            </a:extLst>
          </p:cNvPr>
          <p:cNvSpPr/>
          <p:nvPr/>
        </p:nvSpPr>
        <p:spPr>
          <a:xfrm>
            <a:off x="5273040" y="3152258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D0450AD-A728-4700-9A1D-9B7E0E9A6E98}"/>
              </a:ext>
            </a:extLst>
          </p:cNvPr>
          <p:cNvSpPr/>
          <p:nvPr/>
        </p:nvSpPr>
        <p:spPr>
          <a:xfrm>
            <a:off x="5979161" y="3512938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D126E71-640B-4790-AC3B-776447D47CBF}"/>
              </a:ext>
            </a:extLst>
          </p:cNvPr>
          <p:cNvSpPr/>
          <p:nvPr/>
        </p:nvSpPr>
        <p:spPr>
          <a:xfrm>
            <a:off x="6680201" y="3103047"/>
            <a:ext cx="355600" cy="3606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DD7013-17DF-41A7-8CBA-437A38D9B846}"/>
              </a:ext>
            </a:extLst>
          </p:cNvPr>
          <p:cNvSpPr txBox="1"/>
          <p:nvPr/>
        </p:nvSpPr>
        <p:spPr>
          <a:xfrm>
            <a:off x="5273040" y="4220444"/>
            <a:ext cx="104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Pool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DF87AA-5215-40BC-801F-336F5268EE12}"/>
              </a:ext>
            </a:extLst>
          </p:cNvPr>
          <p:cNvSpPr/>
          <p:nvPr/>
        </p:nvSpPr>
        <p:spPr>
          <a:xfrm>
            <a:off x="8747760" y="1403469"/>
            <a:ext cx="1483360" cy="934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CF3F1A-C307-4B60-9837-8A3D1851151D}"/>
              </a:ext>
            </a:extLst>
          </p:cNvPr>
          <p:cNvSpPr/>
          <p:nvPr/>
        </p:nvSpPr>
        <p:spPr>
          <a:xfrm>
            <a:off x="8717281" y="2715697"/>
            <a:ext cx="1483360" cy="934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EB79E2-4760-457E-BA27-42ED921F588B}"/>
              </a:ext>
            </a:extLst>
          </p:cNvPr>
          <p:cNvSpPr/>
          <p:nvPr/>
        </p:nvSpPr>
        <p:spPr>
          <a:xfrm>
            <a:off x="8747760" y="4211439"/>
            <a:ext cx="1483360" cy="934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05AA0-7C66-4441-B7B2-4940221C6A5C}"/>
              </a:ext>
            </a:extLst>
          </p:cNvPr>
          <p:cNvSpPr/>
          <p:nvPr/>
        </p:nvSpPr>
        <p:spPr>
          <a:xfrm>
            <a:off x="8747760" y="5558155"/>
            <a:ext cx="1483360" cy="934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48A03D-BBC2-49CE-831E-EB51D1CA6AA1}"/>
              </a:ext>
            </a:extLst>
          </p:cNvPr>
          <p:cNvSpPr/>
          <p:nvPr/>
        </p:nvSpPr>
        <p:spPr>
          <a:xfrm rot="20272361" flipV="1">
            <a:off x="6231190" y="2394037"/>
            <a:ext cx="2542970" cy="1284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85F00F-8124-4C76-BB5D-056EC734609D}"/>
              </a:ext>
            </a:extLst>
          </p:cNvPr>
          <p:cNvSpPr/>
          <p:nvPr/>
        </p:nvSpPr>
        <p:spPr>
          <a:xfrm>
            <a:off x="6898640" y="3138450"/>
            <a:ext cx="1849120" cy="213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31DCDF6-02F3-4FE1-95C3-DE7F54BB2C73}"/>
              </a:ext>
            </a:extLst>
          </p:cNvPr>
          <p:cNvSpPr/>
          <p:nvPr/>
        </p:nvSpPr>
        <p:spPr>
          <a:xfrm rot="1064056">
            <a:off x="6205451" y="3985203"/>
            <a:ext cx="2701526" cy="156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7FC5538-4588-4903-AE4F-67463ACCD01B}"/>
              </a:ext>
            </a:extLst>
          </p:cNvPr>
          <p:cNvSpPr/>
          <p:nvPr/>
        </p:nvSpPr>
        <p:spPr>
          <a:xfrm rot="2056752">
            <a:off x="5153344" y="4528874"/>
            <a:ext cx="4079600" cy="2017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3141-C51D-4529-AEDD-08C3C721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 and Execution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A477E9-DC87-4F9C-BB54-F147CA79F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716089"/>
            <a:ext cx="8525092" cy="261778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BE9809-0CFB-40E5-8733-480F212A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4533259"/>
            <a:ext cx="3941445" cy="1220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5AD09-C44A-4A02-8F2D-1927D5F3056E}"/>
              </a:ext>
            </a:extLst>
          </p:cNvPr>
          <p:cNvSpPr txBox="1"/>
          <p:nvPr/>
        </p:nvSpPr>
        <p:spPr>
          <a:xfrm>
            <a:off x="6376566" y="4533259"/>
            <a:ext cx="5500474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Each thread in </a:t>
            </a:r>
            <a:r>
              <a:rPr lang="en-US" sz="2000" dirty="0">
                <a:solidFill>
                  <a:srgbClr val="00B050"/>
                </a:solidFill>
              </a:rPr>
              <a:t>#pragma omp parallel </a:t>
            </a:r>
            <a:r>
              <a:rPr lang="en-US" sz="2000" dirty="0">
                <a:solidFill>
                  <a:schemeClr val="tx2"/>
                </a:solidFill>
              </a:rPr>
              <a:t>creates a new task.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It is non-deterministic which threads are to execute which tasks.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D22AE22-2248-4AD8-B0CF-9CB137FB8879}"/>
              </a:ext>
            </a:extLst>
          </p:cNvPr>
          <p:cNvSpPr/>
          <p:nvPr/>
        </p:nvSpPr>
        <p:spPr>
          <a:xfrm rot="10800000">
            <a:off x="5138908" y="4901231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17515</TotalTime>
  <Words>2688</Words>
  <Application>Microsoft Office PowerPoint</Application>
  <PresentationFormat>Widescreen</PresentationFormat>
  <Paragraphs>297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Wingdings</vt:lpstr>
      <vt:lpstr>Office Theme</vt:lpstr>
      <vt:lpstr>Parallel Computing</vt:lpstr>
      <vt:lpstr>PowerPoint Presentation</vt:lpstr>
      <vt:lpstr>OpenMP: Tasks</vt:lpstr>
      <vt:lpstr>OpenMP: Tasks</vt:lpstr>
      <vt:lpstr>OpenMP: Tasks</vt:lpstr>
      <vt:lpstr>OpenMP: Tasks and Threads</vt:lpstr>
      <vt:lpstr>OpenMP: Task Creation</vt:lpstr>
      <vt:lpstr>OpenMP: Task Creation and Execution</vt:lpstr>
      <vt:lpstr>OpenMP: Task Creation and Execution</vt:lpstr>
      <vt:lpstr>OpenMP: Task Creation and Execution</vt:lpstr>
      <vt:lpstr>OpenMP: Task Creation and Execution</vt:lpstr>
      <vt:lpstr>OpenMP: Task Creation and Execution</vt:lpstr>
      <vt:lpstr>OpenMP: Task Execution Model</vt:lpstr>
      <vt:lpstr>OpenMP: Task Clauses</vt:lpstr>
      <vt:lpstr>OpenMP: Data Environment</vt:lpstr>
      <vt:lpstr>OpenMP: Data Environment</vt:lpstr>
      <vt:lpstr>OpenMP: Data Environment</vt:lpstr>
      <vt:lpstr>OpenMP: Task Scheduling</vt:lpstr>
      <vt:lpstr>OpenMP: Task Scheduling</vt:lpstr>
      <vt:lpstr>OpenMP: Task Scheduling</vt:lpstr>
      <vt:lpstr>OpenMP: Task Scheduling</vt:lpstr>
      <vt:lpstr>OpenMP: Task Scheduling</vt:lpstr>
      <vt:lpstr>OpenMP: Task Scheduling</vt:lpstr>
      <vt:lpstr>OpenMP: Task Scheduling</vt:lpstr>
      <vt:lpstr>OpenMP: Task Scheduling</vt:lpstr>
      <vt:lpstr>OpenMP: Task Synchronization</vt:lpstr>
      <vt:lpstr>OpenMP: Task Synchronization</vt:lpstr>
      <vt:lpstr>OpenMP: Task Synchronization</vt:lpstr>
      <vt:lpstr>OpenMP: Task Synchronization</vt:lpstr>
      <vt:lpstr>OpenMP: Task Synchronization</vt:lpstr>
      <vt:lpstr>OpenMP: Task Reduction</vt:lpstr>
      <vt:lpstr>OpenMP: Cut-Off Strategies</vt:lpstr>
      <vt:lpstr>OpenMP: Programmed Cut-Off</vt:lpstr>
      <vt:lpstr>OpenMP: Programmed Cut-Off</vt:lpstr>
      <vt:lpstr>OpenMP: Programmed Cut-Off</vt:lpstr>
      <vt:lpstr>OpenMP: If Clause</vt:lpstr>
      <vt:lpstr>OpenMP: Final Clause</vt:lpstr>
      <vt:lpstr>OpenMP: Final Clause</vt:lpstr>
      <vt:lpstr>OpenMP: Mergeable Clause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2772</cp:revision>
  <cp:lastPrinted>2021-03-28T15:30:19Z</cp:lastPrinted>
  <dcterms:created xsi:type="dcterms:W3CDTF">2020-08-01T06:16:01Z</dcterms:created>
  <dcterms:modified xsi:type="dcterms:W3CDTF">2021-03-30T03:55:52Z</dcterms:modified>
</cp:coreProperties>
</file>