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05" r:id="rId3"/>
    <p:sldId id="396" r:id="rId4"/>
    <p:sldId id="397" r:id="rId5"/>
    <p:sldId id="398" r:id="rId6"/>
    <p:sldId id="349" r:id="rId7"/>
    <p:sldId id="350" r:id="rId8"/>
    <p:sldId id="390" r:id="rId9"/>
    <p:sldId id="392" r:id="rId10"/>
    <p:sldId id="393" r:id="rId11"/>
    <p:sldId id="394" r:id="rId12"/>
    <p:sldId id="402" r:id="rId13"/>
    <p:sldId id="403" r:id="rId14"/>
    <p:sldId id="405" r:id="rId15"/>
    <p:sldId id="404" r:id="rId16"/>
    <p:sldId id="395" r:id="rId17"/>
    <p:sldId id="401" r:id="rId18"/>
    <p:sldId id="410" r:id="rId19"/>
    <p:sldId id="411" r:id="rId20"/>
    <p:sldId id="400" r:id="rId21"/>
    <p:sldId id="406" r:id="rId22"/>
    <p:sldId id="407" r:id="rId23"/>
    <p:sldId id="408" r:id="rId24"/>
    <p:sldId id="409" r:id="rId25"/>
    <p:sldId id="348" r:id="rId2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018601-37BC-4945-9DDF-9DD1D3FD47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3E946-54ED-4E73-A9BF-DA8D06B58F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CA81E97-D514-49D8-B754-6BBF283B1A9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817DF-7485-4BBA-8AA3-CA69CC6BA4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Pragmatic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6C9FE-8987-4086-ADCE-B75A3F205F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865B96C-A820-4B17-BB5C-214796CD3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722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CB48AD5-CDAE-4B7B-B49D-6DB81FF5A179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Pragmatic Information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Parallel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BA4A4-B022-40C9-AE94-41768972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Atomic Construct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AF442-48F2-4DDB-A445-1A558D7C3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The </a:t>
            </a:r>
            <a:r>
              <a:rPr lang="en-US" sz="2000" dirty="0">
                <a:solidFill>
                  <a:srgbClr val="00B050"/>
                </a:solidFill>
              </a:rPr>
              <a:t>atomic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directive is used to </a:t>
            </a:r>
            <a:r>
              <a:rPr lang="en-US" sz="2000" dirty="0">
                <a:solidFill>
                  <a:srgbClr val="FF0000"/>
                </a:solidFill>
              </a:rPr>
              <a:t>protect </a:t>
            </a:r>
            <a:r>
              <a:rPr lang="en-US" sz="2000" dirty="0">
                <a:solidFill>
                  <a:srgbClr val="00B050"/>
                </a:solidFill>
              </a:rPr>
              <a:t>a single update </a:t>
            </a:r>
            <a:r>
              <a:rPr lang="en-US" sz="2000" dirty="0">
                <a:solidFill>
                  <a:schemeClr val="accent1"/>
                </a:solidFill>
              </a:rPr>
              <a:t>to </a:t>
            </a:r>
            <a:r>
              <a:rPr lang="en-US" sz="2000" dirty="0">
                <a:solidFill>
                  <a:srgbClr val="FF0000"/>
                </a:solidFill>
              </a:rPr>
              <a:t>a shared variable</a:t>
            </a:r>
            <a:r>
              <a:rPr lang="en-US" sz="2000" dirty="0">
                <a:solidFill>
                  <a:schemeClr val="accent1"/>
                </a:solidFill>
              </a:rPr>
              <a:t>: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 It applies to only </a:t>
            </a:r>
            <a:r>
              <a:rPr lang="en-US" sz="2000" dirty="0">
                <a:solidFill>
                  <a:srgbClr val="00B050"/>
                </a:solidFill>
              </a:rPr>
              <a:t>a single statement</a:t>
            </a:r>
            <a:r>
              <a:rPr lang="en-US" sz="2000" dirty="0">
                <a:solidFill>
                  <a:schemeClr val="accent1"/>
                </a:solidFill>
              </a:rPr>
              <a:t>, instead of a code block.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The syntax of the </a:t>
            </a:r>
            <a:r>
              <a:rPr lang="en-US" sz="2000" dirty="0">
                <a:solidFill>
                  <a:srgbClr val="00B050"/>
                </a:solidFill>
              </a:rPr>
              <a:t>atomic</a:t>
            </a:r>
            <a:r>
              <a:rPr lang="en-US" sz="2000" dirty="0">
                <a:solidFill>
                  <a:schemeClr val="accent1"/>
                </a:solidFill>
              </a:rPr>
              <a:t> directive is  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        where </a:t>
            </a:r>
            <a:r>
              <a:rPr lang="en-US" sz="2000" i="1" dirty="0"/>
              <a:t>statement </a:t>
            </a:r>
            <a:r>
              <a:rPr lang="en-US" sz="2000" dirty="0">
                <a:solidFill>
                  <a:schemeClr val="accent1"/>
                </a:solidFill>
              </a:rPr>
              <a:t>is a single arithmetic statement.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EBEF0E-825D-4990-95FB-C0C4A7F09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212" y="3734594"/>
            <a:ext cx="30956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9099B-D5CF-401C-A984-9D12241A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Single Construct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B4E6C-EF09-48DC-B1E6-649BCE8E1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The </a:t>
            </a:r>
            <a:r>
              <a:rPr lang="en-US" sz="2000" dirty="0">
                <a:solidFill>
                  <a:srgbClr val="00B050"/>
                </a:solidFill>
              </a:rPr>
              <a:t>single  </a:t>
            </a:r>
            <a:r>
              <a:rPr lang="en-US" sz="2000" dirty="0">
                <a:solidFill>
                  <a:schemeClr val="accent1"/>
                </a:solidFill>
              </a:rPr>
              <a:t>construct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is </a:t>
            </a:r>
            <a:r>
              <a:rPr lang="en-US" sz="2000" dirty="0">
                <a:solidFill>
                  <a:srgbClr val="FF0000"/>
                </a:solidFill>
              </a:rPr>
              <a:t>a work-sharing construct</a:t>
            </a:r>
            <a:r>
              <a:rPr lang="en-US" sz="2000" dirty="0">
                <a:solidFill>
                  <a:schemeClr val="accent1"/>
                </a:solidFill>
              </a:rPr>
              <a:t> that specifies that the associated code block should be executed by </a:t>
            </a:r>
            <a:r>
              <a:rPr lang="en-US" sz="2000" dirty="0">
                <a:solidFill>
                  <a:srgbClr val="00B050"/>
                </a:solidFill>
              </a:rPr>
              <a:t>one thread only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 There is always </a:t>
            </a:r>
            <a:r>
              <a:rPr lang="en-US" sz="2000" dirty="0">
                <a:solidFill>
                  <a:srgbClr val="FF0000"/>
                </a:solidFill>
              </a:rPr>
              <a:t>an implicit barrier </a:t>
            </a:r>
            <a:r>
              <a:rPr lang="en-US" sz="2000" dirty="0">
                <a:solidFill>
                  <a:schemeClr val="accent1"/>
                </a:solidFill>
              </a:rPr>
              <a:t>at the end.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 The other threads wait at </a:t>
            </a:r>
            <a:r>
              <a:rPr lang="en-US" sz="2000" dirty="0">
                <a:solidFill>
                  <a:srgbClr val="FF0000"/>
                </a:solidFill>
              </a:rPr>
              <a:t>the barrier </a:t>
            </a:r>
            <a:r>
              <a:rPr lang="en-US" sz="2000" dirty="0">
                <a:solidFill>
                  <a:schemeClr val="accent1"/>
                </a:solidFill>
              </a:rPr>
              <a:t>until the code block has been executed by the chosen thread.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 The </a:t>
            </a:r>
            <a:r>
              <a:rPr lang="en-US" sz="2000" dirty="0">
                <a:solidFill>
                  <a:srgbClr val="FF0000"/>
                </a:solidFill>
              </a:rPr>
              <a:t>implicit barrier </a:t>
            </a:r>
            <a:r>
              <a:rPr lang="en-US" sz="2000" dirty="0">
                <a:solidFill>
                  <a:schemeClr val="accent1"/>
                </a:solidFill>
              </a:rPr>
              <a:t>at the end of the construct can be removed with the </a:t>
            </a:r>
            <a:r>
              <a:rPr lang="en-US" sz="2000" i="1" dirty="0"/>
              <a:t>nowait</a:t>
            </a:r>
            <a:r>
              <a:rPr lang="en-US" sz="2000" dirty="0">
                <a:solidFill>
                  <a:schemeClr val="accent1"/>
                </a:solidFill>
              </a:rPr>
              <a:t> clause.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 The syntax of the</a:t>
            </a:r>
            <a:r>
              <a:rPr lang="en-US" sz="2000" dirty="0">
                <a:solidFill>
                  <a:srgbClr val="00B050"/>
                </a:solidFill>
              </a:rPr>
              <a:t> single </a:t>
            </a:r>
            <a:r>
              <a:rPr lang="en-US" sz="2000" dirty="0">
                <a:solidFill>
                  <a:schemeClr val="accent1"/>
                </a:solidFill>
              </a:rPr>
              <a:t>directive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is  </a:t>
            </a:r>
          </a:p>
          <a:p>
            <a:pPr marL="457200" lvl="1" indent="0">
              <a:buNone/>
            </a:pPr>
            <a:endParaRPr lang="en-US" sz="2900" i="1" dirty="0"/>
          </a:p>
          <a:p>
            <a:pPr marL="457200" lvl="1" indent="0">
              <a:buNone/>
            </a:pPr>
            <a:endParaRPr lang="en-US" sz="2900" i="1" dirty="0"/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</a:rPr>
              <a:t>		         </a:t>
            </a:r>
            <a:endParaRPr lang="en-US" sz="2600" i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4B1278-4D34-471F-9687-7BE44E8E3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5076825"/>
            <a:ext cx="74295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87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9099B-D5CF-401C-A984-9D12241A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Single Construct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B4E6C-EF09-48DC-B1E6-649BCE8E1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It is up to the OpenMP runtime which thread in the team to execute the code associated with a</a:t>
            </a:r>
            <a:r>
              <a:rPr lang="en-US" sz="2000" dirty="0">
                <a:solidFill>
                  <a:srgbClr val="00B050"/>
                </a:solidFill>
              </a:rPr>
              <a:t> single </a:t>
            </a:r>
            <a:r>
              <a:rPr lang="en-US" sz="2000" dirty="0">
                <a:solidFill>
                  <a:schemeClr val="accent1"/>
                </a:solidFill>
              </a:rPr>
              <a:t>construct. 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This construct can be useful when: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if one thread in the team is </a:t>
            </a:r>
            <a:r>
              <a:rPr lang="en-US" dirty="0">
                <a:solidFill>
                  <a:srgbClr val="FF0000"/>
                </a:solidFill>
              </a:rPr>
              <a:t>an I/O thread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914400" lvl="2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there is </a:t>
            </a:r>
            <a:r>
              <a:rPr lang="en-US" dirty="0">
                <a:solidFill>
                  <a:srgbClr val="FF0000"/>
                </a:solidFill>
              </a:rPr>
              <a:t>a setup part </a:t>
            </a:r>
            <a:r>
              <a:rPr lang="en-US" dirty="0">
                <a:solidFill>
                  <a:schemeClr val="accent1"/>
                </a:solidFill>
              </a:rPr>
              <a:t>such as </a:t>
            </a:r>
            <a:r>
              <a:rPr lang="en-US" dirty="0">
                <a:solidFill>
                  <a:srgbClr val="00B050"/>
                </a:solidFill>
              </a:rPr>
              <a:t>memory allocation </a:t>
            </a:r>
            <a:r>
              <a:rPr lang="en-US" dirty="0">
                <a:solidFill>
                  <a:schemeClr val="accent1"/>
                </a:solidFill>
              </a:rPr>
              <a:t>and </a:t>
            </a:r>
            <a:r>
              <a:rPr lang="en-US" dirty="0">
                <a:solidFill>
                  <a:srgbClr val="00B050"/>
                </a:solidFill>
              </a:rPr>
              <a:t>deallocation</a:t>
            </a:r>
            <a:r>
              <a:rPr lang="en-US" dirty="0">
                <a:solidFill>
                  <a:schemeClr val="accent1"/>
                </a:solidFill>
              </a:rPr>
              <a:t> where only one thread must be responsible for.</a:t>
            </a:r>
          </a:p>
          <a:p>
            <a:pPr marL="457200" lvl="1" indent="0">
              <a:buNone/>
            </a:pPr>
            <a:endParaRPr lang="en-US" sz="2900" i="1" dirty="0"/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</a:rPr>
              <a:t>		         </a:t>
            </a:r>
            <a:endParaRPr lang="en-US" sz="2600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91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9099B-D5CF-401C-A984-9D12241A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Single Construct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5E08EA-7820-45E8-98AF-ADB35D88BECA}"/>
              </a:ext>
            </a:extLst>
          </p:cNvPr>
          <p:cNvSpPr txBox="1"/>
          <p:nvPr/>
        </p:nvSpPr>
        <p:spPr>
          <a:xfrm>
            <a:off x="3533775" y="4402133"/>
            <a:ext cx="46101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Clauses supported by the </a:t>
            </a:r>
            <a:r>
              <a:rPr lang="en-US" sz="2000" dirty="0">
                <a:solidFill>
                  <a:srgbClr val="FF0000"/>
                </a:solidFill>
              </a:rPr>
              <a:t>single</a:t>
            </a:r>
            <a:r>
              <a:rPr lang="en-US" sz="2000" dirty="0">
                <a:solidFill>
                  <a:schemeClr val="accent1"/>
                </a:solidFill>
              </a:rPr>
              <a:t> construct 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73FD9E-45A4-42D6-ABB0-F256214FB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075" y="2605087"/>
            <a:ext cx="20955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53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8DDA-23E1-494F-853C-0D7E9CE5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CopyPrivate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949DE-6943-423D-BD6E-09C84DEB7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The </a:t>
            </a:r>
            <a:r>
              <a:rPr lang="en-US" sz="2000" i="1" dirty="0" err="1"/>
              <a:t>copyprivate</a:t>
            </a:r>
            <a:r>
              <a:rPr lang="en-US" sz="2000" dirty="0">
                <a:solidFill>
                  <a:schemeClr val="accent1"/>
                </a:solidFill>
              </a:rPr>
              <a:t> clause provides a mechanism for </a:t>
            </a:r>
            <a:r>
              <a:rPr lang="en-US" sz="2000" dirty="0">
                <a:solidFill>
                  <a:srgbClr val="FF0000"/>
                </a:solidFill>
              </a:rPr>
              <a:t>broadcasting</a:t>
            </a:r>
            <a:r>
              <a:rPr lang="en-US" sz="2000" dirty="0">
                <a:solidFill>
                  <a:schemeClr val="accent1"/>
                </a:solidFill>
              </a:rPr>
              <a:t> the value of </a:t>
            </a:r>
            <a:r>
              <a:rPr lang="en-US" sz="2000" dirty="0">
                <a:solidFill>
                  <a:srgbClr val="00B050"/>
                </a:solidFill>
              </a:rPr>
              <a:t>a private variable </a:t>
            </a:r>
            <a:r>
              <a:rPr lang="en-US" sz="2000" dirty="0">
                <a:solidFill>
                  <a:schemeClr val="accent1"/>
                </a:solidFill>
              </a:rPr>
              <a:t>from one thread to the other threads in the team: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 The typical use for this clause is to have one thread initialize or read private data that is subsequently used by the other threads as well. 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 After the </a:t>
            </a:r>
            <a:r>
              <a:rPr lang="en-US" sz="2000" dirty="0">
                <a:solidFill>
                  <a:srgbClr val="00B050"/>
                </a:solidFill>
              </a:rPr>
              <a:t>single </a:t>
            </a:r>
            <a:r>
              <a:rPr lang="en-US" sz="2000" dirty="0">
                <a:solidFill>
                  <a:schemeClr val="accent1"/>
                </a:solidFill>
              </a:rPr>
              <a:t>construct has ended, but before the threads have left the associated </a:t>
            </a:r>
            <a:r>
              <a:rPr lang="en-US" sz="2000" dirty="0">
                <a:solidFill>
                  <a:srgbClr val="FF0000"/>
                </a:solidFill>
              </a:rPr>
              <a:t>barrier</a:t>
            </a:r>
            <a:r>
              <a:rPr lang="en-US" sz="2000" dirty="0">
                <a:solidFill>
                  <a:schemeClr val="accent1"/>
                </a:solidFill>
              </a:rPr>
              <a:t>, the values of the private variables specified by the </a:t>
            </a:r>
            <a:r>
              <a:rPr lang="en-US" sz="2000" i="1" dirty="0" err="1"/>
              <a:t>copyprivate</a:t>
            </a:r>
            <a:r>
              <a:rPr lang="en-US" sz="2000" dirty="0">
                <a:solidFill>
                  <a:schemeClr val="accent1"/>
                </a:solidFill>
              </a:rPr>
              <a:t> clause are </a:t>
            </a:r>
            <a:r>
              <a:rPr lang="en-US" sz="2000" dirty="0">
                <a:solidFill>
                  <a:srgbClr val="00B050"/>
                </a:solidFill>
              </a:rPr>
              <a:t>copied</a:t>
            </a:r>
            <a:r>
              <a:rPr lang="en-US" sz="2000" dirty="0">
                <a:solidFill>
                  <a:schemeClr val="accent1"/>
                </a:solidFill>
              </a:rPr>
              <a:t> to the other threads.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 The standard </a:t>
            </a:r>
            <a:r>
              <a:rPr lang="en-US" sz="2000" dirty="0">
                <a:solidFill>
                  <a:srgbClr val="FF0000"/>
                </a:solidFill>
              </a:rPr>
              <a:t>prohibits</a:t>
            </a:r>
            <a:r>
              <a:rPr lang="en-US" sz="2000" dirty="0">
                <a:solidFill>
                  <a:schemeClr val="accent1"/>
                </a:solidFill>
              </a:rPr>
              <a:t> the use of this clause in combination with the </a:t>
            </a:r>
            <a:r>
              <a:rPr lang="en-US" sz="2000" i="1" dirty="0"/>
              <a:t>nowait</a:t>
            </a:r>
            <a:r>
              <a:rPr lang="en-US" sz="2000" dirty="0">
                <a:solidFill>
                  <a:schemeClr val="accent1"/>
                </a:solidFill>
              </a:rPr>
              <a:t> clause. </a:t>
            </a:r>
          </a:p>
        </p:txBody>
      </p:sp>
    </p:spTree>
    <p:extLst>
      <p:ext uri="{BB962C8B-B14F-4D97-AF65-F5344CB8AC3E}">
        <p14:creationId xmlns:p14="http://schemas.microsoft.com/office/powerpoint/2010/main" val="2064575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05BAD-E70F-427B-B92F-C8F805EE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CopyPrivate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9B59F4-4320-4BF0-B239-5655A07B7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6937"/>
            <a:ext cx="10438787" cy="291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70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86AA-601F-4A35-B945-AC0526A9E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Master Construct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A47C7-5DC8-4A6A-8D63-9BF286422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The </a:t>
            </a:r>
            <a:r>
              <a:rPr lang="en-US" sz="2400" dirty="0">
                <a:solidFill>
                  <a:srgbClr val="00B050"/>
                </a:solidFill>
              </a:rPr>
              <a:t>master  </a:t>
            </a:r>
            <a:r>
              <a:rPr lang="en-US" sz="2400" dirty="0">
                <a:solidFill>
                  <a:schemeClr val="accent1"/>
                </a:solidFill>
              </a:rPr>
              <a:t>construct is a synchronization construct.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 The syntax of the</a:t>
            </a:r>
            <a:r>
              <a:rPr lang="en-US" dirty="0">
                <a:solidFill>
                  <a:srgbClr val="00B050"/>
                </a:solidFill>
              </a:rPr>
              <a:t> master </a:t>
            </a:r>
            <a:r>
              <a:rPr lang="en-US" dirty="0">
                <a:solidFill>
                  <a:schemeClr val="accent1"/>
                </a:solidFill>
              </a:rPr>
              <a:t>directive.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i="1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Only the master thread </a:t>
            </a:r>
            <a:r>
              <a:rPr lang="en-US" dirty="0">
                <a:solidFill>
                  <a:schemeClr val="accent1"/>
                </a:solidFill>
              </a:rPr>
              <a:t>in the team executes the associated code block. 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 It </a:t>
            </a:r>
            <a:r>
              <a:rPr lang="en-US" dirty="0">
                <a:solidFill>
                  <a:srgbClr val="00B050"/>
                </a:solidFill>
              </a:rPr>
              <a:t>differs</a:t>
            </a:r>
            <a:r>
              <a:rPr lang="en-US" dirty="0">
                <a:solidFill>
                  <a:schemeClr val="accent1"/>
                </a:solidFill>
              </a:rPr>
              <a:t> from </a:t>
            </a:r>
            <a:r>
              <a:rPr lang="en-US" dirty="0">
                <a:solidFill>
                  <a:srgbClr val="FF0000"/>
                </a:solidFill>
              </a:rPr>
              <a:t>the single construct </a:t>
            </a:r>
            <a:r>
              <a:rPr lang="en-US" dirty="0">
                <a:solidFill>
                  <a:schemeClr val="accent1"/>
                </a:solidFill>
              </a:rPr>
              <a:t>in that there is </a:t>
            </a:r>
            <a:r>
              <a:rPr lang="en-US" dirty="0">
                <a:solidFill>
                  <a:srgbClr val="00B050"/>
                </a:solidFill>
              </a:rPr>
              <a:t>no implicit barrier </a:t>
            </a:r>
            <a:r>
              <a:rPr lang="en-US" dirty="0">
                <a:solidFill>
                  <a:schemeClr val="accent1"/>
                </a:solidFill>
              </a:rPr>
              <a:t>at the end.</a:t>
            </a:r>
          </a:p>
          <a:p>
            <a:pPr marL="457200" lvl="1" indent="0">
              <a:buNone/>
            </a:pPr>
            <a:endParaRPr lang="en-US" sz="32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sz="3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		         </a:t>
            </a:r>
            <a:endParaRPr lang="en-US" sz="2200" i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B10D6C-5567-4B19-834E-75686961E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187" y="2867025"/>
            <a:ext cx="29622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05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8443-49D2-4054-A7A6-3B2406C7E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Master Construct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62DCCA-13C4-48AB-87F4-013631D94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2293"/>
            <a:ext cx="9501818" cy="2767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3C175C-4EA1-4640-BBAC-EA3E83A4EF09}"/>
              </a:ext>
            </a:extLst>
          </p:cNvPr>
          <p:cNvSpPr txBox="1"/>
          <p:nvPr/>
        </p:nvSpPr>
        <p:spPr>
          <a:xfrm>
            <a:off x="838200" y="4874562"/>
            <a:ext cx="98107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The </a:t>
            </a:r>
            <a:r>
              <a:rPr lang="en-US" sz="2000" dirty="0">
                <a:solidFill>
                  <a:srgbClr val="00B050"/>
                </a:solidFill>
              </a:rPr>
              <a:t>master</a:t>
            </a:r>
            <a:r>
              <a:rPr lang="en-US" sz="2000" dirty="0">
                <a:solidFill>
                  <a:schemeClr val="accent1"/>
                </a:solidFill>
              </a:rPr>
              <a:t> construct can be implemented with an if-statement as shown in the code snippet above.</a:t>
            </a:r>
          </a:p>
        </p:txBody>
      </p:sp>
    </p:spTree>
    <p:extLst>
      <p:ext uri="{BB962C8B-B14F-4D97-AF65-F5344CB8AC3E}">
        <p14:creationId xmlns:p14="http://schemas.microsoft.com/office/powerpoint/2010/main" val="3143258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AD6ED-5C21-416D-B0E4-557C8A8B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ThreadPrivate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65FC2-4EEE-4B53-95BE-08ECF7B96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By default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dirty="0">
                <a:solidFill>
                  <a:srgbClr val="00B050"/>
                </a:solidFill>
              </a:rPr>
              <a:t>global data </a:t>
            </a:r>
            <a:r>
              <a:rPr lang="en-US" sz="2000" dirty="0">
                <a:solidFill>
                  <a:schemeClr val="accent1"/>
                </a:solidFill>
              </a:rPr>
              <a:t>is </a:t>
            </a:r>
            <a:r>
              <a:rPr lang="en-US" sz="2000" dirty="0">
                <a:solidFill>
                  <a:srgbClr val="00B050"/>
                </a:solidFill>
              </a:rPr>
              <a:t>shared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However, in some situations, we may need or would prefer to have private data that </a:t>
            </a:r>
            <a:r>
              <a:rPr lang="en-US" sz="2000" dirty="0">
                <a:solidFill>
                  <a:srgbClr val="FF0000"/>
                </a:solidFill>
              </a:rPr>
              <a:t>persists </a:t>
            </a:r>
            <a:r>
              <a:rPr lang="en-US" sz="2000" dirty="0">
                <a:solidFill>
                  <a:schemeClr val="accent1"/>
                </a:solidFill>
              </a:rPr>
              <a:t>throughout the computation.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This is where the </a:t>
            </a:r>
            <a:r>
              <a:rPr lang="en-US" sz="2000" i="1" dirty="0"/>
              <a:t>threadprivate</a:t>
            </a:r>
            <a:r>
              <a:rPr lang="en-US" sz="2000" dirty="0">
                <a:solidFill>
                  <a:schemeClr val="accent1"/>
                </a:solidFill>
              </a:rPr>
              <a:t> clause comes in handy.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The effect of the </a:t>
            </a:r>
            <a:r>
              <a:rPr lang="en-US" sz="2000" i="1" dirty="0"/>
              <a:t>threadprivate</a:t>
            </a:r>
            <a:r>
              <a:rPr lang="en-US" sz="2000" dirty="0">
                <a:solidFill>
                  <a:schemeClr val="accent1"/>
                </a:solidFill>
              </a:rPr>
              <a:t> clause is that the named global-lifetime objects are </a:t>
            </a:r>
            <a:r>
              <a:rPr lang="en-US" sz="2000" dirty="0">
                <a:solidFill>
                  <a:srgbClr val="00B050"/>
                </a:solidFill>
              </a:rPr>
              <a:t>replicated </a:t>
            </a:r>
            <a:r>
              <a:rPr lang="en-US" sz="2000" dirty="0">
                <a:solidFill>
                  <a:schemeClr val="accent1"/>
                </a:solidFill>
              </a:rPr>
              <a:t>so that each thread has its own copy.</a:t>
            </a:r>
          </a:p>
        </p:txBody>
      </p:sp>
    </p:spTree>
    <p:extLst>
      <p:ext uri="{BB962C8B-B14F-4D97-AF65-F5344CB8AC3E}">
        <p14:creationId xmlns:p14="http://schemas.microsoft.com/office/powerpoint/2010/main" val="319748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677F2-7D87-4E9B-926F-DC255D1CB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ThreadPrivate Clause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C3703-6796-4209-9AF5-D117D6736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 That is,  each threads gets a </a:t>
            </a:r>
            <a:r>
              <a:rPr lang="en-US" sz="2000" dirty="0">
                <a:solidFill>
                  <a:srgbClr val="FF0000"/>
                </a:solidFill>
              </a:rPr>
              <a:t>private</a:t>
            </a:r>
            <a:r>
              <a:rPr lang="en-US" sz="2000" dirty="0">
                <a:solidFill>
                  <a:schemeClr val="accent1"/>
                </a:solidFill>
              </a:rPr>
              <a:t> or a local copy of the specified </a:t>
            </a:r>
            <a:r>
              <a:rPr lang="en-US" sz="2000" dirty="0">
                <a:solidFill>
                  <a:srgbClr val="00B050"/>
                </a:solidFill>
              </a:rPr>
              <a:t>global variables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 The syntax is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 Restriction is that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/>
                </a:solidFill>
              </a:rPr>
              <a:t>The dynamic threads mechanism must be </a:t>
            </a:r>
            <a:r>
              <a:rPr lang="en-US" sz="2000" dirty="0">
                <a:solidFill>
                  <a:srgbClr val="FF0000"/>
                </a:solidFill>
              </a:rPr>
              <a:t>turned off </a:t>
            </a:r>
            <a:r>
              <a:rPr lang="en-US" sz="2000" dirty="0">
                <a:solidFill>
                  <a:schemeClr val="accent1"/>
                </a:solidFill>
              </a:rPr>
              <a:t>with </a:t>
            </a:r>
            <a:r>
              <a:rPr lang="en-US" sz="2000" i="1" dirty="0" err="1"/>
              <a:t>omp_set_dynamic</a:t>
            </a:r>
            <a:r>
              <a:rPr lang="en-US" sz="2000" i="1" dirty="0"/>
              <a:t>(false) </a:t>
            </a:r>
            <a:r>
              <a:rPr lang="en-US" sz="2000" dirty="0">
                <a:solidFill>
                  <a:schemeClr val="accent1"/>
                </a:solidFill>
              </a:rPr>
              <a:t>so that the number of threads across different parallel regions remains constant.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A35DB7-5BFA-4395-9C1C-195137947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75" y="3262312"/>
            <a:ext cx="44767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22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400" dirty="0">
                <a:solidFill>
                  <a:schemeClr val="accent1"/>
                </a:solidFill>
              </a:rPr>
              <a:t>Lecture 7: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6400" dirty="0">
                <a:solidFill>
                  <a:schemeClr val="accent1"/>
                </a:solidFill>
              </a:rPr>
              <a:t> Shared-Memory Programming with OpenMP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4900" dirty="0">
                <a:solidFill>
                  <a:schemeClr val="accent1"/>
                </a:solidFill>
              </a:rPr>
              <a:t>Functional Parallelism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4900" dirty="0">
                <a:solidFill>
                  <a:schemeClr val="accent1"/>
                </a:solidFill>
              </a:rPr>
              <a:t>Synchronization Constructs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4900" dirty="0">
                <a:solidFill>
                  <a:schemeClr val="accent1"/>
                </a:solidFill>
              </a:rPr>
              <a:t>Thread-Local Storage</a:t>
            </a:r>
          </a:p>
          <a:p>
            <a:pPr lvl="1"/>
            <a:endParaRPr lang="en-US" sz="40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sz="40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sz="4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E5C1A-4BF3-4E6A-BA89-EF3D6AAB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Nested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51063-9646-4A1C-9E7D-9361365F4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If a thread in a team executing a parallel region encounters </a:t>
            </a:r>
            <a:r>
              <a:rPr lang="en-US" sz="2000" dirty="0">
                <a:solidFill>
                  <a:srgbClr val="FF0000"/>
                </a:solidFill>
              </a:rPr>
              <a:t>another parallel region</a:t>
            </a:r>
            <a:r>
              <a:rPr lang="en-US" sz="2000" dirty="0">
                <a:solidFill>
                  <a:schemeClr val="accent1"/>
                </a:solidFill>
              </a:rPr>
              <a:t>, it creates a new team and becomes </a:t>
            </a:r>
            <a:r>
              <a:rPr lang="en-US" sz="2000" dirty="0">
                <a:solidFill>
                  <a:srgbClr val="00B050"/>
                </a:solidFill>
              </a:rPr>
              <a:t>the master thread </a:t>
            </a:r>
            <a:r>
              <a:rPr lang="en-US" sz="2000" dirty="0">
                <a:solidFill>
                  <a:schemeClr val="accent1"/>
                </a:solidFill>
              </a:rPr>
              <a:t>of that new team.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 This is generally referred to in OpenMP as “</a:t>
            </a:r>
            <a:r>
              <a:rPr lang="en-US" sz="2000" b="1" dirty="0">
                <a:solidFill>
                  <a:srgbClr val="FF0000"/>
                </a:solidFill>
              </a:rPr>
              <a:t>nested parallelism</a:t>
            </a:r>
            <a:r>
              <a:rPr lang="en-US" sz="2000" dirty="0">
                <a:solidFill>
                  <a:schemeClr val="accent1"/>
                </a:solidFill>
              </a:rPr>
              <a:t>”.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By default</a:t>
            </a:r>
            <a:r>
              <a:rPr lang="en-US" sz="2000" dirty="0">
                <a:solidFill>
                  <a:schemeClr val="accent1"/>
                </a:solidFill>
              </a:rPr>
              <a:t>, this feature is </a:t>
            </a:r>
            <a:r>
              <a:rPr lang="en-US" sz="2000" dirty="0">
                <a:solidFill>
                  <a:srgbClr val="FF0000"/>
                </a:solidFill>
              </a:rPr>
              <a:t>disabled</a:t>
            </a:r>
            <a:r>
              <a:rPr lang="en-US" sz="2000" dirty="0">
                <a:solidFill>
                  <a:schemeClr val="accent1"/>
                </a:solidFill>
              </a:rPr>
              <a:t>, meaning that the thread that encounters a nested parallel region will not form a new team, i.e.,  the encountered parallel region is </a:t>
            </a:r>
            <a:r>
              <a:rPr lang="en-US" sz="2000" dirty="0">
                <a:solidFill>
                  <a:srgbClr val="00B050"/>
                </a:solidFill>
              </a:rPr>
              <a:t>inactive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 The </a:t>
            </a:r>
            <a:r>
              <a:rPr lang="en-US" sz="2000" i="1" dirty="0"/>
              <a:t>omp_get_nested() </a:t>
            </a:r>
            <a:r>
              <a:rPr lang="en-US" sz="2000" dirty="0">
                <a:solidFill>
                  <a:schemeClr val="accent1"/>
                </a:solidFill>
              </a:rPr>
              <a:t>routine can be used to test if nested parallelism is enabled.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76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930B4-BA47-4526-9E2A-0620F59FA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Nested Parallelism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0D490C-1ED5-47DC-9FEC-3FD54CE6B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36" y="1790700"/>
            <a:ext cx="10564789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35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8039-F433-4BEE-ADC6-849D0EFE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Nested Parallelism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108A6-87DC-4234-8FC7-D9E279D15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Executing the code  snippet on the previous slide might give you output that looks similar to the following output: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To enable </a:t>
            </a:r>
            <a:r>
              <a:rPr lang="en-US" sz="2000" dirty="0">
                <a:solidFill>
                  <a:srgbClr val="FF0000"/>
                </a:solidFill>
              </a:rPr>
              <a:t>nested parallelism</a:t>
            </a:r>
            <a:r>
              <a:rPr lang="en-US" sz="2000" dirty="0">
                <a:solidFill>
                  <a:schemeClr val="accent1"/>
                </a:solidFill>
              </a:rPr>
              <a:t>, the </a:t>
            </a:r>
            <a:r>
              <a:rPr lang="en-US" sz="2000" i="1" dirty="0"/>
              <a:t>OMP_NESTED </a:t>
            </a:r>
            <a:r>
              <a:rPr lang="en-US" sz="2000" dirty="0">
                <a:solidFill>
                  <a:schemeClr val="accent1"/>
                </a:solidFill>
              </a:rPr>
              <a:t>environment variable needs to be set to </a:t>
            </a:r>
            <a:r>
              <a:rPr lang="en-US" sz="2000" dirty="0">
                <a:solidFill>
                  <a:srgbClr val="00B050"/>
                </a:solidFill>
              </a:rPr>
              <a:t>true</a:t>
            </a:r>
            <a:r>
              <a:rPr lang="en-US" sz="2000" dirty="0">
                <a:solidFill>
                  <a:schemeClr val="accent1"/>
                </a:solidFill>
              </a:rPr>
              <a:t>: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 This </a:t>
            </a:r>
            <a:r>
              <a:rPr lang="en-US" sz="2000" i="1" dirty="0"/>
              <a:t>OMP_NESTED </a:t>
            </a:r>
            <a:r>
              <a:rPr lang="en-US" sz="2000" dirty="0">
                <a:solidFill>
                  <a:schemeClr val="accent1"/>
                </a:solidFill>
              </a:rPr>
              <a:t>environment variable is currently </a:t>
            </a:r>
            <a:r>
              <a:rPr lang="en-US" sz="2000" dirty="0">
                <a:solidFill>
                  <a:srgbClr val="00B050"/>
                </a:solidFill>
              </a:rPr>
              <a:t>deprecated</a:t>
            </a:r>
            <a:r>
              <a:rPr lang="en-US" sz="2000" dirty="0">
                <a:solidFill>
                  <a:schemeClr val="accent1"/>
                </a:solidFill>
              </a:rPr>
              <a:t> by the standard.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 In a future version of OpenMP, you might need to use a different mechanism for enabling and disabling nested parallelism.</a:t>
            </a:r>
            <a:r>
              <a:rPr lang="en-US" sz="1600" dirty="0">
                <a:solidFill>
                  <a:schemeClr val="accent1"/>
                </a:solidFill>
              </a:rPr>
              <a:t>	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F842B8-8DAF-485D-B7FC-F8C7674EE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0" y="2448719"/>
            <a:ext cx="45339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62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8039-F433-4BEE-ADC6-849D0EFE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Nested Parallelism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2C82A4-836E-4B28-B584-0C22BC9DE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1" y="1690688"/>
            <a:ext cx="4633911" cy="3609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710DAA-5F9C-48A6-9CF8-4D5BF7BD520D}"/>
              </a:ext>
            </a:extLst>
          </p:cNvPr>
          <p:cNvSpPr txBox="1"/>
          <p:nvPr/>
        </p:nvSpPr>
        <p:spPr>
          <a:xfrm>
            <a:off x="3905251" y="5554658"/>
            <a:ext cx="61245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After enabling </a:t>
            </a:r>
            <a:r>
              <a:rPr lang="en-US" sz="2000" dirty="0">
                <a:solidFill>
                  <a:srgbClr val="FF0000"/>
                </a:solidFill>
              </a:rPr>
              <a:t>nested parallelism </a:t>
            </a:r>
            <a:r>
              <a:rPr lang="en-US" sz="2000" dirty="0">
                <a:solidFill>
                  <a:schemeClr val="accent1"/>
                </a:solidFill>
              </a:rPr>
              <a:t>by setting the </a:t>
            </a:r>
            <a:r>
              <a:rPr lang="en-US" sz="2000" i="1" dirty="0"/>
              <a:t>OMP_NESTED </a:t>
            </a:r>
            <a:r>
              <a:rPr lang="en-US" sz="2000" dirty="0">
                <a:solidFill>
                  <a:schemeClr val="accent1"/>
                </a:solidFill>
              </a:rPr>
              <a:t>environment variable to </a:t>
            </a:r>
            <a:r>
              <a:rPr lang="en-US" sz="2000" dirty="0">
                <a:solidFill>
                  <a:srgbClr val="00B050"/>
                </a:solidFill>
              </a:rPr>
              <a:t>true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6210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055D8-5A4E-4427-B8C4-B5C830CD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Collapse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F384E-5D9E-4EA0-B9F9-B888F51D1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A </a:t>
            </a:r>
            <a:r>
              <a:rPr lang="en-US" sz="2000" dirty="0">
                <a:solidFill>
                  <a:srgbClr val="FF0000"/>
                </a:solidFill>
              </a:rPr>
              <a:t>short loop </a:t>
            </a:r>
            <a:r>
              <a:rPr lang="en-US" sz="2000" dirty="0">
                <a:solidFill>
                  <a:schemeClr val="accent1"/>
                </a:solidFill>
              </a:rPr>
              <a:t>(one with a small number of iterations) has a downside in a serial program: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 The </a:t>
            </a:r>
            <a:r>
              <a:rPr lang="en-US" sz="2000" dirty="0">
                <a:solidFill>
                  <a:srgbClr val="00B050"/>
                </a:solidFill>
              </a:rPr>
              <a:t>loop distribution overhead </a:t>
            </a:r>
            <a:r>
              <a:rPr lang="en-US" sz="2000" dirty="0">
                <a:solidFill>
                  <a:schemeClr val="accent1"/>
                </a:solidFill>
              </a:rPr>
              <a:t>might dominate the performance if there is </a:t>
            </a:r>
            <a:r>
              <a:rPr lang="en-US" sz="2000" dirty="0">
                <a:solidFill>
                  <a:srgbClr val="FF0000"/>
                </a:solidFill>
              </a:rPr>
              <a:t>no sufficient work </a:t>
            </a:r>
            <a:r>
              <a:rPr lang="en-US" sz="2000" dirty="0">
                <a:solidFill>
                  <a:schemeClr val="accent1"/>
                </a:solidFill>
              </a:rPr>
              <a:t>to do </a:t>
            </a:r>
            <a:r>
              <a:rPr lang="en-US" sz="2000" dirty="0">
                <a:solidFill>
                  <a:srgbClr val="0070C0"/>
                </a:solidFill>
              </a:rPr>
              <a:t>per loop iteration</a:t>
            </a:r>
            <a:r>
              <a:rPr lang="en-US" sz="2000" dirty="0">
                <a:solidFill>
                  <a:schemeClr val="accent1"/>
                </a:solidFill>
              </a:rPr>
              <a:t>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 A short loop might not only limit the number of threads that may be used, but also leads to </a:t>
            </a:r>
            <a:r>
              <a:rPr lang="en-US" sz="2000" dirty="0">
                <a:solidFill>
                  <a:srgbClr val="FF0000"/>
                </a:solidFill>
              </a:rPr>
              <a:t>load imbalance </a:t>
            </a:r>
            <a:r>
              <a:rPr lang="en-US" sz="2000" dirty="0">
                <a:solidFill>
                  <a:schemeClr val="accent1"/>
                </a:solidFill>
              </a:rPr>
              <a:t>if the number of iterations is not a multiple of the number of threads.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For </a:t>
            </a:r>
            <a:r>
              <a:rPr lang="en-US" sz="2000" dirty="0">
                <a:solidFill>
                  <a:srgbClr val="00B050"/>
                </a:solidFill>
              </a:rPr>
              <a:t>perfectly nested rectangular loops</a:t>
            </a:r>
            <a:r>
              <a:rPr lang="en-US" sz="2000" dirty="0">
                <a:solidFill>
                  <a:schemeClr val="accent1"/>
                </a:solidFill>
              </a:rPr>
              <a:t>, we can parallelize </a:t>
            </a:r>
            <a:r>
              <a:rPr lang="en-US" sz="2000" dirty="0">
                <a:solidFill>
                  <a:srgbClr val="FF0000"/>
                </a:solidFill>
              </a:rPr>
              <a:t>multiple loops </a:t>
            </a:r>
            <a:r>
              <a:rPr lang="en-US" sz="2000" dirty="0">
                <a:solidFill>
                  <a:schemeClr val="accent1"/>
                </a:solidFill>
              </a:rPr>
              <a:t>in </a:t>
            </a:r>
            <a:r>
              <a:rPr lang="en-US" sz="2000" dirty="0">
                <a:solidFill>
                  <a:srgbClr val="00B050"/>
                </a:solidFill>
              </a:rPr>
              <a:t>the loop nest </a:t>
            </a:r>
            <a:r>
              <a:rPr lang="en-US" sz="2000" dirty="0">
                <a:solidFill>
                  <a:schemeClr val="accent1"/>
                </a:solidFill>
              </a:rPr>
              <a:t>using the </a:t>
            </a:r>
            <a:r>
              <a:rPr lang="en-US" sz="2000" i="1" dirty="0"/>
              <a:t>collapse </a:t>
            </a:r>
            <a:r>
              <a:rPr lang="en-US" sz="2000" dirty="0">
                <a:solidFill>
                  <a:schemeClr val="accent1"/>
                </a:solidFill>
              </a:rPr>
              <a:t>clause by </a:t>
            </a:r>
            <a:r>
              <a:rPr lang="en-US" sz="2000" dirty="0">
                <a:solidFill>
                  <a:srgbClr val="FF0000"/>
                </a:solidFill>
              </a:rPr>
              <a:t>mering </a:t>
            </a:r>
            <a:r>
              <a:rPr lang="en-US" sz="2000" dirty="0">
                <a:solidFill>
                  <a:schemeClr val="accent1"/>
                </a:solidFill>
              </a:rPr>
              <a:t>or “</a:t>
            </a:r>
            <a:r>
              <a:rPr lang="en-US" sz="2000" dirty="0">
                <a:solidFill>
                  <a:srgbClr val="FF0000"/>
                </a:solidFill>
              </a:rPr>
              <a:t>collapsing</a:t>
            </a:r>
            <a:r>
              <a:rPr lang="en-US" sz="2000" dirty="0">
                <a:solidFill>
                  <a:schemeClr val="accent1"/>
                </a:solidFill>
              </a:rPr>
              <a:t>” the multiple loops in the loop nest into one single and longer loop.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548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9EEB-E187-4931-88B0-27D71950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F1C5-6E25-4763-875C-0E300E24D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effectLst/>
              </a:rPr>
              <a:t>[1] 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Barbara Chapman, Gabriele </a:t>
            </a:r>
            <a:r>
              <a:rPr lang="en-US" sz="2000" b="0" i="1" dirty="0" err="1">
                <a:solidFill>
                  <a:schemeClr val="accent1"/>
                </a:solidFill>
                <a:effectLst/>
              </a:rPr>
              <a:t>Jost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, and Ruud van der Pas. 2007. Using OpenMP: Portable Shared Memory Parallel Programming (Scientific and Engineering Computation). The MIT Press.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FF0000"/>
                </a:solidFill>
              </a:rPr>
              <a:t>[2] </a:t>
            </a:r>
            <a:r>
              <a:rPr lang="en-US" sz="2000" b="0" i="1" dirty="0" err="1">
                <a:solidFill>
                  <a:schemeClr val="accent1"/>
                </a:solidFill>
                <a:effectLst/>
              </a:rPr>
              <a:t>Robit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 Chandra, Leonardo </a:t>
            </a:r>
            <a:r>
              <a:rPr lang="en-US" sz="2000" b="0" i="1" dirty="0" err="1">
                <a:solidFill>
                  <a:schemeClr val="accent1"/>
                </a:solidFill>
                <a:effectLst/>
              </a:rPr>
              <a:t>Dagum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, Dave </a:t>
            </a:r>
            <a:r>
              <a:rPr lang="en-US" sz="2000" b="0" i="1" dirty="0" err="1">
                <a:solidFill>
                  <a:schemeClr val="accent1"/>
                </a:solidFill>
                <a:effectLst/>
              </a:rPr>
              <a:t>Kohr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, </a:t>
            </a:r>
            <a:r>
              <a:rPr lang="en-US" sz="2000" b="0" i="1" dirty="0" err="1">
                <a:solidFill>
                  <a:schemeClr val="accent1"/>
                </a:solidFill>
                <a:effectLst/>
              </a:rPr>
              <a:t>Dror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 </a:t>
            </a:r>
            <a:r>
              <a:rPr lang="en-US" sz="2000" b="0" i="1" dirty="0" err="1">
                <a:solidFill>
                  <a:schemeClr val="accent1"/>
                </a:solidFill>
                <a:effectLst/>
              </a:rPr>
              <a:t>Maydan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, Jeff McDonald, and Ramesh Menon. 2001. Parallel programming in OpenMP. Morgan Kaufmann Publishers Inc., San Francisco, CA, USA.</a:t>
            </a:r>
          </a:p>
          <a:p>
            <a:pPr marL="0" indent="0">
              <a:buNone/>
            </a:pPr>
            <a:br>
              <a:rPr lang="en-US" sz="1400" dirty="0"/>
            </a:br>
            <a:endParaRPr lang="en-US" sz="2000" b="0" dirty="0">
              <a:solidFill>
                <a:schemeClr val="accent1"/>
              </a:solidFill>
              <a:effectLst/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39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6F3B-AEBB-481E-9418-6767E6204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Sections Construct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4C715-BEDD-4173-A311-080DE01B6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sections</a:t>
            </a:r>
            <a:r>
              <a:rPr lang="en-US" sz="2000" dirty="0">
                <a:solidFill>
                  <a:schemeClr val="accent1"/>
                </a:solidFill>
              </a:rPr>
              <a:t> construct provides </a:t>
            </a:r>
            <a:r>
              <a:rPr lang="en-US" sz="2000" b="1" dirty="0">
                <a:solidFill>
                  <a:srgbClr val="7030A0"/>
                </a:solidFill>
              </a:rPr>
              <a:t>functional parallelism </a:t>
            </a:r>
            <a:r>
              <a:rPr lang="en-US" sz="2000" dirty="0">
                <a:solidFill>
                  <a:schemeClr val="accent1"/>
                </a:solidFill>
              </a:rPr>
              <a:t>by enabling </a:t>
            </a:r>
            <a:r>
              <a:rPr lang="en-US" sz="2000" dirty="0">
                <a:solidFill>
                  <a:srgbClr val="FF0000"/>
                </a:solidFill>
              </a:rPr>
              <a:t>different threads </a:t>
            </a:r>
            <a:r>
              <a:rPr lang="en-US" sz="2000" dirty="0">
                <a:solidFill>
                  <a:schemeClr val="accent1"/>
                </a:solidFill>
              </a:rPr>
              <a:t>to carry out </a:t>
            </a:r>
            <a:r>
              <a:rPr lang="en-US" sz="2000" dirty="0">
                <a:solidFill>
                  <a:srgbClr val="00B050"/>
                </a:solidFill>
              </a:rPr>
              <a:t>different tasks</a:t>
            </a:r>
            <a:r>
              <a:rPr lang="en-US" sz="2000" dirty="0">
                <a:solidFill>
                  <a:schemeClr val="accent1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It permits us to specify several different code regions, each of which is represented by a </a:t>
            </a:r>
            <a:r>
              <a:rPr lang="en-US" sz="2000" dirty="0">
                <a:solidFill>
                  <a:srgbClr val="FF0000"/>
                </a:solidFill>
              </a:rPr>
              <a:t>section</a:t>
            </a:r>
            <a:r>
              <a:rPr lang="en-US" sz="2000" dirty="0">
                <a:solidFill>
                  <a:schemeClr val="accent1"/>
                </a:solidFill>
              </a:rPr>
              <a:t> construct and is executed by one thread in the team.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It consists of </a:t>
            </a:r>
            <a:r>
              <a:rPr lang="en-US" sz="2000" dirty="0">
                <a:solidFill>
                  <a:srgbClr val="00B050"/>
                </a:solidFill>
              </a:rPr>
              <a:t>two </a:t>
            </a:r>
            <a:r>
              <a:rPr lang="en-US" sz="2000" dirty="0">
                <a:solidFill>
                  <a:srgbClr val="FF0000"/>
                </a:solidFill>
              </a:rPr>
              <a:t>different directives </a:t>
            </a:r>
            <a:r>
              <a:rPr lang="en-US" sz="2000" dirty="0">
                <a:solidFill>
                  <a:schemeClr val="accent1"/>
                </a:solidFill>
              </a:rPr>
              <a:t>as follows:</a:t>
            </a:r>
            <a:endParaRPr lang="en-US" sz="2000" i="1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D2B605-725E-4275-839A-336CED419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87" y="3738563"/>
            <a:ext cx="51149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40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DCE1-A921-4ABF-BA87-535EE555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Sections Construct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48A38-8F1C-404D-AD73-745CD6EDF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 The code block of each section must be </a:t>
            </a:r>
            <a:r>
              <a:rPr lang="en-US" sz="2000" dirty="0">
                <a:solidFill>
                  <a:srgbClr val="FF0000"/>
                </a:solidFill>
              </a:rPr>
              <a:t>a structured block</a:t>
            </a:r>
            <a:r>
              <a:rPr lang="en-US" sz="2000" dirty="0">
                <a:solidFill>
                  <a:schemeClr val="accent1"/>
                </a:solidFill>
              </a:rPr>
              <a:t>, i.e. one entry and one exit.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 At runtime, one thread executes one section at a time, and one section will be executed </a:t>
            </a:r>
            <a:r>
              <a:rPr lang="en-US" sz="2000" dirty="0">
                <a:solidFill>
                  <a:srgbClr val="00B050"/>
                </a:solidFill>
              </a:rPr>
              <a:t>exactly once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 If there are </a:t>
            </a:r>
            <a:r>
              <a:rPr lang="en-US" sz="2000" dirty="0">
                <a:solidFill>
                  <a:srgbClr val="FF0000"/>
                </a:solidFill>
              </a:rPr>
              <a:t>fewer</a:t>
            </a:r>
            <a:r>
              <a:rPr lang="en-US" sz="2000" dirty="0">
                <a:solidFill>
                  <a:schemeClr val="accent1"/>
                </a:solidFill>
              </a:rPr>
              <a:t> threads than sections, some or all threads must execute multiple sections.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 If there are </a:t>
            </a:r>
            <a:r>
              <a:rPr lang="en-US" sz="2000" dirty="0">
                <a:solidFill>
                  <a:srgbClr val="FF0000"/>
                </a:solidFill>
              </a:rPr>
              <a:t>more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threads than sections, the remaining threads will be idle.</a:t>
            </a:r>
          </a:p>
        </p:txBody>
      </p:sp>
    </p:spTree>
    <p:extLst>
      <p:ext uri="{BB962C8B-B14F-4D97-AF65-F5344CB8AC3E}">
        <p14:creationId xmlns:p14="http://schemas.microsoft.com/office/powerpoint/2010/main" val="16652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889E-0B5F-4E44-A93D-A1A91D3F3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Sections Construct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828DF8-3DE4-4E73-91EE-110CC8C1E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1437"/>
            <a:ext cx="8258175" cy="31267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AF5CF-0413-4954-AA2F-133C78A00216}"/>
              </a:ext>
            </a:extLst>
          </p:cNvPr>
          <p:cNvSpPr txBox="1"/>
          <p:nvPr/>
        </p:nvSpPr>
        <p:spPr>
          <a:xfrm>
            <a:off x="838200" y="4988862"/>
            <a:ext cx="98107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If three or more threads are available, one thread might invoke </a:t>
            </a:r>
            <a:r>
              <a:rPr lang="en-US" sz="2000" i="1" dirty="0"/>
              <a:t>f()</a:t>
            </a:r>
            <a:r>
              <a:rPr lang="en-US" sz="2000" dirty="0">
                <a:solidFill>
                  <a:schemeClr val="accent1"/>
                </a:solidFill>
              </a:rPr>
              <a:t>, a second one might invoke </a:t>
            </a:r>
            <a:r>
              <a:rPr lang="en-US" sz="2000" i="1" dirty="0"/>
              <a:t>g() </a:t>
            </a:r>
            <a:r>
              <a:rPr lang="en-US" sz="2000" dirty="0">
                <a:solidFill>
                  <a:schemeClr val="accent1"/>
                </a:solidFill>
              </a:rPr>
              <a:t>and a third one might invoke </a:t>
            </a:r>
            <a:r>
              <a:rPr lang="en-US" sz="2000" i="1" dirty="0"/>
              <a:t>h()</a:t>
            </a:r>
            <a:r>
              <a:rPr lang="en-US" sz="2000" dirty="0">
                <a:solidFill>
                  <a:schemeClr val="accent1"/>
                </a:solidFill>
              </a:rPr>
              <a:t> whereas the remaining are idle, waiting at the implicit barrier.</a:t>
            </a:r>
          </a:p>
        </p:txBody>
      </p:sp>
    </p:spTree>
    <p:extLst>
      <p:ext uri="{BB962C8B-B14F-4D97-AF65-F5344CB8AC3E}">
        <p14:creationId xmlns:p14="http://schemas.microsoft.com/office/powerpoint/2010/main" val="293220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06BD6-3855-4B78-B089-73339620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ED84A-6C21-4175-BE0C-16F5228B2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Recall that we need to: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 synchronize actions on </a:t>
            </a:r>
            <a:r>
              <a:rPr lang="en-US" sz="2000" dirty="0">
                <a:solidFill>
                  <a:srgbClr val="FF0000"/>
                </a:solidFill>
              </a:rPr>
              <a:t>shared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variables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 ensure </a:t>
            </a:r>
            <a:r>
              <a:rPr lang="en-US" sz="2000" dirty="0">
                <a:solidFill>
                  <a:srgbClr val="00B050"/>
                </a:solidFill>
              </a:rPr>
              <a:t>the correct ordering </a:t>
            </a:r>
            <a:r>
              <a:rPr lang="en-US" sz="2000" dirty="0">
                <a:solidFill>
                  <a:schemeClr val="accent1"/>
                </a:solidFill>
              </a:rPr>
              <a:t>of </a:t>
            </a:r>
            <a:r>
              <a:rPr lang="en-US" sz="2000" dirty="0">
                <a:solidFill>
                  <a:srgbClr val="FF0000"/>
                </a:solidFill>
              </a:rPr>
              <a:t>reads </a:t>
            </a:r>
            <a:r>
              <a:rPr lang="en-US" sz="2000" dirty="0">
                <a:solidFill>
                  <a:schemeClr val="accent1"/>
                </a:solidFill>
              </a:rPr>
              <a:t>and</a:t>
            </a:r>
            <a:r>
              <a:rPr lang="en-US" sz="2000" dirty="0">
                <a:solidFill>
                  <a:srgbClr val="FF0000"/>
                </a:solidFill>
              </a:rPr>
              <a:t> write </a:t>
            </a:r>
            <a:r>
              <a:rPr lang="en-US" sz="2000" dirty="0">
                <a:solidFill>
                  <a:schemeClr val="accent1"/>
                </a:solidFill>
              </a:rPr>
              <a:t>to shared variables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 protect </a:t>
            </a:r>
            <a:r>
              <a:rPr lang="en-US" sz="2000" dirty="0">
                <a:solidFill>
                  <a:srgbClr val="FF0000"/>
                </a:solidFill>
              </a:rPr>
              <a:t>concurrent updates </a:t>
            </a:r>
            <a:r>
              <a:rPr lang="en-US" sz="2000" dirty="0">
                <a:solidFill>
                  <a:schemeClr val="accent1"/>
                </a:solidFill>
              </a:rPr>
              <a:t>to shared variables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/>
                </a:solidFill>
              </a:rPr>
              <a:t>Updates to variables are </a:t>
            </a:r>
            <a:r>
              <a:rPr lang="en-US" sz="2000" dirty="0">
                <a:solidFill>
                  <a:srgbClr val="FF0000"/>
                </a:solidFill>
              </a:rPr>
              <a:t>not</a:t>
            </a:r>
            <a:r>
              <a:rPr lang="en-US" sz="2000" dirty="0">
                <a:solidFill>
                  <a:srgbClr val="00B050"/>
                </a:solidFill>
              </a:rPr>
              <a:t> atomic </a:t>
            </a:r>
            <a:r>
              <a:rPr lang="en-US" sz="2000" dirty="0">
                <a:solidFill>
                  <a:srgbClr val="FF0000"/>
                </a:solidFill>
              </a:rPr>
              <a:t>by default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318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87E1-42DF-4E93-9243-85CB1CB4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Barrier Construct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D8480-746B-4087-BF4C-505C00E6D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The OpenMP directive used to implement an </a:t>
            </a:r>
            <a:r>
              <a:rPr lang="en-US" sz="2000" dirty="0">
                <a:solidFill>
                  <a:srgbClr val="FF0000"/>
                </a:solidFill>
              </a:rPr>
              <a:t>explicit barrier </a:t>
            </a:r>
            <a:r>
              <a:rPr lang="en-US" sz="2000" dirty="0">
                <a:solidFill>
                  <a:schemeClr val="accent1"/>
                </a:solidFill>
              </a:rPr>
              <a:t>in OpenMP is  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i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 No threads cannot progress past a </a:t>
            </a:r>
            <a:r>
              <a:rPr lang="en-US" sz="2000" dirty="0">
                <a:solidFill>
                  <a:srgbClr val="00B050"/>
                </a:solidFill>
              </a:rPr>
              <a:t>barrier construct </a:t>
            </a:r>
            <a:r>
              <a:rPr lang="en-US" sz="2000" dirty="0">
                <a:solidFill>
                  <a:schemeClr val="accent1"/>
                </a:solidFill>
              </a:rPr>
              <a:t>until all threads in the team have arrived.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/>
                </a:solidFill>
              </a:rPr>
              <a:t>The all-or-none Principle !!!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 Either all threads in the same team or none must encounter a barrier.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/>
                </a:solidFill>
              </a:rPr>
              <a:t>Otherwise, this will result in a </a:t>
            </a:r>
            <a:r>
              <a:rPr lang="en-US" sz="2000" dirty="0">
                <a:solidFill>
                  <a:srgbClr val="FF0000"/>
                </a:solidFill>
              </a:rPr>
              <a:t>deadlock</a:t>
            </a:r>
            <a:r>
              <a:rPr lang="en-US" sz="2000" dirty="0">
                <a:solidFill>
                  <a:schemeClr val="accent1"/>
                </a:solidFill>
              </a:rPr>
              <a:t>.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 This is one of the very few OpenMP directives that do not have an associated block of code.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C725AD-F74D-4C5D-93D1-3985D42B7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350" y="2290762"/>
            <a:ext cx="28384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64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F61C-C59F-4695-AECA-53953CC8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Critical Section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1B71C-2CAC-4F73-8B3E-2D40F3184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In OpenMP, a </a:t>
            </a:r>
            <a:r>
              <a:rPr lang="en-US" sz="2000" dirty="0">
                <a:solidFill>
                  <a:srgbClr val="FF0000"/>
                </a:solidFill>
              </a:rPr>
              <a:t>critical section </a:t>
            </a:r>
            <a:r>
              <a:rPr lang="en-US" sz="2000" dirty="0">
                <a:solidFill>
                  <a:schemeClr val="accent1"/>
                </a:solidFill>
              </a:rPr>
              <a:t>can be denoted by the </a:t>
            </a:r>
            <a:r>
              <a:rPr lang="en-US" sz="2000" dirty="0">
                <a:solidFill>
                  <a:srgbClr val="00B050"/>
                </a:solidFill>
              </a:rPr>
              <a:t>critical section construct</a:t>
            </a:r>
            <a:r>
              <a:rPr lang="en-US" sz="2000" dirty="0">
                <a:solidFill>
                  <a:schemeClr val="accent1"/>
                </a:solidFill>
              </a:rPr>
              <a:t> which provides a means to ensure that multiple threads do not attempt to update shared data simultaneously.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An </a:t>
            </a:r>
            <a:r>
              <a:rPr lang="en-US" sz="2000" dirty="0">
                <a:solidFill>
                  <a:srgbClr val="00B050"/>
                </a:solidFill>
              </a:rPr>
              <a:t>optional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00B050"/>
                </a:solidFill>
              </a:rPr>
              <a:t>name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can be given to a </a:t>
            </a:r>
            <a:r>
              <a:rPr lang="en-US" sz="2000" dirty="0">
                <a:solidFill>
                  <a:srgbClr val="FF0000"/>
                </a:solidFill>
              </a:rPr>
              <a:t>critical construct </a:t>
            </a:r>
            <a:r>
              <a:rPr lang="en-US" sz="2000" dirty="0">
                <a:solidFill>
                  <a:schemeClr val="accent1"/>
                </a:solidFill>
              </a:rPr>
              <a:t>and this name is </a:t>
            </a:r>
            <a:r>
              <a:rPr lang="en-US" sz="2000" dirty="0">
                <a:solidFill>
                  <a:srgbClr val="00B050"/>
                </a:solidFill>
              </a:rPr>
              <a:t>global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When a thread encounters a critical section, it waits until no thread is executing inside the critical section with </a:t>
            </a:r>
            <a:r>
              <a:rPr lang="en-US" sz="2000" dirty="0">
                <a:solidFill>
                  <a:srgbClr val="FF0000"/>
                </a:solidFill>
              </a:rPr>
              <a:t>the same name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2B3A40-C892-4299-87C3-3C6698CA2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5" y="2833687"/>
            <a:ext cx="40957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1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F61C-C59F-4695-AECA-53953CC8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OpenMP: Critical Section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4E7AB6-9F16-4DD8-93FC-10CE0CD6E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457402"/>
            <a:ext cx="7562850" cy="33756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B5C7BE-6455-4049-A40B-D7543CA8E06A}"/>
                  </a:ext>
                </a:extLst>
              </p:cNvPr>
              <p:cNvSpPr txBox="1"/>
              <p:nvPr/>
            </p:nvSpPr>
            <p:spPr>
              <a:xfrm>
                <a:off x="828674" y="4833033"/>
                <a:ext cx="10925175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In this snippet, the program calculates the value of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using </a:t>
                </a:r>
                <a:r>
                  <a:rPr lang="en-US" sz="2000" dirty="0">
                    <a:solidFill>
                      <a:srgbClr val="FF0000"/>
                    </a:solidFill>
                  </a:rPr>
                  <a:t>Monte Carlo simulation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solidFill>
                      <a:schemeClr val="accent1"/>
                    </a:solidFill>
                  </a:rPr>
                  <a:t>Updates to the shared variable </a:t>
                </a:r>
                <a:r>
                  <a:rPr lang="en-US" sz="2000" i="1" dirty="0" err="1"/>
                  <a:t>totalHits</a:t>
                </a:r>
                <a:r>
                  <a:rPr lang="en-US" sz="2000" i="1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are protected by the critical pragma </a:t>
                </a:r>
                <a:r>
                  <a:rPr lang="en-US" sz="2000" i="1" dirty="0" err="1"/>
                  <a:t>update_total_hits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solidFill>
                      <a:schemeClr val="accent1"/>
                    </a:solidFill>
                  </a:rPr>
                  <a:t>However, speedup is poor with this approach. 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solidFill>
                      <a:schemeClr val="accent1"/>
                    </a:solidFill>
                  </a:rPr>
                  <a:t>It is more efficient to use the reduction clause.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B5C7BE-6455-4049-A40B-D7543CA8E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74" y="4833033"/>
                <a:ext cx="10925175" cy="1323439"/>
              </a:xfrm>
              <a:prstGeom prst="rect">
                <a:avLst/>
              </a:prstGeom>
              <a:blipFill>
                <a:blip r:embed="rId3"/>
                <a:stretch>
                  <a:fillRect l="-614" t="-2765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42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16240</TotalTime>
  <Words>1407</Words>
  <Application>Microsoft Office PowerPoint</Application>
  <PresentationFormat>Widescreen</PresentationFormat>
  <Paragraphs>177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Wingdings</vt:lpstr>
      <vt:lpstr>Office Theme</vt:lpstr>
      <vt:lpstr>Parallel Computing</vt:lpstr>
      <vt:lpstr>PowerPoint Presentation</vt:lpstr>
      <vt:lpstr>OpenMP: Sections Construct</vt:lpstr>
      <vt:lpstr>OpenMP: Sections Construct</vt:lpstr>
      <vt:lpstr>OpenMP: Sections Construct</vt:lpstr>
      <vt:lpstr>OpenMP: Synchronization</vt:lpstr>
      <vt:lpstr>OpenMP: Barrier Construct</vt:lpstr>
      <vt:lpstr>OpenMP: Critical Section</vt:lpstr>
      <vt:lpstr>OpenMP: Critical Section</vt:lpstr>
      <vt:lpstr>OpenMP: Atomic Construct</vt:lpstr>
      <vt:lpstr>OpenMP: Single Construct</vt:lpstr>
      <vt:lpstr>OpenMP: Single Construct</vt:lpstr>
      <vt:lpstr>OpenMP: Single Construct</vt:lpstr>
      <vt:lpstr>OpenMP: CopyPrivate</vt:lpstr>
      <vt:lpstr>OpenMP: CopyPrivate</vt:lpstr>
      <vt:lpstr>OpenMP: Master Construct</vt:lpstr>
      <vt:lpstr>OpenMP: Master Construct</vt:lpstr>
      <vt:lpstr>OpenMP: ThreadPrivate Clause</vt:lpstr>
      <vt:lpstr>OpenMP: ThreadPrivate Clause</vt:lpstr>
      <vt:lpstr>OpenMP: Nested Parallelism</vt:lpstr>
      <vt:lpstr>OpenMP: Nested Parallelism</vt:lpstr>
      <vt:lpstr>OpenMP: Nested Parallelism</vt:lpstr>
      <vt:lpstr>OpenMP: Nested Parallelism</vt:lpstr>
      <vt:lpstr>OpenMP: Collapse Clause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2623</cp:revision>
  <cp:lastPrinted>2021-03-02T04:23:01Z</cp:lastPrinted>
  <dcterms:created xsi:type="dcterms:W3CDTF">2020-08-01T06:16:01Z</dcterms:created>
  <dcterms:modified xsi:type="dcterms:W3CDTF">2021-03-05T04:33:00Z</dcterms:modified>
</cp:coreProperties>
</file>