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5" r:id="rId3"/>
    <p:sldId id="349" r:id="rId4"/>
    <p:sldId id="350" r:id="rId5"/>
    <p:sldId id="351" r:id="rId6"/>
    <p:sldId id="352" r:id="rId7"/>
    <p:sldId id="361" r:id="rId8"/>
    <p:sldId id="353" r:id="rId9"/>
    <p:sldId id="354" r:id="rId10"/>
    <p:sldId id="358" r:id="rId11"/>
    <p:sldId id="355" r:id="rId12"/>
    <p:sldId id="359" r:id="rId13"/>
    <p:sldId id="360" r:id="rId14"/>
    <p:sldId id="362" r:id="rId15"/>
    <p:sldId id="363" r:id="rId16"/>
    <p:sldId id="357" r:id="rId17"/>
    <p:sldId id="356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018601-37BC-4945-9DDF-9DD1D3FD4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3E946-54ED-4E73-A9BF-DA8D06B58F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A81E97-D514-49D8-B754-6BBF283B1A94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17DF-7485-4BBA-8AA3-CA69CC6BA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C9FE-8987-4086-ADCE-B75A3F205F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865B96C-A820-4B17-BB5C-214796CD3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B48AD5-CDAE-4B7B-B49D-6DB81FF5A17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327E-F2DE-4F78-B2E0-3B609AE8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037E723-FC26-4BA6-88DC-77A83770F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2" y="1929606"/>
            <a:ext cx="8220075" cy="25241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606167-15C7-4732-ACE5-380F173827F3}"/>
              </a:ext>
            </a:extLst>
          </p:cNvPr>
          <p:cNvSpPr txBox="1"/>
          <p:nvPr/>
        </p:nvSpPr>
        <p:spPr>
          <a:xfrm>
            <a:off x="976312" y="4625974"/>
            <a:ext cx="63769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Each thread in the parallel region pushes two tasks to the task queue, i.e., four tasks are pushed to the task queue in total.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There is an implicit barrier at the end of the parallel region, which acts as a task synchronization construct.</a:t>
            </a:r>
          </a:p>
        </p:txBody>
      </p:sp>
    </p:spTree>
    <p:extLst>
      <p:ext uri="{BB962C8B-B14F-4D97-AF65-F5344CB8AC3E}">
        <p14:creationId xmlns:p14="http://schemas.microsoft.com/office/powerpoint/2010/main" val="133562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2DD5-6EA4-4AA6-89A5-50B92C96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3205B-D10B-4B07-A27E-3CF03109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48700" cy="3114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869ED-8F8E-4AEA-A404-4098A88A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844" y="5243512"/>
            <a:ext cx="3428311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9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DBD9-5B0B-415D-8773-6FE4A48F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4F10B-539A-4ABC-B1C5-6DB9C027F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3" y="1952625"/>
            <a:ext cx="400050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722C73-F46A-4B1B-9FFA-7FA53766A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2024062"/>
            <a:ext cx="3705225" cy="1628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067CAC-BE89-4977-B91D-D2DD867F9D83}"/>
              </a:ext>
            </a:extLst>
          </p:cNvPr>
          <p:cNvSpPr txBox="1"/>
          <p:nvPr/>
        </p:nvSpPr>
        <p:spPr>
          <a:xfrm>
            <a:off x="838200" y="4019550"/>
            <a:ext cx="8315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One of the two threads inside the parallel region is in charge of pushing tasks to the task queue.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There is an implicit barrier at the end of the single construct, which acts as a task synchronization construct.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i="1" dirty="0" err="1"/>
              <a:t>nowait</a:t>
            </a:r>
            <a:r>
              <a:rPr lang="en-US" sz="2000" dirty="0">
                <a:solidFill>
                  <a:schemeClr val="accent1"/>
                </a:solidFill>
              </a:rPr>
              <a:t> clause can be used at the single construct to remove this implicit barrier.</a:t>
            </a:r>
          </a:p>
        </p:txBody>
      </p:sp>
    </p:spTree>
    <p:extLst>
      <p:ext uri="{BB962C8B-B14F-4D97-AF65-F5344CB8AC3E}">
        <p14:creationId xmlns:p14="http://schemas.microsoft.com/office/powerpoint/2010/main" val="75057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B436-0D1A-4DD0-8B09-2AF335C8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Data Scoping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0E2C-8F27-4468-A506-D6E3BDF0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</a:rPr>
              <a:t>Data Scoping Rules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>
                <a:solidFill>
                  <a:schemeClr val="accent1"/>
                </a:solidFill>
              </a:rPr>
              <a:t> some rules from the parallel region still apply.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With no </a:t>
            </a:r>
            <a:r>
              <a:rPr lang="en-US" sz="2000" i="1" dirty="0"/>
              <a:t>default</a:t>
            </a:r>
            <a:r>
              <a:rPr lang="en-US" sz="2000" dirty="0">
                <a:solidFill>
                  <a:schemeClr val="accent1"/>
                </a:solidFill>
              </a:rPr>
              <a:t> clause,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static and global variables are </a:t>
            </a:r>
            <a:r>
              <a:rPr lang="en-US" sz="2000" i="1" dirty="0"/>
              <a:t>shared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automatic (local) variables are </a:t>
            </a:r>
            <a:r>
              <a:rPr lang="en-US" sz="2000" i="1" dirty="0"/>
              <a:t>private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Otherwise,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they are </a:t>
            </a:r>
            <a:r>
              <a:rPr lang="en-US" sz="2000" i="1" dirty="0" err="1"/>
              <a:t>firstprivate</a:t>
            </a:r>
            <a:endParaRPr lang="en-US" sz="20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the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/>
              <a:t>shared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attribute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is lexically inherited.</a:t>
            </a:r>
          </a:p>
          <a:p>
            <a:pPr marL="457200" lvl="1" indent="0">
              <a:buNone/>
            </a:pPr>
            <a:endParaRPr lang="en-US" sz="20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Always use default(none) to force yourself to think carefully !!!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i="1" dirty="0"/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9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B406-0C7C-4558-9C48-284097E0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Data Scoping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273C4C-4D1B-4A23-AC8A-596F88E5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690688"/>
            <a:ext cx="6276975" cy="44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1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90FB-1BB6-4E7E-AF73-1801F19F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Data Scoping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04903-351F-492E-A39A-44955A240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62" y="1810544"/>
            <a:ext cx="5329238" cy="4152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ACE2C-7C51-4590-9072-422E70B4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3429000"/>
            <a:ext cx="55816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60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89F0-82F5-42D5-9ADE-34C2182E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2F14-3239-46FD-9ADB-9F95B680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All tasks created by any thread of the current team are guaranteed to have completed at a barrier (implicit or explicit).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A task that encounters a task barrier is suspended until all child tasks complete.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This applies only to child tasks, </a:t>
            </a:r>
            <a:r>
              <a:rPr lang="en-US" sz="2000" dirty="0">
                <a:solidFill>
                  <a:srgbClr val="FF0000"/>
                </a:solidFill>
              </a:rPr>
              <a:t>not all descendant tasks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3C399-4034-4B8C-BE9B-C91843C64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2667794"/>
            <a:ext cx="3514725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601E61-58C7-4550-8CEC-E6B1DD30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12" y="4997450"/>
            <a:ext cx="35623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9EEB-E187-4931-88B0-27D71950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F1C5-6E25-4763-875C-0E300E24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FF0000"/>
                </a:solidFill>
                <a:effectLst/>
              </a:rPr>
              <a:t>[1] 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Ruud van der Pas, Eric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Stotzer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, and Christian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Terboven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. 2017. Using OpenMP -- The Next Step: Affinity, Accelerators, Tasking, and SIMD (1st. ed.). The MIT Press.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sz="2000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0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400" dirty="0">
                <a:solidFill>
                  <a:schemeClr val="accent1"/>
                </a:solidFill>
              </a:rPr>
              <a:t>Lecture 8: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6400" dirty="0">
                <a:solidFill>
                  <a:schemeClr val="accent1"/>
                </a:solidFill>
              </a:rPr>
              <a:t> Shared-Memory Programming with OpenMP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4900" dirty="0">
                <a:solidFill>
                  <a:schemeClr val="accent1"/>
                </a:solidFill>
              </a:rPr>
              <a:t> Tasking</a:t>
            </a:r>
          </a:p>
          <a:p>
            <a:pPr marL="1371600" lvl="3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76BD-7BC9-4154-AE3C-F06E55EC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C81B5-96F4-4231-B57D-2EC26583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OpenMP tasking provides a new parallel programming paradigm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called </a:t>
            </a:r>
            <a:r>
              <a:rPr lang="en-US" sz="2000" dirty="0">
                <a:solidFill>
                  <a:srgbClr val="FF0000"/>
                </a:solidFill>
              </a:rPr>
              <a:t>the work-oriented paradigm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based on the concept of </a:t>
            </a:r>
            <a:r>
              <a:rPr lang="en-US" sz="2000" dirty="0">
                <a:solidFill>
                  <a:srgbClr val="FF0000"/>
                </a:solidFill>
              </a:rPr>
              <a:t>a task pool/task queue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In this work-oriented paradigm,  units of work (referred to as OpenMP tasks)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are generated  or “pushed” into the task pool by  threads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are retrieved  or “pulled” off the task pool and executed by threads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Recall </a:t>
            </a:r>
            <a:r>
              <a:rPr lang="en-US" sz="2000" dirty="0">
                <a:solidFill>
                  <a:srgbClr val="FF0000"/>
                </a:solidFill>
              </a:rPr>
              <a:t>the producer-consumer pattern </a:t>
            </a:r>
            <a:r>
              <a:rPr lang="en-US" sz="2000" dirty="0">
                <a:solidFill>
                  <a:schemeClr val="accent1"/>
                </a:solidFill>
              </a:rPr>
              <a:t>that we discussed in Lecture 3 !!!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4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82A0-09E7-4C0F-97E6-41258350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856F-18D5-423C-9E4C-2ECCAE52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In classic OpenMP, threads are treated as a fundamental concept: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1"/>
                </a:solidFill>
              </a:rPr>
              <a:t>called </a:t>
            </a:r>
            <a:r>
              <a:rPr lang="en-US" sz="2200" dirty="0">
                <a:solidFill>
                  <a:srgbClr val="FF0000"/>
                </a:solidFill>
              </a:rPr>
              <a:t>the thread-centric paradigm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In the new work-oriented paradigm, we focus on units of work referred to as tasks.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1"/>
                </a:solidFill>
              </a:rPr>
              <a:t>We must now think how the code can be broken into units of work that can be executed in parallel.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1"/>
                </a:solidFill>
              </a:rPr>
              <a:t>We can think of a task as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</a:rPr>
              <a:t> code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1"/>
                </a:solidFill>
              </a:rPr>
              <a:t> data (data environment)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packaged up as </a:t>
            </a:r>
            <a:r>
              <a:rPr lang="en-US" sz="2200" dirty="0">
                <a:solidFill>
                  <a:srgbClr val="FF0000"/>
                </a:solidFill>
              </a:rPr>
              <a:t>an independent schedulable unit</a:t>
            </a:r>
            <a:r>
              <a:rPr lang="en-US" sz="2200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4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8E99-9DBF-4B37-98C7-4E93C30D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0562-39A9-404A-9984-2E590873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Threads are assigned to perform the work of each task: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Tasks may be deferred.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Tasks may be immediately executed.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Tasks enable irregular computational problems to be parallelized in a natural way, e.g.,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Traverse a linked list while performing work on each node in parallel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Implement parallel recursive algorithms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1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9A8-8437-4C65-822E-275215F8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Tasks and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7E1E-A7A2-4144-9F2A-BDC74E9A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 task has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a data environment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Each encountering thread packages a new instance of a task, e.g. code and data.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Tasks can be deferred ,i.e., they do not need to be immediately executed.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Some thread in the team executes the task at some time later.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The encountering thread that generate a task does not have to be the same thread that eventually executes the task.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A7E5E-3C31-4C90-942B-7A84754D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1690688"/>
            <a:ext cx="47148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1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5C83-0C90-4956-B665-B298A2CE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14CC-A69D-4DC9-A301-5F3E1A6D9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Parallel regions create tasks: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One implicit task is created and assigned to each thread in the team.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Each thread that encounters a </a:t>
            </a:r>
            <a:r>
              <a:rPr lang="en-US" sz="2000" i="1" dirty="0"/>
              <a:t>task</a:t>
            </a:r>
            <a:r>
              <a:rPr lang="en-US" sz="2000" dirty="0">
                <a:solidFill>
                  <a:schemeClr val="accent1"/>
                </a:solidFill>
              </a:rPr>
              <a:t> construct: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Packages up code and data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Creates a new explicit task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6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3141-C51D-4529-AEDD-08C3C721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DA477E9-DC87-4F9C-BB54-F147CA79F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2" y="1744664"/>
            <a:ext cx="8525092" cy="2617786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BE9809-0CFB-40E5-8733-480F212A3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4753618"/>
            <a:ext cx="4457808" cy="13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6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2BB8-CB1F-4248-8D8B-B343C568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Task Creation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74817-9C01-48A2-9C55-E998ED72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475"/>
            <a:ext cx="400050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C6A08-2A06-474C-B046-546DBC36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2" y="1866900"/>
            <a:ext cx="3705225" cy="1628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CAEF02-9341-4815-A28E-BD3735E96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43412"/>
            <a:ext cx="4010025" cy="1609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9BE5B3-A13D-438F-AE6D-1BBA33A30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777" y="4443412"/>
            <a:ext cx="38290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3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16570</TotalTime>
  <Words>670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Parallel Computing</vt:lpstr>
      <vt:lpstr>PowerPoint Presentation</vt:lpstr>
      <vt:lpstr>OpenMP: Tasking</vt:lpstr>
      <vt:lpstr>OpenMP: Tasking</vt:lpstr>
      <vt:lpstr>OpenMP: Tasking</vt:lpstr>
      <vt:lpstr>OpenMP: Tasks and Threads</vt:lpstr>
      <vt:lpstr>OpenMP: Task Creation</vt:lpstr>
      <vt:lpstr>OpenMP: Task Creation</vt:lpstr>
      <vt:lpstr>OpenMP: Task Creation</vt:lpstr>
      <vt:lpstr>OpenMP: Task Creation</vt:lpstr>
      <vt:lpstr>OpenMP: Task Creation</vt:lpstr>
      <vt:lpstr>OpenMP: Task Creation</vt:lpstr>
      <vt:lpstr>OpenMP: Data Scoping</vt:lpstr>
      <vt:lpstr>OpenMP: Data Scoping</vt:lpstr>
      <vt:lpstr>OpenMP: Data Scoping</vt:lpstr>
      <vt:lpstr>OpenMP: Task Synchronization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2652</cp:revision>
  <cp:lastPrinted>2021-03-02T04:23:01Z</cp:lastPrinted>
  <dcterms:created xsi:type="dcterms:W3CDTF">2020-08-01T06:16:01Z</dcterms:created>
  <dcterms:modified xsi:type="dcterms:W3CDTF">2021-03-12T05:12:49Z</dcterms:modified>
</cp:coreProperties>
</file>