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5" r:id="rId3"/>
    <p:sldId id="357" r:id="rId4"/>
    <p:sldId id="358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56" r:id="rId3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3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18601-37BC-4945-9DDF-9DD1D3FD4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3E946-54ED-4E73-A9BF-DA8D06B58F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A81E97-D514-49D8-B754-6BBF283B1A9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17DF-7485-4BBA-8AA3-CA69CC6BA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C9FE-8987-4086-ADCE-B75A3F205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865B96C-A820-4B17-BB5C-214796CD3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B48AD5-CDAE-4B7B-B49D-6DB81FF5A17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pi-forum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F649-901B-4D26-8B99-3AEC35FF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Message Passing Interface (MPI)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CD8A-3C80-44A6-A90F-D4C17450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Message Passing Interface</a:t>
            </a:r>
          </a:p>
          <a:p>
            <a:r>
              <a:rPr lang="en-US" sz="2000" dirty="0"/>
              <a:t>The de-facto standard API for explicit message passing </a:t>
            </a:r>
          </a:p>
          <a:p>
            <a:r>
              <a:rPr lang="en-US" sz="2000" dirty="0"/>
              <a:t>Maintained by the non-profit </a:t>
            </a:r>
            <a:r>
              <a:rPr lang="en-US" sz="2000" b="1" dirty="0">
                <a:solidFill>
                  <a:srgbClr val="FF0000"/>
                </a:solidFill>
              </a:rPr>
              <a:t>Message Passing Interface Forum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>
                <a:hlinkClick r:id="rId2"/>
              </a:rPr>
              <a:t>https://www.mpi-forum.org</a:t>
            </a:r>
            <a:endParaRPr lang="en-US" sz="2000" b="1" dirty="0"/>
          </a:p>
          <a:p>
            <a:r>
              <a:rPr lang="en-US" sz="2000" dirty="0"/>
              <a:t>A number of implementations of the standard API by different vendors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MPICH, Intel MPI, Open MPI etc.</a:t>
            </a:r>
          </a:p>
          <a:p>
            <a:r>
              <a:rPr lang="en-US" sz="2000" dirty="0"/>
              <a:t>Standard Bindings include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 and Fortran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Non-standard bindings for other languages also exist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C++, Python and Java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125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481C-BBC0-41D5-A942-0941B465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Message Passing Interface (MPI)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B98B-A01B-4AA6-823B-A688B154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MPI is implemented as a runtime library, not a language/compiler extension.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Initialization Mechanism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/>
              <a:t>To use MPI in a program,  the programmer needs to initialize the MPI runtime.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Classical MPI (pre-MPI 4.0)</a:t>
            </a:r>
          </a:p>
          <a:p>
            <a:pPr lvl="1"/>
            <a:r>
              <a:rPr lang="en-US" sz="2000" dirty="0"/>
              <a:t>MPI_Init  (with a </a:t>
            </a:r>
            <a:r>
              <a:rPr lang="en-US" sz="2000" b="1" dirty="0">
                <a:solidFill>
                  <a:srgbClr val="FF0000"/>
                </a:solidFill>
              </a:rPr>
              <a:t>single thread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MPI_Init_thread (with </a:t>
            </a:r>
            <a:r>
              <a:rPr lang="en-US" sz="2000" b="1" dirty="0">
                <a:solidFill>
                  <a:srgbClr val="FF0000"/>
                </a:solidFill>
              </a:rPr>
              <a:t>multiple threads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MPI (MPI 4.0)</a:t>
            </a:r>
          </a:p>
          <a:p>
            <a:pPr lvl="1"/>
            <a:r>
              <a:rPr lang="en-US" sz="2000" dirty="0"/>
              <a:t>MPI_Session_init 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258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5D7A-8960-4E64-8601-FABB4A0A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Initialization &amp; Finalization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30B10A-9FA0-4493-9717-0406CD29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u="sng" dirty="0">
                <a:solidFill>
                  <a:srgbClr val="FF0000"/>
                </a:solidFill>
              </a:rPr>
              <a:t>Initialization and Finalization</a:t>
            </a:r>
            <a:r>
              <a:rPr lang="en-US" sz="2200" b="1" dirty="0">
                <a:solidFill>
                  <a:srgbClr val="FF000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inclusion of the header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Pre-initialization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No MPI function calls are allowed with a few exceptions.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Initialization of the MPI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Parallel Computation and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Finalization of the MPI environment</a:t>
            </a:r>
          </a:p>
          <a:p>
            <a:pPr marL="457200" indent="-457200">
              <a:buAutoNum type="arabicPeriod"/>
            </a:pPr>
            <a:r>
              <a:rPr lang="en-US" sz="2200" dirty="0"/>
              <a:t>Post-finalization</a:t>
            </a:r>
          </a:p>
          <a:p>
            <a:pPr lvl="1"/>
            <a:r>
              <a:rPr lang="en-US" sz="2200" dirty="0"/>
              <a:t>No MPI function calls are allowed with a few exceptions.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2DD14D0-CB3B-4398-BC07-A1C2EE18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005" y="1679574"/>
            <a:ext cx="4003079" cy="34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8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B3DB-31CF-4B44-B92D-1E0AD2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Initialization  (Single-Threaded)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9DCBFB-B0EB-46FE-AB8F-349A7DAF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Initialization:</a:t>
            </a: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000" b="1" dirty="0" err="1">
                <a:solidFill>
                  <a:srgbClr val="00B050"/>
                </a:solidFill>
              </a:rPr>
              <a:t>MPI_Init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initializes the </a:t>
            </a:r>
            <a:r>
              <a:rPr lang="en-US" sz="2000" b="1" dirty="0">
                <a:solidFill>
                  <a:srgbClr val="FF0000"/>
                </a:solidFill>
              </a:rPr>
              <a:t>MPI runtime environment </a:t>
            </a:r>
            <a:r>
              <a:rPr lang="en-US" sz="2000" dirty="0"/>
              <a:t>and makes the calling process a member of MPI_COMM_WORLD.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Both arguments can be NULL.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An error code is returned (for the C binding)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MPI_Init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must be called once during the program execution.</a:t>
            </a: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6B4223-A43B-49CB-9D2E-5786B28B0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18" y="2687434"/>
            <a:ext cx="6923920" cy="97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2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B3DB-31CF-4B44-B92D-1E0AD2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Finalization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9DCBFB-B0EB-46FE-AB8F-349A7DAF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Finalization:</a:t>
            </a: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00B050"/>
                </a:solidFill>
              </a:rPr>
              <a:t>MPI_Finalize </a:t>
            </a:r>
            <a:r>
              <a:rPr lang="en-US" sz="2000" dirty="0"/>
              <a:t>cleans up and terminates the </a:t>
            </a:r>
            <a:r>
              <a:rPr lang="en-US" sz="2000" b="1" dirty="0">
                <a:solidFill>
                  <a:srgbClr val="FF0000"/>
                </a:solidFill>
              </a:rPr>
              <a:t>MPI runtime environment</a:t>
            </a:r>
            <a:r>
              <a:rPr lang="en-US" sz="2000" dirty="0"/>
              <a:t>.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MPI_Finalize </a:t>
            </a:r>
            <a:r>
              <a:rPr lang="en-US" sz="2000" dirty="0"/>
              <a:t>must be called once before the process terminates.</a:t>
            </a:r>
          </a:p>
          <a:p>
            <a:pPr lvl="1"/>
            <a:r>
              <a:rPr lang="en-US" sz="2000" dirty="0"/>
              <a:t>It is not recommended to have other code after the call.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8365D-6BB4-4249-B870-439DB174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044" y="2686702"/>
            <a:ext cx="6923920" cy="9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1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BB41-FD94-45A3-B48C-406F92C7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General Structure of an MPI Program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C42F90-9E6D-47DF-8FB0-32E71B3A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many MPI processes are there?</a:t>
            </a:r>
          </a:p>
          <a:p>
            <a:pPr lvl="1"/>
            <a:r>
              <a:rPr lang="en-US" sz="2000" dirty="0"/>
              <a:t>The calling process can find out how many processes</a:t>
            </a:r>
          </a:p>
          <a:p>
            <a:pPr marL="457200" lvl="1" indent="0">
              <a:buNone/>
            </a:pPr>
            <a:r>
              <a:rPr lang="en-US" sz="2000" dirty="0"/>
              <a:t>    there are in the MPI program with</a:t>
            </a:r>
            <a:r>
              <a:rPr lang="en-US" sz="2000" b="1" dirty="0">
                <a:solidFill>
                  <a:srgbClr val="00B050"/>
                </a:solidFill>
              </a:rPr>
              <a:t> MPI_Comm_size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Who am I?</a:t>
            </a:r>
          </a:p>
          <a:p>
            <a:pPr lvl="1"/>
            <a:r>
              <a:rPr lang="en-US" sz="2000" dirty="0"/>
              <a:t>The calling process can find out its identity or </a:t>
            </a:r>
            <a:r>
              <a:rPr lang="en-US" sz="2000" b="1" dirty="0">
                <a:solidFill>
                  <a:srgbClr val="FF0000"/>
                </a:solidFill>
              </a:rPr>
              <a:t>rank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     with </a:t>
            </a:r>
            <a:r>
              <a:rPr lang="en-US" sz="2000" b="1" dirty="0">
                <a:solidFill>
                  <a:srgbClr val="00B050"/>
                </a:solidFill>
              </a:rPr>
              <a:t>MPI_Comm_rank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Ranks are numbered </a:t>
            </a:r>
            <a:r>
              <a:rPr lang="en-US" sz="2000" b="1" dirty="0">
                <a:solidFill>
                  <a:srgbClr val="FF0000"/>
                </a:solidFill>
              </a:rPr>
              <a:t>starting from zero</a:t>
            </a:r>
            <a:r>
              <a:rPr lang="en-US" sz="2000" dirty="0"/>
              <a:t>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9B716D-6230-4000-B8BD-C51F5E7D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81" y="1895475"/>
            <a:ext cx="4413056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8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9E2C-5FA1-4BBD-A398-DF5593BD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EACE-2DCD-464E-BE9F-06498E05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processes in an MPI program are initially indistinguishable.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MPI assigns each process a unique identity (</a:t>
            </a:r>
            <a:r>
              <a:rPr lang="en-US" sz="2000" b="1" dirty="0">
                <a:solidFill>
                  <a:srgbClr val="FF0000"/>
                </a:solidFill>
              </a:rPr>
              <a:t>rank</a:t>
            </a:r>
            <a:r>
              <a:rPr lang="en-US" sz="2000" dirty="0"/>
              <a:t>) in a communication context (</a:t>
            </a:r>
            <a:r>
              <a:rPr lang="en-US" sz="2000" b="1" dirty="0">
                <a:solidFill>
                  <a:srgbClr val="FF0000"/>
                </a:solidFill>
              </a:rPr>
              <a:t>communicator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initial communication context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00B050"/>
                </a:solidFill>
              </a:rPr>
              <a:t>MPI_COMM_WORLD</a:t>
            </a:r>
            <a:r>
              <a:rPr lang="en-US" sz="2000" dirty="0"/>
              <a:t>, which contains all the MPI processes within the MPI program.	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743327F-C5C4-4372-96F7-5D1225B4C3A0}"/>
              </a:ext>
            </a:extLst>
          </p:cNvPr>
          <p:cNvSpPr/>
          <p:nvPr/>
        </p:nvSpPr>
        <p:spPr>
          <a:xfrm>
            <a:off x="3381375" y="4001294"/>
            <a:ext cx="5991225" cy="256778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E0CDBC-CE76-4E8C-A40D-2F05A2DAC223}"/>
              </a:ext>
            </a:extLst>
          </p:cNvPr>
          <p:cNvSpPr/>
          <p:nvPr/>
        </p:nvSpPr>
        <p:spPr>
          <a:xfrm>
            <a:off x="4110038" y="4810125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6DD75E-4902-4390-BF62-4678DBB2DDB9}"/>
              </a:ext>
            </a:extLst>
          </p:cNvPr>
          <p:cNvSpPr/>
          <p:nvPr/>
        </p:nvSpPr>
        <p:spPr>
          <a:xfrm>
            <a:off x="4495800" y="5603479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FB663-DB34-4A86-AA4D-EB9EF09BF969}"/>
              </a:ext>
            </a:extLst>
          </p:cNvPr>
          <p:cNvSpPr/>
          <p:nvPr/>
        </p:nvSpPr>
        <p:spPr>
          <a:xfrm>
            <a:off x="6672265" y="4191000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5BF458-48A2-4C60-B195-5FE2B9E0BFC6}"/>
              </a:ext>
            </a:extLst>
          </p:cNvPr>
          <p:cNvSpPr/>
          <p:nvPr/>
        </p:nvSpPr>
        <p:spPr>
          <a:xfrm>
            <a:off x="5179217" y="4510880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B9FCA-F8F8-4C5A-B622-5EE1598C881C}"/>
              </a:ext>
            </a:extLst>
          </p:cNvPr>
          <p:cNvSpPr/>
          <p:nvPr/>
        </p:nvSpPr>
        <p:spPr>
          <a:xfrm>
            <a:off x="5741192" y="5427266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F078C6-AA7B-428F-9C44-4B21C7EDCA8E}"/>
              </a:ext>
            </a:extLst>
          </p:cNvPr>
          <p:cNvSpPr/>
          <p:nvPr/>
        </p:nvSpPr>
        <p:spPr>
          <a:xfrm>
            <a:off x="6705596" y="5427266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072A3-1087-436D-BF29-7CDF4CA6669D}"/>
              </a:ext>
            </a:extLst>
          </p:cNvPr>
          <p:cNvSpPr/>
          <p:nvPr/>
        </p:nvSpPr>
        <p:spPr>
          <a:xfrm>
            <a:off x="8165313" y="4452937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EF548F-B5F8-4C95-B7FC-D7D8627393DD}"/>
              </a:ext>
            </a:extLst>
          </p:cNvPr>
          <p:cNvSpPr/>
          <p:nvPr/>
        </p:nvSpPr>
        <p:spPr>
          <a:xfrm>
            <a:off x="7296146" y="4724399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585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9E2C-5FA1-4BBD-A398-DF5593BD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EACE-2DCD-464E-BE9F-06498E05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processes in an MPI program are initially indistinguishable.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MPI assigns each process a unique identity (</a:t>
            </a:r>
            <a:r>
              <a:rPr lang="en-US" sz="2000" b="1" dirty="0">
                <a:solidFill>
                  <a:srgbClr val="FF0000"/>
                </a:solidFill>
              </a:rPr>
              <a:t>rank</a:t>
            </a:r>
            <a:r>
              <a:rPr lang="en-US" sz="2000" dirty="0"/>
              <a:t>) in a communication context (</a:t>
            </a:r>
            <a:r>
              <a:rPr lang="en-US" sz="2000" b="1" dirty="0">
                <a:solidFill>
                  <a:srgbClr val="FF0000"/>
                </a:solidFill>
              </a:rPr>
              <a:t>communicator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initial communication context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00B050"/>
                </a:solidFill>
              </a:rPr>
              <a:t>MPI_COMM_WORLD</a:t>
            </a:r>
            <a:r>
              <a:rPr lang="en-US" sz="2000" dirty="0"/>
              <a:t>, which contains all the MPI processes within the MPI program.	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743327F-C5C4-4372-96F7-5D1225B4C3A0}"/>
              </a:ext>
            </a:extLst>
          </p:cNvPr>
          <p:cNvSpPr/>
          <p:nvPr/>
        </p:nvSpPr>
        <p:spPr>
          <a:xfrm>
            <a:off x="3381375" y="4001294"/>
            <a:ext cx="5991225" cy="256778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</a:t>
            </a:r>
            <a:r>
              <a:rPr lang="en-US" sz="2000" b="1" dirty="0">
                <a:solidFill>
                  <a:srgbClr val="FF0000"/>
                </a:solidFill>
              </a:rPr>
              <a:t>Communicator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E0CDBC-CE76-4E8C-A40D-2F05A2DAC223}"/>
              </a:ext>
            </a:extLst>
          </p:cNvPr>
          <p:cNvSpPr/>
          <p:nvPr/>
        </p:nvSpPr>
        <p:spPr>
          <a:xfrm>
            <a:off x="4110038" y="4810125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6DD75E-4902-4390-BF62-4678DBB2DDB9}"/>
              </a:ext>
            </a:extLst>
          </p:cNvPr>
          <p:cNvSpPr/>
          <p:nvPr/>
        </p:nvSpPr>
        <p:spPr>
          <a:xfrm>
            <a:off x="4495800" y="5603479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FB663-DB34-4A86-AA4D-EB9EF09BF969}"/>
              </a:ext>
            </a:extLst>
          </p:cNvPr>
          <p:cNvSpPr/>
          <p:nvPr/>
        </p:nvSpPr>
        <p:spPr>
          <a:xfrm>
            <a:off x="6672265" y="4191000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5BF458-48A2-4C60-B195-5FE2B9E0BFC6}"/>
              </a:ext>
            </a:extLst>
          </p:cNvPr>
          <p:cNvSpPr/>
          <p:nvPr/>
        </p:nvSpPr>
        <p:spPr>
          <a:xfrm>
            <a:off x="5179217" y="4510880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B9FCA-F8F8-4C5A-B622-5EE1598C881C}"/>
              </a:ext>
            </a:extLst>
          </p:cNvPr>
          <p:cNvSpPr/>
          <p:nvPr/>
        </p:nvSpPr>
        <p:spPr>
          <a:xfrm>
            <a:off x="5741192" y="5427266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F078C6-AA7B-428F-9C44-4B21C7EDCA8E}"/>
              </a:ext>
            </a:extLst>
          </p:cNvPr>
          <p:cNvSpPr/>
          <p:nvPr/>
        </p:nvSpPr>
        <p:spPr>
          <a:xfrm>
            <a:off x="6705596" y="5427266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072A3-1087-436D-BF29-7CDF4CA6669D}"/>
              </a:ext>
            </a:extLst>
          </p:cNvPr>
          <p:cNvSpPr/>
          <p:nvPr/>
        </p:nvSpPr>
        <p:spPr>
          <a:xfrm>
            <a:off x="8165313" y="4452937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EF548F-B5F8-4C95-B7FC-D7D8627393DD}"/>
              </a:ext>
            </a:extLst>
          </p:cNvPr>
          <p:cNvSpPr/>
          <p:nvPr/>
        </p:nvSpPr>
        <p:spPr>
          <a:xfrm>
            <a:off x="7296146" y="4724399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172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3495-CB96-4704-BF9D-ACF3B458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Rank and Communicator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E659-EDB0-4478-916A-D2525B52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Rank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endParaRPr lang="en-US" sz="2000" dirty="0"/>
          </a:p>
          <a:p>
            <a:r>
              <a:rPr lang="en-US" sz="2000" dirty="0"/>
              <a:t>Ranks range from 0 to n-1.</a:t>
            </a:r>
          </a:p>
          <a:p>
            <a:pPr marL="457200" lvl="1" indent="0">
              <a:buNone/>
            </a:pPr>
            <a:r>
              <a:rPr lang="en-US" sz="2000" dirty="0"/>
              <a:t>where n is the number of MPI processes in the communication context (communicator).</a:t>
            </a:r>
          </a:p>
          <a:p>
            <a:r>
              <a:rPr lang="en-US" sz="2000" dirty="0"/>
              <a:t>MPI processes within an MPI program can have </a:t>
            </a:r>
            <a:r>
              <a:rPr lang="en-US" sz="2000" b="1" dirty="0">
                <a:solidFill>
                  <a:srgbClr val="FF0000"/>
                </a:solidFill>
              </a:rPr>
              <a:t>different ranks in different communicators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Communicator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2000" dirty="0"/>
              <a:t>A communicator is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logical context in which communication occurs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 group of processes together with additional information.</a:t>
            </a:r>
          </a:p>
          <a:p>
            <a:r>
              <a:rPr lang="en-US" sz="2000" dirty="0"/>
              <a:t>The initial communicator </a:t>
            </a:r>
            <a:r>
              <a:rPr lang="en-US" sz="2000" b="1" dirty="0">
                <a:solidFill>
                  <a:srgbClr val="00B050"/>
                </a:solidFill>
              </a:rPr>
              <a:t>MPI_COMM_WORLD </a:t>
            </a:r>
            <a:r>
              <a:rPr lang="en-US" sz="2000" dirty="0"/>
              <a:t>is implicitly available in every MPI program.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 group of all processes the MPI runtime environment is initially launched with at startup.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131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9F55-B8AB-45C6-A92E-48C9621D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Compiling an MPI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5862-1A4D-4628-AC92-69B1D54F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MPI is a library with C header files.</a:t>
            </a:r>
          </a:p>
          <a:p>
            <a:r>
              <a:rPr lang="en-US" sz="2000" dirty="0"/>
              <a:t>Most MPI vendors provide compiler wrappers that the programmer can conveniently use.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Note that  names are not standardized.</a:t>
            </a:r>
          </a:p>
          <a:p>
            <a:pPr lvl="1"/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ECBC69-08B8-48EF-BEFF-2B84502E4B22}"/>
              </a:ext>
            </a:extLst>
          </p:cNvPr>
          <p:cNvGrpSpPr/>
          <p:nvPr/>
        </p:nvGrpSpPr>
        <p:grpSpPr>
          <a:xfrm>
            <a:off x="1200149" y="2858294"/>
            <a:ext cx="4391024" cy="2285999"/>
            <a:chOff x="6400799" y="3648075"/>
            <a:chExt cx="4391024" cy="22859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7C3E92F-8187-4280-BF54-7E85469A6DAE}"/>
                </a:ext>
              </a:extLst>
            </p:cNvPr>
            <p:cNvGrpSpPr/>
            <p:nvPr/>
          </p:nvGrpSpPr>
          <p:grpSpPr>
            <a:xfrm>
              <a:off x="6400799" y="3648075"/>
              <a:ext cx="4391024" cy="2285999"/>
              <a:chOff x="6400799" y="3648075"/>
              <a:chExt cx="4391024" cy="22859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7AF467-F1F0-41F3-B0CB-BFAA33E9CCF8}"/>
                  </a:ext>
                </a:extLst>
              </p:cNvPr>
              <p:cNvSpPr/>
              <p:nvPr/>
            </p:nvSpPr>
            <p:spPr>
              <a:xfrm>
                <a:off x="6400799" y="3648075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006AA4-9AD6-43A7-A2A4-36333D826671}"/>
                  </a:ext>
                </a:extLst>
              </p:cNvPr>
              <p:cNvSpPr/>
              <p:nvPr/>
            </p:nvSpPr>
            <p:spPr>
              <a:xfrm>
                <a:off x="9277348" y="3648075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mpicc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48ED7E-2345-4699-8D75-5336C1F0EBC0}"/>
                  </a:ext>
                </a:extLst>
              </p:cNvPr>
              <p:cNvSpPr/>
              <p:nvPr/>
            </p:nvSpPr>
            <p:spPr>
              <a:xfrm>
                <a:off x="6400799" y="4529137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/>
                  <a:t>c++</a:t>
                </a:r>
                <a:endParaRPr lang="en-US" b="1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7F39E79-451B-4522-9AFF-7F7C8A7234D3}"/>
                  </a:ext>
                </a:extLst>
              </p:cNvPr>
              <p:cNvSpPr/>
              <p:nvPr/>
            </p:nvSpPr>
            <p:spPr>
              <a:xfrm>
                <a:off x="9277348" y="4529137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mpic++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A562C7-02D4-42D6-9408-B9234785FE5D}"/>
                  </a:ext>
                </a:extLst>
              </p:cNvPr>
              <p:cNvSpPr/>
              <p:nvPr/>
            </p:nvSpPr>
            <p:spPr>
              <a:xfrm>
                <a:off x="6400799" y="5410199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f90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F037B6-6BEE-4A96-BB44-4DEC2C86C6FA}"/>
                  </a:ext>
                </a:extLst>
              </p:cNvPr>
              <p:cNvSpPr/>
              <p:nvPr/>
            </p:nvSpPr>
            <p:spPr>
              <a:xfrm>
                <a:off x="9277348" y="5410199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mpif90</a:t>
                </a:r>
              </a:p>
            </p:txBody>
          </p:sp>
        </p:grp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480FFD3-6A27-4F86-AA74-448DE74338C6}"/>
                </a:ext>
              </a:extLst>
            </p:cNvPr>
            <p:cNvSpPr/>
            <p:nvPr/>
          </p:nvSpPr>
          <p:spPr>
            <a:xfrm>
              <a:off x="8058148" y="3694369"/>
              <a:ext cx="1076327" cy="45310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DBFB5DE2-C5BE-4061-8BAF-33C2053B61D1}"/>
                </a:ext>
              </a:extLst>
            </p:cNvPr>
            <p:cNvSpPr/>
            <p:nvPr/>
          </p:nvSpPr>
          <p:spPr>
            <a:xfrm>
              <a:off x="8058147" y="4599576"/>
              <a:ext cx="1076327" cy="45310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CA943AB-7F5B-4C5D-9FDF-1D70499AFADE}"/>
                </a:ext>
              </a:extLst>
            </p:cNvPr>
            <p:cNvSpPr/>
            <p:nvPr/>
          </p:nvSpPr>
          <p:spPr>
            <a:xfrm>
              <a:off x="8058146" y="5445584"/>
              <a:ext cx="1076327" cy="45310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853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r>
              <a:rPr lang="en-US" sz="4100" b="1" dirty="0">
                <a:solidFill>
                  <a:srgbClr val="FF0000"/>
                </a:solidFill>
              </a:rPr>
              <a:t>Lecture 10</a:t>
            </a:r>
            <a:r>
              <a:rPr lang="en-US" sz="41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4100" dirty="0"/>
              <a:t> Distributed-Memory Programming with MPI</a:t>
            </a:r>
          </a:p>
          <a:p>
            <a:pPr lvl="3"/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585-B797-4235-AA5B-0DCC68FD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Executing an MPI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654C-D6EF-43EA-AE27-525C7778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Most implementations provide a </a:t>
            </a:r>
            <a:r>
              <a:rPr lang="en-US" sz="2000" b="1" dirty="0">
                <a:solidFill>
                  <a:srgbClr val="FF0000"/>
                </a:solidFill>
              </a:rPr>
              <a:t>special launcher program </a:t>
            </a:r>
            <a:r>
              <a:rPr lang="en-US" sz="2000" b="1" dirty="0">
                <a:solidFill>
                  <a:srgbClr val="00B050"/>
                </a:solidFill>
              </a:rPr>
              <a:t>mpiexec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The launcher launches </a:t>
            </a:r>
            <a:r>
              <a:rPr lang="en-US" sz="2000" b="1" dirty="0" err="1">
                <a:solidFill>
                  <a:srgbClr val="00B050"/>
                </a:solidFill>
              </a:rPr>
              <a:t>nprocs</a:t>
            </a:r>
            <a:r>
              <a:rPr lang="en-US" sz="2000" dirty="0">
                <a:solidFill>
                  <a:schemeClr val="accent1"/>
                </a:solidFill>
              </a:rPr>
              <a:t> instances of </a:t>
            </a:r>
            <a:r>
              <a:rPr lang="en-US" sz="2000" b="1" dirty="0">
                <a:solidFill>
                  <a:srgbClr val="00B050"/>
                </a:solidFill>
              </a:rPr>
              <a:t>program </a:t>
            </a:r>
            <a:r>
              <a:rPr lang="en-US" sz="2000" dirty="0"/>
              <a:t>with arguments </a:t>
            </a:r>
            <a:r>
              <a:rPr lang="en-US" sz="2000" b="1" dirty="0">
                <a:solidFill>
                  <a:srgbClr val="00B050"/>
                </a:solidFill>
              </a:rPr>
              <a:t>arg1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arg2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arg3</a:t>
            </a:r>
            <a:r>
              <a:rPr lang="en-US" sz="2000" dirty="0"/>
              <a:t> etc.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 MPI standard specifies the </a:t>
            </a:r>
            <a:r>
              <a:rPr lang="en-US" sz="2000" b="1" dirty="0">
                <a:solidFill>
                  <a:srgbClr val="00B050"/>
                </a:solidFill>
              </a:rPr>
              <a:t>mpiexec</a:t>
            </a:r>
            <a:r>
              <a:rPr lang="en-US" sz="2000" dirty="0">
                <a:solidFill>
                  <a:schemeClr val="accent1"/>
                </a:solidFill>
              </a:rPr>
              <a:t> launcher program, but does not require it.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534E8-E7FC-4858-AA42-A71DDB6E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313"/>
            <a:ext cx="9791700" cy="571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D470A2-BA2A-429A-B3E8-92EA30EF60C4}"/>
              </a:ext>
            </a:extLst>
          </p:cNvPr>
          <p:cNvCxnSpPr>
            <a:cxnSpLocks/>
          </p:cNvCxnSpPr>
          <p:nvPr/>
        </p:nvCxnSpPr>
        <p:spPr>
          <a:xfrm>
            <a:off x="1688303" y="2647950"/>
            <a:ext cx="416722" cy="845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D9A33C-CDBC-44FD-BA76-9E7EED3064E5}"/>
              </a:ext>
            </a:extLst>
          </p:cNvPr>
          <p:cNvCxnSpPr>
            <a:cxnSpLocks/>
          </p:cNvCxnSpPr>
          <p:nvPr/>
        </p:nvCxnSpPr>
        <p:spPr>
          <a:xfrm>
            <a:off x="3187302" y="2579290"/>
            <a:ext cx="738187" cy="937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79CA64-C84F-49F6-86A5-1FAF39C21A11}"/>
              </a:ext>
            </a:extLst>
          </p:cNvPr>
          <p:cNvCxnSpPr>
            <a:cxnSpLocks/>
          </p:cNvCxnSpPr>
          <p:nvPr/>
        </p:nvCxnSpPr>
        <p:spPr>
          <a:xfrm>
            <a:off x="4367212" y="2647950"/>
            <a:ext cx="1556150" cy="8683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BFF2713-B256-49E7-BE7A-E108969176D3}"/>
              </a:ext>
            </a:extLst>
          </p:cNvPr>
          <p:cNvSpPr/>
          <p:nvPr/>
        </p:nvSpPr>
        <p:spPr>
          <a:xfrm rot="5400000">
            <a:off x="6122985" y="1989139"/>
            <a:ext cx="286546" cy="185023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8A740A-C8DF-4088-A429-33210391E7E8}"/>
              </a:ext>
            </a:extLst>
          </p:cNvPr>
          <p:cNvCxnSpPr>
            <a:cxnSpLocks/>
          </p:cNvCxnSpPr>
          <p:nvPr/>
        </p:nvCxnSpPr>
        <p:spPr>
          <a:xfrm>
            <a:off x="6268639" y="3167060"/>
            <a:ext cx="27420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036C615-67A6-4989-9348-9D3CE0B69E47}"/>
              </a:ext>
            </a:extLst>
          </p:cNvPr>
          <p:cNvSpPr/>
          <p:nvPr/>
        </p:nvSpPr>
        <p:spPr>
          <a:xfrm rot="16200000">
            <a:off x="8919770" y="2589602"/>
            <a:ext cx="297256" cy="155615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B4B1-1F63-46C5-B05F-D48EA778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Executing an MPI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1521-B2C0-4F6B-9369-3D31C3F5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launcher performs the following procedure at startup:</a:t>
            </a:r>
          </a:p>
          <a:p>
            <a:pPr lvl="1"/>
            <a:r>
              <a:rPr lang="en-US" sz="2000" dirty="0"/>
              <a:t>help MPI processes find each other and establish the </a:t>
            </a:r>
            <a:r>
              <a:rPr lang="en-US" sz="2000" b="1" dirty="0">
                <a:solidFill>
                  <a:srgbClr val="00B050"/>
                </a:solidFill>
              </a:rPr>
              <a:t>MPI_COMM_WORLD </a:t>
            </a:r>
            <a:r>
              <a:rPr lang="en-US" sz="2000" dirty="0"/>
              <a:t>communicator</a:t>
            </a:r>
          </a:p>
          <a:p>
            <a:pPr lvl="1"/>
            <a:r>
              <a:rPr lang="en-US" sz="2000" dirty="0"/>
              <a:t>redirect the standard output of all processes to the terminal</a:t>
            </a:r>
          </a:p>
          <a:p>
            <a:pPr lvl="1"/>
            <a:r>
              <a:rPr lang="en-US" sz="2000" dirty="0"/>
              <a:t>redirect the terminal input to the standard input of rank 0</a:t>
            </a:r>
          </a:p>
          <a:p>
            <a:pPr lvl="1"/>
            <a:r>
              <a:rPr lang="en-US" sz="2000" dirty="0"/>
              <a:t>forward received signals</a:t>
            </a:r>
          </a:p>
        </p:txBody>
      </p:sp>
    </p:spTree>
    <p:extLst>
      <p:ext uri="{BB962C8B-B14F-4D97-AF65-F5344CB8AC3E}">
        <p14:creationId xmlns:p14="http://schemas.microsoft.com/office/powerpoint/2010/main" val="86774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2C45-D0AE-4938-A096-D74D573D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011-4DAF-43D3-92BA-4E50CAB5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Error codes</a:t>
            </a:r>
            <a:r>
              <a:rPr lang="en-US" sz="2000" dirty="0"/>
              <a:t> indicate the success of MPI calls:</a:t>
            </a:r>
          </a:p>
          <a:p>
            <a:r>
              <a:rPr lang="en-US" sz="2000" dirty="0"/>
              <a:t>Failure is indicated by an error code other than </a:t>
            </a:r>
            <a:r>
              <a:rPr lang="en-US" sz="2000" b="1" dirty="0">
                <a:solidFill>
                  <a:srgbClr val="00B050"/>
                </a:solidFill>
              </a:rPr>
              <a:t>MPI_SUCCESS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 MPI error handler is called first before the call returns.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default error handler for </a:t>
            </a:r>
            <a:r>
              <a:rPr lang="en-US" sz="2000" b="1" dirty="0">
                <a:solidFill>
                  <a:srgbClr val="FF0000"/>
                </a:solidFill>
              </a:rPr>
              <a:t>non-IO calls </a:t>
            </a:r>
            <a:r>
              <a:rPr lang="en-US" sz="2000" dirty="0"/>
              <a:t>abort the entire MPI program.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2000" dirty="0"/>
              <a:t>The values of error codes are </a:t>
            </a:r>
            <a:r>
              <a:rPr lang="en-US" sz="2000" b="1" dirty="0">
                <a:solidFill>
                  <a:srgbClr val="FF0000"/>
                </a:solidFill>
              </a:rPr>
              <a:t>implementation-dependent</a:t>
            </a:r>
            <a:r>
              <a:rPr lang="en-US" sz="2000" dirty="0"/>
              <a:t>. 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MPI_Error_string </a:t>
            </a:r>
            <a:r>
              <a:rPr lang="en-US" sz="2000" dirty="0"/>
              <a:t>can be used decode error codes into human-reader information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30E10-F228-4685-ABC6-62380FE8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8" y="2738438"/>
            <a:ext cx="4843462" cy="11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15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4234-D5DF-4E7A-90D8-250684B5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Handles to MPI Opaque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9BE8-53AB-4342-903B-DC72FF66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MPI objects such as communicators are referenced through </a:t>
            </a:r>
            <a:r>
              <a:rPr lang="en-US" sz="2000" b="1" dirty="0">
                <a:solidFill>
                  <a:srgbClr val="FF0000"/>
                </a:solidFill>
              </a:rPr>
              <a:t>handles</a:t>
            </a:r>
            <a:r>
              <a:rPr lang="en-US" sz="2000" dirty="0"/>
              <a:t>.</a:t>
            </a:r>
          </a:p>
          <a:p>
            <a:r>
              <a:rPr lang="en-US" sz="2000" dirty="0"/>
              <a:t>Process-local values cannot be passed from one process to another.</a:t>
            </a:r>
          </a:p>
          <a:p>
            <a:r>
              <a:rPr lang="en-US" sz="2000" dirty="0"/>
              <a:t>Objects are referenced by handles are </a:t>
            </a:r>
            <a:r>
              <a:rPr lang="en-US" sz="2000" b="1" dirty="0">
                <a:solidFill>
                  <a:srgbClr val="FF0000"/>
                </a:solidFill>
              </a:rPr>
              <a:t>opaques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Implementation-dependent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Blackbox to the user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Examples of handles in MPI are </a:t>
            </a:r>
            <a:r>
              <a:rPr lang="en-US" sz="2000" b="1" dirty="0" err="1">
                <a:solidFill>
                  <a:srgbClr val="00B050"/>
                </a:solidFill>
              </a:rPr>
              <a:t>MPI_Comm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00B050"/>
                </a:solidFill>
              </a:rPr>
              <a:t>MPI_Datatype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00B050"/>
                </a:solidFill>
              </a:rPr>
              <a:t>MPI_Request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43566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F5AA-89FD-43A9-9021-A8C2626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Datatype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0E3D-6CEF-42BB-864F-AB167AB9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MPI cannot automatically deduce the data types of supplied buffers at runtime.</a:t>
            </a:r>
          </a:p>
          <a:p>
            <a:pPr lvl="1"/>
            <a:r>
              <a:rPr lang="en-US" sz="2000" dirty="0"/>
              <a:t>The program must provide additional information on the data types.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MPI datatype handles </a:t>
            </a:r>
            <a:r>
              <a:rPr lang="en-US" sz="2000" dirty="0"/>
              <a:t>tell the MPI runtime environment how to:</a:t>
            </a:r>
          </a:p>
          <a:p>
            <a:pPr lvl="1"/>
            <a:r>
              <a:rPr lang="en-US" sz="2000" dirty="0"/>
              <a:t>read binary values from the receive buffer</a:t>
            </a:r>
          </a:p>
          <a:p>
            <a:pPr lvl="1"/>
            <a:r>
              <a:rPr lang="en-US" sz="2000" dirty="0"/>
              <a:t>write binary values into the send buffer</a:t>
            </a:r>
          </a:p>
          <a:p>
            <a:pPr lvl="1"/>
            <a:r>
              <a:rPr lang="en-US" sz="2000" dirty="0"/>
              <a:t>correctly apply value alignments  </a:t>
            </a:r>
          </a:p>
          <a:p>
            <a:pPr lvl="1"/>
            <a:r>
              <a:rPr lang="en-US" sz="2000" dirty="0"/>
              <a:t>convert values between different machine representations in heterogeneous environments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842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868A-FC76-44EC-95DB-358CDF86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Datatype Handle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606E-EA68-4BFD-92D2-924CDF94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MPI datatypes are </a:t>
            </a:r>
            <a:r>
              <a:rPr lang="en-US" sz="2000" b="1" dirty="0">
                <a:solidFill>
                  <a:srgbClr val="FF0000"/>
                </a:solidFill>
              </a:rPr>
              <a:t>handles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They cannot be used to declare variables of a specific language type.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sizeof(MPI_INT) </a:t>
            </a:r>
            <a:r>
              <a:rPr lang="en-US" sz="2000" dirty="0"/>
              <a:t>returns the size of the datatype handle,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size of an int in the C programming language.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Basic datatypes </a:t>
            </a:r>
            <a:r>
              <a:rPr lang="en-US" sz="2000" dirty="0"/>
              <a:t>corresponds to </a:t>
            </a:r>
            <a:r>
              <a:rPr lang="en-US" sz="2000" b="1" dirty="0">
                <a:solidFill>
                  <a:srgbClr val="FF0000"/>
                </a:solidFill>
              </a:rPr>
              <a:t>native datatypes </a:t>
            </a:r>
            <a:r>
              <a:rPr lang="en-US" sz="2000" dirty="0"/>
              <a:t>in the programming language.</a:t>
            </a:r>
          </a:p>
          <a:p>
            <a:endParaRPr lang="en-US" sz="2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C7CA0D2-AF0F-467E-937E-24015BCB6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24899"/>
              </p:ext>
            </p:extLst>
          </p:nvPr>
        </p:nvGraphicFramePr>
        <p:xfrm>
          <a:off x="927100" y="3697605"/>
          <a:ext cx="7359650" cy="267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825">
                  <a:extLst>
                    <a:ext uri="{9D8B030D-6E8A-4147-A177-3AD203B41FA5}">
                      <a16:colId xmlns:a16="http://schemas.microsoft.com/office/drawing/2014/main" val="588266946"/>
                    </a:ext>
                  </a:extLst>
                </a:gridCol>
                <a:gridCol w="3679825">
                  <a:extLst>
                    <a:ext uri="{9D8B030D-6E8A-4147-A177-3AD203B41FA5}">
                      <a16:colId xmlns:a16="http://schemas.microsoft.com/office/drawing/2014/main" val="2943993684"/>
                    </a:ext>
                  </a:extLst>
                </a:gridCol>
              </a:tblGrid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native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88537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82508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86373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6247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37076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80726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r>
                        <a:rPr lang="en-US" sz="1200" dirty="0"/>
                        <a:t>MPI_UNSIGNED_INT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unsigned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27102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34176"/>
                  </a:ext>
                </a:extLst>
              </a:tr>
              <a:tr h="339898">
                <a:tc>
                  <a:txBody>
                    <a:bodyPr/>
                    <a:lstStyle/>
                    <a:p>
                      <a:r>
                        <a:rPr lang="en-US" sz="1200" dirty="0"/>
                        <a:t>MPI_BYTE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149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E5B425-7071-416C-A223-45B24824A767}"/>
              </a:ext>
            </a:extLst>
          </p:cNvPr>
          <p:cNvSpPr txBox="1"/>
          <p:nvPr/>
        </p:nvSpPr>
        <p:spPr>
          <a:xfrm>
            <a:off x="4949190" y="6053391"/>
            <a:ext cx="23876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binary conversion is used for untyped data.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64CEF-1804-494F-9106-7C92FA47ECFC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6176963"/>
            <a:ext cx="3150870" cy="211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79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BB7F-A280-4874-90AA-0B8D6591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Local and Non-Local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B544-9ADD-4172-A19E-F2B79FB93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Local </a:t>
            </a:r>
            <a:r>
              <a:rPr lang="en-US" sz="2000" dirty="0"/>
              <a:t>operation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requires </a:t>
            </a:r>
          </a:p>
          <a:p>
            <a:pPr lvl="1"/>
            <a:r>
              <a:rPr lang="en-US" sz="2000" dirty="0"/>
              <a:t>no communication with another MPI process.</a:t>
            </a:r>
          </a:p>
          <a:p>
            <a:pPr lvl="1"/>
            <a:r>
              <a:rPr lang="en-US" sz="2000" dirty="0"/>
              <a:t>Its completion depends only on the local operations.</a:t>
            </a:r>
            <a:br>
              <a:rPr lang="en-US" sz="2000" dirty="0"/>
            </a:br>
            <a:endParaRPr lang="en-US" sz="1600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Non-local </a:t>
            </a:r>
            <a:r>
              <a:rPr lang="en-US" sz="2000" dirty="0"/>
              <a:t>operation requires </a:t>
            </a:r>
          </a:p>
          <a:p>
            <a:pPr lvl="1"/>
            <a:r>
              <a:rPr lang="en-US" sz="2000" dirty="0"/>
              <a:t>some specific, semantically MPI-related procedure to be called on another MPI process.</a:t>
            </a:r>
          </a:p>
          <a:p>
            <a:pPr lvl="1"/>
            <a:r>
              <a:rPr lang="en-US" sz="2000" dirty="0"/>
              <a:t>Such an operation requires communication with another MPI process.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8268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509E-3F47-46E3-9B59-D3DA742A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MPI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4C00-28E7-4988-98BE-E2F4E9F1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MPI defines several operations that are </a:t>
            </a:r>
            <a:r>
              <a:rPr lang="en-US" sz="2000" b="1" dirty="0">
                <a:solidFill>
                  <a:srgbClr val="FF0000"/>
                </a:solidFill>
              </a:rPr>
              <a:t>a sequence of steps </a:t>
            </a:r>
            <a:r>
              <a:rPr lang="en-US" sz="2000" dirty="0"/>
              <a:t>performed by the MPI runtime environment to establish and enable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data transfer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data synchronization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Four stages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Initialization: </a:t>
            </a:r>
          </a:p>
          <a:p>
            <a:pPr lvl="1"/>
            <a:r>
              <a:rPr lang="en-US" sz="2000" dirty="0"/>
              <a:t>Resources (e.g. buffer address, arguments) are passed to the MPI runtime environment.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Starting: </a:t>
            </a:r>
          </a:p>
          <a:p>
            <a:pPr lvl="1"/>
            <a:r>
              <a:rPr lang="en-US" sz="2000" dirty="0"/>
              <a:t>The operation takes over control of the resources (e.g., buffer contents).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Completion:</a:t>
            </a:r>
          </a:p>
          <a:p>
            <a:pPr lvl="1"/>
            <a:r>
              <a:rPr lang="en-US" sz="2000" dirty="0"/>
              <a:t> The operation returns control of the resources (e.g., buffer contents).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Freeing: </a:t>
            </a:r>
          </a:p>
          <a:p>
            <a:pPr lvl="1"/>
            <a:r>
              <a:rPr lang="en-US" sz="2000" dirty="0"/>
              <a:t>The operation returns control of the remaining resources.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897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8FBC-94FF-4E36-99ED-AACF08C7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Blocking and Non-Blocking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0811-CE92-4167-9947-77EAFA0D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blocking </a:t>
            </a:r>
            <a:r>
              <a:rPr lang="en-US" sz="2000" dirty="0"/>
              <a:t>procedure can return only when the associated operation completes locally.</a:t>
            </a:r>
          </a:p>
          <a:p>
            <a:pPr lvl="1"/>
            <a:r>
              <a:rPr lang="en-US" sz="2000" dirty="0"/>
              <a:t>Upon completion, any supplied input arguments (e.g., supplied buffer) can be safely reused or deallocated.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For example, a blocking send operation </a:t>
            </a:r>
            <a:r>
              <a:rPr lang="en-US" b="1" dirty="0">
                <a:solidFill>
                  <a:srgbClr val="FF0000"/>
                </a:solidFill>
              </a:rPr>
              <a:t>does not mean</a:t>
            </a:r>
            <a:r>
              <a:rPr lang="en-US" dirty="0"/>
              <a:t> the message must have been successfully delivered to the destination before the send operation can complete. (We will see more about this)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non-blocking</a:t>
            </a:r>
            <a:r>
              <a:rPr lang="en-US" sz="2000" dirty="0"/>
              <a:t> procedure may return before the associated operation completes locally.</a:t>
            </a:r>
          </a:p>
          <a:p>
            <a:pPr lvl="1"/>
            <a:r>
              <a:rPr lang="en-US" sz="2000" dirty="0"/>
              <a:t>One or more additional MPI calls are required to complete the operation. </a:t>
            </a:r>
          </a:p>
          <a:p>
            <a:pPr lvl="1"/>
            <a:r>
              <a:rPr lang="en-US" sz="2000" dirty="0"/>
              <a:t>The supplied input arguments are not allowed to be reused or deallocated until the operation completes.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8245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768D-1611-4CFC-80A4-C5DC11E5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Synchronous and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1180-0D9F-46B5-BF4D-C6801150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synchronous</a:t>
            </a:r>
            <a:r>
              <a:rPr lang="en-US" sz="2000" dirty="0"/>
              <a:t> procedure blocks the calling process until the operation completes.</a:t>
            </a:r>
          </a:p>
          <a:p>
            <a:pPr lvl="1"/>
            <a:r>
              <a:rPr lang="en-US" sz="2000" dirty="0"/>
              <a:t>A synchronous procedure completes locally only with specific remote intervention.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 the case of a send-and-receive communication, both the sender and the receiver complete when the receiver has started to receive the message.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asynchronous</a:t>
            </a:r>
            <a:r>
              <a:rPr lang="en-US" sz="2000" dirty="0"/>
              <a:t> procedure may complete locally without remote intervention.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Note that </a:t>
            </a:r>
            <a:r>
              <a:rPr lang="en-US" sz="2000" b="1" dirty="0">
                <a:solidFill>
                  <a:srgbClr val="FF0000"/>
                </a:solidFill>
              </a:rPr>
              <a:t>synchronous/asynchronous </a:t>
            </a:r>
            <a:r>
              <a:rPr lang="en-US" sz="2000" b="1" dirty="0">
                <a:solidFill>
                  <a:srgbClr val="00B050"/>
                </a:solidFill>
              </a:rPr>
              <a:t>implies </a:t>
            </a:r>
            <a:r>
              <a:rPr lang="en-US" sz="2000" b="1" dirty="0">
                <a:solidFill>
                  <a:srgbClr val="FF0000"/>
                </a:solidFill>
              </a:rPr>
              <a:t>blocking/non-blocking</a:t>
            </a:r>
            <a:r>
              <a:rPr lang="en-US" sz="2000" b="1" dirty="0">
                <a:solidFill>
                  <a:srgbClr val="00B050"/>
                </a:solidFill>
              </a:rPr>
              <a:t>, but not vice versa.</a:t>
            </a:r>
          </a:p>
        </p:txBody>
      </p:sp>
    </p:spTree>
    <p:extLst>
      <p:ext uri="{BB962C8B-B14F-4D97-AF65-F5344CB8AC3E}">
        <p14:creationId xmlns:p14="http://schemas.microsoft.com/office/powerpoint/2010/main" val="364138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C7B-EACE-4051-9C30-D7CA808B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Distributed-Memory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836B-93DF-43EE-896F-D076483F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HPC cluster </a:t>
            </a:r>
            <a:r>
              <a:rPr lang="en-US" sz="2000" dirty="0"/>
              <a:t>consists of compute nodes</a:t>
            </a:r>
          </a:p>
          <a:p>
            <a:pPr lvl="1"/>
            <a:r>
              <a:rPr lang="en-US" sz="2000" dirty="0"/>
              <a:t>each node has </a:t>
            </a:r>
            <a:r>
              <a:rPr lang="en-US" sz="2000" b="1" dirty="0">
                <a:solidFill>
                  <a:srgbClr val="FF0000"/>
                </a:solidFill>
              </a:rPr>
              <a:t>no direct access to other nodes’ memory</a:t>
            </a:r>
          </a:p>
          <a:p>
            <a:pPr lvl="1"/>
            <a:r>
              <a:rPr lang="en-US" sz="2000" dirty="0"/>
              <a:t>each node runs a separate copy of OS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EA7B04E-256B-4AFA-999B-C2F8EE2C7EF5}"/>
              </a:ext>
            </a:extLst>
          </p:cNvPr>
          <p:cNvGrpSpPr/>
          <p:nvPr/>
        </p:nvGrpSpPr>
        <p:grpSpPr>
          <a:xfrm>
            <a:off x="1466849" y="3429000"/>
            <a:ext cx="4905593" cy="2490788"/>
            <a:chOff x="2678123" y="3225564"/>
            <a:chExt cx="5751720" cy="3060465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3D5B02AD-73CE-42A1-A41E-FE41B2E315B7}"/>
                </a:ext>
              </a:extLst>
            </p:cNvPr>
            <p:cNvSpPr/>
            <p:nvPr/>
          </p:nvSpPr>
          <p:spPr>
            <a:xfrm>
              <a:off x="4486275" y="4076700"/>
              <a:ext cx="2152650" cy="12192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Network</a:t>
              </a:r>
            </a:p>
          </p:txBody>
        </p:sp>
        <p:sp>
          <p:nvSpPr>
            <p:cNvPr id="5" name="Arrow: Up-Down 4">
              <a:extLst>
                <a:ext uri="{FF2B5EF4-FFF2-40B4-BE49-F238E27FC236}">
                  <a16:creationId xmlns:a16="http://schemas.microsoft.com/office/drawing/2014/main" id="{C89B2DA7-5331-4A65-AF0D-91D32FA89970}"/>
                </a:ext>
              </a:extLst>
            </p:cNvPr>
            <p:cNvSpPr/>
            <p:nvPr/>
          </p:nvSpPr>
          <p:spPr>
            <a:xfrm rot="17200928">
              <a:off x="4064707" y="3697196"/>
              <a:ext cx="381654" cy="964448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Up-Down 5">
              <a:extLst>
                <a:ext uri="{FF2B5EF4-FFF2-40B4-BE49-F238E27FC236}">
                  <a16:creationId xmlns:a16="http://schemas.microsoft.com/office/drawing/2014/main" id="{7FED98A3-D027-438F-A167-2F9CA9DECBFE}"/>
                </a:ext>
              </a:extLst>
            </p:cNvPr>
            <p:cNvSpPr/>
            <p:nvPr/>
          </p:nvSpPr>
          <p:spPr>
            <a:xfrm rot="3108984">
              <a:off x="6779270" y="3594476"/>
              <a:ext cx="381654" cy="964448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Up-Down 6">
              <a:extLst>
                <a:ext uri="{FF2B5EF4-FFF2-40B4-BE49-F238E27FC236}">
                  <a16:creationId xmlns:a16="http://schemas.microsoft.com/office/drawing/2014/main" id="{126C2A4C-DF20-4ED1-AE3B-26057CDBAB71}"/>
                </a:ext>
              </a:extLst>
            </p:cNvPr>
            <p:cNvSpPr/>
            <p:nvPr/>
          </p:nvSpPr>
          <p:spPr>
            <a:xfrm rot="14642768">
              <a:off x="4241682" y="4984021"/>
              <a:ext cx="381654" cy="964448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85A7DDCA-CA67-4695-86D2-932993EC30D6}"/>
                </a:ext>
              </a:extLst>
            </p:cNvPr>
            <p:cNvSpPr/>
            <p:nvPr/>
          </p:nvSpPr>
          <p:spPr>
            <a:xfrm rot="7416273">
              <a:off x="6418876" y="4929626"/>
              <a:ext cx="381654" cy="964448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ultidocument 8">
              <a:extLst>
                <a:ext uri="{FF2B5EF4-FFF2-40B4-BE49-F238E27FC236}">
                  <a16:creationId xmlns:a16="http://schemas.microsoft.com/office/drawing/2014/main" id="{E42796BD-718D-44E0-9B3A-31EA2BD81286}"/>
                </a:ext>
              </a:extLst>
            </p:cNvPr>
            <p:cNvSpPr/>
            <p:nvPr/>
          </p:nvSpPr>
          <p:spPr>
            <a:xfrm>
              <a:off x="2678123" y="3537374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ultidocument 10">
              <a:extLst>
                <a:ext uri="{FF2B5EF4-FFF2-40B4-BE49-F238E27FC236}">
                  <a16:creationId xmlns:a16="http://schemas.microsoft.com/office/drawing/2014/main" id="{B1B4E60A-DEC8-4393-B91A-E1559C0A0619}"/>
                </a:ext>
              </a:extLst>
            </p:cNvPr>
            <p:cNvSpPr/>
            <p:nvPr/>
          </p:nvSpPr>
          <p:spPr>
            <a:xfrm>
              <a:off x="7369139" y="3225564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ultidocument 11">
              <a:extLst>
                <a:ext uri="{FF2B5EF4-FFF2-40B4-BE49-F238E27FC236}">
                  <a16:creationId xmlns:a16="http://schemas.microsoft.com/office/drawing/2014/main" id="{7A480AC3-F1B2-47A2-BCB8-E4FFB8AC1627}"/>
                </a:ext>
              </a:extLst>
            </p:cNvPr>
            <p:cNvSpPr/>
            <p:nvPr/>
          </p:nvSpPr>
          <p:spPr>
            <a:xfrm>
              <a:off x="2833894" y="5527077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22787060-03F0-45BB-9F7A-63562E32DB6C}"/>
                </a:ext>
              </a:extLst>
            </p:cNvPr>
            <p:cNvSpPr/>
            <p:nvPr/>
          </p:nvSpPr>
          <p:spPr>
            <a:xfrm>
              <a:off x="7093847" y="5384455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1DB7476-3DFD-4921-B772-6E72A1504B75}"/>
                </a:ext>
              </a:extLst>
            </p:cNvPr>
            <p:cNvGrpSpPr/>
            <p:nvPr/>
          </p:nvGrpSpPr>
          <p:grpSpPr>
            <a:xfrm>
              <a:off x="2877804" y="5725577"/>
              <a:ext cx="781049" cy="361951"/>
              <a:chOff x="8559546" y="1716559"/>
              <a:chExt cx="1784604" cy="73136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D6695A1-FD0E-44C2-BD8E-44F9381FF5A2}"/>
                  </a:ext>
                </a:extLst>
              </p:cNvPr>
              <p:cNvSpPr/>
              <p:nvPr/>
            </p:nvSpPr>
            <p:spPr>
              <a:xfrm>
                <a:off x="8559546" y="1716559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8EF7EE1-6482-494D-B5AB-5D5A4C253E8C}"/>
                  </a:ext>
                </a:extLst>
              </p:cNvPr>
              <p:cNvSpPr/>
              <p:nvPr/>
            </p:nvSpPr>
            <p:spPr>
              <a:xfrm>
                <a:off x="9569196" y="1716560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4D2309F-9F4E-4F42-A985-97EF83A0F50B}"/>
                  </a:ext>
                </a:extLst>
              </p:cNvPr>
              <p:cNvGrpSpPr/>
              <p:nvPr/>
            </p:nvGrpSpPr>
            <p:grpSpPr>
              <a:xfrm>
                <a:off x="8708898" y="1836179"/>
                <a:ext cx="495300" cy="492126"/>
                <a:chOff x="8920302" y="3492390"/>
                <a:chExt cx="495300" cy="492126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A3CC78C-1722-4D56-8889-39CEE2380C99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C4AEAA1-409C-4E97-838F-6EF67DA39BB0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AEB42D7-4AF5-42C6-A65B-303652A59607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1CDF25EF-2835-4D29-9568-3CFA1FD6BB39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285B024-9236-4B67-B9AE-798D5FD59730}"/>
                  </a:ext>
                </a:extLst>
              </p:cNvPr>
              <p:cNvGrpSpPr/>
              <p:nvPr/>
            </p:nvGrpSpPr>
            <p:grpSpPr>
              <a:xfrm>
                <a:off x="9709023" y="1844116"/>
                <a:ext cx="495300" cy="492126"/>
                <a:chOff x="8920302" y="3492390"/>
                <a:chExt cx="495300" cy="492126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98B43EB-0500-4034-83A5-54C8AB672BBB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02C7D38-F4E7-44EC-91EB-407146B28FC9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083BC07-7F76-4393-B0A0-B0BD217F6A3E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5845229-96A6-43D5-8F0F-AF986AE2ED5A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Flowchart: Process 90">
                <a:extLst>
                  <a:ext uri="{FF2B5EF4-FFF2-40B4-BE49-F238E27FC236}">
                    <a16:creationId xmlns:a16="http://schemas.microsoft.com/office/drawing/2014/main" id="{10E44EFD-6CBD-4ED8-8B13-1C16D42C7DCE}"/>
                  </a:ext>
                </a:extLst>
              </p:cNvPr>
              <p:cNvSpPr/>
              <p:nvPr/>
            </p:nvSpPr>
            <p:spPr>
              <a:xfrm>
                <a:off x="9334501" y="2000250"/>
                <a:ext cx="229548" cy="1478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C6C7E1-B075-4B1A-AB1D-D022E3BAE787}"/>
                </a:ext>
              </a:extLst>
            </p:cNvPr>
            <p:cNvGrpSpPr/>
            <p:nvPr/>
          </p:nvGrpSpPr>
          <p:grpSpPr>
            <a:xfrm>
              <a:off x="2742491" y="3735874"/>
              <a:ext cx="781049" cy="361951"/>
              <a:chOff x="8559546" y="1716559"/>
              <a:chExt cx="1784604" cy="731367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73AA237-4991-4B51-B17A-E0828E884160}"/>
                  </a:ext>
                </a:extLst>
              </p:cNvPr>
              <p:cNvSpPr/>
              <p:nvPr/>
            </p:nvSpPr>
            <p:spPr>
              <a:xfrm>
                <a:off x="8559546" y="1716559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51989A3-B7EA-41E5-A383-15347E07E919}"/>
                  </a:ext>
                </a:extLst>
              </p:cNvPr>
              <p:cNvSpPr/>
              <p:nvPr/>
            </p:nvSpPr>
            <p:spPr>
              <a:xfrm>
                <a:off x="9569196" y="1716560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E8F83A7-D909-4406-971A-D2123547F835}"/>
                  </a:ext>
                </a:extLst>
              </p:cNvPr>
              <p:cNvGrpSpPr/>
              <p:nvPr/>
            </p:nvGrpSpPr>
            <p:grpSpPr>
              <a:xfrm>
                <a:off x="8708898" y="1836179"/>
                <a:ext cx="495300" cy="492126"/>
                <a:chOff x="8920302" y="3492390"/>
                <a:chExt cx="495300" cy="492126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8A4F99C-3F6B-4CFB-8696-643D861199AF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0C91F8A-C2AC-4AC5-82B1-9E30E0CFEA25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5B83DA4A-7E34-4523-9255-DC2A767655FD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54B8CF9-8D8E-4513-BC2B-A9B7567C2431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DABD1817-228D-4188-8D4E-9348F48A90C4}"/>
                  </a:ext>
                </a:extLst>
              </p:cNvPr>
              <p:cNvGrpSpPr/>
              <p:nvPr/>
            </p:nvGrpSpPr>
            <p:grpSpPr>
              <a:xfrm>
                <a:off x="9709023" y="1844116"/>
                <a:ext cx="495300" cy="492126"/>
                <a:chOff x="8920302" y="3492390"/>
                <a:chExt cx="495300" cy="492126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06FEC45-034A-4211-82A6-F2B80DFAFA8F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08CE5AD-E0D0-4880-9564-A54A0E2FA92D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21EE306-485A-48CA-A83D-09D6D05F98BB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F8451C0-CE0F-4F77-B62A-D0D2A61DA312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5" name="Flowchart: Process 104">
                <a:extLst>
                  <a:ext uri="{FF2B5EF4-FFF2-40B4-BE49-F238E27FC236}">
                    <a16:creationId xmlns:a16="http://schemas.microsoft.com/office/drawing/2014/main" id="{719A1B3B-DF5F-4B9A-B528-2033D4931FCA}"/>
                  </a:ext>
                </a:extLst>
              </p:cNvPr>
              <p:cNvSpPr/>
              <p:nvPr/>
            </p:nvSpPr>
            <p:spPr>
              <a:xfrm>
                <a:off x="9334501" y="2000250"/>
                <a:ext cx="229548" cy="1478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CEC0E68-1F7F-4DDD-9A66-4909EA525AAA}"/>
                </a:ext>
              </a:extLst>
            </p:cNvPr>
            <p:cNvGrpSpPr/>
            <p:nvPr/>
          </p:nvGrpSpPr>
          <p:grpSpPr>
            <a:xfrm>
              <a:off x="7462064" y="3414068"/>
              <a:ext cx="781049" cy="361951"/>
              <a:chOff x="8559546" y="1716559"/>
              <a:chExt cx="1784604" cy="731367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448868C-95EA-4925-8994-AD440897A5D1}"/>
                  </a:ext>
                </a:extLst>
              </p:cNvPr>
              <p:cNvSpPr/>
              <p:nvPr/>
            </p:nvSpPr>
            <p:spPr>
              <a:xfrm>
                <a:off x="8559546" y="1716559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2B962BF-CCD4-4BFB-BC10-9D2D934374E6}"/>
                  </a:ext>
                </a:extLst>
              </p:cNvPr>
              <p:cNvSpPr/>
              <p:nvPr/>
            </p:nvSpPr>
            <p:spPr>
              <a:xfrm>
                <a:off x="9569196" y="1716560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3EF71C7-2F78-485F-BB88-02FDF6FD1A66}"/>
                  </a:ext>
                </a:extLst>
              </p:cNvPr>
              <p:cNvGrpSpPr/>
              <p:nvPr/>
            </p:nvGrpSpPr>
            <p:grpSpPr>
              <a:xfrm>
                <a:off x="8708898" y="1836179"/>
                <a:ext cx="495300" cy="492126"/>
                <a:chOff x="8920302" y="3492390"/>
                <a:chExt cx="495300" cy="492126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7858F92-3EA2-4163-B625-046308D81C42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8200AC15-0060-49B9-B495-C2AB5637C2F0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74042076-E7E3-40E9-ABD1-E1AC11A6A8EF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E8850E3-A5C9-447D-89BA-0A31B7691855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0D1FBBE-3972-4B79-90FE-3ECB22B0C368}"/>
                  </a:ext>
                </a:extLst>
              </p:cNvPr>
              <p:cNvGrpSpPr/>
              <p:nvPr/>
            </p:nvGrpSpPr>
            <p:grpSpPr>
              <a:xfrm>
                <a:off x="9709023" y="1844116"/>
                <a:ext cx="495300" cy="492126"/>
                <a:chOff x="8920302" y="3492390"/>
                <a:chExt cx="495300" cy="492126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C5F68B8-49B4-45F1-BE01-47A8E6C142F4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70B86594-B356-4304-8282-8758D147B830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14FDE00-1E36-4676-A8FE-74F16FF4C7D2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9D90372-0967-4083-B971-E432A020CB9A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Flowchart: Process 118">
                <a:extLst>
                  <a:ext uri="{FF2B5EF4-FFF2-40B4-BE49-F238E27FC236}">
                    <a16:creationId xmlns:a16="http://schemas.microsoft.com/office/drawing/2014/main" id="{AA09B553-54FA-435D-A213-29B56039EA5C}"/>
                  </a:ext>
                </a:extLst>
              </p:cNvPr>
              <p:cNvSpPr/>
              <p:nvPr/>
            </p:nvSpPr>
            <p:spPr>
              <a:xfrm>
                <a:off x="9334501" y="2000250"/>
                <a:ext cx="229548" cy="1478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D1D55EA-AF95-4EFD-9D42-40F1F04BE60E}"/>
                </a:ext>
              </a:extLst>
            </p:cNvPr>
            <p:cNvGrpSpPr/>
            <p:nvPr/>
          </p:nvGrpSpPr>
          <p:grpSpPr>
            <a:xfrm>
              <a:off x="7184095" y="5577186"/>
              <a:ext cx="781049" cy="361951"/>
              <a:chOff x="8559546" y="1716559"/>
              <a:chExt cx="1784604" cy="731367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85818DD-A27A-4386-AAA3-B6C93B4D378F}"/>
                  </a:ext>
                </a:extLst>
              </p:cNvPr>
              <p:cNvSpPr/>
              <p:nvPr/>
            </p:nvSpPr>
            <p:spPr>
              <a:xfrm>
                <a:off x="8559546" y="1716559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9CEE549-08A4-481F-94E1-39412332DCCA}"/>
                  </a:ext>
                </a:extLst>
              </p:cNvPr>
              <p:cNvSpPr/>
              <p:nvPr/>
            </p:nvSpPr>
            <p:spPr>
              <a:xfrm>
                <a:off x="9569196" y="1716560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435F4159-2653-4A1B-BB3C-58ACF3241CC0}"/>
                  </a:ext>
                </a:extLst>
              </p:cNvPr>
              <p:cNvGrpSpPr/>
              <p:nvPr/>
            </p:nvGrpSpPr>
            <p:grpSpPr>
              <a:xfrm>
                <a:off x="8708898" y="1836179"/>
                <a:ext cx="495300" cy="492126"/>
                <a:chOff x="8920302" y="3492390"/>
                <a:chExt cx="495300" cy="49212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E08D43F-03A9-4A24-B825-0DA003088B7D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BB0D6F34-ED5A-4D6C-948C-07A88CF0D92B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C846D6B2-21EE-4E91-BB33-AB3CC9851851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764BF0E1-4B1F-4466-9D0A-F3B74487F22C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28C02CC3-7E8C-4D19-BA81-758841658FDE}"/>
                  </a:ext>
                </a:extLst>
              </p:cNvPr>
              <p:cNvGrpSpPr/>
              <p:nvPr/>
            </p:nvGrpSpPr>
            <p:grpSpPr>
              <a:xfrm>
                <a:off x="9709023" y="1844116"/>
                <a:ext cx="495300" cy="492126"/>
                <a:chOff x="8920302" y="3492390"/>
                <a:chExt cx="495300" cy="492126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3C1A21F-A9CC-48B6-8C62-D3CDE7D42A22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B7A5EA5-6AC2-4776-92EF-73A7BB295779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0142F288-32BF-40F7-A730-3A007E140B35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8A2AF80-B56F-4A78-8384-D403EAC8207C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Flowchart: Process 132">
                <a:extLst>
                  <a:ext uri="{FF2B5EF4-FFF2-40B4-BE49-F238E27FC236}">
                    <a16:creationId xmlns:a16="http://schemas.microsoft.com/office/drawing/2014/main" id="{8AEFE1B9-F0FD-405B-AC86-D7C749669150}"/>
                  </a:ext>
                </a:extLst>
              </p:cNvPr>
              <p:cNvSpPr/>
              <p:nvPr/>
            </p:nvSpPr>
            <p:spPr>
              <a:xfrm>
                <a:off x="9334501" y="2000250"/>
                <a:ext cx="229548" cy="1478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4394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EEB-E187-4931-88B0-27D71950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F1C5-6E25-4763-875C-0E300E24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FF0000"/>
                </a:solidFill>
              </a:rPr>
              <a:t>[1]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William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Gropp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Ewing Lusk, and Anthony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Skjellum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. 2014. Using MPI: Portable Parallel Programming with the Message-Passing Interface. The MIT Press.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[2] 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arc-Andre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Hermanns</a:t>
            </a:r>
            <a:r>
              <a:rPr lang="en-US" sz="2000" i="1" dirty="0">
                <a:solidFill>
                  <a:schemeClr val="accent1"/>
                </a:solidFill>
              </a:rPr>
              <a:t>. 2021. MPI in </a:t>
            </a:r>
            <a:r>
              <a:rPr lang="en-US" sz="2000" i="1">
                <a:solidFill>
                  <a:schemeClr val="accent1"/>
                </a:solidFill>
              </a:rPr>
              <a:t>Small Bites. </a:t>
            </a:r>
            <a:r>
              <a:rPr lang="en-US" sz="2000" i="1" dirty="0">
                <a:solidFill>
                  <a:schemeClr val="accent1"/>
                </a:solidFill>
              </a:rPr>
              <a:t>PPCES 2021. </a:t>
            </a:r>
            <a:br>
              <a:rPr lang="en-US" sz="1050" dirty="0">
                <a:solidFill>
                  <a:schemeClr val="accent1"/>
                </a:solidFill>
              </a:rPr>
            </a:br>
            <a:br>
              <a:rPr lang="en-US" sz="1400" dirty="0"/>
            </a:br>
            <a:br>
              <a:rPr lang="en-US" sz="2000" dirty="0"/>
            </a:br>
            <a:endParaRPr lang="en-US" sz="2000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7071-E508-409D-AF52-87FB204A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Shared-Memory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AED7-F283-4A8A-A355-CC68D5BA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7955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processing elements </a:t>
            </a:r>
            <a:r>
              <a:rPr lang="en-US" sz="2000" b="1" dirty="0"/>
              <a:t>P</a:t>
            </a:r>
            <a:r>
              <a:rPr lang="en-US" sz="2000" dirty="0"/>
              <a:t> have direct access to memory </a:t>
            </a:r>
            <a:r>
              <a:rPr lang="en-US" sz="2000" b="1" dirty="0"/>
              <a:t>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Data exchange </a:t>
            </a:r>
            <a:r>
              <a:rPr lang="en-US" sz="2000" dirty="0"/>
              <a:t>is achieved through </a:t>
            </a:r>
            <a:r>
              <a:rPr lang="en-US" sz="2000" b="1" dirty="0">
                <a:solidFill>
                  <a:srgbClr val="FF0000"/>
                </a:solidFill>
              </a:rPr>
              <a:t>read/write operations on shared variables </a:t>
            </a:r>
            <a:r>
              <a:rPr lang="en-US" sz="2000" dirty="0"/>
              <a:t>located in the </a:t>
            </a:r>
            <a:r>
              <a:rPr lang="en-US" sz="2000" b="1" dirty="0">
                <a:solidFill>
                  <a:srgbClr val="FF0000"/>
                </a:solidFill>
              </a:rPr>
              <a:t>physical global address space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Pthreads</a:t>
            </a:r>
          </a:p>
          <a:p>
            <a:pPr lvl="1"/>
            <a:r>
              <a:rPr lang="en-US" sz="2000" dirty="0"/>
              <a:t>OpenMP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F7D963-BD37-403F-A8AD-01BE7CE9E947}"/>
              </a:ext>
            </a:extLst>
          </p:cNvPr>
          <p:cNvGrpSpPr/>
          <p:nvPr/>
        </p:nvGrpSpPr>
        <p:grpSpPr>
          <a:xfrm>
            <a:off x="3352171" y="2471603"/>
            <a:ext cx="4724400" cy="1914793"/>
            <a:chOff x="882441" y="2471603"/>
            <a:chExt cx="4724400" cy="1914793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FEABC84D-7756-4078-AAA5-4E0A7B44B7E7}"/>
                </a:ext>
              </a:extLst>
            </p:cNvPr>
            <p:cNvSpPr/>
            <p:nvPr/>
          </p:nvSpPr>
          <p:spPr>
            <a:xfrm>
              <a:off x="882441" y="2471603"/>
              <a:ext cx="4724400" cy="51953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 M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F853873F-F0DF-4B94-A05A-38050962A2AC}"/>
                </a:ext>
              </a:extLst>
            </p:cNvPr>
            <p:cNvSpPr/>
            <p:nvPr/>
          </p:nvSpPr>
          <p:spPr>
            <a:xfrm>
              <a:off x="1130127" y="2592764"/>
              <a:ext cx="632978" cy="325680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7860B1B-04E0-4E31-9875-54EB4EF63635}"/>
                </a:ext>
              </a:extLst>
            </p:cNvPr>
            <p:cNvSpPr/>
            <p:nvPr/>
          </p:nvSpPr>
          <p:spPr>
            <a:xfrm>
              <a:off x="1194342" y="3971193"/>
              <a:ext cx="504547" cy="413293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3E4AE5F1-4F7A-4609-A55C-64D4FCF8A1CB}"/>
                </a:ext>
              </a:extLst>
            </p:cNvPr>
            <p:cNvSpPr/>
            <p:nvPr/>
          </p:nvSpPr>
          <p:spPr>
            <a:xfrm>
              <a:off x="2341041" y="3971193"/>
              <a:ext cx="504547" cy="413293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93C55634-03BD-41DF-8258-C0D231ACE2F4}"/>
                </a:ext>
              </a:extLst>
            </p:cNvPr>
            <p:cNvSpPr/>
            <p:nvPr/>
          </p:nvSpPr>
          <p:spPr>
            <a:xfrm>
              <a:off x="3698735" y="3973103"/>
              <a:ext cx="504547" cy="413293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21E4448A-E232-48B1-806E-5045C7763092}"/>
                </a:ext>
              </a:extLst>
            </p:cNvPr>
            <p:cNvSpPr/>
            <p:nvPr/>
          </p:nvSpPr>
          <p:spPr>
            <a:xfrm>
              <a:off x="4781218" y="3971193"/>
              <a:ext cx="504547" cy="413293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521760D1-3693-42ED-9219-D27DCB6041C3}"/>
                </a:ext>
              </a:extLst>
            </p:cNvPr>
            <p:cNvSpPr/>
            <p:nvPr/>
          </p:nvSpPr>
          <p:spPr>
            <a:xfrm>
              <a:off x="1400745" y="2959503"/>
              <a:ext cx="298144" cy="980054"/>
            </a:xfrm>
            <a:prstGeom prst="upArrow">
              <a:avLst>
                <a:gd name="adj1" fmla="val 42138"/>
                <a:gd name="adj2" fmla="val 500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F4FDC205-D001-4463-A0C0-6BD7FB00A814}"/>
                </a:ext>
              </a:extLst>
            </p:cNvPr>
            <p:cNvSpPr/>
            <p:nvPr/>
          </p:nvSpPr>
          <p:spPr>
            <a:xfrm rot="7285677">
              <a:off x="2683549" y="2346954"/>
              <a:ext cx="222235" cy="2236855"/>
            </a:xfrm>
            <a:prstGeom prst="upArrow">
              <a:avLst>
                <a:gd name="adj1" fmla="val 42138"/>
                <a:gd name="adj2" fmla="val 500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B1C96DF-1265-4E70-A758-B53604122914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446616" y="2918444"/>
              <a:ext cx="0" cy="105274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120543-4541-4DB0-A495-BDA4DC649923}"/>
                </a:ext>
              </a:extLst>
            </p:cNvPr>
            <p:cNvCxnSpPr>
              <a:cxnSpLocks/>
            </p:cNvCxnSpPr>
            <p:nvPr/>
          </p:nvCxnSpPr>
          <p:spPr>
            <a:xfrm>
              <a:off x="2593314" y="2969019"/>
              <a:ext cx="0" cy="97053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F9DC17-0A22-4BAF-B206-D7BFA8E38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350" y="2991140"/>
              <a:ext cx="7658" cy="9522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AD0035-7FB6-4622-B7D1-1B23B8B33BD6}"/>
                </a:ext>
              </a:extLst>
            </p:cNvPr>
            <p:cNvCxnSpPr>
              <a:cxnSpLocks/>
            </p:cNvCxnSpPr>
            <p:nvPr/>
          </p:nvCxnSpPr>
          <p:spPr>
            <a:xfrm>
              <a:off x="5033491" y="2991140"/>
              <a:ext cx="0" cy="9484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E0E2C26-C2E4-4755-B340-2C06C7ACD6E6}"/>
              </a:ext>
            </a:extLst>
          </p:cNvPr>
          <p:cNvSpPr txBox="1"/>
          <p:nvPr/>
        </p:nvSpPr>
        <p:spPr>
          <a:xfrm>
            <a:off x="3951959" y="3297887"/>
            <a:ext cx="78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C3732E-9854-426E-8141-29C51215E214}"/>
              </a:ext>
            </a:extLst>
          </p:cNvPr>
          <p:cNvSpPr txBox="1"/>
          <p:nvPr/>
        </p:nvSpPr>
        <p:spPr>
          <a:xfrm>
            <a:off x="5330597" y="3244334"/>
            <a:ext cx="78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45607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CCE-6FAF-4043-9732-949C53C3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Distributed-Memory Programming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633A-AEE2-41CE-91A7-E05819E3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Each processing element </a:t>
            </a:r>
            <a:r>
              <a:rPr lang="en-US" sz="2200" b="1" dirty="0"/>
              <a:t>P</a:t>
            </a:r>
            <a:r>
              <a:rPr lang="en-US" sz="2200" dirty="0"/>
              <a:t> has its own memory module </a:t>
            </a:r>
            <a:r>
              <a:rPr lang="en-US" sz="2200" b="1" dirty="0"/>
              <a:t>M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Data exchange </a:t>
            </a:r>
            <a:r>
              <a:rPr lang="en-US" sz="2200" dirty="0"/>
              <a:t>is achieved through </a:t>
            </a:r>
            <a:r>
              <a:rPr lang="en-US" sz="2200" b="1" dirty="0">
                <a:solidFill>
                  <a:srgbClr val="FF0000"/>
                </a:solidFill>
              </a:rPr>
              <a:t>send/received operations </a:t>
            </a:r>
            <a:r>
              <a:rPr lang="en-US" sz="2200" dirty="0"/>
              <a:t>via a </a:t>
            </a:r>
            <a:r>
              <a:rPr lang="en-US" sz="2200" b="1" dirty="0">
                <a:solidFill>
                  <a:srgbClr val="FF0000"/>
                </a:solidFill>
              </a:rPr>
              <a:t>message passing </a:t>
            </a:r>
            <a:r>
              <a:rPr lang="en-US" sz="2200" dirty="0"/>
              <a:t>mechanism over the network. </a:t>
            </a:r>
          </a:p>
          <a:p>
            <a:pPr lvl="1"/>
            <a:r>
              <a:rPr lang="en-US" sz="2200" dirty="0"/>
              <a:t>Two distinct copies of the data are at the sender and the receiver because the two processing elements do not share the same physical address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43CCD6-1B57-4785-A42B-273D385AA29A}"/>
              </a:ext>
            </a:extLst>
          </p:cNvPr>
          <p:cNvGrpSpPr/>
          <p:nvPr/>
        </p:nvGrpSpPr>
        <p:grpSpPr>
          <a:xfrm>
            <a:off x="4209486" y="2352675"/>
            <a:ext cx="3773027" cy="2467100"/>
            <a:chOff x="1091878" y="2377596"/>
            <a:chExt cx="4281349" cy="285616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0E611BB-E4EE-4C54-AFCF-22C3A396059F}"/>
                </a:ext>
              </a:extLst>
            </p:cNvPr>
            <p:cNvCxnSpPr>
              <a:cxnSpLocks/>
            </p:cNvCxnSpPr>
            <p:nvPr/>
          </p:nvCxnSpPr>
          <p:spPr>
            <a:xfrm>
              <a:off x="3913591" y="2991140"/>
              <a:ext cx="0" cy="9800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3AD80BE3-E14E-4838-8930-B481C7E7F0E4}"/>
                </a:ext>
              </a:extLst>
            </p:cNvPr>
            <p:cNvSpPr/>
            <p:nvPr/>
          </p:nvSpPr>
          <p:spPr>
            <a:xfrm>
              <a:off x="1091878" y="2404850"/>
              <a:ext cx="709473" cy="58629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0082DAE0-FB66-434C-9B41-CAA9C3A2BED7}"/>
                </a:ext>
              </a:extLst>
            </p:cNvPr>
            <p:cNvSpPr/>
            <p:nvPr/>
          </p:nvSpPr>
          <p:spPr>
            <a:xfrm>
              <a:off x="3558854" y="2394929"/>
              <a:ext cx="709473" cy="58629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0FE25F-2BB5-413F-913D-2B156D4445D9}"/>
                </a:ext>
              </a:extLst>
            </p:cNvPr>
            <p:cNvGrpSpPr/>
            <p:nvPr/>
          </p:nvGrpSpPr>
          <p:grpSpPr>
            <a:xfrm>
              <a:off x="1151337" y="2377596"/>
              <a:ext cx="4221890" cy="2856162"/>
              <a:chOff x="1151337" y="2377596"/>
              <a:chExt cx="4221890" cy="2856162"/>
            </a:xfrm>
          </p:grpSpPr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13BDFC11-24D9-4EDF-8AF0-9A779A82AB3A}"/>
                  </a:ext>
                </a:extLst>
              </p:cNvPr>
              <p:cNvSpPr/>
              <p:nvPr/>
            </p:nvSpPr>
            <p:spPr>
              <a:xfrm>
                <a:off x="1194342" y="3971193"/>
                <a:ext cx="504547" cy="413293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71F96165-812C-4518-9231-503EBD714BD1}"/>
                  </a:ext>
                </a:extLst>
              </p:cNvPr>
              <p:cNvSpPr/>
              <p:nvPr/>
            </p:nvSpPr>
            <p:spPr>
              <a:xfrm>
                <a:off x="2341041" y="3971193"/>
                <a:ext cx="504547" cy="413293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25F86BAC-5A9F-464C-850E-FE7B84467CC3}"/>
                  </a:ext>
                </a:extLst>
              </p:cNvPr>
              <p:cNvSpPr/>
              <p:nvPr/>
            </p:nvSpPr>
            <p:spPr>
              <a:xfrm>
                <a:off x="3698735" y="3973103"/>
                <a:ext cx="504547" cy="413293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1BDD191C-240B-4154-8BD7-91C2DF272AD4}"/>
                  </a:ext>
                </a:extLst>
              </p:cNvPr>
              <p:cNvSpPr/>
              <p:nvPr/>
            </p:nvSpPr>
            <p:spPr>
              <a:xfrm>
                <a:off x="4781218" y="3971193"/>
                <a:ext cx="504547" cy="413293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9DADD0A-A4CB-4CD4-B25B-D1BC79CA4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16" y="2991140"/>
                <a:ext cx="0" cy="98005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EC2702C-18A8-482D-B702-AC0DF35F6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9141" y="2991140"/>
                <a:ext cx="0" cy="98005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E13EF3E-7AFB-4DCD-A4A9-AA8F81BC8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8491" y="2991140"/>
                <a:ext cx="0" cy="98005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lowchart: Process 15">
                <a:extLst>
                  <a:ext uri="{FF2B5EF4-FFF2-40B4-BE49-F238E27FC236}">
                    <a16:creationId xmlns:a16="http://schemas.microsoft.com/office/drawing/2014/main" id="{87A3394C-E79A-4430-8B68-EAABD500ACC0}"/>
                  </a:ext>
                </a:extLst>
              </p:cNvPr>
              <p:cNvSpPr/>
              <p:nvPr/>
            </p:nvSpPr>
            <p:spPr>
              <a:xfrm>
                <a:off x="2256303" y="2404850"/>
                <a:ext cx="709473" cy="5862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17" name="Flowchart: Process 16">
                <a:extLst>
                  <a:ext uri="{FF2B5EF4-FFF2-40B4-BE49-F238E27FC236}">
                    <a16:creationId xmlns:a16="http://schemas.microsoft.com/office/drawing/2014/main" id="{66CFBDA4-8124-4732-827B-C4DFE0CE23E7}"/>
                  </a:ext>
                </a:extLst>
              </p:cNvPr>
              <p:cNvSpPr/>
              <p:nvPr/>
            </p:nvSpPr>
            <p:spPr>
              <a:xfrm>
                <a:off x="4663754" y="2377596"/>
                <a:ext cx="709473" cy="5862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18" name="Flowchart: Process 17">
                <a:extLst>
                  <a:ext uri="{FF2B5EF4-FFF2-40B4-BE49-F238E27FC236}">
                    <a16:creationId xmlns:a16="http://schemas.microsoft.com/office/drawing/2014/main" id="{FC013F73-E5BC-48AF-9635-E7BA66072944}"/>
                  </a:ext>
                </a:extLst>
              </p:cNvPr>
              <p:cNvSpPr/>
              <p:nvPr/>
            </p:nvSpPr>
            <p:spPr>
              <a:xfrm>
                <a:off x="1151339" y="2466472"/>
                <a:ext cx="590550" cy="457200"/>
              </a:xfrm>
              <a:prstGeom prst="flowChartProcess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</a:t>
                </a:r>
              </a:p>
            </p:txBody>
          </p:sp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5FD9EBAC-5878-4C0E-A66E-82C4657B81A1}"/>
                  </a:ext>
                </a:extLst>
              </p:cNvPr>
              <p:cNvSpPr/>
              <p:nvPr/>
            </p:nvSpPr>
            <p:spPr>
              <a:xfrm>
                <a:off x="3621166" y="2466472"/>
                <a:ext cx="590550" cy="457200"/>
              </a:xfrm>
              <a:prstGeom prst="flowChartProcess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</a:t>
                </a:r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27E23089-AB53-42EF-A4FC-AC471DC807A7}"/>
                  </a:ext>
                </a:extLst>
              </p:cNvPr>
              <p:cNvSpPr/>
              <p:nvPr/>
            </p:nvSpPr>
            <p:spPr>
              <a:xfrm flipH="1">
                <a:off x="1151337" y="4557483"/>
                <a:ext cx="4221889" cy="676275"/>
              </a:xfrm>
              <a:prstGeom prst="left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Network</a:t>
                </a:r>
              </a:p>
            </p:txBody>
          </p:sp>
          <p:sp>
            <p:nvSpPr>
              <p:cNvPr id="21" name="Arrow: Up 20">
                <a:extLst>
                  <a:ext uri="{FF2B5EF4-FFF2-40B4-BE49-F238E27FC236}">
                    <a16:creationId xmlns:a16="http://schemas.microsoft.com/office/drawing/2014/main" id="{6137CEB3-97FF-4650-9C15-9DCC8C24EF52}"/>
                  </a:ext>
                </a:extLst>
              </p:cNvPr>
              <p:cNvSpPr/>
              <p:nvPr/>
            </p:nvSpPr>
            <p:spPr>
              <a:xfrm rot="9374328" flipH="1">
                <a:off x="1884340" y="2797552"/>
                <a:ext cx="260670" cy="1907470"/>
              </a:xfrm>
              <a:prstGeom prst="upArrow">
                <a:avLst>
                  <a:gd name="adj1" fmla="val 42138"/>
                  <a:gd name="adj2" fmla="val 50000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Up 21">
                <a:extLst>
                  <a:ext uri="{FF2B5EF4-FFF2-40B4-BE49-F238E27FC236}">
                    <a16:creationId xmlns:a16="http://schemas.microsoft.com/office/drawing/2014/main" id="{81941AEA-1DB0-4D0E-9D8D-29484C0A8F01}"/>
                  </a:ext>
                </a:extLst>
              </p:cNvPr>
              <p:cNvSpPr/>
              <p:nvPr/>
            </p:nvSpPr>
            <p:spPr>
              <a:xfrm rot="1909493" flipH="1">
                <a:off x="3010936" y="2733315"/>
                <a:ext cx="280629" cy="2105244"/>
              </a:xfrm>
              <a:prstGeom prst="upArrow">
                <a:avLst>
                  <a:gd name="adj1" fmla="val 42138"/>
                  <a:gd name="adj2" fmla="val 50000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090D33-7CC0-4104-AB9C-A63B7EFE3B33}"/>
                  </a:ext>
                </a:extLst>
              </p:cNvPr>
              <p:cNvSpPr txBox="1"/>
              <p:nvPr/>
            </p:nvSpPr>
            <p:spPr>
              <a:xfrm>
                <a:off x="1678198" y="3443905"/>
                <a:ext cx="782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send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C52579-742A-44B3-AD6C-2D7F6C41E287}"/>
                  </a:ext>
                </a:extLst>
              </p:cNvPr>
              <p:cNvSpPr txBox="1"/>
              <p:nvPr/>
            </p:nvSpPr>
            <p:spPr>
              <a:xfrm>
                <a:off x="2979702" y="3298586"/>
                <a:ext cx="954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receive</a:t>
                </a:r>
              </a:p>
            </p:txBody>
          </p:sp>
          <p:sp>
            <p:nvSpPr>
              <p:cNvPr id="25" name="Content Placeholder 31" descr="Envelope">
                <a:extLst>
                  <a:ext uri="{FF2B5EF4-FFF2-40B4-BE49-F238E27FC236}">
                    <a16:creationId xmlns:a16="http://schemas.microsoft.com/office/drawing/2014/main" id="{CA12FBDC-8693-4967-99CD-4DC080D61DC7}"/>
                  </a:ext>
                </a:extLst>
              </p:cNvPr>
              <p:cNvSpPr/>
              <p:nvPr/>
            </p:nvSpPr>
            <p:spPr>
              <a:xfrm>
                <a:off x="2271679" y="4729613"/>
                <a:ext cx="390762" cy="273533"/>
              </a:xfrm>
              <a:custGeom>
                <a:avLst/>
                <a:gdLst>
                  <a:gd name="connsiteX0" fmla="*/ 0 w 390762"/>
                  <a:gd name="connsiteY0" fmla="*/ 0 h 273533"/>
                  <a:gd name="connsiteX1" fmla="*/ 0 w 390762"/>
                  <a:gd name="connsiteY1" fmla="*/ 273534 h 273533"/>
                  <a:gd name="connsiteX2" fmla="*/ 390763 w 390762"/>
                  <a:gd name="connsiteY2" fmla="*/ 273534 h 273533"/>
                  <a:gd name="connsiteX3" fmla="*/ 390763 w 390762"/>
                  <a:gd name="connsiteY3" fmla="*/ 0 h 273533"/>
                  <a:gd name="connsiteX4" fmla="*/ 0 w 390762"/>
                  <a:gd name="connsiteY4" fmla="*/ 0 h 273533"/>
                  <a:gd name="connsiteX5" fmla="*/ 202220 w 390762"/>
                  <a:gd name="connsiteY5" fmla="*/ 170470 h 273533"/>
                  <a:gd name="connsiteX6" fmla="*/ 188543 w 390762"/>
                  <a:gd name="connsiteY6" fmla="*/ 170470 h 273533"/>
                  <a:gd name="connsiteX7" fmla="*/ 43961 w 390762"/>
                  <a:gd name="connsiteY7" fmla="*/ 29307 h 273533"/>
                  <a:gd name="connsiteX8" fmla="*/ 347290 w 390762"/>
                  <a:gd name="connsiteY8" fmla="*/ 29307 h 273533"/>
                  <a:gd name="connsiteX9" fmla="*/ 202220 w 390762"/>
                  <a:gd name="connsiteY9" fmla="*/ 170470 h 273533"/>
                  <a:gd name="connsiteX10" fmla="*/ 124556 w 390762"/>
                  <a:gd name="connsiteY10" fmla="*/ 135302 h 273533"/>
                  <a:gd name="connsiteX11" fmla="*/ 29307 w 390762"/>
                  <a:gd name="connsiteY11" fmla="*/ 231038 h 273533"/>
                  <a:gd name="connsiteX12" fmla="*/ 29307 w 390762"/>
                  <a:gd name="connsiteY12" fmla="*/ 42007 h 273533"/>
                  <a:gd name="connsiteX13" fmla="*/ 124556 w 390762"/>
                  <a:gd name="connsiteY13" fmla="*/ 135302 h 273533"/>
                  <a:gd name="connsiteX14" fmla="*/ 138721 w 390762"/>
                  <a:gd name="connsiteY14" fmla="*/ 148978 h 273533"/>
                  <a:gd name="connsiteX15" fmla="*/ 175355 w 390762"/>
                  <a:gd name="connsiteY15" fmla="*/ 184635 h 273533"/>
                  <a:gd name="connsiteX16" fmla="*/ 195870 w 390762"/>
                  <a:gd name="connsiteY16" fmla="*/ 192939 h 273533"/>
                  <a:gd name="connsiteX17" fmla="*/ 216385 w 390762"/>
                  <a:gd name="connsiteY17" fmla="*/ 184635 h 273533"/>
                  <a:gd name="connsiteX18" fmla="*/ 253019 w 390762"/>
                  <a:gd name="connsiteY18" fmla="*/ 148978 h 273533"/>
                  <a:gd name="connsiteX19" fmla="*/ 347779 w 390762"/>
                  <a:gd name="connsiteY19" fmla="*/ 244227 h 273533"/>
                  <a:gd name="connsiteX20" fmla="*/ 43472 w 390762"/>
                  <a:gd name="connsiteY20" fmla="*/ 244227 h 273533"/>
                  <a:gd name="connsiteX21" fmla="*/ 138721 w 390762"/>
                  <a:gd name="connsiteY21" fmla="*/ 148978 h 273533"/>
                  <a:gd name="connsiteX22" fmla="*/ 266207 w 390762"/>
                  <a:gd name="connsiteY22" fmla="*/ 135302 h 273533"/>
                  <a:gd name="connsiteX23" fmla="*/ 361455 w 390762"/>
                  <a:gd name="connsiteY23" fmla="*/ 42495 h 273533"/>
                  <a:gd name="connsiteX24" fmla="*/ 361455 w 390762"/>
                  <a:gd name="connsiteY24" fmla="*/ 230550 h 273533"/>
                  <a:gd name="connsiteX25" fmla="*/ 266207 w 390762"/>
                  <a:gd name="connsiteY25" fmla="*/ 135302 h 273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0762" h="273533">
                    <a:moveTo>
                      <a:pt x="0" y="0"/>
                    </a:moveTo>
                    <a:lnTo>
                      <a:pt x="0" y="273534"/>
                    </a:lnTo>
                    <a:lnTo>
                      <a:pt x="390763" y="273534"/>
                    </a:lnTo>
                    <a:lnTo>
                      <a:pt x="390763" y="0"/>
                    </a:lnTo>
                    <a:lnTo>
                      <a:pt x="0" y="0"/>
                    </a:lnTo>
                    <a:close/>
                    <a:moveTo>
                      <a:pt x="202220" y="170470"/>
                    </a:moveTo>
                    <a:cubicBezTo>
                      <a:pt x="198312" y="174378"/>
                      <a:pt x="192451" y="174378"/>
                      <a:pt x="188543" y="170470"/>
                    </a:cubicBezTo>
                    <a:lnTo>
                      <a:pt x="43961" y="29307"/>
                    </a:lnTo>
                    <a:lnTo>
                      <a:pt x="347290" y="29307"/>
                    </a:lnTo>
                    <a:lnTo>
                      <a:pt x="202220" y="170470"/>
                    </a:lnTo>
                    <a:close/>
                    <a:moveTo>
                      <a:pt x="124556" y="135302"/>
                    </a:moveTo>
                    <a:lnTo>
                      <a:pt x="29307" y="231038"/>
                    </a:lnTo>
                    <a:lnTo>
                      <a:pt x="29307" y="42007"/>
                    </a:lnTo>
                    <a:lnTo>
                      <a:pt x="124556" y="135302"/>
                    </a:lnTo>
                    <a:close/>
                    <a:moveTo>
                      <a:pt x="138721" y="148978"/>
                    </a:moveTo>
                    <a:lnTo>
                      <a:pt x="175355" y="184635"/>
                    </a:lnTo>
                    <a:cubicBezTo>
                      <a:pt x="181216" y="190008"/>
                      <a:pt x="188543" y="192939"/>
                      <a:pt x="195870" y="192939"/>
                    </a:cubicBezTo>
                    <a:cubicBezTo>
                      <a:pt x="203197" y="192939"/>
                      <a:pt x="210523" y="190008"/>
                      <a:pt x="216385" y="184635"/>
                    </a:cubicBezTo>
                    <a:lnTo>
                      <a:pt x="253019" y="148978"/>
                    </a:lnTo>
                    <a:lnTo>
                      <a:pt x="347779" y="244227"/>
                    </a:lnTo>
                    <a:lnTo>
                      <a:pt x="43472" y="244227"/>
                    </a:lnTo>
                    <a:lnTo>
                      <a:pt x="138721" y="148978"/>
                    </a:lnTo>
                    <a:close/>
                    <a:moveTo>
                      <a:pt x="266207" y="135302"/>
                    </a:moveTo>
                    <a:lnTo>
                      <a:pt x="361455" y="42495"/>
                    </a:lnTo>
                    <a:lnTo>
                      <a:pt x="361455" y="230550"/>
                    </a:lnTo>
                    <a:lnTo>
                      <a:pt x="266207" y="135302"/>
                    </a:lnTo>
                    <a:close/>
                  </a:path>
                </a:pathLst>
              </a:custGeom>
              <a:solidFill>
                <a:srgbClr val="000000"/>
              </a:solidFill>
              <a:ln w="48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81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72C7-60C5-4162-9F4C-3DE681D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Distributed-Memory Programming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643D-170C-41E6-B56A-2C8813441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Each processing element works on a separate memory module </a:t>
            </a:r>
            <a:r>
              <a:rPr lang="en-US" sz="2000" b="1" dirty="0"/>
              <a:t>M.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Data exchange </a:t>
            </a:r>
            <a:r>
              <a:rPr lang="en-US" sz="2000" dirty="0"/>
              <a:t>is achieved through </a:t>
            </a:r>
            <a:r>
              <a:rPr lang="en-US" sz="2000" b="1" dirty="0">
                <a:solidFill>
                  <a:srgbClr val="FF0000"/>
                </a:solidFill>
              </a:rPr>
              <a:t>message passing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Message Passing = Send/Receive operations.</a:t>
            </a:r>
          </a:p>
          <a:p>
            <a:pPr lvl="1"/>
            <a:r>
              <a:rPr lang="en-US" sz="2000" dirty="0"/>
              <a:t>No shared variables</a:t>
            </a:r>
            <a:r>
              <a:rPr lang="en-US" sz="1600" dirty="0"/>
              <a:t>	</a:t>
            </a:r>
            <a:r>
              <a:rPr lang="en-US" sz="2000" dirty="0"/>
              <a:t> are involved because the processing elements do not share a common virtual global address space.</a:t>
            </a:r>
          </a:p>
          <a:p>
            <a:pPr lvl="1"/>
            <a:r>
              <a:rPr lang="en-US" sz="2000" dirty="0"/>
              <a:t>Synchronization is done</a:t>
            </a:r>
            <a:r>
              <a:rPr lang="en-US" sz="2000" b="1" dirty="0"/>
              <a:t> </a:t>
            </a:r>
            <a:r>
              <a:rPr lang="en-US" sz="2000" dirty="0"/>
              <a:t>implicitly via send/receive operations.</a:t>
            </a:r>
          </a:p>
        </p:txBody>
      </p:sp>
    </p:spTree>
    <p:extLst>
      <p:ext uri="{BB962C8B-B14F-4D97-AF65-F5344CB8AC3E}">
        <p14:creationId xmlns:p14="http://schemas.microsoft.com/office/powerpoint/2010/main" val="254533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FB6D-FE52-4BB5-B470-440EF38C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Single Program Multiple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CCE7-6B67-4FC7-A5E4-5F9A8683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Single Program Multiple Data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SPMD</a:t>
            </a:r>
            <a:r>
              <a:rPr lang="en-US" sz="2000" dirty="0"/>
              <a:t>)</a:t>
            </a:r>
          </a:p>
          <a:p>
            <a:r>
              <a:rPr lang="en-US" sz="2000" dirty="0"/>
              <a:t>Single Binary Executable</a:t>
            </a:r>
          </a:p>
          <a:p>
            <a:r>
              <a:rPr lang="en-US" sz="2000" dirty="0"/>
              <a:t>Multiple (different parts of) Data</a:t>
            </a:r>
          </a:p>
          <a:p>
            <a:r>
              <a:rPr lang="en-US" sz="2000" dirty="0"/>
              <a:t>Each process identifies itself using a unique ID.</a:t>
            </a:r>
            <a:br>
              <a:rPr lang="en-US" sz="24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an application that employs the distributed-memory programming model, each processing element has an OS process:</a:t>
            </a:r>
          </a:p>
          <a:p>
            <a:pPr lvl="1"/>
            <a:r>
              <a:rPr lang="en-US" sz="2000" dirty="0"/>
              <a:t>Each runs the same binary executable.</a:t>
            </a:r>
          </a:p>
          <a:p>
            <a:pPr lvl="1"/>
            <a:r>
              <a:rPr lang="en-US" sz="2000" dirty="0"/>
              <a:t>Each has its own virtual address space separated from those running on the other processing elements.</a:t>
            </a:r>
          </a:p>
          <a:p>
            <a:pPr lvl="1"/>
            <a:r>
              <a:rPr lang="en-US" sz="2000" dirty="0"/>
              <a:t>Process use their unique IDs to steer control flow of the individual processes.</a:t>
            </a:r>
          </a:p>
        </p:txBody>
      </p:sp>
    </p:spTree>
    <p:extLst>
      <p:ext uri="{BB962C8B-B14F-4D97-AF65-F5344CB8AC3E}">
        <p14:creationId xmlns:p14="http://schemas.microsoft.com/office/powerpoint/2010/main" val="29314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2F01388-107E-4BEF-9961-38CEC1808AC0}"/>
              </a:ext>
            </a:extLst>
          </p:cNvPr>
          <p:cNvSpPr/>
          <p:nvPr/>
        </p:nvSpPr>
        <p:spPr>
          <a:xfrm>
            <a:off x="1676400" y="3118367"/>
            <a:ext cx="6343649" cy="2696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2B5F5-1923-4A2B-B182-4D14F75A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Single Program Multiple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2CAF8-D2D5-4C97-9E86-51A5AE671E31}"/>
              </a:ext>
            </a:extLst>
          </p:cNvPr>
          <p:cNvSpPr/>
          <p:nvPr/>
        </p:nvSpPr>
        <p:spPr>
          <a:xfrm>
            <a:off x="4352925" y="2195514"/>
            <a:ext cx="9525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Executable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30AA5CB-FD98-44F1-B33A-07CEABAC16C7}"/>
              </a:ext>
            </a:extLst>
          </p:cNvPr>
          <p:cNvSpPr/>
          <p:nvPr/>
        </p:nvSpPr>
        <p:spPr>
          <a:xfrm>
            <a:off x="23145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0B330F3-DD4A-4EEC-A044-473581B55C8F}"/>
              </a:ext>
            </a:extLst>
          </p:cNvPr>
          <p:cNvSpPr/>
          <p:nvPr/>
        </p:nvSpPr>
        <p:spPr>
          <a:xfrm>
            <a:off x="32289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A31955E-44DE-48E6-8360-1E483DB18DA7}"/>
              </a:ext>
            </a:extLst>
          </p:cNvPr>
          <p:cNvSpPr/>
          <p:nvPr/>
        </p:nvSpPr>
        <p:spPr>
          <a:xfrm>
            <a:off x="41433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EA9EACB-6EBA-4919-BD52-D5F0BBAC3A98}"/>
              </a:ext>
            </a:extLst>
          </p:cNvPr>
          <p:cNvSpPr/>
          <p:nvPr/>
        </p:nvSpPr>
        <p:spPr>
          <a:xfrm>
            <a:off x="50577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E3ACB28-1F7F-4259-AD84-23DE2C0D54AE}"/>
              </a:ext>
            </a:extLst>
          </p:cNvPr>
          <p:cNvSpPr/>
          <p:nvPr/>
        </p:nvSpPr>
        <p:spPr>
          <a:xfrm>
            <a:off x="59721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9376215-A2A7-4C18-A5E9-F5C53F5D3DF6}"/>
              </a:ext>
            </a:extLst>
          </p:cNvPr>
          <p:cNvSpPr/>
          <p:nvPr/>
        </p:nvSpPr>
        <p:spPr>
          <a:xfrm>
            <a:off x="68865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538D7C2-17D8-44DC-ACFB-4889FA56197E}"/>
              </a:ext>
            </a:extLst>
          </p:cNvPr>
          <p:cNvSpPr/>
          <p:nvPr/>
        </p:nvSpPr>
        <p:spPr>
          <a:xfrm>
            <a:off x="2514600" y="3554349"/>
            <a:ext cx="914400" cy="9144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E4E2FAC-5FB8-4E61-BACC-332D7815363E}"/>
              </a:ext>
            </a:extLst>
          </p:cNvPr>
          <p:cNvSpPr/>
          <p:nvPr/>
        </p:nvSpPr>
        <p:spPr>
          <a:xfrm>
            <a:off x="3814763" y="3554349"/>
            <a:ext cx="914400" cy="9144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54F05FA-D337-4A15-90A4-FF532497A31C}"/>
              </a:ext>
            </a:extLst>
          </p:cNvPr>
          <p:cNvSpPr/>
          <p:nvPr/>
        </p:nvSpPr>
        <p:spPr>
          <a:xfrm>
            <a:off x="5114926" y="3552826"/>
            <a:ext cx="914400" cy="9144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B155AE9-0AA9-4C1D-B195-FC9D01A7AA8B}"/>
              </a:ext>
            </a:extLst>
          </p:cNvPr>
          <p:cNvSpPr/>
          <p:nvPr/>
        </p:nvSpPr>
        <p:spPr>
          <a:xfrm>
            <a:off x="6429375" y="3552826"/>
            <a:ext cx="914400" cy="9144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B4D1F2-DC82-49CA-97AF-E6C6B11247E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2971800" y="2814639"/>
            <a:ext cx="1857375" cy="739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9581FD-90D4-4645-8E98-AA67BED1CD77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4829175" y="2814639"/>
            <a:ext cx="2057400" cy="738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FAAD27-7E2C-4924-A8E1-69AF800C82EB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4271963" y="2814639"/>
            <a:ext cx="557212" cy="739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F75B2-0B8D-42DF-8B59-12D254E5E26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29175" y="2814639"/>
            <a:ext cx="800102" cy="704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37E05-E901-4E79-B5D9-02B900A48777}"/>
              </a:ext>
            </a:extLst>
          </p:cNvPr>
          <p:cNvSpPr/>
          <p:nvPr/>
        </p:nvSpPr>
        <p:spPr>
          <a:xfrm>
            <a:off x="4333876" y="5100639"/>
            <a:ext cx="952500" cy="619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4E17D6-F4E9-4E98-ADA7-F6A055BD9AD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986088" y="4461606"/>
            <a:ext cx="1824038" cy="639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316EFDA-8D88-4B17-8982-A44B7612A32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271963" y="4476750"/>
            <a:ext cx="538163" cy="623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BC2AC6-7C86-4E5F-9248-1330374B2887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10126" y="4476750"/>
            <a:ext cx="750094" cy="623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8912C2-9F04-4CD7-9B47-F34D70A6CB59}"/>
              </a:ext>
            </a:extLst>
          </p:cNvPr>
          <p:cNvCxnSpPr>
            <a:cxnSpLocks/>
          </p:cNvCxnSpPr>
          <p:nvPr/>
        </p:nvCxnSpPr>
        <p:spPr>
          <a:xfrm flipH="1">
            <a:off x="4867277" y="4476750"/>
            <a:ext cx="2038349" cy="623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A2C1E19-4C46-418F-BA0F-96C4E9942B1F}"/>
              </a:ext>
            </a:extLst>
          </p:cNvPr>
          <p:cNvSpPr/>
          <p:nvPr/>
        </p:nvSpPr>
        <p:spPr>
          <a:xfrm rot="5400000">
            <a:off x="6805015" y="3896953"/>
            <a:ext cx="3632921" cy="750095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Execution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EAFFDB-CE79-448C-B63B-1A1DBA4D265B}"/>
              </a:ext>
            </a:extLst>
          </p:cNvPr>
          <p:cNvSpPr txBox="1"/>
          <p:nvPr/>
        </p:nvSpPr>
        <p:spPr>
          <a:xfrm>
            <a:off x="5589593" y="2749035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SPMD 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7F7019-3276-41C2-AC23-B30856200982}"/>
              </a:ext>
            </a:extLst>
          </p:cNvPr>
          <p:cNvSpPr/>
          <p:nvPr/>
        </p:nvSpPr>
        <p:spPr>
          <a:xfrm>
            <a:off x="1988182" y="2199734"/>
            <a:ext cx="952500" cy="619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Source Code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C6A3E0-0651-44BD-BED8-CEAD32BED9EE}"/>
              </a:ext>
            </a:extLst>
          </p:cNvPr>
          <p:cNvCxnSpPr>
            <a:cxnSpLocks/>
            <a:stCxn id="60" idx="3"/>
            <a:endCxn id="4" idx="1"/>
          </p:cNvCxnSpPr>
          <p:nvPr/>
        </p:nvCxnSpPr>
        <p:spPr>
          <a:xfrm flipV="1">
            <a:off x="2940682" y="2505077"/>
            <a:ext cx="1412243" cy="4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2CD9BF3-2ABB-4C46-A87D-4EEAF9EDCCD7}"/>
              </a:ext>
            </a:extLst>
          </p:cNvPr>
          <p:cNvSpPr txBox="1"/>
          <p:nvPr/>
        </p:nvSpPr>
        <p:spPr>
          <a:xfrm>
            <a:off x="3167061" y="1809209"/>
            <a:ext cx="110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 &amp; Link</a:t>
            </a:r>
          </a:p>
        </p:txBody>
      </p:sp>
    </p:spTree>
    <p:extLst>
      <p:ext uri="{BB962C8B-B14F-4D97-AF65-F5344CB8AC3E}">
        <p14:creationId xmlns:p14="http://schemas.microsoft.com/office/powerpoint/2010/main" val="394239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2093-346B-427E-A395-F4423389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Single Program Multiple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5BB8-99C9-4354-AE1F-D69FF6EF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Requirements for SPMD environments</a:t>
            </a:r>
          </a:p>
          <a:p>
            <a:r>
              <a:rPr lang="en-US" sz="2000" dirty="0"/>
              <a:t>Dynamic unique identification of processes</a:t>
            </a:r>
          </a:p>
          <a:p>
            <a:r>
              <a:rPr lang="en-US" sz="2000" dirty="0"/>
              <a:t>Robust mechanisms for data exchange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Identity of sender and receiver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Amount of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Type of data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Arrival of data</a:t>
            </a:r>
          </a:p>
          <a:p>
            <a:r>
              <a:rPr lang="en-US" sz="2000" dirty="0"/>
              <a:t>Synchronization and communication mechanisms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Point-to-point 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Collective 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One-sided communication </a:t>
            </a:r>
          </a:p>
          <a:p>
            <a:r>
              <a:rPr lang="en-US" sz="2000" dirty="0"/>
              <a:t>Process Launch and control mechanisms</a:t>
            </a:r>
          </a:p>
          <a:p>
            <a:r>
              <a:rPr lang="en-US" sz="2000" dirty="0"/>
              <a:t>Portability across different platforms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022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19351</TotalTime>
  <Words>1829</Words>
  <Application>Microsoft Office PowerPoint</Application>
  <PresentationFormat>Widescreen</PresentationFormat>
  <Paragraphs>343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Parallel Computing</vt:lpstr>
      <vt:lpstr>PowerPoint Presentation</vt:lpstr>
      <vt:lpstr>Distributed-Memory Architectures</vt:lpstr>
      <vt:lpstr>Shared-Memory Programming Model</vt:lpstr>
      <vt:lpstr>Distributed-Memory Programming Model</vt:lpstr>
      <vt:lpstr>Distributed-Memory Programming Model</vt:lpstr>
      <vt:lpstr>Single Program Multiple Data</vt:lpstr>
      <vt:lpstr>Single Program Multiple Data</vt:lpstr>
      <vt:lpstr>Single Program Multiple Data</vt:lpstr>
      <vt:lpstr>Message Passing Interface (MPI)</vt:lpstr>
      <vt:lpstr>Message Passing Interface (MPI)</vt:lpstr>
      <vt:lpstr>MPI: Initialization &amp; Finalization</vt:lpstr>
      <vt:lpstr>MPI: Initialization  (Single-Threaded)</vt:lpstr>
      <vt:lpstr>MPI: Finalization</vt:lpstr>
      <vt:lpstr>MPI: General Structure of an MPI Program</vt:lpstr>
      <vt:lpstr>MPI: Rank</vt:lpstr>
      <vt:lpstr>MPI: Rank</vt:lpstr>
      <vt:lpstr>MPI: Rank and Communicator</vt:lpstr>
      <vt:lpstr>MPI: Compiling an MPI Program</vt:lpstr>
      <vt:lpstr>MPI: Executing an MPI Program</vt:lpstr>
      <vt:lpstr>MPI: Executing an MPI Program</vt:lpstr>
      <vt:lpstr>MPI: Error Handling</vt:lpstr>
      <vt:lpstr>MPI: Handles to MPI Opaque Objects</vt:lpstr>
      <vt:lpstr>MPI: Datatype Handle</vt:lpstr>
      <vt:lpstr>MPI: Datatype Handle</vt:lpstr>
      <vt:lpstr>MPI: Local and Non-Local Operations</vt:lpstr>
      <vt:lpstr>MPI: MPI Operations</vt:lpstr>
      <vt:lpstr>MPI: Blocking and Non-Blocking</vt:lpstr>
      <vt:lpstr>MPI: Synchronous and Asynchronous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3049</cp:revision>
  <cp:lastPrinted>2021-04-02T04:18:44Z</cp:lastPrinted>
  <dcterms:created xsi:type="dcterms:W3CDTF">2020-08-01T06:16:01Z</dcterms:created>
  <dcterms:modified xsi:type="dcterms:W3CDTF">2021-04-08T06:14:29Z</dcterms:modified>
</cp:coreProperties>
</file>