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5" r:id="rId3"/>
    <p:sldId id="357" r:id="rId4"/>
    <p:sldId id="358" r:id="rId5"/>
    <p:sldId id="359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6" r:id="rId21"/>
    <p:sldId id="375" r:id="rId22"/>
    <p:sldId id="377" r:id="rId23"/>
    <p:sldId id="378" r:id="rId24"/>
    <p:sldId id="379" r:id="rId25"/>
    <p:sldId id="380" r:id="rId26"/>
    <p:sldId id="382" r:id="rId27"/>
    <p:sldId id="381" r:id="rId28"/>
    <p:sldId id="383" r:id="rId29"/>
    <p:sldId id="384" r:id="rId30"/>
    <p:sldId id="356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26.png"/><Relationship Id="rId3" Type="http://schemas.openxmlformats.org/officeDocument/2006/relationships/image" Target="../media/image23.png"/><Relationship Id="rId21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2.png"/><Relationship Id="rId16" Type="http://schemas.openxmlformats.org/officeDocument/2006/relationships/image" Target="../media/image40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8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6430-ECB6-4287-B24F-0530E4F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Broadcast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286769-3FB5-4905-B921-C66E1C08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Correct Usage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all ranks must call </a:t>
            </a:r>
            <a:r>
              <a:rPr lang="en-US" sz="2000" b="1" dirty="0" err="1">
                <a:solidFill>
                  <a:srgbClr val="00B050"/>
                </a:solidFill>
              </a:rPr>
              <a:t>MPI_Bcast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D8CF1D9-11DA-4BBA-8E08-9A4CBBAA477F}"/>
              </a:ext>
            </a:extLst>
          </p:cNvPr>
          <p:cNvSpPr txBox="1">
            <a:spLocks/>
          </p:cNvSpPr>
          <p:nvPr/>
        </p:nvSpPr>
        <p:spPr>
          <a:xfrm>
            <a:off x="838201" y="2825750"/>
            <a:ext cx="6800850" cy="22510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int 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If(rank==0)//rank 0 is the root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	data = </a:t>
            </a:r>
            <a:r>
              <a:rPr lang="en-US" sz="2000" b="1" dirty="0" err="1">
                <a:solidFill>
                  <a:schemeClr val="tx1"/>
                </a:solidFill>
              </a:rPr>
              <a:t>read_input_from_user</a:t>
            </a:r>
            <a:r>
              <a:rPr lang="en-US" sz="2000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00B050"/>
                </a:solidFill>
              </a:rPr>
              <a:t>MP_Bcast</a:t>
            </a:r>
            <a:r>
              <a:rPr lang="en-US" sz="2000" b="1" dirty="0">
                <a:solidFill>
                  <a:srgbClr val="00B050"/>
                </a:solidFill>
              </a:rPr>
              <a:t>( &amp;data , 1 , MPI_INT , 0 , MPI_COMM_WORLD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3E87A-1D25-4004-BEFA-A0BDE88B41E8}"/>
              </a:ext>
            </a:extLst>
          </p:cNvPr>
          <p:cNvSpPr/>
          <p:nvPr/>
        </p:nvSpPr>
        <p:spPr>
          <a:xfrm>
            <a:off x="7000255" y="270192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9109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6430-ECB6-4287-B24F-0530E4F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Broadcast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286769-3FB5-4905-B921-C66E1C08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Wrong Usage: </a:t>
            </a:r>
            <a:r>
              <a:rPr lang="en-US" sz="2000" dirty="0"/>
              <a:t>only the root calls </a:t>
            </a:r>
            <a:r>
              <a:rPr lang="en-US" sz="2000" b="1" dirty="0" err="1">
                <a:solidFill>
                  <a:srgbClr val="00B050"/>
                </a:solidFill>
              </a:rPr>
              <a:t>MPI_Bcast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dirty="0"/>
              <a:t>This leads to </a:t>
            </a:r>
            <a:r>
              <a:rPr lang="en-US" sz="2000" b="1" dirty="0">
                <a:solidFill>
                  <a:srgbClr val="FF0000"/>
                </a:solidFill>
              </a:rPr>
              <a:t>deadlock</a:t>
            </a:r>
            <a:r>
              <a:rPr lang="en-US" sz="2000" dirty="0"/>
              <a:t> 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D8CF1D9-11DA-4BBA-8E08-9A4CBBAA477F}"/>
              </a:ext>
            </a:extLst>
          </p:cNvPr>
          <p:cNvSpPr txBox="1">
            <a:spLocks/>
          </p:cNvSpPr>
          <p:nvPr/>
        </p:nvSpPr>
        <p:spPr>
          <a:xfrm>
            <a:off x="838200" y="2825750"/>
            <a:ext cx="9220199" cy="22510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int 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If(rank==0){//rank 0 is the root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data = </a:t>
            </a:r>
            <a:r>
              <a:rPr lang="en-US" sz="2000" b="1" dirty="0" err="1">
                <a:solidFill>
                  <a:schemeClr val="tx1"/>
                </a:solidFill>
              </a:rPr>
              <a:t>read_input_from_user</a:t>
            </a:r>
            <a:r>
              <a:rPr lang="en-US" sz="2000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</a:rPr>
              <a:t>MP_Bcast</a:t>
            </a:r>
            <a:r>
              <a:rPr lang="en-US" sz="2000" b="1" dirty="0">
                <a:solidFill>
                  <a:srgbClr val="00B050"/>
                </a:solidFill>
              </a:rPr>
              <a:t>( &amp;data , 1 , MPI_INT , 0 , MPI_COMM_WORLD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3E87A-1D25-4004-BEFA-A0BDE88B41E8}"/>
              </a:ext>
            </a:extLst>
          </p:cNvPr>
          <p:cNvSpPr/>
          <p:nvPr/>
        </p:nvSpPr>
        <p:spPr>
          <a:xfrm>
            <a:off x="9419603" y="2690813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1718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A451-8281-4B4E-AD60-023FF768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Broadcast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A255-6B30-4F1A-A2B5-5E868FCB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Naïve Implementation: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A8D75-F908-4127-8F81-A14E5D7207B6}"/>
              </a:ext>
            </a:extLst>
          </p:cNvPr>
          <p:cNvSpPr/>
          <p:nvPr/>
        </p:nvSpPr>
        <p:spPr>
          <a:xfrm>
            <a:off x="923925" y="2244724"/>
            <a:ext cx="10153650" cy="4010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sz="1800" b="1" dirty="0">
                <a:solidFill>
                  <a:schemeClr val="tx1"/>
                </a:solidFill>
              </a:rPr>
              <a:t>oid broadcast(void * data , int count , </a:t>
            </a:r>
            <a:r>
              <a:rPr lang="en-US" sz="1800" b="1" dirty="0" err="1">
                <a:solidFill>
                  <a:schemeClr val="tx1"/>
                </a:solidFill>
              </a:rPr>
              <a:t>MPI_Datatype</a:t>
            </a:r>
            <a:r>
              <a:rPr lang="en-US" sz="1800" b="1" dirty="0">
                <a:solidFill>
                  <a:schemeClr val="tx1"/>
                </a:solidFill>
              </a:rPr>
              <a:t> type , int root , </a:t>
            </a:r>
            <a:r>
              <a:rPr lang="en-US" sz="1800" b="1" dirty="0" err="1">
                <a:solidFill>
                  <a:schemeClr val="tx1"/>
                </a:solidFill>
              </a:rPr>
              <a:t>MPI_Comm</a:t>
            </a:r>
            <a:r>
              <a:rPr lang="en-US" sz="1800" b="1" dirty="0">
                <a:solidFill>
                  <a:schemeClr val="tx1"/>
                </a:solidFill>
              </a:rPr>
              <a:t> comm 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int rank , size;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err="1">
                <a:solidFill>
                  <a:schemeClr val="tx1"/>
                </a:solidFill>
              </a:rPr>
              <a:t>MPI_Comm_rank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MPI_COMM_WORLD,&amp;rank</a:t>
            </a:r>
            <a:r>
              <a:rPr lang="en-US" sz="18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err="1">
                <a:solidFill>
                  <a:schemeClr val="tx1"/>
                </a:solidFill>
              </a:rPr>
              <a:t>MPI_Comm_size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MPI_COMM_WORLD,&amp;size</a:t>
            </a:r>
            <a:r>
              <a:rPr lang="en-US" sz="18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if(rank==root){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  	for(int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=0;i&lt;</a:t>
            </a:r>
            <a:r>
              <a:rPr lang="en-US" sz="1800" b="1" dirty="0" err="1">
                <a:solidFill>
                  <a:schemeClr val="tx1"/>
                </a:solidFill>
              </a:rPr>
              <a:t>size;i</a:t>
            </a:r>
            <a:r>
              <a:rPr lang="en-US" sz="1800" b="1" dirty="0">
                <a:solidFill>
                  <a:schemeClr val="tx1"/>
                </a:solidFill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		if(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!=root){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			MPI_Send( data , count , type ,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, TAG_BCAST , comm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MPI_Receive</a:t>
            </a:r>
            <a:r>
              <a:rPr lang="en-US" sz="1800" b="1" dirty="0">
                <a:solidFill>
                  <a:schemeClr val="tx1"/>
                </a:solidFill>
              </a:rPr>
              <a:t>( data , count , type , root , TAG_BCAST , comm ,  MPI_STATUS_IGNORE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A08352-AA72-47A2-BEE6-0B8F39E595C5}"/>
              </a:ext>
            </a:extLst>
          </p:cNvPr>
          <p:cNvSpPr/>
          <p:nvPr/>
        </p:nvSpPr>
        <p:spPr>
          <a:xfrm>
            <a:off x="10438779" y="2001836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479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C8C-33C3-4FE6-A35E-F9CC318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77F1-1D9E-42EC-B665-5B167F0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scatter operation is a </a:t>
            </a:r>
            <a:r>
              <a:rPr lang="en-US" sz="2000" b="1" dirty="0">
                <a:solidFill>
                  <a:srgbClr val="FF0000"/>
                </a:solidFill>
              </a:rPr>
              <a:t>one-to-many </a:t>
            </a:r>
            <a:r>
              <a:rPr lang="en-US" sz="2000" dirty="0"/>
              <a:t>collective operation:</a:t>
            </a:r>
          </a:p>
          <a:p>
            <a:pPr lvl="1"/>
            <a:r>
              <a:rPr lang="en-US" sz="2000" dirty="0"/>
              <a:t>It distributes chunks of data from one rank to all ranks in the same communicator.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BF834-60C6-414D-A0E1-46105D7E4CD4}"/>
              </a:ext>
            </a:extLst>
          </p:cNvPr>
          <p:cNvSpPr/>
          <p:nvPr/>
        </p:nvSpPr>
        <p:spPr>
          <a:xfrm>
            <a:off x="838200" y="2773363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MPI_Scatter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sendbuf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sendcount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void* </a:t>
            </a:r>
            <a:r>
              <a:rPr lang="en-US" b="1" dirty="0" err="1">
                <a:solidFill>
                  <a:schemeClr val="tx1"/>
                </a:solidFill>
              </a:rPr>
              <a:t>recvbuf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recvtype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 root, 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87CA44-3132-4C68-A9B1-2749FC33B4F0}"/>
              </a:ext>
            </a:extLst>
          </p:cNvPr>
          <p:cNvSpPr/>
          <p:nvPr/>
        </p:nvSpPr>
        <p:spPr>
          <a:xfrm>
            <a:off x="10499114" y="253047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0D1F7A-2523-4AE5-AD46-1B2FE99D99BD}"/>
              </a:ext>
            </a:extLst>
          </p:cNvPr>
          <p:cNvSpPr/>
          <p:nvPr/>
        </p:nvSpPr>
        <p:spPr>
          <a:xfrm>
            <a:off x="3959220" y="2729548"/>
            <a:ext cx="5316860" cy="361938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274B8-D8AF-41CD-9BAA-53376F2ECD77}"/>
              </a:ext>
            </a:extLst>
          </p:cNvPr>
          <p:cNvSpPr txBox="1"/>
          <p:nvPr/>
        </p:nvSpPr>
        <p:spPr>
          <a:xfrm>
            <a:off x="4561840" y="5242557"/>
            <a:ext cx="5425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arguments matter only on the root rank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D4361-281F-4C29-9155-BF71672DD53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617650" y="3091486"/>
            <a:ext cx="231956" cy="2151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1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BC8C-33C3-4FE6-A35E-F9CC318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Scatter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777F1-1D9E-42EC-B665-5B167F0DB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scatter operation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one-to-many </a:t>
                </a:r>
                <a:r>
                  <a:rPr lang="en-US" sz="2000" dirty="0"/>
                  <a:t>collective operation:</a:t>
                </a:r>
              </a:p>
              <a:p>
                <a:pPr lvl="1"/>
                <a:r>
                  <a:rPr lang="en-US" sz="2000" dirty="0"/>
                  <a:t>It distributes chunks of data from one rank to all ranks in the same communicator.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000" b="1" i="1" dirty="0" err="1">
                    <a:solidFill>
                      <a:srgbClr val="FF0000"/>
                    </a:solidFill>
                  </a:rPr>
                  <a:t>sendbuf</a:t>
                </a:r>
                <a:r>
                  <a:rPr lang="en-US" sz="2000" dirty="0"/>
                  <a:t> must be large enough in order to supply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sendcount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elements of data to each rank in the communicator.</a:t>
                </a:r>
              </a:p>
              <a:p>
                <a:pPr lvl="2">
                  <a:buClr>
                    <a:schemeClr val="tx1"/>
                  </a:buClr>
                </a:pPr>
                <a:r>
                  <a:rPr lang="en-US" b="1" i="1" dirty="0" err="1">
                    <a:solidFill>
                      <a:srgbClr val="FF0000"/>
                    </a:solidFill>
                  </a:rPr>
                  <a:t>sendbuf</a:t>
                </a:r>
                <a:r>
                  <a:rPr lang="en-US" dirty="0"/>
                  <a:t> can accommodate at least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𝒔𝒆𝒏𝒅𝒄𝒐𝒖𝒏𝒕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 of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sendtype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000" dirty="0"/>
                  <a:t>Data chunks are taken in increasing order of ranks.</a:t>
                </a:r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/>
                  <a:t> rank also sends data to itself.</a:t>
                </a:r>
              </a:p>
              <a:p>
                <a:pPr lvl="1"/>
                <a:r>
                  <a:rPr lang="en-US" sz="2000" dirty="0"/>
                  <a:t>Type signatures must match across all ranks.</a:t>
                </a:r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777F1-1D9E-42EC-B665-5B167F0DB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BF834-60C6-414D-A0E1-46105D7E4CD4}"/>
              </a:ext>
            </a:extLst>
          </p:cNvPr>
          <p:cNvSpPr/>
          <p:nvPr/>
        </p:nvSpPr>
        <p:spPr>
          <a:xfrm>
            <a:off x="838200" y="2773363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MPI_Scatter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sendbuf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sendcount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void* </a:t>
            </a:r>
            <a:r>
              <a:rPr lang="en-US" b="1" dirty="0" err="1">
                <a:solidFill>
                  <a:schemeClr val="tx1"/>
                </a:solidFill>
              </a:rPr>
              <a:t>recvbuf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recvtype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 root, 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87CA44-3132-4C68-A9B1-2749FC33B4F0}"/>
              </a:ext>
            </a:extLst>
          </p:cNvPr>
          <p:cNvSpPr/>
          <p:nvPr/>
        </p:nvSpPr>
        <p:spPr>
          <a:xfrm>
            <a:off x="10499114" y="253047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91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8188-D819-422D-8E3A-50ED3D0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Scatter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6E2-ACCF-4700-8D9C-D6D486F5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523EDA-D4F2-47D4-85E9-0665110153AF}"/>
              </a:ext>
            </a:extLst>
          </p:cNvPr>
          <p:cNvGrpSpPr/>
          <p:nvPr/>
        </p:nvGrpSpPr>
        <p:grpSpPr>
          <a:xfrm>
            <a:off x="1260703" y="2633517"/>
            <a:ext cx="3448051" cy="3019425"/>
            <a:chOff x="1285874" y="2695575"/>
            <a:chExt cx="3448051" cy="30194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B7A2CB-94E8-485F-9201-865C97700445}"/>
                </a:ext>
              </a:extLst>
            </p:cNvPr>
            <p:cNvSpPr/>
            <p:nvPr/>
          </p:nvSpPr>
          <p:spPr>
            <a:xfrm>
              <a:off x="1285874" y="2695575"/>
              <a:ext cx="3448051" cy="301942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7059B9-10BA-4BD2-B2EB-BC1AD98D24C4}"/>
                    </a:ext>
                  </a:extLst>
                </p:cNvPr>
                <p:cNvSpPr/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7059B9-10BA-4BD2-B2EB-BC1AD98D2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F2BD8D9-AC60-4A1D-A8F4-F1D2F4CA73EC}"/>
                    </a:ext>
                  </a:extLst>
                </p:cNvPr>
                <p:cNvSpPr/>
                <p:nvPr/>
              </p:nvSpPr>
              <p:spPr>
                <a:xfrm>
                  <a:off x="2514601" y="3328980"/>
                  <a:ext cx="514350" cy="44767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F2BD8D9-AC60-4A1D-A8F4-F1D2F4CA7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1" y="3328980"/>
                  <a:ext cx="514350" cy="4476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DC902C3-022A-4E3A-990D-C9DC9B597A01}"/>
                    </a:ext>
                  </a:extLst>
                </p:cNvPr>
                <p:cNvSpPr/>
                <p:nvPr/>
              </p:nvSpPr>
              <p:spPr>
                <a:xfrm>
                  <a:off x="3028951" y="3328979"/>
                  <a:ext cx="514350" cy="447675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DC902C3-022A-4E3A-990D-C9DC9B597A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1" y="3328979"/>
                  <a:ext cx="514350" cy="4476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A24612-0586-41F0-8B0C-E2F1921E2248}"/>
                    </a:ext>
                  </a:extLst>
                </p:cNvPr>
                <p:cNvSpPr/>
                <p:nvPr/>
              </p:nvSpPr>
              <p:spPr>
                <a:xfrm>
                  <a:off x="3554800" y="3328978"/>
                  <a:ext cx="514350" cy="4476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A24612-0586-41F0-8B0C-E2F1921E22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800" y="3328978"/>
                  <a:ext cx="514350" cy="4476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3AE925-94ED-4A6F-A019-9F1A73EDDF05}"/>
                </a:ext>
              </a:extLst>
            </p:cNvPr>
            <p:cNvSpPr/>
            <p:nvPr/>
          </p:nvSpPr>
          <p:spPr>
            <a:xfrm>
              <a:off x="2011750" y="3776654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542E65-0F34-46B0-B3C8-99BC08C6E4BF}"/>
                </a:ext>
              </a:extLst>
            </p:cNvPr>
            <p:cNvSpPr/>
            <p:nvPr/>
          </p:nvSpPr>
          <p:spPr>
            <a:xfrm>
              <a:off x="2526100" y="3776653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9B9673-AC0D-438E-981C-43DFBAEE3A8E}"/>
                </a:ext>
              </a:extLst>
            </p:cNvPr>
            <p:cNvSpPr/>
            <p:nvPr/>
          </p:nvSpPr>
          <p:spPr>
            <a:xfrm>
              <a:off x="3028951" y="3776652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9E0F40-5635-458F-98DC-9D099C9D39F9}"/>
                </a:ext>
              </a:extLst>
            </p:cNvPr>
            <p:cNvSpPr/>
            <p:nvPr/>
          </p:nvSpPr>
          <p:spPr>
            <a:xfrm>
              <a:off x="3543301" y="3776651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0A9FB7-D8C4-4DCB-9C34-36A374E25060}"/>
                </a:ext>
              </a:extLst>
            </p:cNvPr>
            <p:cNvSpPr/>
            <p:nvPr/>
          </p:nvSpPr>
          <p:spPr>
            <a:xfrm>
              <a:off x="2011750" y="4224325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271BA7-A60D-404C-9342-FE4B93108A8E}"/>
                </a:ext>
              </a:extLst>
            </p:cNvPr>
            <p:cNvSpPr/>
            <p:nvPr/>
          </p:nvSpPr>
          <p:spPr>
            <a:xfrm>
              <a:off x="2526100" y="4224330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168E8-C298-4FD6-804B-37B6C5AC1A62}"/>
                </a:ext>
              </a:extLst>
            </p:cNvPr>
            <p:cNvSpPr/>
            <p:nvPr/>
          </p:nvSpPr>
          <p:spPr>
            <a:xfrm>
              <a:off x="3040450" y="4224329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81B4B1-3B1A-40B2-A825-0F07F53EF44C}"/>
                </a:ext>
              </a:extLst>
            </p:cNvPr>
            <p:cNvSpPr/>
            <p:nvPr/>
          </p:nvSpPr>
          <p:spPr>
            <a:xfrm>
              <a:off x="3554800" y="4224328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A30140-A007-4439-BA62-06FDAE469D49}"/>
                </a:ext>
              </a:extLst>
            </p:cNvPr>
            <p:cNvSpPr/>
            <p:nvPr/>
          </p:nvSpPr>
          <p:spPr>
            <a:xfrm>
              <a:off x="2006988" y="4672003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AE069C-8AF5-4BBD-B6C2-8DA5665F5758}"/>
                </a:ext>
              </a:extLst>
            </p:cNvPr>
            <p:cNvSpPr/>
            <p:nvPr/>
          </p:nvSpPr>
          <p:spPr>
            <a:xfrm>
              <a:off x="2521338" y="4672002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DD42F6-A195-4F4A-BBE4-310B0529946F}"/>
                </a:ext>
              </a:extLst>
            </p:cNvPr>
            <p:cNvSpPr/>
            <p:nvPr/>
          </p:nvSpPr>
          <p:spPr>
            <a:xfrm>
              <a:off x="3035688" y="4672001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D81682-5747-43BD-85B9-01B1DD68D350}"/>
                </a:ext>
              </a:extLst>
            </p:cNvPr>
            <p:cNvSpPr/>
            <p:nvPr/>
          </p:nvSpPr>
          <p:spPr>
            <a:xfrm>
              <a:off x="3550038" y="4672000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E234BD-B39E-4A0B-B896-BD5E30255788}"/>
              </a:ext>
            </a:extLst>
          </p:cNvPr>
          <p:cNvSpPr/>
          <p:nvPr/>
        </p:nvSpPr>
        <p:spPr>
          <a:xfrm>
            <a:off x="7427979" y="2647945"/>
            <a:ext cx="3448051" cy="3019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F916D3-D26F-4D1C-97E7-B02D69C61361}"/>
              </a:ext>
            </a:extLst>
          </p:cNvPr>
          <p:cNvSpPr/>
          <p:nvPr/>
        </p:nvSpPr>
        <p:spPr>
          <a:xfrm>
            <a:off x="5153025" y="3857335"/>
            <a:ext cx="1807929" cy="5717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22F53-9618-47BB-83C2-66D2F52C7B4E}"/>
              </a:ext>
            </a:extLst>
          </p:cNvPr>
          <p:cNvSpPr txBox="1"/>
          <p:nvPr/>
        </p:nvSpPr>
        <p:spPr>
          <a:xfrm>
            <a:off x="5466485" y="3233297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7BE22E4-234A-43D1-B9D7-4CE40937913D}"/>
                  </a:ext>
                </a:extLst>
              </p:cNvPr>
              <p:cNvSpPr/>
              <p:nvPr/>
            </p:nvSpPr>
            <p:spPr>
              <a:xfrm>
                <a:off x="8026126" y="3254397"/>
                <a:ext cx="536185" cy="4476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7BE22E4-234A-43D1-B9D7-4CE409379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126" y="3254397"/>
                <a:ext cx="536185" cy="447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A36942CE-5DBF-4EA7-B455-D87A407E67D3}"/>
              </a:ext>
            </a:extLst>
          </p:cNvPr>
          <p:cNvSpPr/>
          <p:nvPr/>
        </p:nvSpPr>
        <p:spPr>
          <a:xfrm>
            <a:off x="8539514" y="3254401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85E0A1-3C1C-4D56-9C43-B21AEEAE17E7}"/>
              </a:ext>
            </a:extLst>
          </p:cNvPr>
          <p:cNvSpPr/>
          <p:nvPr/>
        </p:nvSpPr>
        <p:spPr>
          <a:xfrm>
            <a:off x="9053864" y="3254400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CB3AC-4FE1-48AF-90CC-20563147BB5E}"/>
              </a:ext>
            </a:extLst>
          </p:cNvPr>
          <p:cNvSpPr/>
          <p:nvPr/>
        </p:nvSpPr>
        <p:spPr>
          <a:xfrm>
            <a:off x="9579713" y="3254399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8926C53-3720-475D-8DBF-BEAAB726EBFD}"/>
                  </a:ext>
                </a:extLst>
              </p:cNvPr>
              <p:cNvSpPr/>
              <p:nvPr/>
            </p:nvSpPr>
            <p:spPr>
              <a:xfrm>
                <a:off x="8026126" y="3702070"/>
                <a:ext cx="536185" cy="44767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8926C53-3720-475D-8DBF-BEAAB726E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126" y="3702070"/>
                <a:ext cx="536185" cy="4476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24CB1800-4B2B-43E6-81E6-2E6A6E9CF5DA}"/>
              </a:ext>
            </a:extLst>
          </p:cNvPr>
          <p:cNvSpPr/>
          <p:nvPr/>
        </p:nvSpPr>
        <p:spPr>
          <a:xfrm>
            <a:off x="8539514" y="3702074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7114F3-3FBC-4FBB-9E64-7BFF9C0E5BD3}"/>
              </a:ext>
            </a:extLst>
          </p:cNvPr>
          <p:cNvSpPr/>
          <p:nvPr/>
        </p:nvSpPr>
        <p:spPr>
          <a:xfrm>
            <a:off x="9053864" y="3702073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D8C3A5-9033-43FC-817A-865423CD077A}"/>
              </a:ext>
            </a:extLst>
          </p:cNvPr>
          <p:cNvSpPr/>
          <p:nvPr/>
        </p:nvSpPr>
        <p:spPr>
          <a:xfrm>
            <a:off x="9579713" y="3702072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83F5EE8-919F-4F16-82AC-BB95514143D7}"/>
                  </a:ext>
                </a:extLst>
              </p:cNvPr>
              <p:cNvSpPr/>
              <p:nvPr/>
            </p:nvSpPr>
            <p:spPr>
              <a:xfrm>
                <a:off x="8026126" y="4149741"/>
                <a:ext cx="536185" cy="447675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83F5EE8-919F-4F16-82AC-BB955141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126" y="4149741"/>
                <a:ext cx="536185" cy="447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2493D642-AAF2-4913-8447-59E06FCC591E}"/>
              </a:ext>
            </a:extLst>
          </p:cNvPr>
          <p:cNvSpPr/>
          <p:nvPr/>
        </p:nvSpPr>
        <p:spPr>
          <a:xfrm>
            <a:off x="8539514" y="4149745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D10774-CE0D-4281-9911-6086763B0AEA}"/>
              </a:ext>
            </a:extLst>
          </p:cNvPr>
          <p:cNvSpPr/>
          <p:nvPr/>
        </p:nvSpPr>
        <p:spPr>
          <a:xfrm>
            <a:off x="9053864" y="4149744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000E87-C1E3-4E75-ACCA-28C12DC6AC4E}"/>
              </a:ext>
            </a:extLst>
          </p:cNvPr>
          <p:cNvSpPr/>
          <p:nvPr/>
        </p:nvSpPr>
        <p:spPr>
          <a:xfrm>
            <a:off x="9579713" y="4149743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457896C-99AB-42BE-8BBE-0B370FE1F8B9}"/>
                  </a:ext>
                </a:extLst>
              </p:cNvPr>
              <p:cNvSpPr/>
              <p:nvPr/>
            </p:nvSpPr>
            <p:spPr>
              <a:xfrm>
                <a:off x="8018278" y="4584414"/>
                <a:ext cx="536185" cy="447675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457896C-99AB-42BE-8BBE-0B370FE1F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78" y="4584414"/>
                <a:ext cx="536185" cy="447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990593C7-47AB-4480-874D-73DDFF696B4D}"/>
              </a:ext>
            </a:extLst>
          </p:cNvPr>
          <p:cNvSpPr/>
          <p:nvPr/>
        </p:nvSpPr>
        <p:spPr>
          <a:xfrm>
            <a:off x="8531666" y="4584418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6AB091-B81C-4115-A33C-F17F85EEAFC9}"/>
              </a:ext>
            </a:extLst>
          </p:cNvPr>
          <p:cNvSpPr/>
          <p:nvPr/>
        </p:nvSpPr>
        <p:spPr>
          <a:xfrm>
            <a:off x="9046016" y="4584417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AC47D9-9E87-450E-9D88-984BDF3076AB}"/>
              </a:ext>
            </a:extLst>
          </p:cNvPr>
          <p:cNvSpPr/>
          <p:nvPr/>
        </p:nvSpPr>
        <p:spPr>
          <a:xfrm>
            <a:off x="9571865" y="4584416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288CEA-882E-4036-B6FA-D1A275E57FB5}"/>
              </a:ext>
            </a:extLst>
          </p:cNvPr>
          <p:cNvCxnSpPr>
            <a:cxnSpLocks/>
          </p:cNvCxnSpPr>
          <p:nvPr/>
        </p:nvCxnSpPr>
        <p:spPr>
          <a:xfrm>
            <a:off x="1656742" y="3328984"/>
            <a:ext cx="0" cy="1890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C146117-D805-4021-A48E-4BFDD280D1CC}"/>
              </a:ext>
            </a:extLst>
          </p:cNvPr>
          <p:cNvSpPr txBox="1"/>
          <p:nvPr/>
        </p:nvSpPr>
        <p:spPr>
          <a:xfrm rot="16200000">
            <a:off x="1078378" y="4039661"/>
            <a:ext cx="73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11DCFF-C1C5-4881-B7B9-D7B5FB7896F4}"/>
              </a:ext>
            </a:extLst>
          </p:cNvPr>
          <p:cNvCxnSpPr>
            <a:cxnSpLocks/>
          </p:cNvCxnSpPr>
          <p:nvPr/>
        </p:nvCxnSpPr>
        <p:spPr>
          <a:xfrm>
            <a:off x="7757282" y="3233297"/>
            <a:ext cx="0" cy="1890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E2D8D7E-DFB8-4B9D-9BFB-016928507F1B}"/>
              </a:ext>
            </a:extLst>
          </p:cNvPr>
          <p:cNvSpPr txBox="1"/>
          <p:nvPr/>
        </p:nvSpPr>
        <p:spPr>
          <a:xfrm rot="16200000">
            <a:off x="7228693" y="3965074"/>
            <a:ext cx="73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43051A-2288-44B5-A167-A9F85876C60E}"/>
              </a:ext>
            </a:extLst>
          </p:cNvPr>
          <p:cNvCxnSpPr>
            <a:cxnSpLocks/>
          </p:cNvCxnSpPr>
          <p:nvPr/>
        </p:nvCxnSpPr>
        <p:spPr>
          <a:xfrm>
            <a:off x="2003810" y="2965662"/>
            <a:ext cx="20960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FF3A32-2856-4289-8249-7C3913B01A2A}"/>
              </a:ext>
            </a:extLst>
          </p:cNvPr>
          <p:cNvCxnSpPr>
            <a:cxnSpLocks/>
          </p:cNvCxnSpPr>
          <p:nvPr/>
        </p:nvCxnSpPr>
        <p:spPr>
          <a:xfrm>
            <a:off x="8047108" y="2949702"/>
            <a:ext cx="20469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FA959DF-2E64-481A-A33B-0A8EF081D5B0}"/>
              </a:ext>
            </a:extLst>
          </p:cNvPr>
          <p:cNvSpPr txBox="1"/>
          <p:nvPr/>
        </p:nvSpPr>
        <p:spPr>
          <a:xfrm rot="10800000" flipV="1">
            <a:off x="2489430" y="2580369"/>
            <a:ext cx="180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sendbuf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7D1C2A-7ADC-4C28-8CBD-68B70F19AAB6}"/>
              </a:ext>
            </a:extLst>
          </p:cNvPr>
          <p:cNvSpPr txBox="1"/>
          <p:nvPr/>
        </p:nvSpPr>
        <p:spPr>
          <a:xfrm rot="10800000" flipV="1">
            <a:off x="8539514" y="2596330"/>
            <a:ext cx="180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recvbuf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74E5-6BA9-4E4C-AE2D-2EB0434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Scatter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3E1-B355-452C-805C-CEC34251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 err="1">
                <a:solidFill>
                  <a:srgbClr val="FF0000"/>
                </a:solidFill>
              </a:rPr>
              <a:t>sendbuf</a:t>
            </a:r>
            <a:r>
              <a:rPr lang="en-US" sz="2000" dirty="0"/>
              <a:t> is only accessed on the </a:t>
            </a:r>
            <a:r>
              <a:rPr lang="en-US" sz="2000" b="1" i="1" dirty="0">
                <a:solidFill>
                  <a:srgbClr val="FF0000"/>
                </a:solidFill>
              </a:rPr>
              <a:t>root</a:t>
            </a:r>
            <a:r>
              <a:rPr lang="en-US" sz="2000" dirty="0"/>
              <a:t> rank.</a:t>
            </a:r>
          </a:p>
          <a:p>
            <a:pPr marL="0" indent="0">
              <a:buNone/>
            </a:pPr>
            <a:r>
              <a:rPr lang="en-US" sz="2000" b="1" i="1" dirty="0" err="1">
                <a:solidFill>
                  <a:srgbClr val="FF0000"/>
                </a:solidFill>
              </a:rPr>
              <a:t>recvbuf</a:t>
            </a:r>
            <a:r>
              <a:rPr lang="en-US" sz="2000" dirty="0"/>
              <a:t> is accessed and written into on all ranks.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Usage: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7BB4C0-9F63-4993-8ADA-520DAD971E00}"/>
              </a:ext>
            </a:extLst>
          </p:cNvPr>
          <p:cNvSpPr/>
          <p:nvPr/>
        </p:nvSpPr>
        <p:spPr>
          <a:xfrm>
            <a:off x="838200" y="1825625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MPI_Scatter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sendbuf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sendcount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void* </a:t>
            </a:r>
            <a:r>
              <a:rPr lang="en-US" b="1" dirty="0" err="1">
                <a:solidFill>
                  <a:schemeClr val="tx1"/>
                </a:solidFill>
              </a:rPr>
              <a:t>recvbuf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recvtype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 root, 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ECD32-AD52-437A-9B82-988EBA547D2A}"/>
              </a:ext>
            </a:extLst>
          </p:cNvPr>
          <p:cNvSpPr/>
          <p:nvPr/>
        </p:nvSpPr>
        <p:spPr>
          <a:xfrm>
            <a:off x="10499114" y="1582737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5762D-3482-42E5-9676-B60E31293707}"/>
              </a:ext>
            </a:extLst>
          </p:cNvPr>
          <p:cNvSpPr/>
          <p:nvPr/>
        </p:nvSpPr>
        <p:spPr>
          <a:xfrm>
            <a:off x="975360" y="4673715"/>
            <a:ext cx="9353564" cy="18191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int bigdata[8]; //2 x 4 elements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int </a:t>
            </a:r>
            <a:r>
              <a:rPr lang="en-US" sz="1800" b="1" dirty="0" err="1">
                <a:solidFill>
                  <a:schemeClr val="tx1"/>
                </a:solidFill>
              </a:rPr>
              <a:t>localdata</a:t>
            </a:r>
            <a:r>
              <a:rPr lang="en-US" sz="1800" b="1" dirty="0">
                <a:solidFill>
                  <a:schemeClr val="tx1"/>
                </a:solidFill>
              </a:rPr>
              <a:t>[2];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MPI_Scatter</a:t>
            </a:r>
            <a:r>
              <a:rPr lang="en-US" sz="1800" b="1" dirty="0">
                <a:solidFill>
                  <a:schemeClr val="tx1"/>
                </a:solidFill>
              </a:rPr>
              <a:t>( </a:t>
            </a:r>
            <a:r>
              <a:rPr lang="en-US" sz="1800" b="1" dirty="0">
                <a:solidFill>
                  <a:srgbClr val="FF0000"/>
                </a:solidFill>
              </a:rPr>
              <a:t>bigdata , 2 , MPI_INT 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accent1"/>
                </a:solidFill>
              </a:rPr>
              <a:t>localdata</a:t>
            </a:r>
            <a:r>
              <a:rPr lang="en-US" sz="1800" b="1" dirty="0">
                <a:solidFill>
                  <a:schemeClr val="accent1"/>
                </a:solidFill>
              </a:rPr>
              <a:t>, 2 , MPI_INT </a:t>
            </a:r>
            <a:r>
              <a:rPr lang="en-US" sz="1800" b="1" dirty="0">
                <a:solidFill>
                  <a:schemeClr val="tx1"/>
                </a:solidFill>
              </a:rPr>
              <a:t>,  0 , MPI_COMM_WORLD );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5BC855-2D03-4D05-80E1-F39908A0EADD}"/>
              </a:ext>
            </a:extLst>
          </p:cNvPr>
          <p:cNvSpPr/>
          <p:nvPr/>
        </p:nvSpPr>
        <p:spPr>
          <a:xfrm>
            <a:off x="9690128" y="435143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10EB9-76AA-4DB5-91F9-B997BEC2D28A}"/>
              </a:ext>
            </a:extLst>
          </p:cNvPr>
          <p:cNvSpPr txBox="1"/>
          <p:nvPr/>
        </p:nvSpPr>
        <p:spPr>
          <a:xfrm>
            <a:off x="7606993" y="3191209"/>
            <a:ext cx="436638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rank receives 2 elements into </a:t>
            </a:r>
            <a:r>
              <a:rPr lang="en-US" b="1" dirty="0" err="1">
                <a:solidFill>
                  <a:schemeClr val="bg1"/>
                </a:solidFill>
              </a:rPr>
              <a:t>recvbuff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561C5C-5C90-496A-8CA8-588AB432349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801363" y="3560541"/>
            <a:ext cx="3988824" cy="2190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B30D86-38D3-4DBD-960F-D31B82BEC41F}"/>
              </a:ext>
            </a:extLst>
          </p:cNvPr>
          <p:cNvSpPr txBox="1"/>
          <p:nvPr/>
        </p:nvSpPr>
        <p:spPr>
          <a:xfrm>
            <a:off x="2034950" y="3747796"/>
            <a:ext cx="533768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root sends 2 elements from </a:t>
            </a:r>
            <a:r>
              <a:rPr lang="en-US" b="1" dirty="0" err="1">
                <a:solidFill>
                  <a:schemeClr val="bg1"/>
                </a:solidFill>
              </a:rPr>
              <a:t>sendbuf</a:t>
            </a:r>
            <a:r>
              <a:rPr lang="en-US" b="1" dirty="0">
                <a:solidFill>
                  <a:schemeClr val="bg1"/>
                </a:solidFill>
              </a:rPr>
              <a:t> to each rank.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383A8-66DE-4CAD-82C3-D4A394DFAFEB}"/>
              </a:ext>
            </a:extLst>
          </p:cNvPr>
          <p:cNvCxnSpPr>
            <a:cxnSpLocks/>
          </p:cNvCxnSpPr>
          <p:nvPr/>
        </p:nvCxnSpPr>
        <p:spPr>
          <a:xfrm flipH="1">
            <a:off x="3342640" y="4135292"/>
            <a:ext cx="1024331" cy="1615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3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9476-67F2-46DA-A255-1BC9827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Gather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0A85-007B-42E6-A747-7BB38DB6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gather operation is a </a:t>
            </a:r>
            <a:r>
              <a:rPr lang="en-US" sz="2000" b="1" dirty="0">
                <a:solidFill>
                  <a:srgbClr val="FF0000"/>
                </a:solidFill>
              </a:rPr>
              <a:t>many-to-one </a:t>
            </a:r>
            <a:r>
              <a:rPr lang="en-US" sz="2000" dirty="0"/>
              <a:t>collective operation:</a:t>
            </a:r>
          </a:p>
          <a:p>
            <a:pPr lvl="1"/>
            <a:r>
              <a:rPr lang="en-US" sz="2000" dirty="0"/>
              <a:t>It distributes chunks of data from all ranks to one rank, i.e., the root.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B6D32F-8414-42C4-8EB9-A682C9985A2A}"/>
              </a:ext>
            </a:extLst>
          </p:cNvPr>
          <p:cNvSpPr/>
          <p:nvPr/>
        </p:nvSpPr>
        <p:spPr>
          <a:xfrm>
            <a:off x="838200" y="2773363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MPI_Gather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sendbuf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sendcount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void* </a:t>
            </a:r>
            <a:r>
              <a:rPr lang="en-US" b="1" dirty="0" err="1">
                <a:solidFill>
                  <a:schemeClr val="tx1"/>
                </a:solidFill>
              </a:rPr>
              <a:t>recvbuf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recvtype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 root, 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C745BE-BAFF-4A35-B774-7EBB15543A53}"/>
              </a:ext>
            </a:extLst>
          </p:cNvPr>
          <p:cNvSpPr/>
          <p:nvPr/>
        </p:nvSpPr>
        <p:spPr>
          <a:xfrm>
            <a:off x="10499114" y="253047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04CE7-97D0-4D57-AB94-688D551C759D}"/>
              </a:ext>
            </a:extLst>
          </p:cNvPr>
          <p:cNvSpPr/>
          <p:nvPr/>
        </p:nvSpPr>
        <p:spPr>
          <a:xfrm>
            <a:off x="3857620" y="2992561"/>
            <a:ext cx="5316860" cy="361938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36C4-BB44-4346-9BAD-7617C4470581}"/>
              </a:ext>
            </a:extLst>
          </p:cNvPr>
          <p:cNvSpPr txBox="1"/>
          <p:nvPr/>
        </p:nvSpPr>
        <p:spPr>
          <a:xfrm>
            <a:off x="4561840" y="5242557"/>
            <a:ext cx="54254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arguments matter only on the root rank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EB848-873D-4067-B9BE-1A75E8CC736F}"/>
              </a:ext>
            </a:extLst>
          </p:cNvPr>
          <p:cNvCxnSpPr>
            <a:cxnSpLocks/>
          </p:cNvCxnSpPr>
          <p:nvPr/>
        </p:nvCxnSpPr>
        <p:spPr>
          <a:xfrm flipH="1" flipV="1">
            <a:off x="6238240" y="3354499"/>
            <a:ext cx="611366" cy="1888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6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9476-67F2-46DA-A255-1BC9827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Gather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0A85-007B-42E6-A747-7BB38DB6F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gather operation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many-to-one </a:t>
                </a:r>
                <a:r>
                  <a:rPr lang="en-US" sz="2000" dirty="0"/>
                  <a:t>collective operation:</a:t>
                </a:r>
              </a:p>
              <a:p>
                <a:pPr lvl="1"/>
                <a:r>
                  <a:rPr lang="en-US" sz="2000" dirty="0"/>
                  <a:t>It distributes chunks of data from all ranks to one rank, i.e., the root.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The gather operation is the inverse of the scatter operation.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000" b="1" i="1" dirty="0" err="1">
                    <a:solidFill>
                      <a:srgbClr val="FF0000"/>
                    </a:solidFill>
                  </a:rPr>
                  <a:t>recvbuf</a:t>
                </a:r>
                <a:r>
                  <a:rPr lang="en-US" sz="2000" dirty="0"/>
                  <a:t> must be large enough to accommodate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recvcount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elements from each rank.</a:t>
                </a:r>
              </a:p>
              <a:p>
                <a:pPr lvl="2">
                  <a:buClr>
                    <a:schemeClr val="tx1"/>
                  </a:buClr>
                </a:pPr>
                <a:r>
                  <a:rPr lang="en-US" b="1" i="1" dirty="0" err="1">
                    <a:solidFill>
                      <a:srgbClr val="FF0000"/>
                    </a:solidFill>
                  </a:rPr>
                  <a:t>recvbuf</a:t>
                </a:r>
                <a:r>
                  <a:rPr lang="en-US" dirty="0"/>
                  <a:t> can accommodate at least </a:t>
                </a:r>
                <a14:m>
                  <m:oMath xmlns:m="http://schemas.openxmlformats.org/officeDocument/2006/math">
                    <m:r>
                      <a:rPr lang="en-US" b="1" i="1" dirty="0" smtClean="0"/>
                      <m:t>𝒑</m:t>
                    </m:r>
                    <m:r>
                      <a:rPr lang="en-US" b="1" i="1" dirty="0" smtClean="0"/>
                      <m:t>∗</m:t>
                    </m:r>
                    <m:r>
                      <a:rPr lang="en-US" b="1" i="1" dirty="0" smtClean="0"/>
                      <m:t>𝒓𝒆𝒄𝒗</m:t>
                    </m:r>
                    <m:r>
                      <a:rPr lang="en-US" b="1" i="1" dirty="0" err="1" smtClean="0"/>
                      <m:t>𝒄𝒐𝒖𝒏𝒕</m:t>
                    </m:r>
                    <m:r>
                      <a:rPr lang="en-US" b="1" i="1" dirty="0" smtClean="0"/>
                      <m:t> </m:t>
                    </m:r>
                  </m:oMath>
                </a14:m>
                <a:r>
                  <a:rPr lang="en-US" dirty="0"/>
                  <a:t>elements of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recvtype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/>
                  <a:t> rank also receives one chunk of data from itself.</a:t>
                </a:r>
              </a:p>
              <a:p>
                <a:pPr lvl="1"/>
                <a:r>
                  <a:rPr lang="en-US" sz="2000" dirty="0"/>
                  <a:t>The elements are ordered by the rank of the process from which they were received.</a:t>
                </a:r>
              </a:p>
              <a:p>
                <a:pPr lvl="1"/>
                <a:r>
                  <a:rPr lang="en-US" sz="2000" dirty="0"/>
                  <a:t>The type signature of the senders must match that of the receiver.</a:t>
                </a:r>
              </a:p>
              <a:p>
                <a:pPr lvl="2"/>
                <a:endParaRPr lang="en-US" sz="16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0A85-007B-42E6-A747-7BB38DB6F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B6D32F-8414-42C4-8EB9-A682C9985A2A}"/>
              </a:ext>
            </a:extLst>
          </p:cNvPr>
          <p:cNvSpPr/>
          <p:nvPr/>
        </p:nvSpPr>
        <p:spPr>
          <a:xfrm>
            <a:off x="838200" y="2773363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MPI_Gather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sendbuf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sendcount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void* </a:t>
            </a:r>
            <a:r>
              <a:rPr lang="en-US" b="1" dirty="0" err="1">
                <a:solidFill>
                  <a:schemeClr val="tx1"/>
                </a:solidFill>
              </a:rPr>
              <a:t>recvbuf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recvtype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 root, 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C745BE-BAFF-4A35-B774-7EBB15543A53}"/>
              </a:ext>
            </a:extLst>
          </p:cNvPr>
          <p:cNvSpPr/>
          <p:nvPr/>
        </p:nvSpPr>
        <p:spPr>
          <a:xfrm>
            <a:off x="10499114" y="253047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6607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3B7F-7161-4284-939D-80E81779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Gather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7FAD-F928-4855-BC9B-09BBBED0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A74BAC-63D2-4B4E-AF27-F6054F407C28}"/>
              </a:ext>
            </a:extLst>
          </p:cNvPr>
          <p:cNvGrpSpPr/>
          <p:nvPr/>
        </p:nvGrpSpPr>
        <p:grpSpPr>
          <a:xfrm>
            <a:off x="7448143" y="2704637"/>
            <a:ext cx="3448051" cy="3019425"/>
            <a:chOff x="1285874" y="2695575"/>
            <a:chExt cx="3448051" cy="30194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4D06E7-F4A2-48D0-A5B9-67B5341B2383}"/>
                </a:ext>
              </a:extLst>
            </p:cNvPr>
            <p:cNvSpPr/>
            <p:nvPr/>
          </p:nvSpPr>
          <p:spPr>
            <a:xfrm>
              <a:off x="1285874" y="2695575"/>
              <a:ext cx="3448051" cy="301942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1999E73-057B-4293-B860-AC53145CB2D8}"/>
                    </a:ext>
                  </a:extLst>
                </p:cNvPr>
                <p:cNvSpPr/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1999E73-057B-4293-B860-AC53145CB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261E62A-D601-48C2-8E50-916459EF6648}"/>
                    </a:ext>
                  </a:extLst>
                </p:cNvPr>
                <p:cNvSpPr/>
                <p:nvPr/>
              </p:nvSpPr>
              <p:spPr>
                <a:xfrm>
                  <a:off x="2514601" y="3328980"/>
                  <a:ext cx="514350" cy="44767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261E62A-D601-48C2-8E50-916459EF66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1" y="3328980"/>
                  <a:ext cx="514350" cy="4476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070292B-A985-49BE-9D17-65119BE2C3A4}"/>
                    </a:ext>
                  </a:extLst>
                </p:cNvPr>
                <p:cNvSpPr/>
                <p:nvPr/>
              </p:nvSpPr>
              <p:spPr>
                <a:xfrm>
                  <a:off x="3028951" y="3328979"/>
                  <a:ext cx="514350" cy="447675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070292B-A985-49BE-9D17-65119BE2C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1" y="3328979"/>
                  <a:ext cx="514350" cy="4476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C01F87A-5A3F-40A0-93A5-9592D9B61EA7}"/>
                    </a:ext>
                  </a:extLst>
                </p:cNvPr>
                <p:cNvSpPr/>
                <p:nvPr/>
              </p:nvSpPr>
              <p:spPr>
                <a:xfrm>
                  <a:off x="3554800" y="3328978"/>
                  <a:ext cx="514350" cy="4476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C01F87A-5A3F-40A0-93A5-9592D9B61E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800" y="3328978"/>
                  <a:ext cx="514350" cy="4476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112C69-5B46-498A-8BAE-54C20A8C5287}"/>
                </a:ext>
              </a:extLst>
            </p:cNvPr>
            <p:cNvSpPr/>
            <p:nvPr/>
          </p:nvSpPr>
          <p:spPr>
            <a:xfrm>
              <a:off x="2011750" y="3776654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B59508-445D-42DE-9D10-C46D1CB88920}"/>
                </a:ext>
              </a:extLst>
            </p:cNvPr>
            <p:cNvSpPr/>
            <p:nvPr/>
          </p:nvSpPr>
          <p:spPr>
            <a:xfrm>
              <a:off x="2526100" y="3776653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EA2CCD-AD7D-4FC3-9508-52E01C589E94}"/>
                </a:ext>
              </a:extLst>
            </p:cNvPr>
            <p:cNvSpPr/>
            <p:nvPr/>
          </p:nvSpPr>
          <p:spPr>
            <a:xfrm>
              <a:off x="3028951" y="3776652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D6CDE-72CA-4F4D-9D08-99A1B3B7FB34}"/>
                </a:ext>
              </a:extLst>
            </p:cNvPr>
            <p:cNvSpPr/>
            <p:nvPr/>
          </p:nvSpPr>
          <p:spPr>
            <a:xfrm>
              <a:off x="3543301" y="3776651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19A832-3338-4A3D-BFD9-61F2063BCCEB}"/>
                </a:ext>
              </a:extLst>
            </p:cNvPr>
            <p:cNvSpPr/>
            <p:nvPr/>
          </p:nvSpPr>
          <p:spPr>
            <a:xfrm>
              <a:off x="2011750" y="4224325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177EF3-A740-4BE3-B092-7254FFF31A44}"/>
                </a:ext>
              </a:extLst>
            </p:cNvPr>
            <p:cNvSpPr/>
            <p:nvPr/>
          </p:nvSpPr>
          <p:spPr>
            <a:xfrm>
              <a:off x="2526100" y="4224330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776EE1-0316-4894-807D-317EF0F411BD}"/>
                </a:ext>
              </a:extLst>
            </p:cNvPr>
            <p:cNvSpPr/>
            <p:nvPr/>
          </p:nvSpPr>
          <p:spPr>
            <a:xfrm>
              <a:off x="3040450" y="4224329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2C4EAE-E23F-4F8C-8976-13A5D19C1324}"/>
                </a:ext>
              </a:extLst>
            </p:cNvPr>
            <p:cNvSpPr/>
            <p:nvPr/>
          </p:nvSpPr>
          <p:spPr>
            <a:xfrm>
              <a:off x="3554800" y="4224328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95BEFA-2291-4C3F-94F0-4CDC614EB7A5}"/>
                </a:ext>
              </a:extLst>
            </p:cNvPr>
            <p:cNvSpPr/>
            <p:nvPr/>
          </p:nvSpPr>
          <p:spPr>
            <a:xfrm>
              <a:off x="2006988" y="4672003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811D12-1490-49FF-A531-235E2429EE68}"/>
                </a:ext>
              </a:extLst>
            </p:cNvPr>
            <p:cNvSpPr/>
            <p:nvPr/>
          </p:nvSpPr>
          <p:spPr>
            <a:xfrm>
              <a:off x="2521338" y="4672002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50883E-809C-4602-BE2C-7D5D4FDBB42C}"/>
                </a:ext>
              </a:extLst>
            </p:cNvPr>
            <p:cNvSpPr/>
            <p:nvPr/>
          </p:nvSpPr>
          <p:spPr>
            <a:xfrm>
              <a:off x="3035688" y="4672001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A2689-8A67-4EEB-B85A-B10C1655582F}"/>
                </a:ext>
              </a:extLst>
            </p:cNvPr>
            <p:cNvSpPr/>
            <p:nvPr/>
          </p:nvSpPr>
          <p:spPr>
            <a:xfrm>
              <a:off x="3550038" y="4672000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C1BBB7-C0B1-4D18-A587-D35E0AFE4945}"/>
              </a:ext>
            </a:extLst>
          </p:cNvPr>
          <p:cNvSpPr/>
          <p:nvPr/>
        </p:nvSpPr>
        <p:spPr>
          <a:xfrm>
            <a:off x="1401160" y="2704636"/>
            <a:ext cx="3448051" cy="3019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EC90AA-1E4A-446F-A941-EDF9467DD2B3}"/>
                  </a:ext>
                </a:extLst>
              </p:cNvPr>
              <p:cNvSpPr/>
              <p:nvPr/>
            </p:nvSpPr>
            <p:spPr>
              <a:xfrm>
                <a:off x="2015173" y="3379853"/>
                <a:ext cx="536185" cy="4476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EC90AA-1E4A-446F-A941-EDF9467DD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73" y="3379853"/>
                <a:ext cx="536185" cy="447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671B727-A874-48FC-8923-985BBF7A4BD2}"/>
              </a:ext>
            </a:extLst>
          </p:cNvPr>
          <p:cNvSpPr/>
          <p:nvPr/>
        </p:nvSpPr>
        <p:spPr>
          <a:xfrm>
            <a:off x="2518025" y="3354329"/>
            <a:ext cx="514350" cy="44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796972-B59F-477E-985B-78214791DD92}"/>
              </a:ext>
            </a:extLst>
          </p:cNvPr>
          <p:cNvSpPr/>
          <p:nvPr/>
        </p:nvSpPr>
        <p:spPr>
          <a:xfrm>
            <a:off x="3032375" y="3354328"/>
            <a:ext cx="514350" cy="44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FBB120-D276-4A7B-8B3E-B0CF9CAB1E47}"/>
              </a:ext>
            </a:extLst>
          </p:cNvPr>
          <p:cNvSpPr/>
          <p:nvPr/>
        </p:nvSpPr>
        <p:spPr>
          <a:xfrm>
            <a:off x="3558224" y="3354327"/>
            <a:ext cx="514350" cy="44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784184-5113-4AE0-9F10-2DDC56C3EC75}"/>
                  </a:ext>
                </a:extLst>
              </p:cNvPr>
              <p:cNvSpPr/>
              <p:nvPr/>
            </p:nvSpPr>
            <p:spPr>
              <a:xfrm>
                <a:off x="2015174" y="3802003"/>
                <a:ext cx="514350" cy="44767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784184-5113-4AE0-9F10-2DDC56C3E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74" y="3802003"/>
                <a:ext cx="514350" cy="4476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123917-C47A-45D6-A384-9DDDB454442A}"/>
              </a:ext>
            </a:extLst>
          </p:cNvPr>
          <p:cNvSpPr/>
          <p:nvPr/>
        </p:nvSpPr>
        <p:spPr>
          <a:xfrm>
            <a:off x="2529524" y="3802002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0505D-AA7A-4796-AF5D-85D77E0B6C99}"/>
              </a:ext>
            </a:extLst>
          </p:cNvPr>
          <p:cNvSpPr/>
          <p:nvPr/>
        </p:nvSpPr>
        <p:spPr>
          <a:xfrm>
            <a:off x="3032375" y="3802001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50580B-8705-491E-A6E9-8084F0DA200A}"/>
              </a:ext>
            </a:extLst>
          </p:cNvPr>
          <p:cNvSpPr/>
          <p:nvPr/>
        </p:nvSpPr>
        <p:spPr>
          <a:xfrm>
            <a:off x="3546725" y="3802000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12CC2-4D4A-43BC-95AB-CE45A2DED393}"/>
                  </a:ext>
                </a:extLst>
              </p:cNvPr>
              <p:cNvSpPr/>
              <p:nvPr/>
            </p:nvSpPr>
            <p:spPr>
              <a:xfrm>
                <a:off x="2009163" y="4241989"/>
                <a:ext cx="514350" cy="44767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12CC2-4D4A-43BC-95AB-CE45A2DED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63" y="4241989"/>
                <a:ext cx="514350" cy="447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4B9940B-AD25-4DFD-A0CD-E6D0E4019F00}"/>
              </a:ext>
            </a:extLst>
          </p:cNvPr>
          <p:cNvSpPr/>
          <p:nvPr/>
        </p:nvSpPr>
        <p:spPr>
          <a:xfrm>
            <a:off x="2523513" y="4241988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6EADD-44FD-4619-97F5-DE9524A6AB3C}"/>
              </a:ext>
            </a:extLst>
          </p:cNvPr>
          <p:cNvSpPr/>
          <p:nvPr/>
        </p:nvSpPr>
        <p:spPr>
          <a:xfrm>
            <a:off x="3026364" y="4241987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75FF0-E8AA-425E-9AD3-A4EB5CB9430C}"/>
              </a:ext>
            </a:extLst>
          </p:cNvPr>
          <p:cNvSpPr/>
          <p:nvPr/>
        </p:nvSpPr>
        <p:spPr>
          <a:xfrm>
            <a:off x="3540714" y="4241986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CAA5C-85F6-44A5-B0EE-1C2F6B37AA1C}"/>
                  </a:ext>
                </a:extLst>
              </p:cNvPr>
              <p:cNvSpPr/>
              <p:nvPr/>
            </p:nvSpPr>
            <p:spPr>
              <a:xfrm>
                <a:off x="2003152" y="4686934"/>
                <a:ext cx="514350" cy="447675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CAA5C-85F6-44A5-B0EE-1C2F6B37A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52" y="4686934"/>
                <a:ext cx="514350" cy="447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4BA8309-99EB-4DEE-9F18-5376788578C5}"/>
              </a:ext>
            </a:extLst>
          </p:cNvPr>
          <p:cNvSpPr/>
          <p:nvPr/>
        </p:nvSpPr>
        <p:spPr>
          <a:xfrm>
            <a:off x="2517502" y="4686933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AC38EF-29A6-4633-99DE-D9C954C416F8}"/>
              </a:ext>
            </a:extLst>
          </p:cNvPr>
          <p:cNvSpPr/>
          <p:nvPr/>
        </p:nvSpPr>
        <p:spPr>
          <a:xfrm>
            <a:off x="3020353" y="4686932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EF045-0163-4465-A34E-B3B2972A9D5C}"/>
              </a:ext>
            </a:extLst>
          </p:cNvPr>
          <p:cNvSpPr/>
          <p:nvPr/>
        </p:nvSpPr>
        <p:spPr>
          <a:xfrm>
            <a:off x="3534703" y="4686931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B39A54-35B7-49D9-BBB9-5DA986B1E42F}"/>
              </a:ext>
            </a:extLst>
          </p:cNvPr>
          <p:cNvSpPr txBox="1"/>
          <p:nvPr/>
        </p:nvSpPr>
        <p:spPr>
          <a:xfrm>
            <a:off x="8710203" y="2664770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recvbuf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823919-FD0B-480E-9421-3DC44EE2D4E3}"/>
              </a:ext>
            </a:extLst>
          </p:cNvPr>
          <p:cNvSpPr txBox="1"/>
          <p:nvPr/>
        </p:nvSpPr>
        <p:spPr>
          <a:xfrm>
            <a:off x="2606580" y="2664770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sendbuf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FEEDAD-5C74-4E9D-9504-CCA8AFAC3FBC}"/>
              </a:ext>
            </a:extLst>
          </p:cNvPr>
          <p:cNvCxnSpPr>
            <a:cxnSpLocks/>
          </p:cNvCxnSpPr>
          <p:nvPr/>
        </p:nvCxnSpPr>
        <p:spPr>
          <a:xfrm>
            <a:off x="7686725" y="3342810"/>
            <a:ext cx="0" cy="1785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ABCC2E-13C6-45F9-9E2C-20702F7E906D}"/>
              </a:ext>
            </a:extLst>
          </p:cNvPr>
          <p:cNvCxnSpPr>
            <a:cxnSpLocks/>
          </p:cNvCxnSpPr>
          <p:nvPr/>
        </p:nvCxnSpPr>
        <p:spPr>
          <a:xfrm>
            <a:off x="2025619" y="3047564"/>
            <a:ext cx="20469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C02D48-E1D7-487D-9E7F-5CC2966BA136}"/>
              </a:ext>
            </a:extLst>
          </p:cNvPr>
          <p:cNvCxnSpPr>
            <a:cxnSpLocks/>
          </p:cNvCxnSpPr>
          <p:nvPr/>
        </p:nvCxnSpPr>
        <p:spPr>
          <a:xfrm>
            <a:off x="8109121" y="3034102"/>
            <a:ext cx="20469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B1277E-2B18-41DB-BE4D-9905D11F0877}"/>
              </a:ext>
            </a:extLst>
          </p:cNvPr>
          <p:cNvCxnSpPr>
            <a:cxnSpLocks/>
          </p:cNvCxnSpPr>
          <p:nvPr/>
        </p:nvCxnSpPr>
        <p:spPr>
          <a:xfrm>
            <a:off x="1641525" y="3379853"/>
            <a:ext cx="0" cy="1785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B46813-E268-48D3-8699-BBC705B997B2}"/>
              </a:ext>
            </a:extLst>
          </p:cNvPr>
          <p:cNvSpPr txBox="1"/>
          <p:nvPr/>
        </p:nvSpPr>
        <p:spPr>
          <a:xfrm rot="5400000">
            <a:off x="7426771" y="4098731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413A93-7D04-4B1D-9753-F64BC5EF5B88}"/>
              </a:ext>
            </a:extLst>
          </p:cNvPr>
          <p:cNvSpPr txBox="1"/>
          <p:nvPr/>
        </p:nvSpPr>
        <p:spPr>
          <a:xfrm rot="5400000">
            <a:off x="1330462" y="4029682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0F4EE0C-FEFA-4FE5-AAC9-6397AFF50A5B}"/>
              </a:ext>
            </a:extLst>
          </p:cNvPr>
          <p:cNvSpPr/>
          <p:nvPr/>
        </p:nvSpPr>
        <p:spPr>
          <a:xfrm>
            <a:off x="5153025" y="3857335"/>
            <a:ext cx="1807929" cy="5717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A29212-ED47-42C7-B1D3-63EBDFF0F1D1}"/>
              </a:ext>
            </a:extLst>
          </p:cNvPr>
          <p:cNvSpPr txBox="1"/>
          <p:nvPr/>
        </p:nvSpPr>
        <p:spPr>
          <a:xfrm>
            <a:off x="5466485" y="3233297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Gather</a:t>
            </a:r>
          </a:p>
        </p:txBody>
      </p:sp>
    </p:spTree>
    <p:extLst>
      <p:ext uri="{BB962C8B-B14F-4D97-AF65-F5344CB8AC3E}">
        <p14:creationId xmlns:p14="http://schemas.microsoft.com/office/powerpoint/2010/main" val="357499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13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500" dirty="0"/>
              <a:t> Distributed-Memory Programming with MPI</a:t>
            </a:r>
          </a:p>
          <a:p>
            <a:pPr lvl="2"/>
            <a:r>
              <a:rPr lang="en-US" sz="3500" dirty="0"/>
              <a:t>Blocking Collective Communication </a:t>
            </a:r>
          </a:p>
          <a:p>
            <a:pPr lvl="3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3F3F-3D36-431F-8BF9-5CB917FB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All-Gather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CD5B-E68F-4ADA-9D0A-386935E1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The all-gather operation is a </a:t>
            </a:r>
            <a:r>
              <a:rPr lang="en-US" sz="2200" b="1" dirty="0">
                <a:solidFill>
                  <a:srgbClr val="FF0000"/>
                </a:solidFill>
              </a:rPr>
              <a:t>many-to-many </a:t>
            </a:r>
            <a:r>
              <a:rPr lang="en-US" sz="2200" dirty="0"/>
              <a:t>collective operation:</a:t>
            </a:r>
          </a:p>
          <a:p>
            <a:pPr lvl="1"/>
            <a:r>
              <a:rPr lang="en-US" sz="2200" dirty="0"/>
              <a:t>It collects chunks of data from all ranks to all ranks.</a:t>
            </a:r>
            <a:endParaRPr lang="th-TH" sz="2200" dirty="0"/>
          </a:p>
          <a:p>
            <a:pPr lvl="1"/>
            <a:endParaRPr lang="th-TH" sz="2200" dirty="0"/>
          </a:p>
          <a:p>
            <a:pPr lvl="1"/>
            <a:endParaRPr lang="th-TH" sz="2200" dirty="0"/>
          </a:p>
          <a:p>
            <a:pPr lvl="1"/>
            <a:endParaRPr lang="th-TH" sz="2200" dirty="0"/>
          </a:p>
          <a:p>
            <a:pPr lvl="1"/>
            <a:endParaRPr lang="th-TH" sz="2200" dirty="0"/>
          </a:p>
          <a:p>
            <a:pPr lvl="1"/>
            <a:r>
              <a:rPr lang="en-US" sz="2200" dirty="0"/>
              <a:t>There is </a:t>
            </a:r>
            <a:r>
              <a:rPr lang="en-US" sz="2200" b="1" dirty="0">
                <a:solidFill>
                  <a:srgbClr val="FF0000"/>
                </a:solidFill>
              </a:rPr>
              <a:t>no root rank </a:t>
            </a:r>
            <a:r>
              <a:rPr lang="en-US" sz="2200" dirty="0"/>
              <a:t>as all ranks receive a copy of the gathered data.</a:t>
            </a:r>
          </a:p>
          <a:p>
            <a:pPr lvl="2"/>
            <a:r>
              <a:rPr lang="en-US" sz="2200" dirty="0"/>
              <a:t>The function signature is almost identical to that of </a:t>
            </a:r>
            <a:r>
              <a:rPr lang="en-US" sz="2200" b="1" dirty="0" err="1">
                <a:solidFill>
                  <a:srgbClr val="00B050"/>
                </a:solidFill>
              </a:rPr>
              <a:t>MPI_Gather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except that there is no root.</a:t>
            </a:r>
          </a:p>
          <a:p>
            <a:pPr lvl="1"/>
            <a:r>
              <a:rPr lang="en-US" sz="2200" dirty="0"/>
              <a:t>Each rank receives one chunk of data from itself.</a:t>
            </a:r>
          </a:p>
          <a:p>
            <a:pPr lvl="1"/>
            <a:r>
              <a:rPr lang="en-US" sz="2200" dirty="0"/>
              <a:t>Data chunks are stored in increasing order of the sender’s rank.</a:t>
            </a:r>
          </a:p>
          <a:p>
            <a:pPr lvl="1"/>
            <a:r>
              <a:rPr lang="en-US" sz="2200" dirty="0"/>
              <a:t>Type signatures match across all ranks.</a:t>
            </a:r>
          </a:p>
          <a:p>
            <a:pPr lvl="1"/>
            <a:r>
              <a:rPr lang="en-US" sz="2200" dirty="0"/>
              <a:t>Logically, it is equivalent to </a:t>
            </a:r>
            <a:r>
              <a:rPr lang="en-US" sz="2200" b="1" dirty="0" err="1">
                <a:solidFill>
                  <a:srgbClr val="00B050"/>
                </a:solidFill>
              </a:rPr>
              <a:t>MPI_Gather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followed by </a:t>
            </a:r>
            <a:r>
              <a:rPr lang="en-US" sz="2200" b="1" dirty="0" err="1">
                <a:solidFill>
                  <a:srgbClr val="0070C0"/>
                </a:solidFill>
              </a:rPr>
              <a:t>MPI_Bcast</a:t>
            </a:r>
            <a:r>
              <a:rPr lang="en-US" sz="2200" dirty="0"/>
              <a:t>:</a:t>
            </a:r>
          </a:p>
          <a:p>
            <a:pPr lvl="2"/>
            <a:r>
              <a:rPr lang="en-US" sz="2200" dirty="0"/>
              <a:t>The actual implementation can potentially outperform such a straightforward implementation through some clever tricks.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D5033-FD18-4A22-9386-A6210914E7F7}"/>
              </a:ext>
            </a:extLst>
          </p:cNvPr>
          <p:cNvSpPr/>
          <p:nvPr/>
        </p:nvSpPr>
        <p:spPr>
          <a:xfrm>
            <a:off x="1300480" y="2572805"/>
            <a:ext cx="983743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MPI_Allgather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sendbuf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sendcount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    void* </a:t>
            </a:r>
            <a:r>
              <a:rPr lang="en-US" b="1" dirty="0" err="1">
                <a:solidFill>
                  <a:schemeClr val="tx1"/>
                </a:solidFill>
              </a:rPr>
              <a:t>recvbuf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recvtype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4861B1-09CB-48B0-B7D6-A2302B341129}"/>
              </a:ext>
            </a:extLst>
          </p:cNvPr>
          <p:cNvSpPr/>
          <p:nvPr/>
        </p:nvSpPr>
        <p:spPr>
          <a:xfrm>
            <a:off x="10499114" y="226244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6013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3B7F-7161-4284-939D-80E81779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All-Gather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7FAD-F928-4855-BC9B-09BBBED0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A74BAC-63D2-4B4E-AF27-F6054F407C28}"/>
              </a:ext>
            </a:extLst>
          </p:cNvPr>
          <p:cNvGrpSpPr/>
          <p:nvPr/>
        </p:nvGrpSpPr>
        <p:grpSpPr>
          <a:xfrm>
            <a:off x="7448143" y="2704637"/>
            <a:ext cx="3448051" cy="3019425"/>
            <a:chOff x="1285874" y="2695575"/>
            <a:chExt cx="3448051" cy="30194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4D06E7-F4A2-48D0-A5B9-67B5341B2383}"/>
                </a:ext>
              </a:extLst>
            </p:cNvPr>
            <p:cNvSpPr/>
            <p:nvPr/>
          </p:nvSpPr>
          <p:spPr>
            <a:xfrm>
              <a:off x="1285874" y="2695575"/>
              <a:ext cx="3448051" cy="301942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1999E73-057B-4293-B860-AC53145CB2D8}"/>
                    </a:ext>
                  </a:extLst>
                </p:cNvPr>
                <p:cNvSpPr/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1999E73-057B-4293-B860-AC53145CB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261E62A-D601-48C2-8E50-916459EF6648}"/>
                    </a:ext>
                  </a:extLst>
                </p:cNvPr>
                <p:cNvSpPr/>
                <p:nvPr/>
              </p:nvSpPr>
              <p:spPr>
                <a:xfrm>
                  <a:off x="2514601" y="3328980"/>
                  <a:ext cx="514350" cy="44767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261E62A-D601-48C2-8E50-916459EF66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1" y="3328980"/>
                  <a:ext cx="514350" cy="4476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070292B-A985-49BE-9D17-65119BE2C3A4}"/>
                    </a:ext>
                  </a:extLst>
                </p:cNvPr>
                <p:cNvSpPr/>
                <p:nvPr/>
              </p:nvSpPr>
              <p:spPr>
                <a:xfrm>
                  <a:off x="3028951" y="3328979"/>
                  <a:ext cx="514350" cy="447675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070292B-A985-49BE-9D17-65119BE2C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1" y="3328979"/>
                  <a:ext cx="514350" cy="4476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C01F87A-5A3F-40A0-93A5-9592D9B61EA7}"/>
                    </a:ext>
                  </a:extLst>
                </p:cNvPr>
                <p:cNvSpPr/>
                <p:nvPr/>
              </p:nvSpPr>
              <p:spPr>
                <a:xfrm>
                  <a:off x="3554800" y="3328978"/>
                  <a:ext cx="514350" cy="4476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C01F87A-5A3F-40A0-93A5-9592D9B61E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800" y="3328978"/>
                  <a:ext cx="514350" cy="4476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112C69-5B46-498A-8BAE-54C20A8C5287}"/>
                    </a:ext>
                  </a:extLst>
                </p:cNvPr>
                <p:cNvSpPr/>
                <p:nvPr/>
              </p:nvSpPr>
              <p:spPr>
                <a:xfrm>
                  <a:off x="2011750" y="3776654"/>
                  <a:ext cx="514350" cy="4476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112C69-5B46-498A-8BAE-54C20A8C5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750" y="3776654"/>
                  <a:ext cx="514350" cy="4476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0B59508-445D-42DE-9D10-C46D1CB88920}"/>
                    </a:ext>
                  </a:extLst>
                </p:cNvPr>
                <p:cNvSpPr/>
                <p:nvPr/>
              </p:nvSpPr>
              <p:spPr>
                <a:xfrm>
                  <a:off x="2526100" y="3776653"/>
                  <a:ext cx="514350" cy="44767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0B59508-445D-42DE-9D10-C46D1CB88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100" y="3776653"/>
                  <a:ext cx="514350" cy="4476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EA2CCD-AD7D-4FC3-9508-52E01C589E94}"/>
                    </a:ext>
                  </a:extLst>
                </p:cNvPr>
                <p:cNvSpPr/>
                <p:nvPr/>
              </p:nvSpPr>
              <p:spPr>
                <a:xfrm>
                  <a:off x="3028951" y="3776652"/>
                  <a:ext cx="514350" cy="44767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EA2CCD-AD7D-4FC3-9508-52E01C589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1" y="3776652"/>
                  <a:ext cx="514350" cy="4476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1CD6CDE-72CA-4F4D-9D08-99A1B3B7FB34}"/>
                    </a:ext>
                  </a:extLst>
                </p:cNvPr>
                <p:cNvSpPr/>
                <p:nvPr/>
              </p:nvSpPr>
              <p:spPr>
                <a:xfrm>
                  <a:off x="3543301" y="3776651"/>
                  <a:ext cx="514350" cy="4476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1CD6CDE-72CA-4F4D-9D08-99A1B3B7FB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1" y="3776651"/>
                  <a:ext cx="514350" cy="4476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F19A832-3338-4A3D-BFD9-61F2063BCCEB}"/>
                    </a:ext>
                  </a:extLst>
                </p:cNvPr>
                <p:cNvSpPr/>
                <p:nvPr/>
              </p:nvSpPr>
              <p:spPr>
                <a:xfrm>
                  <a:off x="2011750" y="4224325"/>
                  <a:ext cx="514350" cy="4476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F19A832-3338-4A3D-BFD9-61F2063BC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750" y="4224325"/>
                  <a:ext cx="514350" cy="4476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177EF3-A740-4BE3-B092-7254FFF31A44}"/>
                    </a:ext>
                  </a:extLst>
                </p:cNvPr>
                <p:cNvSpPr/>
                <p:nvPr/>
              </p:nvSpPr>
              <p:spPr>
                <a:xfrm>
                  <a:off x="2526100" y="4224330"/>
                  <a:ext cx="514350" cy="44767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177EF3-A740-4BE3-B092-7254FFF31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100" y="4224330"/>
                  <a:ext cx="514350" cy="4476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0776EE1-0316-4894-807D-317EF0F411BD}"/>
                    </a:ext>
                  </a:extLst>
                </p:cNvPr>
                <p:cNvSpPr/>
                <p:nvPr/>
              </p:nvSpPr>
              <p:spPr>
                <a:xfrm>
                  <a:off x="3040450" y="4224329"/>
                  <a:ext cx="514350" cy="44767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0776EE1-0316-4894-807D-317EF0F41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450" y="4224329"/>
                  <a:ext cx="514350" cy="4476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C2C4EAE-E23F-4F8C-8976-13A5D19C1324}"/>
                    </a:ext>
                  </a:extLst>
                </p:cNvPr>
                <p:cNvSpPr/>
                <p:nvPr/>
              </p:nvSpPr>
              <p:spPr>
                <a:xfrm>
                  <a:off x="3554800" y="4224328"/>
                  <a:ext cx="514350" cy="4476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C2C4EAE-E23F-4F8C-8976-13A5D19C13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800" y="4224328"/>
                  <a:ext cx="514350" cy="4476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95BEFA-2291-4C3F-94F0-4CDC614EB7A5}"/>
                    </a:ext>
                  </a:extLst>
                </p:cNvPr>
                <p:cNvSpPr/>
                <p:nvPr/>
              </p:nvSpPr>
              <p:spPr>
                <a:xfrm>
                  <a:off x="2006988" y="4672003"/>
                  <a:ext cx="514350" cy="4476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95BEFA-2291-4C3F-94F0-4CDC614EB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988" y="4672003"/>
                  <a:ext cx="514350" cy="4476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3811D12-1490-49FF-A531-235E2429EE68}"/>
                    </a:ext>
                  </a:extLst>
                </p:cNvPr>
                <p:cNvSpPr/>
                <p:nvPr/>
              </p:nvSpPr>
              <p:spPr>
                <a:xfrm>
                  <a:off x="2521338" y="4672002"/>
                  <a:ext cx="514350" cy="44767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3811D12-1490-49FF-A531-235E2429EE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338" y="4672002"/>
                  <a:ext cx="514350" cy="4476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550883E-809C-4602-BE2C-7D5D4FDBB42C}"/>
                    </a:ext>
                  </a:extLst>
                </p:cNvPr>
                <p:cNvSpPr/>
                <p:nvPr/>
              </p:nvSpPr>
              <p:spPr>
                <a:xfrm>
                  <a:off x="3035688" y="4672001"/>
                  <a:ext cx="514350" cy="44767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550883E-809C-4602-BE2C-7D5D4FDBB4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688" y="4672001"/>
                  <a:ext cx="514350" cy="4476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6DA2689-8A67-4EEB-B85A-B10C1655582F}"/>
                    </a:ext>
                  </a:extLst>
                </p:cNvPr>
                <p:cNvSpPr/>
                <p:nvPr/>
              </p:nvSpPr>
              <p:spPr>
                <a:xfrm>
                  <a:off x="3550038" y="4672000"/>
                  <a:ext cx="514350" cy="4476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6DA2689-8A67-4EEB-B85A-B10C16555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38" y="4672000"/>
                  <a:ext cx="514350" cy="4476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C1BBB7-C0B1-4D18-A587-D35E0AFE4945}"/>
              </a:ext>
            </a:extLst>
          </p:cNvPr>
          <p:cNvSpPr/>
          <p:nvPr/>
        </p:nvSpPr>
        <p:spPr>
          <a:xfrm>
            <a:off x="1401160" y="2704636"/>
            <a:ext cx="3448051" cy="3019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EC90AA-1E4A-446F-A941-EDF9467DD2B3}"/>
                  </a:ext>
                </a:extLst>
              </p:cNvPr>
              <p:cNvSpPr/>
              <p:nvPr/>
            </p:nvSpPr>
            <p:spPr>
              <a:xfrm>
                <a:off x="2015173" y="3379853"/>
                <a:ext cx="536185" cy="4476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EC90AA-1E4A-446F-A941-EDF9467DD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73" y="3379853"/>
                <a:ext cx="536185" cy="4476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671B727-A874-48FC-8923-985BBF7A4BD2}"/>
              </a:ext>
            </a:extLst>
          </p:cNvPr>
          <p:cNvSpPr/>
          <p:nvPr/>
        </p:nvSpPr>
        <p:spPr>
          <a:xfrm>
            <a:off x="2518025" y="3354329"/>
            <a:ext cx="514350" cy="44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796972-B59F-477E-985B-78214791DD92}"/>
              </a:ext>
            </a:extLst>
          </p:cNvPr>
          <p:cNvSpPr/>
          <p:nvPr/>
        </p:nvSpPr>
        <p:spPr>
          <a:xfrm>
            <a:off x="3032375" y="3354328"/>
            <a:ext cx="514350" cy="44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FBB120-D276-4A7B-8B3E-B0CF9CAB1E47}"/>
              </a:ext>
            </a:extLst>
          </p:cNvPr>
          <p:cNvSpPr/>
          <p:nvPr/>
        </p:nvSpPr>
        <p:spPr>
          <a:xfrm>
            <a:off x="3558224" y="3354327"/>
            <a:ext cx="514350" cy="44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784184-5113-4AE0-9F10-2DDC56C3EC75}"/>
                  </a:ext>
                </a:extLst>
              </p:cNvPr>
              <p:cNvSpPr/>
              <p:nvPr/>
            </p:nvSpPr>
            <p:spPr>
              <a:xfrm>
                <a:off x="2015174" y="3802003"/>
                <a:ext cx="514350" cy="44767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784184-5113-4AE0-9F10-2DDC56C3E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74" y="3802003"/>
                <a:ext cx="514350" cy="4476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123917-C47A-45D6-A384-9DDDB454442A}"/>
              </a:ext>
            </a:extLst>
          </p:cNvPr>
          <p:cNvSpPr/>
          <p:nvPr/>
        </p:nvSpPr>
        <p:spPr>
          <a:xfrm>
            <a:off x="2529524" y="3802002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0505D-AA7A-4796-AF5D-85D77E0B6C99}"/>
              </a:ext>
            </a:extLst>
          </p:cNvPr>
          <p:cNvSpPr/>
          <p:nvPr/>
        </p:nvSpPr>
        <p:spPr>
          <a:xfrm>
            <a:off x="3032375" y="3802001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50580B-8705-491E-A6E9-8084F0DA200A}"/>
              </a:ext>
            </a:extLst>
          </p:cNvPr>
          <p:cNvSpPr/>
          <p:nvPr/>
        </p:nvSpPr>
        <p:spPr>
          <a:xfrm>
            <a:off x="3546725" y="3802000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12CC2-4D4A-43BC-95AB-CE45A2DED393}"/>
                  </a:ext>
                </a:extLst>
              </p:cNvPr>
              <p:cNvSpPr/>
              <p:nvPr/>
            </p:nvSpPr>
            <p:spPr>
              <a:xfrm>
                <a:off x="2009163" y="4241989"/>
                <a:ext cx="514350" cy="44767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12CC2-4D4A-43BC-95AB-CE45A2DED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63" y="4241989"/>
                <a:ext cx="514350" cy="4476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4B9940B-AD25-4DFD-A0CD-E6D0E4019F00}"/>
              </a:ext>
            </a:extLst>
          </p:cNvPr>
          <p:cNvSpPr/>
          <p:nvPr/>
        </p:nvSpPr>
        <p:spPr>
          <a:xfrm>
            <a:off x="2523513" y="4241988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6EADD-44FD-4619-97F5-DE9524A6AB3C}"/>
              </a:ext>
            </a:extLst>
          </p:cNvPr>
          <p:cNvSpPr/>
          <p:nvPr/>
        </p:nvSpPr>
        <p:spPr>
          <a:xfrm>
            <a:off x="3026364" y="4241987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75FF0-E8AA-425E-9AD3-A4EB5CB9430C}"/>
              </a:ext>
            </a:extLst>
          </p:cNvPr>
          <p:cNvSpPr/>
          <p:nvPr/>
        </p:nvSpPr>
        <p:spPr>
          <a:xfrm>
            <a:off x="3540714" y="4241986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CAA5C-85F6-44A5-B0EE-1C2F6B37AA1C}"/>
                  </a:ext>
                </a:extLst>
              </p:cNvPr>
              <p:cNvSpPr/>
              <p:nvPr/>
            </p:nvSpPr>
            <p:spPr>
              <a:xfrm>
                <a:off x="2003152" y="4686934"/>
                <a:ext cx="514350" cy="447675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CAA5C-85F6-44A5-B0EE-1C2F6B37A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52" y="4686934"/>
                <a:ext cx="514350" cy="4476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4BA8309-99EB-4DEE-9F18-5376788578C5}"/>
              </a:ext>
            </a:extLst>
          </p:cNvPr>
          <p:cNvSpPr/>
          <p:nvPr/>
        </p:nvSpPr>
        <p:spPr>
          <a:xfrm>
            <a:off x="2517502" y="4686933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AC38EF-29A6-4633-99DE-D9C954C416F8}"/>
              </a:ext>
            </a:extLst>
          </p:cNvPr>
          <p:cNvSpPr/>
          <p:nvPr/>
        </p:nvSpPr>
        <p:spPr>
          <a:xfrm>
            <a:off x="3020353" y="4686932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EF045-0163-4465-A34E-B3B2972A9D5C}"/>
              </a:ext>
            </a:extLst>
          </p:cNvPr>
          <p:cNvSpPr/>
          <p:nvPr/>
        </p:nvSpPr>
        <p:spPr>
          <a:xfrm>
            <a:off x="3534703" y="4686931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B39A54-35B7-49D9-BBB9-5DA986B1E42F}"/>
              </a:ext>
            </a:extLst>
          </p:cNvPr>
          <p:cNvSpPr txBox="1"/>
          <p:nvPr/>
        </p:nvSpPr>
        <p:spPr>
          <a:xfrm>
            <a:off x="8710203" y="2664770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recvbuf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823919-FD0B-480E-9421-3DC44EE2D4E3}"/>
              </a:ext>
            </a:extLst>
          </p:cNvPr>
          <p:cNvSpPr txBox="1"/>
          <p:nvPr/>
        </p:nvSpPr>
        <p:spPr>
          <a:xfrm>
            <a:off x="2606580" y="2664770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sendbuf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FEEDAD-5C74-4E9D-9504-CCA8AFAC3FBC}"/>
              </a:ext>
            </a:extLst>
          </p:cNvPr>
          <p:cNvCxnSpPr>
            <a:cxnSpLocks/>
          </p:cNvCxnSpPr>
          <p:nvPr/>
        </p:nvCxnSpPr>
        <p:spPr>
          <a:xfrm>
            <a:off x="7686725" y="3342810"/>
            <a:ext cx="0" cy="1785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ABCC2E-13C6-45F9-9E2C-20702F7E906D}"/>
              </a:ext>
            </a:extLst>
          </p:cNvPr>
          <p:cNvCxnSpPr>
            <a:cxnSpLocks/>
          </p:cNvCxnSpPr>
          <p:nvPr/>
        </p:nvCxnSpPr>
        <p:spPr>
          <a:xfrm>
            <a:off x="2025619" y="3047564"/>
            <a:ext cx="20469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C02D48-E1D7-487D-9E7F-5CC2966BA136}"/>
              </a:ext>
            </a:extLst>
          </p:cNvPr>
          <p:cNvCxnSpPr>
            <a:cxnSpLocks/>
          </p:cNvCxnSpPr>
          <p:nvPr/>
        </p:nvCxnSpPr>
        <p:spPr>
          <a:xfrm>
            <a:off x="8109121" y="3034102"/>
            <a:ext cx="20469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B1277E-2B18-41DB-BE4D-9905D11F0877}"/>
              </a:ext>
            </a:extLst>
          </p:cNvPr>
          <p:cNvCxnSpPr>
            <a:cxnSpLocks/>
          </p:cNvCxnSpPr>
          <p:nvPr/>
        </p:nvCxnSpPr>
        <p:spPr>
          <a:xfrm>
            <a:off x="1641525" y="3379853"/>
            <a:ext cx="0" cy="1785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B46813-E268-48D3-8699-BBC705B997B2}"/>
              </a:ext>
            </a:extLst>
          </p:cNvPr>
          <p:cNvSpPr txBox="1"/>
          <p:nvPr/>
        </p:nvSpPr>
        <p:spPr>
          <a:xfrm rot="5400000">
            <a:off x="7426771" y="4098731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413A93-7D04-4B1D-9753-F64BC5EF5B88}"/>
              </a:ext>
            </a:extLst>
          </p:cNvPr>
          <p:cNvSpPr txBox="1"/>
          <p:nvPr/>
        </p:nvSpPr>
        <p:spPr>
          <a:xfrm rot="5400000">
            <a:off x="1330462" y="4029682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0F4EE0C-FEFA-4FE5-AAC9-6397AFF50A5B}"/>
              </a:ext>
            </a:extLst>
          </p:cNvPr>
          <p:cNvSpPr/>
          <p:nvPr/>
        </p:nvSpPr>
        <p:spPr>
          <a:xfrm>
            <a:off x="5153025" y="3857335"/>
            <a:ext cx="1807929" cy="5717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A29212-ED47-42C7-B1D3-63EBDFF0F1D1}"/>
              </a:ext>
            </a:extLst>
          </p:cNvPr>
          <p:cNvSpPr txBox="1"/>
          <p:nvPr/>
        </p:nvSpPr>
        <p:spPr>
          <a:xfrm>
            <a:off x="5466485" y="3233297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Gather to All</a:t>
            </a:r>
          </a:p>
        </p:txBody>
      </p:sp>
    </p:spTree>
    <p:extLst>
      <p:ext uri="{BB962C8B-B14F-4D97-AF65-F5344CB8AC3E}">
        <p14:creationId xmlns:p14="http://schemas.microsoft.com/office/powerpoint/2010/main" val="103512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B36A-596B-4B9D-B6D4-E599A0ED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All-to-All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8EEC-41BC-4540-9B60-E100AF96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all-to-all operation is a </a:t>
            </a:r>
            <a:r>
              <a:rPr lang="en-US" sz="2000" b="1" dirty="0">
                <a:solidFill>
                  <a:srgbClr val="FF0000"/>
                </a:solidFill>
              </a:rPr>
              <a:t>many-to-many </a:t>
            </a:r>
            <a:r>
              <a:rPr lang="en-US" sz="2000" dirty="0"/>
              <a:t>collective operation:</a:t>
            </a:r>
          </a:p>
          <a:p>
            <a:pPr lvl="1"/>
            <a:r>
              <a:rPr lang="en-US" sz="2000" dirty="0"/>
              <a:t>It is a collective operation that combines the scatter and the gather operation.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Each rank distributes its </a:t>
            </a:r>
            <a:r>
              <a:rPr lang="en-US" sz="2000" b="1" i="1" dirty="0" err="1">
                <a:solidFill>
                  <a:srgbClr val="FF0000"/>
                </a:solidFill>
              </a:rPr>
              <a:t>sendbuf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every rank in the communicator including itself.</a:t>
            </a:r>
          </a:p>
          <a:p>
            <a:pPr lvl="1"/>
            <a:r>
              <a:rPr lang="en-US" sz="2000" dirty="0"/>
              <a:t>Data chunks are read in increasing order of the receiver’s rank.</a:t>
            </a:r>
          </a:p>
          <a:p>
            <a:pPr lvl="1"/>
            <a:r>
              <a:rPr lang="en-US" sz="2000" dirty="0"/>
              <a:t>Data chunks are stored in increasing order of the sender’s rank.</a:t>
            </a:r>
          </a:p>
          <a:p>
            <a:pPr lvl="1"/>
            <a:r>
              <a:rPr lang="en-US" sz="2000" dirty="0"/>
              <a:t>Equivalent to </a:t>
            </a:r>
            <a:r>
              <a:rPr lang="en-US" sz="2000" b="1" dirty="0" err="1">
                <a:solidFill>
                  <a:srgbClr val="00B050"/>
                </a:solidFill>
              </a:rPr>
              <a:t>MPI_Scatter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+ </a:t>
            </a:r>
            <a:r>
              <a:rPr lang="en-US" sz="2000" b="1" dirty="0" err="1">
                <a:solidFill>
                  <a:schemeClr val="accent1"/>
                </a:solidFill>
              </a:rPr>
              <a:t>MPI_Gather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5C9FCB-9708-461E-8611-2D7D1922539F}"/>
              </a:ext>
            </a:extLst>
          </p:cNvPr>
          <p:cNvSpPr/>
          <p:nvPr/>
        </p:nvSpPr>
        <p:spPr>
          <a:xfrm>
            <a:off x="1300480" y="2572805"/>
            <a:ext cx="983743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MPI_Alltoall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sendbuf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sendcount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    void* </a:t>
            </a:r>
            <a:r>
              <a:rPr lang="en-US" b="1" dirty="0" err="1">
                <a:solidFill>
                  <a:schemeClr val="tx1"/>
                </a:solidFill>
              </a:rPr>
              <a:t>recvbuf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recvtype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885DCC-2091-4ED1-8F26-6753234D42C4}"/>
              </a:ext>
            </a:extLst>
          </p:cNvPr>
          <p:cNvSpPr/>
          <p:nvPr/>
        </p:nvSpPr>
        <p:spPr>
          <a:xfrm>
            <a:off x="10499114" y="226244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5273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8768419-5BA7-44EA-BEB6-EB5B93201B18}"/>
              </a:ext>
            </a:extLst>
          </p:cNvPr>
          <p:cNvSpPr/>
          <p:nvPr/>
        </p:nvSpPr>
        <p:spPr>
          <a:xfrm>
            <a:off x="7483860" y="2763103"/>
            <a:ext cx="3448051" cy="3019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A3B7F-7161-4284-939D-80E81779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All-to-All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7FAD-F928-4855-BC9B-09BBBED0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C1BBB7-C0B1-4D18-A587-D35E0AFE4945}"/>
              </a:ext>
            </a:extLst>
          </p:cNvPr>
          <p:cNvSpPr/>
          <p:nvPr/>
        </p:nvSpPr>
        <p:spPr>
          <a:xfrm>
            <a:off x="1401160" y="2704636"/>
            <a:ext cx="3448051" cy="3019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B39A54-35B7-49D9-BBB9-5DA986B1E42F}"/>
              </a:ext>
            </a:extLst>
          </p:cNvPr>
          <p:cNvSpPr txBox="1"/>
          <p:nvPr/>
        </p:nvSpPr>
        <p:spPr>
          <a:xfrm>
            <a:off x="8710203" y="2664770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recvbuf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823919-FD0B-480E-9421-3DC44EE2D4E3}"/>
              </a:ext>
            </a:extLst>
          </p:cNvPr>
          <p:cNvSpPr txBox="1"/>
          <p:nvPr/>
        </p:nvSpPr>
        <p:spPr>
          <a:xfrm>
            <a:off x="2606580" y="2664770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sendbuf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FEEDAD-5C74-4E9D-9504-CCA8AFAC3FBC}"/>
              </a:ext>
            </a:extLst>
          </p:cNvPr>
          <p:cNvCxnSpPr>
            <a:cxnSpLocks/>
          </p:cNvCxnSpPr>
          <p:nvPr/>
        </p:nvCxnSpPr>
        <p:spPr>
          <a:xfrm>
            <a:off x="7686725" y="3342810"/>
            <a:ext cx="0" cy="1785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ABCC2E-13C6-45F9-9E2C-20702F7E906D}"/>
              </a:ext>
            </a:extLst>
          </p:cNvPr>
          <p:cNvCxnSpPr>
            <a:cxnSpLocks/>
          </p:cNvCxnSpPr>
          <p:nvPr/>
        </p:nvCxnSpPr>
        <p:spPr>
          <a:xfrm>
            <a:off x="2025619" y="3047564"/>
            <a:ext cx="20469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C02D48-E1D7-487D-9E7F-5CC2966BA136}"/>
              </a:ext>
            </a:extLst>
          </p:cNvPr>
          <p:cNvCxnSpPr>
            <a:cxnSpLocks/>
          </p:cNvCxnSpPr>
          <p:nvPr/>
        </p:nvCxnSpPr>
        <p:spPr>
          <a:xfrm>
            <a:off x="8109121" y="3034102"/>
            <a:ext cx="20469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B1277E-2B18-41DB-BE4D-9905D11F0877}"/>
              </a:ext>
            </a:extLst>
          </p:cNvPr>
          <p:cNvCxnSpPr>
            <a:cxnSpLocks/>
          </p:cNvCxnSpPr>
          <p:nvPr/>
        </p:nvCxnSpPr>
        <p:spPr>
          <a:xfrm>
            <a:off x="1641525" y="3379853"/>
            <a:ext cx="0" cy="1785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B46813-E268-48D3-8699-BBC705B997B2}"/>
              </a:ext>
            </a:extLst>
          </p:cNvPr>
          <p:cNvSpPr txBox="1"/>
          <p:nvPr/>
        </p:nvSpPr>
        <p:spPr>
          <a:xfrm rot="5400000">
            <a:off x="7426771" y="4098731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413A93-7D04-4B1D-9753-F64BC5EF5B88}"/>
              </a:ext>
            </a:extLst>
          </p:cNvPr>
          <p:cNvSpPr txBox="1"/>
          <p:nvPr/>
        </p:nvSpPr>
        <p:spPr>
          <a:xfrm rot="5400000">
            <a:off x="1330462" y="4029682"/>
            <a:ext cx="99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0F4EE0C-FEFA-4FE5-AAC9-6397AFF50A5B}"/>
              </a:ext>
            </a:extLst>
          </p:cNvPr>
          <p:cNvSpPr/>
          <p:nvPr/>
        </p:nvSpPr>
        <p:spPr>
          <a:xfrm>
            <a:off x="5153025" y="3857335"/>
            <a:ext cx="1807929" cy="5717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A29212-ED47-42C7-B1D3-63EBDFF0F1D1}"/>
              </a:ext>
            </a:extLst>
          </p:cNvPr>
          <p:cNvSpPr txBox="1"/>
          <p:nvPr/>
        </p:nvSpPr>
        <p:spPr>
          <a:xfrm>
            <a:off x="5466485" y="3233297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to All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86E5AF-05B4-4780-B30B-73DD43AD3981}"/>
              </a:ext>
            </a:extLst>
          </p:cNvPr>
          <p:cNvGrpSpPr/>
          <p:nvPr/>
        </p:nvGrpSpPr>
        <p:grpSpPr>
          <a:xfrm>
            <a:off x="2083422" y="3363891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03EE911-B9D1-4504-BFA6-55EF7DAC1005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03EE911-B9D1-4504-BFA6-55EF7DAC1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2D03F5D-6DAB-4C3B-8872-91941ADA3BCF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2D03F5D-6DAB-4C3B-8872-91941ADA3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CBCC0F-C322-44D0-9C18-4402B3D67B4E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CBCC0F-C322-44D0-9C18-4402B3D67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A482BCF-5C50-4AEE-89D7-FF0F85ADC056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A482BCF-5C50-4AEE-89D7-FF0F85ADC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812F0A-F1E5-4241-B303-35F235EAF982}"/>
              </a:ext>
            </a:extLst>
          </p:cNvPr>
          <p:cNvGrpSpPr/>
          <p:nvPr/>
        </p:nvGrpSpPr>
        <p:grpSpPr>
          <a:xfrm>
            <a:off x="8162183" y="3335199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B8A061C-9241-4B04-8C97-3F045439EF63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B8A061C-9241-4B04-8C97-3F045439E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2686FCD-4D1A-400F-88BE-2697F591EFA2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2686FCD-4D1A-400F-88BE-2697F591E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0BCAF37-4D82-47A3-97B1-9390EDC48EA6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0BCAF37-4D82-47A3-97B1-9390EDC48E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A1744BD-39BD-472C-8291-568FDE2A3EF9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A1744BD-39BD-472C-8291-568FDE2A3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12A2B8-9AEC-445B-AE85-602AD6C81DC7}"/>
              </a:ext>
            </a:extLst>
          </p:cNvPr>
          <p:cNvGrpSpPr/>
          <p:nvPr/>
        </p:nvGrpSpPr>
        <p:grpSpPr>
          <a:xfrm>
            <a:off x="2073918" y="3850746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A3E2B96-F20C-4352-A0A9-B26D07C7FF03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A3E2B96-F20C-4352-A0A9-B26D07C7F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B5DEF05-FD70-41CE-B440-5D08200F860C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B5DEF05-FD70-41CE-B440-5D08200F86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53EDF30-5750-4952-AF21-FD5CBE0DBB31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53EDF30-5750-4952-AF21-FD5CBE0DB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34F7D30-4963-4797-BC60-21DA97BD8503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34F7D30-4963-4797-BC60-21DA97BD85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39EF82-B907-4C90-BB66-3F34C788862D}"/>
              </a:ext>
            </a:extLst>
          </p:cNvPr>
          <p:cNvGrpSpPr/>
          <p:nvPr/>
        </p:nvGrpSpPr>
        <p:grpSpPr>
          <a:xfrm>
            <a:off x="2077886" y="4337601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A2C0A8D-43AF-4657-B4FC-96B8A60A0859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A2C0A8D-43AF-4657-B4FC-96B8A60A0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EDC973-D788-4CAC-AF08-A6E2B1C799BB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EDC973-D788-4CAC-AF08-A6E2B1C7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636620-AE60-4F66-B952-AD9E87D9203D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636620-AE60-4F66-B952-AD9E87D92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0068D92-D58E-437B-9EFD-FCCD8943959C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0068D92-D58E-437B-9EFD-FCCD894395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D022F2-198B-4DDF-86E6-6DEF8C59325E}"/>
              </a:ext>
            </a:extLst>
          </p:cNvPr>
          <p:cNvGrpSpPr/>
          <p:nvPr/>
        </p:nvGrpSpPr>
        <p:grpSpPr>
          <a:xfrm>
            <a:off x="2072350" y="4810653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DCA7703-3A5D-4A06-9E5C-A7902643B4C4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DCA7703-3A5D-4A06-9E5C-A7902643B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FC728DE-E513-437C-81C6-4C155A452AD0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FC728DE-E513-437C-81C6-4C155A452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B11AE5-2F44-4A35-990B-96E622E88B00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B11AE5-2F44-4A35-990B-96E622E88B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10B750D-2744-4370-8602-9BCC683014FF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10B750D-2744-4370-8602-9BCC683014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FDB9EA5-E825-4E32-A832-D3B8ECCB40C1}"/>
              </a:ext>
            </a:extLst>
          </p:cNvPr>
          <p:cNvGrpSpPr/>
          <p:nvPr/>
        </p:nvGrpSpPr>
        <p:grpSpPr>
          <a:xfrm>
            <a:off x="8173067" y="3822606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9EF0C7-B0AD-4E26-B9FB-C235E5CD79D4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9EF0C7-B0AD-4E26-B9FB-C235E5CD7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018282C-5CF4-4FF4-B292-4B85D9BC64E3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018282C-5CF4-4FF4-B292-4B85D9BC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46945DB-7705-4CD9-BBB1-3FA280FEC75F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46945DB-7705-4CD9-BBB1-3FA280FEC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4783D5-8E84-497D-A151-048475AD822E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4783D5-8E84-497D-A151-048475AD8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85BA921-53A9-4EA5-B2F4-673871735E6A}"/>
              </a:ext>
            </a:extLst>
          </p:cNvPr>
          <p:cNvGrpSpPr/>
          <p:nvPr/>
        </p:nvGrpSpPr>
        <p:grpSpPr>
          <a:xfrm>
            <a:off x="8181524" y="4310013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CBE7189-4A4E-4A2A-B3F5-293C34F2FCE9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CBE7189-4A4E-4A2A-B3F5-293C34F2FC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49D3179-E097-4503-98B4-2A13B318DC13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49D3179-E097-4503-98B4-2A13B318D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0033003-B828-42A2-B2F7-CE853316AF39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0033003-B828-42A2-B2F7-CE853316A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D67E269-AAAE-442C-A07C-B6DBD4CB5BEB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D67E269-AAAE-442C-A07C-B6DBD4CB5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41D5355-CE62-421F-B1E1-819FF5F15B28}"/>
              </a:ext>
            </a:extLst>
          </p:cNvPr>
          <p:cNvGrpSpPr/>
          <p:nvPr/>
        </p:nvGrpSpPr>
        <p:grpSpPr>
          <a:xfrm>
            <a:off x="8183482" y="4781111"/>
            <a:ext cx="2221760" cy="477475"/>
            <a:chOff x="2083422" y="3363891"/>
            <a:chExt cx="2221760" cy="477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A2421FB-EB7F-45A4-A05D-D18CBFC0E5D6}"/>
                    </a:ext>
                  </a:extLst>
                </p:cNvPr>
                <p:cNvSpPr/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A2421FB-EB7F-45A4-A05D-D18CBFC0E5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422" y="3363891"/>
                  <a:ext cx="553456" cy="47747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B01A8E-9332-4032-8852-DE65A493E9E7}"/>
                    </a:ext>
                  </a:extLst>
                </p:cNvPr>
                <p:cNvSpPr/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B01A8E-9332-4032-8852-DE65A493E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8" y="3363891"/>
                  <a:ext cx="553456" cy="4774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30FDE0A-25AD-44EF-AFC9-CBEB7FE23CEF}"/>
                    </a:ext>
                  </a:extLst>
                </p:cNvPr>
                <p:cNvSpPr/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30FDE0A-25AD-44EF-AFC9-CBEB7FE23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66" y="3363891"/>
                  <a:ext cx="553456" cy="4774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8179EA44-9446-4D5A-8875-75043B10BD5B}"/>
                    </a:ext>
                  </a:extLst>
                </p:cNvPr>
                <p:cNvSpPr/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8179EA44-9446-4D5A-8875-75043B10B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26" y="3363891"/>
                  <a:ext cx="553456" cy="4774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82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F45-09EA-4389-90A9-80E95B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51B0-6B96-4D58-8860-D95812C2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reduce operation is a </a:t>
            </a:r>
            <a:r>
              <a:rPr lang="en-US" sz="2000" b="1" dirty="0">
                <a:solidFill>
                  <a:srgbClr val="FF0000"/>
                </a:solidFill>
              </a:rPr>
              <a:t>many-to-one </a:t>
            </a:r>
            <a:r>
              <a:rPr lang="en-US" sz="2000" dirty="0"/>
              <a:t>collective operation:</a:t>
            </a:r>
          </a:p>
          <a:p>
            <a:pPr lvl="1"/>
            <a:r>
              <a:rPr lang="en-US" sz="2000" dirty="0"/>
              <a:t>It performs an arithmetic reduction on the gathered data.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Clr>
                <a:schemeClr val="tx1"/>
              </a:buClr>
            </a:pPr>
            <a:r>
              <a:rPr lang="en-US" sz="2000" b="1" i="1" dirty="0" err="1">
                <a:solidFill>
                  <a:srgbClr val="FF0000"/>
                </a:solidFill>
              </a:rPr>
              <a:t>sbuf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data to be reduced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 err="1">
                <a:solidFill>
                  <a:srgbClr val="FF0000"/>
                </a:solidFill>
              </a:rPr>
              <a:t>rbuf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location of the result (it matters only at the </a:t>
            </a:r>
            <a:r>
              <a:rPr lang="en-US" sz="2000" b="1" i="1" dirty="0">
                <a:solidFill>
                  <a:srgbClr val="FF0000"/>
                </a:solidFill>
              </a:rPr>
              <a:t>root</a:t>
            </a:r>
            <a:r>
              <a:rPr lang="en-US" sz="2000" dirty="0"/>
              <a:t> rank)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 : the number of elements per rank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type</a:t>
            </a:r>
            <a:r>
              <a:rPr lang="en-US" sz="2000" dirty="0"/>
              <a:t> : data type to be reduced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op</a:t>
            </a:r>
            <a:r>
              <a:rPr lang="en-US" sz="2000" dirty="0"/>
              <a:t> : reduction operation handle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root</a:t>
            </a:r>
            <a:r>
              <a:rPr lang="en-US" sz="2000" dirty="0"/>
              <a:t> : the root rank that performs the reduction operation on the gathered data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comm</a:t>
            </a:r>
            <a:r>
              <a:rPr lang="en-US" sz="2000" dirty="0"/>
              <a:t> : the communicator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04C88-18FB-4639-A079-0CE74C525563}"/>
              </a:ext>
            </a:extLst>
          </p:cNvPr>
          <p:cNvSpPr/>
          <p:nvPr/>
        </p:nvSpPr>
        <p:spPr>
          <a:xfrm>
            <a:off x="752475" y="2608795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MPI_Reduce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sbuf</a:t>
            </a:r>
            <a:r>
              <a:rPr lang="en-US" b="1" dirty="0">
                <a:solidFill>
                  <a:schemeClr val="tx1"/>
                </a:solidFill>
              </a:rPr>
              <a:t>, void * </a:t>
            </a:r>
            <a:r>
              <a:rPr lang="en-US" b="1" dirty="0" err="1">
                <a:solidFill>
                  <a:schemeClr val="tx1"/>
                </a:solidFill>
              </a:rPr>
              <a:t>rbuf</a:t>
            </a:r>
            <a:r>
              <a:rPr lang="en-US" b="1" dirty="0">
                <a:solidFill>
                  <a:schemeClr val="tx1"/>
                </a:solidFill>
              </a:rPr>
              <a:t>, int count, 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type, </a:t>
            </a:r>
            <a:r>
              <a:rPr lang="en-US" b="1" dirty="0" err="1">
                <a:solidFill>
                  <a:schemeClr val="tx1"/>
                </a:solidFill>
              </a:rPr>
              <a:t>MPI_Op</a:t>
            </a:r>
            <a:r>
              <a:rPr lang="en-US" b="1" dirty="0">
                <a:solidFill>
                  <a:schemeClr val="tx1"/>
                </a:solidFill>
              </a:rPr>
              <a:t> op, int root ,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5C77D-AE45-4C10-B6B4-2C838F9F2F60}"/>
              </a:ext>
            </a:extLst>
          </p:cNvPr>
          <p:cNvSpPr/>
          <p:nvPr/>
        </p:nvSpPr>
        <p:spPr>
          <a:xfrm>
            <a:off x="10413389" y="2365907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7494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9FD5-F433-4D16-A778-BD6E0503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1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Reduce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F9A87E-90D3-4E3A-A98E-3A5C8A640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93332"/>
              </p:ext>
            </p:extLst>
          </p:nvPr>
        </p:nvGraphicFramePr>
        <p:xfrm>
          <a:off x="838200" y="1825625"/>
          <a:ext cx="10515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340618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291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MPI_Op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6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3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all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8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of all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AND of all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1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AND of all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072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MPI_LOR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OR of all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45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563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C9E8D5-9798-4219-A93B-420E51249CD6}"/>
              </a:ext>
            </a:extLst>
          </p:cNvPr>
          <p:cNvSpPr txBox="1"/>
          <p:nvPr/>
        </p:nvSpPr>
        <p:spPr>
          <a:xfrm>
            <a:off x="838200" y="5497511"/>
            <a:ext cx="1018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the predefined reduction operations are </a:t>
            </a:r>
            <a:r>
              <a:rPr lang="en-US" sz="2000" b="1" dirty="0">
                <a:solidFill>
                  <a:srgbClr val="FF0000"/>
                </a:solidFill>
              </a:rPr>
              <a:t>associative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commutative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Pay attention to </a:t>
            </a:r>
            <a:r>
              <a:rPr lang="en-US" sz="2000" b="1" dirty="0">
                <a:solidFill>
                  <a:srgbClr val="FF0000"/>
                </a:solidFill>
              </a:rPr>
              <a:t>non-commutative effects on floats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140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9FF7-F079-4BDF-BBAC-35519A5B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Reduce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27983-89FB-4023-9690-A3D855F15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𝒓𝒃𝒖𝒇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𝒔𝒃𝒖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𝒔𝒃𝒖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𝒔𝒃𝒖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𝒔𝒃𝒖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27983-89FB-4023-9690-A3D855F15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9CD0B66-9649-4E03-89CF-C2533FC527A4}"/>
              </a:ext>
            </a:extLst>
          </p:cNvPr>
          <p:cNvGrpSpPr/>
          <p:nvPr/>
        </p:nvGrpSpPr>
        <p:grpSpPr>
          <a:xfrm>
            <a:off x="666749" y="2667000"/>
            <a:ext cx="6181725" cy="2949575"/>
            <a:chOff x="1123950" y="2857500"/>
            <a:chExt cx="7924800" cy="36353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320DD9-0D1E-4593-B115-358ADFFDC4AD}"/>
                </a:ext>
              </a:extLst>
            </p:cNvPr>
            <p:cNvGrpSpPr/>
            <p:nvPr/>
          </p:nvGrpSpPr>
          <p:grpSpPr>
            <a:xfrm>
              <a:off x="2990850" y="2857500"/>
              <a:ext cx="6057900" cy="571500"/>
              <a:chOff x="1876425" y="2676525"/>
              <a:chExt cx="6057900" cy="5715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B2E051-5237-48DD-9225-07C91E53C712}"/>
                  </a:ext>
                </a:extLst>
              </p:cNvPr>
              <p:cNvSpPr/>
              <p:nvPr/>
            </p:nvSpPr>
            <p:spPr>
              <a:xfrm>
                <a:off x="18764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6F33AA-4988-4790-AD5C-120505E10078}"/>
                  </a:ext>
                </a:extLst>
              </p:cNvPr>
              <p:cNvSpPr/>
              <p:nvPr/>
            </p:nvSpPr>
            <p:spPr>
              <a:xfrm>
                <a:off x="28860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F9992A-9A40-4B9D-8889-EF5874E09EBE}"/>
                  </a:ext>
                </a:extLst>
              </p:cNvPr>
              <p:cNvSpPr/>
              <p:nvPr/>
            </p:nvSpPr>
            <p:spPr>
              <a:xfrm>
                <a:off x="38957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BFB2CB-7350-481F-BB5B-92B164CE473C}"/>
                  </a:ext>
                </a:extLst>
              </p:cNvPr>
              <p:cNvSpPr/>
              <p:nvPr/>
            </p:nvSpPr>
            <p:spPr>
              <a:xfrm>
                <a:off x="49053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197B7A-7501-4241-8C01-01C06366141E}"/>
                  </a:ext>
                </a:extLst>
              </p:cNvPr>
              <p:cNvSpPr/>
              <p:nvPr/>
            </p:nvSpPr>
            <p:spPr>
              <a:xfrm>
                <a:off x="59150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D5CF8B-9A15-4AD6-B7D5-78779B5381A4}"/>
                  </a:ext>
                </a:extLst>
              </p:cNvPr>
              <p:cNvSpPr/>
              <p:nvPr/>
            </p:nvSpPr>
            <p:spPr>
              <a:xfrm>
                <a:off x="69246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C42F9B4-B4F5-4A3F-A601-56E3024EA3EF}"/>
                    </a:ext>
                  </a:extLst>
                </p:cNvPr>
                <p:cNvSpPr txBox="1"/>
                <p:nvPr/>
              </p:nvSpPr>
              <p:spPr>
                <a:xfrm>
                  <a:off x="1123950" y="2958584"/>
                  <a:ext cx="2076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 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C42F9B4-B4F5-4A3F-A601-56E3024EA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50" y="2958584"/>
                  <a:ext cx="20764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5D9435-22E9-4936-A2C7-20EDEB61F67C}"/>
                </a:ext>
              </a:extLst>
            </p:cNvPr>
            <p:cNvGrpSpPr/>
            <p:nvPr/>
          </p:nvGrpSpPr>
          <p:grpSpPr>
            <a:xfrm>
              <a:off x="2990850" y="3889375"/>
              <a:ext cx="6057900" cy="571500"/>
              <a:chOff x="1876425" y="2676525"/>
              <a:chExt cx="6057900" cy="5715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853DF1-F860-4AFD-9452-7BCC94329891}"/>
                  </a:ext>
                </a:extLst>
              </p:cNvPr>
              <p:cNvSpPr/>
              <p:nvPr/>
            </p:nvSpPr>
            <p:spPr>
              <a:xfrm>
                <a:off x="18764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E2A4C52-60E6-497D-A1B4-05F09F9309F0}"/>
                  </a:ext>
                </a:extLst>
              </p:cNvPr>
              <p:cNvSpPr/>
              <p:nvPr/>
            </p:nvSpPr>
            <p:spPr>
              <a:xfrm>
                <a:off x="28860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1EEE5D-7F10-4076-8961-C1672003D10E}"/>
                  </a:ext>
                </a:extLst>
              </p:cNvPr>
              <p:cNvSpPr/>
              <p:nvPr/>
            </p:nvSpPr>
            <p:spPr>
              <a:xfrm>
                <a:off x="38957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992D58-2981-46C9-AB92-AA4B548B2CEC}"/>
                  </a:ext>
                </a:extLst>
              </p:cNvPr>
              <p:cNvSpPr/>
              <p:nvPr/>
            </p:nvSpPr>
            <p:spPr>
              <a:xfrm>
                <a:off x="49053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30E21B-1F58-49A9-AF3E-FD86DD509F90}"/>
                  </a:ext>
                </a:extLst>
              </p:cNvPr>
              <p:cNvSpPr/>
              <p:nvPr/>
            </p:nvSpPr>
            <p:spPr>
              <a:xfrm>
                <a:off x="59150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DC4E97-0759-49BC-92DC-970C232D8603}"/>
                  </a:ext>
                </a:extLst>
              </p:cNvPr>
              <p:cNvSpPr/>
              <p:nvPr/>
            </p:nvSpPr>
            <p:spPr>
              <a:xfrm>
                <a:off x="69246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64FFA25-48ED-4193-86DB-977F3D505D55}"/>
                    </a:ext>
                  </a:extLst>
                </p:cNvPr>
                <p:cNvSpPr txBox="1"/>
                <p:nvPr/>
              </p:nvSpPr>
              <p:spPr>
                <a:xfrm>
                  <a:off x="1123950" y="3990459"/>
                  <a:ext cx="2076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 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64FFA25-48ED-4193-86DB-977F3D50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50" y="3990459"/>
                  <a:ext cx="2076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4987C-C420-4D1F-84C1-815C5E84AAEA}"/>
                </a:ext>
              </a:extLst>
            </p:cNvPr>
            <p:cNvGrpSpPr/>
            <p:nvPr/>
          </p:nvGrpSpPr>
          <p:grpSpPr>
            <a:xfrm>
              <a:off x="2990850" y="4921250"/>
              <a:ext cx="6057900" cy="571500"/>
              <a:chOff x="1876425" y="2676525"/>
              <a:chExt cx="6057900" cy="5715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B4B479-F37C-48A0-B8DA-55FBB4C2FE2A}"/>
                  </a:ext>
                </a:extLst>
              </p:cNvPr>
              <p:cNvSpPr/>
              <p:nvPr/>
            </p:nvSpPr>
            <p:spPr>
              <a:xfrm>
                <a:off x="18764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9704AA-BC04-44CD-86BC-83BB0E4BC767}"/>
                  </a:ext>
                </a:extLst>
              </p:cNvPr>
              <p:cNvSpPr/>
              <p:nvPr/>
            </p:nvSpPr>
            <p:spPr>
              <a:xfrm>
                <a:off x="28860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51EAF86-9A14-4D76-B362-4ADA6CEF2D1D}"/>
                  </a:ext>
                </a:extLst>
              </p:cNvPr>
              <p:cNvSpPr/>
              <p:nvPr/>
            </p:nvSpPr>
            <p:spPr>
              <a:xfrm>
                <a:off x="38957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54B0584-2D0D-48E6-AECF-54823B196577}"/>
                  </a:ext>
                </a:extLst>
              </p:cNvPr>
              <p:cNvSpPr/>
              <p:nvPr/>
            </p:nvSpPr>
            <p:spPr>
              <a:xfrm>
                <a:off x="49053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44A57CD-FAA6-413F-8B37-7FFD87C30F0E}"/>
                  </a:ext>
                </a:extLst>
              </p:cNvPr>
              <p:cNvSpPr/>
              <p:nvPr/>
            </p:nvSpPr>
            <p:spPr>
              <a:xfrm>
                <a:off x="59150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14A109-31AA-492C-A9EB-94BD1409553B}"/>
                  </a:ext>
                </a:extLst>
              </p:cNvPr>
              <p:cNvSpPr/>
              <p:nvPr/>
            </p:nvSpPr>
            <p:spPr>
              <a:xfrm>
                <a:off x="69246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3807E2-AE4F-4456-A6AD-0BBDB363DB38}"/>
                    </a:ext>
                  </a:extLst>
                </p:cNvPr>
                <p:cNvSpPr txBox="1"/>
                <p:nvPr/>
              </p:nvSpPr>
              <p:spPr>
                <a:xfrm>
                  <a:off x="1123950" y="5000129"/>
                  <a:ext cx="2076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 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3807E2-AE4F-4456-A6AD-0BBDB363D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50" y="5000129"/>
                  <a:ext cx="207645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76991A-4734-44C5-83BA-9F2FAA7E649B}"/>
                </a:ext>
              </a:extLst>
            </p:cNvPr>
            <p:cNvGrpSpPr/>
            <p:nvPr/>
          </p:nvGrpSpPr>
          <p:grpSpPr>
            <a:xfrm>
              <a:off x="2990850" y="5921375"/>
              <a:ext cx="6057900" cy="571500"/>
              <a:chOff x="1876425" y="2676525"/>
              <a:chExt cx="6057900" cy="5715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5C4297-46EE-4781-B7FE-DD33A7F29960}"/>
                  </a:ext>
                </a:extLst>
              </p:cNvPr>
              <p:cNvSpPr/>
              <p:nvPr/>
            </p:nvSpPr>
            <p:spPr>
              <a:xfrm>
                <a:off x="18764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80D3-E2DB-4712-8BF6-E7AA14CCC867}"/>
                  </a:ext>
                </a:extLst>
              </p:cNvPr>
              <p:cNvSpPr/>
              <p:nvPr/>
            </p:nvSpPr>
            <p:spPr>
              <a:xfrm>
                <a:off x="28860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F0F5BB-3CE2-40F3-9326-0764121CF10A}"/>
                  </a:ext>
                </a:extLst>
              </p:cNvPr>
              <p:cNvSpPr/>
              <p:nvPr/>
            </p:nvSpPr>
            <p:spPr>
              <a:xfrm>
                <a:off x="38957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F635DE-B130-42EE-876E-1C76358A123B}"/>
                  </a:ext>
                </a:extLst>
              </p:cNvPr>
              <p:cNvSpPr/>
              <p:nvPr/>
            </p:nvSpPr>
            <p:spPr>
              <a:xfrm>
                <a:off x="49053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2FD068F-B3AF-4203-BDC1-7F36F50CC06D}"/>
                  </a:ext>
                </a:extLst>
              </p:cNvPr>
              <p:cNvSpPr/>
              <p:nvPr/>
            </p:nvSpPr>
            <p:spPr>
              <a:xfrm>
                <a:off x="591502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4D51223-0646-44A2-9DD1-48937252C540}"/>
                  </a:ext>
                </a:extLst>
              </p:cNvPr>
              <p:cNvSpPr/>
              <p:nvPr/>
            </p:nvSpPr>
            <p:spPr>
              <a:xfrm>
                <a:off x="6924675" y="2676525"/>
                <a:ext cx="1009650" cy="5715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600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0C4608-869B-4AE8-B37F-23CE8B84F81A}"/>
                    </a:ext>
                  </a:extLst>
                </p:cNvPr>
                <p:cNvSpPr txBox="1"/>
                <p:nvPr/>
              </p:nvSpPr>
              <p:spPr>
                <a:xfrm>
                  <a:off x="1123950" y="5965587"/>
                  <a:ext cx="2076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 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0C4608-869B-4AE8-B37F-23CE8B84F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50" y="5965587"/>
                  <a:ext cx="20764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343E177-75DC-4718-814C-45CD4AC68493}"/>
              </a:ext>
            </a:extLst>
          </p:cNvPr>
          <p:cNvSpPr/>
          <p:nvPr/>
        </p:nvSpPr>
        <p:spPr>
          <a:xfrm>
            <a:off x="2123021" y="6029186"/>
            <a:ext cx="787576" cy="463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81735B-5015-471D-9669-65F02618D947}"/>
              </a:ext>
            </a:extLst>
          </p:cNvPr>
          <p:cNvSpPr/>
          <p:nvPr/>
        </p:nvSpPr>
        <p:spPr>
          <a:xfrm>
            <a:off x="2910597" y="6029186"/>
            <a:ext cx="787576" cy="463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CFCBDF-2460-4E4A-8FA4-B0A92315708D}"/>
              </a:ext>
            </a:extLst>
          </p:cNvPr>
          <p:cNvSpPr/>
          <p:nvPr/>
        </p:nvSpPr>
        <p:spPr>
          <a:xfrm>
            <a:off x="3698172" y="6029186"/>
            <a:ext cx="787576" cy="463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CE7BAF-8C6B-4B3A-9304-1677299BB160}"/>
              </a:ext>
            </a:extLst>
          </p:cNvPr>
          <p:cNvSpPr/>
          <p:nvPr/>
        </p:nvSpPr>
        <p:spPr>
          <a:xfrm>
            <a:off x="4485748" y="6029186"/>
            <a:ext cx="787576" cy="463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444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BE2110-0663-407A-8B07-C8C261180094}"/>
              </a:ext>
            </a:extLst>
          </p:cNvPr>
          <p:cNvSpPr/>
          <p:nvPr/>
        </p:nvSpPr>
        <p:spPr>
          <a:xfrm>
            <a:off x="5273323" y="6029186"/>
            <a:ext cx="787576" cy="463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9FC04B-0A3D-4020-BDFB-FA0E2C105547}"/>
              </a:ext>
            </a:extLst>
          </p:cNvPr>
          <p:cNvSpPr/>
          <p:nvPr/>
        </p:nvSpPr>
        <p:spPr>
          <a:xfrm>
            <a:off x="6060899" y="6029186"/>
            <a:ext cx="787576" cy="463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666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1C6E47-1E3F-4D7F-BF8A-3DD583D65923}"/>
                  </a:ext>
                </a:extLst>
              </p:cNvPr>
              <p:cNvSpPr txBox="1"/>
              <p:nvPr/>
            </p:nvSpPr>
            <p:spPr>
              <a:xfrm>
                <a:off x="666749" y="6083609"/>
                <a:ext cx="1619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      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𝑏𝑢𝑓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1C6E47-1E3F-4D7F-BF8A-3DD583D6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6083609"/>
                <a:ext cx="1619731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38EC51-7FCF-4B90-9CA0-F5330CEF3434}"/>
                  </a:ext>
                </a:extLst>
              </p:cNvPr>
              <p:cNvSpPr txBox="1"/>
              <p:nvPr/>
            </p:nvSpPr>
            <p:spPr>
              <a:xfrm>
                <a:off x="8286749" y="4156765"/>
                <a:ext cx="241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 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𝑀𝑃𝐼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𝑆𝑈𝑀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38EC51-7FCF-4B90-9CA0-F5330CEF3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9" y="4156765"/>
                <a:ext cx="241935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013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8ED4-29FF-4FD0-952C-B8761236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All-Reduce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0A5D-A1D0-48BB-972F-039538D6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all-reduce operation is a </a:t>
            </a:r>
            <a:r>
              <a:rPr lang="en-US" sz="2000" b="1" dirty="0">
                <a:solidFill>
                  <a:srgbClr val="FF0000"/>
                </a:solidFill>
              </a:rPr>
              <a:t>many-to-many </a:t>
            </a:r>
            <a:r>
              <a:rPr lang="en-US" sz="2000" dirty="0"/>
              <a:t>collective operation:</a:t>
            </a:r>
          </a:p>
          <a:p>
            <a:pPr lvl="1"/>
            <a:r>
              <a:rPr lang="en-US" sz="2000" dirty="0"/>
              <a:t>The reduction result is available on all ranks in the given communicator.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It is logically equivalent to </a:t>
            </a:r>
            <a:r>
              <a:rPr lang="en-US" sz="2000" b="1" dirty="0" err="1">
                <a:solidFill>
                  <a:schemeClr val="accent1"/>
                </a:solidFill>
              </a:rPr>
              <a:t>MPI_Reduce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followed by </a:t>
            </a:r>
            <a:r>
              <a:rPr lang="en-US" sz="2000" b="1" dirty="0" err="1">
                <a:solidFill>
                  <a:srgbClr val="00B050"/>
                </a:solidFill>
              </a:rPr>
              <a:t>MPI_Bcast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using the same root rank.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AC76BB-2F67-4BFD-9E0F-FAF2ECA5A72C}"/>
              </a:ext>
            </a:extLst>
          </p:cNvPr>
          <p:cNvSpPr/>
          <p:nvPr/>
        </p:nvSpPr>
        <p:spPr>
          <a:xfrm>
            <a:off x="752475" y="2608795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MPI_Allreduce</a:t>
            </a:r>
            <a:r>
              <a:rPr lang="en-US" b="1" dirty="0">
                <a:solidFill>
                  <a:schemeClr val="tx1"/>
                </a:solidFill>
              </a:rPr>
              <a:t>(void * </a:t>
            </a:r>
            <a:r>
              <a:rPr lang="en-US" b="1" dirty="0" err="1">
                <a:solidFill>
                  <a:schemeClr val="tx1"/>
                </a:solidFill>
              </a:rPr>
              <a:t>sbuf</a:t>
            </a:r>
            <a:r>
              <a:rPr lang="en-US" b="1" dirty="0">
                <a:solidFill>
                  <a:schemeClr val="tx1"/>
                </a:solidFill>
              </a:rPr>
              <a:t>, void * </a:t>
            </a:r>
            <a:r>
              <a:rPr lang="en-US" b="1" dirty="0" err="1">
                <a:solidFill>
                  <a:schemeClr val="tx1"/>
                </a:solidFill>
              </a:rPr>
              <a:t>rbuf</a:t>
            </a:r>
            <a:r>
              <a:rPr lang="en-US" b="1" dirty="0">
                <a:solidFill>
                  <a:schemeClr val="tx1"/>
                </a:solidFill>
              </a:rPr>
              <a:t>, int count, 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type, </a:t>
            </a:r>
            <a:r>
              <a:rPr lang="en-US" b="1" dirty="0" err="1">
                <a:solidFill>
                  <a:schemeClr val="tx1"/>
                </a:solidFill>
              </a:rPr>
              <a:t>MPI_Op</a:t>
            </a:r>
            <a:r>
              <a:rPr lang="en-US" b="1" dirty="0">
                <a:solidFill>
                  <a:schemeClr val="tx1"/>
                </a:solidFill>
              </a:rPr>
              <a:t> op,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81406-E645-424F-964B-C77A55B43354}"/>
              </a:ext>
            </a:extLst>
          </p:cNvPr>
          <p:cNvSpPr/>
          <p:nvPr/>
        </p:nvSpPr>
        <p:spPr>
          <a:xfrm>
            <a:off x="10413389" y="2365907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2372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124C-6225-4E90-8651-557C43F2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Advantages of Collective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B8ACE-E253-4B6D-9D0F-FCFDF45D4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MPI Collective Operations implement common SPMD patterns portably.</a:t>
                </a:r>
              </a:p>
              <a:p>
                <a:r>
                  <a:rPr lang="en-US" sz="2000" dirty="0"/>
                  <a:t>Their implementations are vendor-specific but their behaviors all conform to what the MPI standard specifies.</a:t>
                </a:r>
              </a:p>
              <a:p>
                <a:r>
                  <a:rPr lang="en-US" sz="2000" dirty="0"/>
                  <a:t> Example: Broadcast</a:t>
                </a:r>
              </a:p>
              <a:p>
                <a:pPr lvl="1"/>
                <a:r>
                  <a:rPr lang="en-US" sz="2000" dirty="0"/>
                  <a:t>Naïve broadcast algorithm 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Binomial-tree-based broadcast algorithm: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Other smarter broadcast algorithms: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/>
                  <a:t>[See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[3]</a:t>
                </a:r>
                <a:r>
                  <a:rPr lang="en-US" sz="2000" dirty="0"/>
                  <a:t>]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B8ACE-E253-4B6D-9D0F-FCFDF45D4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90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DC86-A63D-4DB1-A8C0-C0D25CBB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96F6-3392-4E79-84E7-57C9CEC8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ranks in the communicator must call the collective operation.</a:t>
            </a:r>
          </a:p>
          <a:p>
            <a:pPr lvl="1"/>
            <a:r>
              <a:rPr lang="en-US" sz="2000" dirty="0"/>
              <a:t>Be careful with the number of elements and data type of data on the sender and the receiver end.</a:t>
            </a:r>
          </a:p>
          <a:p>
            <a:r>
              <a:rPr lang="en-US" sz="2000" dirty="0"/>
              <a:t>The order of collective calls must be the same across all ranks.</a:t>
            </a:r>
          </a:p>
          <a:p>
            <a:r>
              <a:rPr lang="en-US" sz="2000" dirty="0" err="1"/>
              <a:t>MPI_Barrier</a:t>
            </a:r>
            <a:r>
              <a:rPr lang="en-US" sz="2000" dirty="0"/>
              <a:t> is the only explicit synchronization collective in MPI.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Some may synchronize implicitly, e.g. </a:t>
            </a:r>
            <a:r>
              <a:rPr lang="en-US" sz="2000" dirty="0" err="1"/>
              <a:t>MPI_Alltoall</a:t>
            </a:r>
            <a:r>
              <a:rPr lang="en-US" sz="2000" dirty="0"/>
              <a:t> </a:t>
            </a:r>
          </a:p>
          <a:p>
            <a:r>
              <a:rPr lang="en-US" sz="2000" dirty="0"/>
              <a:t>Communication paradigms do not interfere with one another.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Collective communication does not interfere with point-to-point communication on the same communicator.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63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64D3-4F2F-4455-A2FE-81FECFAF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Collective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675C-7DF8-425E-9678-12EBCC0F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collective operation involves all ranks in a given communicator:</a:t>
            </a:r>
          </a:p>
          <a:p>
            <a:pPr lvl="1"/>
            <a:r>
              <a:rPr lang="en-US" sz="2000" dirty="0"/>
              <a:t>All the ranks in the communicator work together to distribute or gather a set of one or multiple values.</a:t>
            </a:r>
          </a:p>
          <a:p>
            <a:pPr lvl="1"/>
            <a:r>
              <a:rPr lang="en-US" sz="2000" dirty="0"/>
              <a:t>All ranks must call the same MPI operations to succeed.</a:t>
            </a:r>
          </a:p>
          <a:p>
            <a:pPr lvl="1"/>
            <a:r>
              <a:rPr lang="en-US" sz="2000" dirty="0"/>
              <a:t>There must be one call per MPI rank, i.e., not per thread.</a:t>
            </a:r>
          </a:p>
        </p:txBody>
      </p:sp>
    </p:spTree>
    <p:extLst>
      <p:ext uri="{BB962C8B-B14F-4D97-AF65-F5344CB8AC3E}">
        <p14:creationId xmlns:p14="http://schemas.microsoft.com/office/powerpoint/2010/main" val="3816455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William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Gropp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Ewing Lusk, and Anthony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Skjellum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2014. Using MPI: Portable Parallel Programming with the Message-Passing Interface. The MIT Press.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arc-Andre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Hermanns</a:t>
            </a:r>
            <a:r>
              <a:rPr lang="en-US" sz="2000" i="1" dirty="0">
                <a:solidFill>
                  <a:schemeClr val="accent1"/>
                </a:solidFill>
              </a:rPr>
              <a:t>. 2021. MPI in Small Bites. PPCES 2021.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[3]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T.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Hoefler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C. Siebert and W. Rehm, "A practically constant-time MPI Broadcast Algorithm for large-scale InfiniBand Clusters with Multicast," 2007 IEEE International Parallel and Distributed Processing Symposium, 2007, pp. 1-8,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doi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: 10.1109/IPDPS.2007.370475.</a:t>
            </a:r>
            <a:br>
              <a:rPr lang="en-US" sz="2000" i="1" dirty="0">
                <a:solidFill>
                  <a:schemeClr val="accent1"/>
                </a:solidFill>
              </a:rPr>
            </a:b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EA71-61BA-46C6-A8BF-B18467CD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6AEA-6D83-487D-96B7-70F7840E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barrier operation serves as an </a:t>
            </a:r>
            <a:r>
              <a:rPr lang="en-US" sz="2000" b="1" dirty="0">
                <a:solidFill>
                  <a:srgbClr val="FF0000"/>
                </a:solidFill>
              </a:rPr>
              <a:t>explicit synchronization operation </a:t>
            </a:r>
            <a:r>
              <a:rPr lang="en-US" sz="2000" dirty="0"/>
              <a:t>in MPI.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4F63A4-96F6-4895-8CC1-7A2EC5524219}"/>
              </a:ext>
            </a:extLst>
          </p:cNvPr>
          <p:cNvSpPr/>
          <p:nvPr/>
        </p:nvSpPr>
        <p:spPr>
          <a:xfrm>
            <a:off x="916288" y="2370683"/>
            <a:ext cx="5884562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MPI_Barrier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63346E-B36E-430D-8466-DCA93E492B22}"/>
              </a:ext>
            </a:extLst>
          </p:cNvPr>
          <p:cNvSpPr/>
          <p:nvPr/>
        </p:nvSpPr>
        <p:spPr>
          <a:xfrm>
            <a:off x="6185556" y="228759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99F73F-8A20-4725-B4CE-F879677BF59B}"/>
              </a:ext>
            </a:extLst>
          </p:cNvPr>
          <p:cNvCxnSpPr/>
          <p:nvPr/>
        </p:nvCxnSpPr>
        <p:spPr>
          <a:xfrm>
            <a:off x="916288" y="3831691"/>
            <a:ext cx="85896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84FCA8-1B85-4DBA-BD3B-B50A062F87EE}"/>
              </a:ext>
            </a:extLst>
          </p:cNvPr>
          <p:cNvSpPr/>
          <p:nvPr/>
        </p:nvSpPr>
        <p:spPr>
          <a:xfrm>
            <a:off x="3076574" y="3429000"/>
            <a:ext cx="3400425" cy="80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MPI_Barrier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CB5BE-197E-4BE6-B71A-842984AE8CDB}"/>
              </a:ext>
            </a:extLst>
          </p:cNvPr>
          <p:cNvCxnSpPr/>
          <p:nvPr/>
        </p:nvCxnSpPr>
        <p:spPr>
          <a:xfrm>
            <a:off x="916288" y="4796096"/>
            <a:ext cx="85896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D61F5B-71CA-4095-BFA0-A546D5A21E6F}"/>
              </a:ext>
            </a:extLst>
          </p:cNvPr>
          <p:cNvSpPr/>
          <p:nvPr/>
        </p:nvSpPr>
        <p:spPr>
          <a:xfrm>
            <a:off x="3333749" y="4400289"/>
            <a:ext cx="2390775" cy="80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MPI_Barrier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ED4393-2383-461F-86D8-8D25D40418F7}"/>
              </a:ext>
            </a:extLst>
          </p:cNvPr>
          <p:cNvCxnSpPr/>
          <p:nvPr/>
        </p:nvCxnSpPr>
        <p:spPr>
          <a:xfrm>
            <a:off x="916288" y="5853371"/>
            <a:ext cx="85896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36D159-C1CA-415E-BF24-FBAAE37CB13A}"/>
              </a:ext>
            </a:extLst>
          </p:cNvPr>
          <p:cNvSpPr/>
          <p:nvPr/>
        </p:nvSpPr>
        <p:spPr>
          <a:xfrm>
            <a:off x="2224086" y="5376602"/>
            <a:ext cx="3090864" cy="80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MPI_Barrier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FF001-6EE9-4EB6-920A-A5F909197BB5}"/>
              </a:ext>
            </a:extLst>
          </p:cNvPr>
          <p:cNvSpPr txBox="1"/>
          <p:nvPr/>
        </p:nvSpPr>
        <p:spPr>
          <a:xfrm>
            <a:off x="944860" y="346816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65D08-4455-4D99-8590-8A8D92F282D4}"/>
              </a:ext>
            </a:extLst>
          </p:cNvPr>
          <p:cNvSpPr txBox="1"/>
          <p:nvPr/>
        </p:nvSpPr>
        <p:spPr>
          <a:xfrm>
            <a:off x="916288" y="437304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43CD5-BD8A-4D61-9D3E-66C457AE30C0}"/>
              </a:ext>
            </a:extLst>
          </p:cNvPr>
          <p:cNvSpPr txBox="1"/>
          <p:nvPr/>
        </p:nvSpPr>
        <p:spPr>
          <a:xfrm>
            <a:off x="908648" y="546842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511D6D-0E20-4764-B161-D5273B1DD927}"/>
                  </a:ext>
                </a:extLst>
              </p:cNvPr>
              <p:cNvSpPr txBox="1"/>
              <p:nvPr/>
            </p:nvSpPr>
            <p:spPr>
              <a:xfrm>
                <a:off x="2409371" y="3831691"/>
                <a:ext cx="55335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511D6D-0E20-4764-B161-D5273B1DD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1" y="3831691"/>
                <a:ext cx="553357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8EEF8-A641-407A-9BAD-EE9390CE1695}"/>
                  </a:ext>
                </a:extLst>
              </p:cNvPr>
              <p:cNvSpPr txBox="1"/>
              <p:nvPr/>
            </p:nvSpPr>
            <p:spPr>
              <a:xfrm>
                <a:off x="2743198" y="4744229"/>
                <a:ext cx="55335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8EEF8-A641-407A-9BAD-EE9390CE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8" y="4744229"/>
                <a:ext cx="553357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FA0FEE-004D-4104-808D-FF0894FC504B}"/>
                  </a:ext>
                </a:extLst>
              </p:cNvPr>
              <p:cNvSpPr txBox="1"/>
              <p:nvPr/>
            </p:nvSpPr>
            <p:spPr>
              <a:xfrm>
                <a:off x="1724897" y="5856532"/>
                <a:ext cx="55335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FA0FEE-004D-4104-808D-FF0894FC5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97" y="5856532"/>
                <a:ext cx="55335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62FF5E-BE1E-4D97-8D0E-B01C51FC78FD}"/>
                  </a:ext>
                </a:extLst>
              </p:cNvPr>
              <p:cNvSpPr txBox="1"/>
              <p:nvPr/>
            </p:nvSpPr>
            <p:spPr>
              <a:xfrm>
                <a:off x="6570888" y="3810536"/>
                <a:ext cx="58208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62FF5E-BE1E-4D97-8D0E-B01C51FC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88" y="3810536"/>
                <a:ext cx="58208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228384-36E3-4A97-B30D-92146DACDBE0}"/>
                  </a:ext>
                </a:extLst>
              </p:cNvPr>
              <p:cNvSpPr txBox="1"/>
              <p:nvPr/>
            </p:nvSpPr>
            <p:spPr>
              <a:xfrm>
                <a:off x="5819321" y="4794639"/>
                <a:ext cx="58208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228384-36E3-4A97-B30D-92146DAC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21" y="4794639"/>
                <a:ext cx="58208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489091-6E1B-4138-9733-A65A37EDEAD2}"/>
                  </a:ext>
                </a:extLst>
              </p:cNvPr>
              <p:cNvSpPr txBox="1"/>
              <p:nvPr/>
            </p:nvSpPr>
            <p:spPr>
              <a:xfrm>
                <a:off x="5447845" y="5868985"/>
                <a:ext cx="55335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489091-6E1B-4138-9733-A65A37ED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45" y="5868985"/>
                <a:ext cx="553357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685FE-C365-40FE-BE9A-60F597A385EC}"/>
                  </a:ext>
                </a:extLst>
              </p:cNvPr>
              <p:cNvSpPr txBox="1"/>
              <p:nvPr/>
            </p:nvSpPr>
            <p:spPr>
              <a:xfrm>
                <a:off x="7102509" y="6067169"/>
                <a:ext cx="4043094" cy="3815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)&lt;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685FE-C365-40FE-BE9A-60F597A38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9" y="6067169"/>
                <a:ext cx="4043094" cy="381515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020F-40BF-4C10-9C86-11BE5B1B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Barrier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65D1-5545-4AE8-A85B-0332352C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Barriers are useful for benchmarking:</a:t>
            </a:r>
          </a:p>
          <a:p>
            <a:pPr lvl="1"/>
            <a:r>
              <a:rPr lang="en-US" sz="2000" dirty="0"/>
              <a:t>They can be used to synchronize before taking time measurements.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A316F7-2130-4E8E-9BE9-C72FDC6D5232}"/>
              </a:ext>
            </a:extLst>
          </p:cNvPr>
          <p:cNvCxnSpPr>
            <a:cxnSpLocks/>
          </p:cNvCxnSpPr>
          <p:nvPr/>
        </p:nvCxnSpPr>
        <p:spPr>
          <a:xfrm flipV="1">
            <a:off x="2477719" y="3199367"/>
            <a:ext cx="7733081" cy="32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1561A95-9525-4BB4-96DD-6DE6A3AAD7D6}"/>
              </a:ext>
            </a:extLst>
          </p:cNvPr>
          <p:cNvSpPr/>
          <p:nvPr/>
        </p:nvSpPr>
        <p:spPr>
          <a:xfrm>
            <a:off x="3267654" y="2932892"/>
            <a:ext cx="877365" cy="59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MPI_Init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0899F-4EE9-44B2-B96A-7275ED17CBE4}"/>
              </a:ext>
            </a:extLst>
          </p:cNvPr>
          <p:cNvCxnSpPr>
            <a:cxnSpLocks/>
          </p:cNvCxnSpPr>
          <p:nvPr/>
        </p:nvCxnSpPr>
        <p:spPr>
          <a:xfrm flipV="1">
            <a:off x="2467137" y="4002949"/>
            <a:ext cx="7743663" cy="44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C6A7F9A-3E53-4DEE-B1B0-FF2EBDE31CB3}"/>
              </a:ext>
            </a:extLst>
          </p:cNvPr>
          <p:cNvSpPr/>
          <p:nvPr/>
        </p:nvSpPr>
        <p:spPr>
          <a:xfrm>
            <a:off x="3869642" y="3752343"/>
            <a:ext cx="1671478" cy="59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MPI_Init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CD331-E18E-4A8B-AA73-4975D087F6BC}"/>
              </a:ext>
            </a:extLst>
          </p:cNvPr>
          <p:cNvCxnSpPr>
            <a:cxnSpLocks/>
          </p:cNvCxnSpPr>
          <p:nvPr/>
        </p:nvCxnSpPr>
        <p:spPr>
          <a:xfrm flipV="1">
            <a:off x="2447925" y="4885229"/>
            <a:ext cx="7762875" cy="47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BE2DD08-EB42-41B9-B139-E0EFD8730C74}"/>
              </a:ext>
            </a:extLst>
          </p:cNvPr>
          <p:cNvSpPr/>
          <p:nvPr/>
        </p:nvSpPr>
        <p:spPr>
          <a:xfrm>
            <a:off x="3536627" y="4631867"/>
            <a:ext cx="2465591" cy="59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MPI_Init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0F75F-D933-4195-84CF-5A62FACE5BBE}"/>
              </a:ext>
            </a:extLst>
          </p:cNvPr>
          <p:cNvSpPr txBox="1"/>
          <p:nvPr/>
        </p:nvSpPr>
        <p:spPr>
          <a:xfrm>
            <a:off x="2467137" y="2926774"/>
            <a:ext cx="548805" cy="272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F2487-8659-4D63-BC12-DD11973E42B9}"/>
              </a:ext>
            </a:extLst>
          </p:cNvPr>
          <p:cNvSpPr txBox="1"/>
          <p:nvPr/>
        </p:nvSpPr>
        <p:spPr>
          <a:xfrm>
            <a:off x="2467137" y="3752343"/>
            <a:ext cx="548805" cy="272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F459B-99D9-4A52-A11E-CFFE63F6C5A6}"/>
              </a:ext>
            </a:extLst>
          </p:cNvPr>
          <p:cNvSpPr txBox="1"/>
          <p:nvPr/>
        </p:nvSpPr>
        <p:spPr>
          <a:xfrm>
            <a:off x="2477719" y="4628062"/>
            <a:ext cx="548805" cy="272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23B405-D875-4F1D-8DB1-5716D8B9C12D}"/>
              </a:ext>
            </a:extLst>
          </p:cNvPr>
          <p:cNvSpPr/>
          <p:nvPr/>
        </p:nvSpPr>
        <p:spPr>
          <a:xfrm>
            <a:off x="8205767" y="2911311"/>
            <a:ext cx="1671478" cy="2242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Parallel 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BDE-9F7D-489A-962E-B48868B91815}"/>
              </a:ext>
            </a:extLst>
          </p:cNvPr>
          <p:cNvCxnSpPr>
            <a:cxnSpLocks/>
          </p:cNvCxnSpPr>
          <p:nvPr/>
        </p:nvCxnSpPr>
        <p:spPr>
          <a:xfrm>
            <a:off x="8128389" y="2765629"/>
            <a:ext cx="0" cy="257302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FD4277-991D-41EB-A791-B4CD38FD1B24}"/>
              </a:ext>
            </a:extLst>
          </p:cNvPr>
          <p:cNvCxnSpPr>
            <a:cxnSpLocks/>
          </p:cNvCxnSpPr>
          <p:nvPr/>
        </p:nvCxnSpPr>
        <p:spPr>
          <a:xfrm>
            <a:off x="9988102" y="2686733"/>
            <a:ext cx="0" cy="265191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C88622-F3AD-4298-82E6-73E65014783D}"/>
              </a:ext>
            </a:extLst>
          </p:cNvPr>
          <p:cNvCxnSpPr>
            <a:cxnSpLocks/>
          </p:cNvCxnSpPr>
          <p:nvPr/>
        </p:nvCxnSpPr>
        <p:spPr>
          <a:xfrm flipV="1">
            <a:off x="8049081" y="5399859"/>
            <a:ext cx="1984850" cy="2260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C14464-1E28-460B-84BC-B065ADB46953}"/>
              </a:ext>
            </a:extLst>
          </p:cNvPr>
          <p:cNvSpPr txBox="1"/>
          <p:nvPr/>
        </p:nvSpPr>
        <p:spPr>
          <a:xfrm>
            <a:off x="7895652" y="5544865"/>
            <a:ext cx="261994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Elapsed time as measured by Rank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3C00C2-03EF-4679-B88F-B2CD85DBEDB3}"/>
              </a:ext>
            </a:extLst>
          </p:cNvPr>
          <p:cNvSpPr/>
          <p:nvPr/>
        </p:nvSpPr>
        <p:spPr>
          <a:xfrm>
            <a:off x="4396731" y="2911311"/>
            <a:ext cx="3603571" cy="5944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Barrier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66AC07-B2CD-40E7-9731-F6590D381390}"/>
              </a:ext>
            </a:extLst>
          </p:cNvPr>
          <p:cNvSpPr/>
          <p:nvPr/>
        </p:nvSpPr>
        <p:spPr>
          <a:xfrm>
            <a:off x="5608480" y="3761428"/>
            <a:ext cx="2391821" cy="5944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Barrier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1166EE-3258-433F-BC39-ACEDE38D1585}"/>
              </a:ext>
            </a:extLst>
          </p:cNvPr>
          <p:cNvSpPr/>
          <p:nvPr/>
        </p:nvSpPr>
        <p:spPr>
          <a:xfrm>
            <a:off x="4396731" y="2911311"/>
            <a:ext cx="1895621" cy="5944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Barrier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0696F8-1077-4D85-A351-E10358148869}"/>
              </a:ext>
            </a:extLst>
          </p:cNvPr>
          <p:cNvSpPr/>
          <p:nvPr/>
        </p:nvSpPr>
        <p:spPr>
          <a:xfrm>
            <a:off x="6063468" y="4631867"/>
            <a:ext cx="1936834" cy="5944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14538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020F-40BF-4C10-9C86-11BE5B1B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Barrier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65D1-5545-4AE8-A85B-0332352C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Barriers are useful for benchmarking:</a:t>
            </a:r>
          </a:p>
          <a:p>
            <a:pPr lvl="1"/>
            <a:r>
              <a:rPr lang="en-US" sz="2000" dirty="0"/>
              <a:t>They can be used to synchronize before taking time measurements.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Without barriers, there is huge discrepancy between the time measurement and the parallel time of the parallel work.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B4126C-E55D-4934-ADE2-79EA87FC8919}"/>
              </a:ext>
            </a:extLst>
          </p:cNvPr>
          <p:cNvGrpSpPr/>
          <p:nvPr/>
        </p:nvGrpSpPr>
        <p:grpSpPr>
          <a:xfrm>
            <a:off x="2447925" y="2572545"/>
            <a:ext cx="5805050" cy="2857499"/>
            <a:chOff x="809625" y="2710193"/>
            <a:chExt cx="8633975" cy="387158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A316F7-2130-4E8E-9BE9-C72FDC6D5232}"/>
                </a:ext>
              </a:extLst>
            </p:cNvPr>
            <p:cNvCxnSpPr/>
            <p:nvPr/>
          </p:nvCxnSpPr>
          <p:spPr>
            <a:xfrm>
              <a:off x="853938" y="3603754"/>
              <a:ext cx="85896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561A95-9525-4BB4-96DD-6DE6A3AAD7D6}"/>
                </a:ext>
              </a:extLst>
            </p:cNvPr>
            <p:cNvSpPr/>
            <p:nvPr/>
          </p:nvSpPr>
          <p:spPr>
            <a:xfrm>
              <a:off x="2028825" y="3198422"/>
              <a:ext cx="1274145" cy="805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MPI_Init</a:t>
              </a:r>
              <a:endParaRPr lang="en-US" sz="14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EF0899F-4EE9-44B2-B96A-7275ED17CBE4}"/>
                </a:ext>
              </a:extLst>
            </p:cNvPr>
            <p:cNvCxnSpPr/>
            <p:nvPr/>
          </p:nvCxnSpPr>
          <p:spPr>
            <a:xfrm>
              <a:off x="838200" y="4707991"/>
              <a:ext cx="85896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6A7F9A-3E53-4DEE-B1B0-FF2EBDE31CB3}"/>
                </a:ext>
              </a:extLst>
            </p:cNvPr>
            <p:cNvSpPr/>
            <p:nvPr/>
          </p:nvSpPr>
          <p:spPr>
            <a:xfrm>
              <a:off x="2924175" y="4308683"/>
              <a:ext cx="2486025" cy="805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MPI_Init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BCD331-E18E-4A8B-AA73-4975D087F6BC}"/>
                </a:ext>
              </a:extLst>
            </p:cNvPr>
            <p:cNvCxnSpPr/>
            <p:nvPr/>
          </p:nvCxnSpPr>
          <p:spPr>
            <a:xfrm>
              <a:off x="809625" y="5908141"/>
              <a:ext cx="85896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E2DD08-EB42-41B9-B139-E0EFD8730C74}"/>
                </a:ext>
              </a:extLst>
            </p:cNvPr>
            <p:cNvSpPr/>
            <p:nvPr/>
          </p:nvSpPr>
          <p:spPr>
            <a:xfrm>
              <a:off x="2428875" y="5500337"/>
              <a:ext cx="3667126" cy="805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MPI_Init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0F75F-D933-4195-84CF-5A62FACE5BBE}"/>
                </a:ext>
              </a:extLst>
            </p:cNvPr>
            <p:cNvSpPr txBox="1"/>
            <p:nvPr/>
          </p:nvSpPr>
          <p:spPr>
            <a:xfrm>
              <a:off x="838200" y="3190133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6F2487-8659-4D63-BC12-DD11973E42B9}"/>
                </a:ext>
              </a:extLst>
            </p:cNvPr>
            <p:cNvSpPr txBox="1"/>
            <p:nvPr/>
          </p:nvSpPr>
          <p:spPr>
            <a:xfrm>
              <a:off x="838200" y="4308683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0F459B-99D9-4A52-A11E-CFFE63F6C5A6}"/>
                </a:ext>
              </a:extLst>
            </p:cNvPr>
            <p:cNvSpPr txBox="1"/>
            <p:nvPr/>
          </p:nvSpPr>
          <p:spPr>
            <a:xfrm>
              <a:off x="853938" y="5495182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3B405-D875-4F1D-8DB1-5716D8B9C12D}"/>
                </a:ext>
              </a:extLst>
            </p:cNvPr>
            <p:cNvSpPr/>
            <p:nvPr/>
          </p:nvSpPr>
          <p:spPr>
            <a:xfrm>
              <a:off x="6619875" y="3267075"/>
              <a:ext cx="2486025" cy="30385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Parallel Work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EA0BDE-9F7D-489A-962E-B48868B91815}"/>
                </a:ext>
              </a:extLst>
            </p:cNvPr>
            <p:cNvCxnSpPr>
              <a:cxnSpLocks/>
            </p:cNvCxnSpPr>
            <p:nvPr/>
          </p:nvCxnSpPr>
          <p:spPr>
            <a:xfrm>
              <a:off x="9258300" y="2971800"/>
              <a:ext cx="0" cy="348615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FD4277-991D-41EB-A791-B4CD38FD1B24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0" y="2895600"/>
              <a:ext cx="0" cy="36861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8C88622-F3AD-4298-82E6-73E65014783D}"/>
                </a:ext>
              </a:extLst>
            </p:cNvPr>
            <p:cNvCxnSpPr/>
            <p:nvPr/>
          </p:nvCxnSpPr>
          <p:spPr>
            <a:xfrm flipV="1">
              <a:off x="3524250" y="2933700"/>
              <a:ext cx="5648325" cy="3810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14464-1E28-460B-84BC-B065ADB46953}"/>
                </a:ext>
              </a:extLst>
            </p:cNvPr>
            <p:cNvSpPr txBox="1"/>
            <p:nvPr/>
          </p:nvSpPr>
          <p:spPr>
            <a:xfrm>
              <a:off x="4619625" y="2710193"/>
              <a:ext cx="3896703" cy="375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Elapsed time as measured by Rank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95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A15-96AD-414D-B601-6944C548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F784-CF33-4C5F-A3E2-23007CFE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broadcast operation is a </a:t>
            </a:r>
            <a:r>
              <a:rPr lang="en-US" sz="2000" b="1" dirty="0">
                <a:solidFill>
                  <a:srgbClr val="FF0000"/>
                </a:solidFill>
              </a:rPr>
              <a:t>one-to-many </a:t>
            </a:r>
            <a:r>
              <a:rPr lang="en-US" sz="2000" dirty="0"/>
              <a:t>collective operation:</a:t>
            </a:r>
          </a:p>
          <a:p>
            <a:pPr lvl="1"/>
            <a:r>
              <a:rPr lang="en-US" sz="2000" dirty="0"/>
              <a:t>It distributes data from one rank to all the other ranks in the same communicator.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Clr>
                <a:schemeClr val="tx1"/>
              </a:buClr>
            </a:pPr>
            <a:endParaRPr lang="en-US" sz="2000" dirty="0"/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data : </a:t>
            </a:r>
            <a:r>
              <a:rPr lang="en-US" sz="2000" dirty="0"/>
              <a:t>send buffer on the </a:t>
            </a:r>
            <a:r>
              <a:rPr lang="en-US" sz="2000" b="1" i="1" dirty="0">
                <a:solidFill>
                  <a:srgbClr val="FF0000"/>
                </a:solidFill>
              </a:rPr>
              <a:t>root</a:t>
            </a:r>
            <a:r>
              <a:rPr lang="en-US" sz="2000" dirty="0"/>
              <a:t> rank</a:t>
            </a:r>
            <a:endParaRPr lang="en-US" sz="2000" b="1" i="1" dirty="0">
              <a:solidFill>
                <a:srgbClr val="FF0000"/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                </a:t>
            </a:r>
            <a:r>
              <a:rPr lang="en-US" sz="2000" dirty="0"/>
              <a:t>receiver buffer on the other ranks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count : </a:t>
            </a:r>
            <a:r>
              <a:rPr lang="en-US" sz="2000" dirty="0"/>
              <a:t>the number of data elements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type :</a:t>
            </a:r>
            <a:r>
              <a:rPr lang="en-US" sz="2000" dirty="0"/>
              <a:t> the type of the elements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root :  </a:t>
            </a:r>
            <a:r>
              <a:rPr lang="en-US" sz="2000" dirty="0"/>
              <a:t>source rank ; all ranks must specify the same value </a:t>
            </a:r>
          </a:p>
          <a:p>
            <a:pPr lvl="1">
              <a:buClr>
                <a:schemeClr val="tx1"/>
              </a:buClr>
            </a:pPr>
            <a:r>
              <a:rPr lang="en-US" sz="2000" b="1" i="1" dirty="0">
                <a:solidFill>
                  <a:srgbClr val="FF0000"/>
                </a:solidFill>
              </a:rPr>
              <a:t>comm : </a:t>
            </a:r>
            <a:r>
              <a:rPr lang="en-US" sz="2000" dirty="0"/>
              <a:t>communicator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B0EF18-9D4D-4CCB-A2BC-33F9E70C8B4B}"/>
              </a:ext>
            </a:extLst>
          </p:cNvPr>
          <p:cNvSpPr/>
          <p:nvPr/>
        </p:nvSpPr>
        <p:spPr>
          <a:xfrm>
            <a:off x="838200" y="2711989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MPI_Broadcast</a:t>
            </a:r>
            <a:r>
              <a:rPr lang="en-US" b="1" dirty="0">
                <a:solidFill>
                  <a:schemeClr val="tx1"/>
                </a:solidFill>
              </a:rPr>
              <a:t>(void * data, int count,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type, int root, 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E081E5-0716-4D3C-857E-6F1F8D7CE92C}"/>
              </a:ext>
            </a:extLst>
          </p:cNvPr>
          <p:cNvSpPr/>
          <p:nvPr/>
        </p:nvSpPr>
        <p:spPr>
          <a:xfrm>
            <a:off x="10499114" y="2469101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114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54B4-07FE-4663-9A5C-7B87551D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Broadcast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4F66-F845-4EF6-A900-FB116A39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On the </a:t>
            </a:r>
            <a:r>
              <a:rPr lang="en-US" sz="2000" b="1" i="1" dirty="0">
                <a:solidFill>
                  <a:srgbClr val="FF0000"/>
                </a:solidFill>
              </a:rPr>
              <a:t>root</a:t>
            </a:r>
            <a:r>
              <a:rPr lang="en-US" sz="2000" dirty="0"/>
              <a:t> rank, the </a:t>
            </a:r>
            <a:r>
              <a:rPr lang="en-US" sz="2000" b="1" i="1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 buffer acts as an input argument.</a:t>
            </a:r>
          </a:p>
          <a:p>
            <a:r>
              <a:rPr lang="en-US" sz="2000" dirty="0"/>
              <a:t>On all ranks, but the </a:t>
            </a:r>
            <a:r>
              <a:rPr lang="en-US" sz="2000" b="1" dirty="0">
                <a:solidFill>
                  <a:srgbClr val="FF0000"/>
                </a:solidFill>
              </a:rPr>
              <a:t>root </a:t>
            </a:r>
            <a:r>
              <a:rPr lang="en-US" sz="2000" dirty="0"/>
              <a:t>rank, the </a:t>
            </a:r>
            <a:r>
              <a:rPr lang="en-US" sz="2000" b="1" i="1" dirty="0">
                <a:solidFill>
                  <a:srgbClr val="FF0000"/>
                </a:solidFill>
              </a:rPr>
              <a:t>data </a:t>
            </a:r>
            <a:r>
              <a:rPr lang="en-US" sz="2000" dirty="0"/>
              <a:t>buffer acts as an output argument.</a:t>
            </a:r>
          </a:p>
          <a:p>
            <a:r>
              <a:rPr lang="en-US" sz="2000" dirty="0"/>
              <a:t>The type signatures must match across all ranks in the given communicator.</a:t>
            </a:r>
          </a:p>
          <a:p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20776-E2A8-43CD-B5AA-33C32EE050CB}"/>
              </a:ext>
            </a:extLst>
          </p:cNvPr>
          <p:cNvSpPr/>
          <p:nvPr/>
        </p:nvSpPr>
        <p:spPr>
          <a:xfrm>
            <a:off x="838200" y="2068513"/>
            <a:ext cx="10299710" cy="8053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MPI_Broadcast</a:t>
            </a:r>
            <a:r>
              <a:rPr lang="en-US" b="1" dirty="0">
                <a:solidFill>
                  <a:schemeClr val="tx1"/>
                </a:solidFill>
              </a:rPr>
              <a:t>(void * data, int count,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type, int root,  </a:t>
            </a:r>
            <a:r>
              <a:rPr lang="en-US" b="1" dirty="0" err="1">
                <a:solidFill>
                  <a:schemeClr val="tx1"/>
                </a:solidFill>
              </a:rPr>
              <a:t>MPI_Comm</a:t>
            </a:r>
            <a:r>
              <a:rPr lang="en-US" b="1" dirty="0">
                <a:solidFill>
                  <a:schemeClr val="tx1"/>
                </a:solidFill>
              </a:rPr>
              <a:t> comm)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76C1E8-F79E-4FEA-9671-0C538EFBA01C}"/>
              </a:ext>
            </a:extLst>
          </p:cNvPr>
          <p:cNvSpPr/>
          <p:nvPr/>
        </p:nvSpPr>
        <p:spPr>
          <a:xfrm>
            <a:off x="10499114" y="182562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446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4DDF-EA73-4251-8F19-EB5484D9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9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Broadcast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749-2FE1-4558-8CE3-348E1668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E8F7C9-CCD0-459D-87AB-924BA22D316C}"/>
              </a:ext>
            </a:extLst>
          </p:cNvPr>
          <p:cNvGrpSpPr/>
          <p:nvPr/>
        </p:nvGrpSpPr>
        <p:grpSpPr>
          <a:xfrm>
            <a:off x="1260703" y="2633517"/>
            <a:ext cx="3448051" cy="3019425"/>
            <a:chOff x="1285874" y="2695575"/>
            <a:chExt cx="3448051" cy="30194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27D4A6-94E2-4716-B435-BD020A28B398}"/>
                </a:ext>
              </a:extLst>
            </p:cNvPr>
            <p:cNvSpPr/>
            <p:nvPr/>
          </p:nvSpPr>
          <p:spPr>
            <a:xfrm>
              <a:off x="1285874" y="2695575"/>
              <a:ext cx="3448051" cy="301942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2831C4-EC58-4239-B697-9BD916923844}"/>
                    </a:ext>
                  </a:extLst>
                </p:cNvPr>
                <p:cNvSpPr/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2831C4-EC58-4239-B697-9BD916923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749" y="3354504"/>
                  <a:ext cx="536185" cy="4476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8198E6-343E-4A35-8972-397B9AEA7FD8}"/>
                </a:ext>
              </a:extLst>
            </p:cNvPr>
            <p:cNvSpPr/>
            <p:nvPr/>
          </p:nvSpPr>
          <p:spPr>
            <a:xfrm>
              <a:off x="2514601" y="3354503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E47676-DAFD-4059-9EFA-B783BFFE5D8B}"/>
                </a:ext>
              </a:extLst>
            </p:cNvPr>
            <p:cNvSpPr/>
            <p:nvPr/>
          </p:nvSpPr>
          <p:spPr>
            <a:xfrm>
              <a:off x="3028951" y="3354502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7F89FF-CBDA-4264-9F58-1E0DFC3E9533}"/>
                </a:ext>
              </a:extLst>
            </p:cNvPr>
            <p:cNvSpPr/>
            <p:nvPr/>
          </p:nvSpPr>
          <p:spPr>
            <a:xfrm>
              <a:off x="3554800" y="3354501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59EA8D-42DA-42B7-8084-7F283DAE6700}"/>
                </a:ext>
              </a:extLst>
            </p:cNvPr>
            <p:cNvSpPr/>
            <p:nvPr/>
          </p:nvSpPr>
          <p:spPr>
            <a:xfrm>
              <a:off x="2011750" y="3802177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66EBC8-A32A-4446-BF38-F20D68073B8E}"/>
                </a:ext>
              </a:extLst>
            </p:cNvPr>
            <p:cNvSpPr/>
            <p:nvPr/>
          </p:nvSpPr>
          <p:spPr>
            <a:xfrm>
              <a:off x="2526100" y="3802176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19D1B3-77FC-4AAF-A35E-F158C77757F0}"/>
                </a:ext>
              </a:extLst>
            </p:cNvPr>
            <p:cNvSpPr/>
            <p:nvPr/>
          </p:nvSpPr>
          <p:spPr>
            <a:xfrm>
              <a:off x="3028951" y="3802175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F8CC9-F703-418C-B3C9-2B2EEE6CCED8}"/>
                </a:ext>
              </a:extLst>
            </p:cNvPr>
            <p:cNvSpPr/>
            <p:nvPr/>
          </p:nvSpPr>
          <p:spPr>
            <a:xfrm>
              <a:off x="3543301" y="3802174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C318BE-1AE0-43A1-B25C-72A248DC88D9}"/>
                </a:ext>
              </a:extLst>
            </p:cNvPr>
            <p:cNvSpPr/>
            <p:nvPr/>
          </p:nvSpPr>
          <p:spPr>
            <a:xfrm>
              <a:off x="2011750" y="4249848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E0AC12-CF59-4167-82B3-01ACB1037E57}"/>
                </a:ext>
              </a:extLst>
            </p:cNvPr>
            <p:cNvSpPr/>
            <p:nvPr/>
          </p:nvSpPr>
          <p:spPr>
            <a:xfrm>
              <a:off x="2526100" y="4224330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955F01-2451-477F-A559-3E3F067998C7}"/>
                </a:ext>
              </a:extLst>
            </p:cNvPr>
            <p:cNvSpPr/>
            <p:nvPr/>
          </p:nvSpPr>
          <p:spPr>
            <a:xfrm>
              <a:off x="3040450" y="4224329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AB2FF1-3B0D-4A07-9F3B-47460482193D}"/>
                </a:ext>
              </a:extLst>
            </p:cNvPr>
            <p:cNvSpPr/>
            <p:nvPr/>
          </p:nvSpPr>
          <p:spPr>
            <a:xfrm>
              <a:off x="3554800" y="4224328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F6D015-E5E5-4D62-BC5C-5CFC0B0BF4E6}"/>
                </a:ext>
              </a:extLst>
            </p:cNvPr>
            <p:cNvSpPr/>
            <p:nvPr/>
          </p:nvSpPr>
          <p:spPr>
            <a:xfrm>
              <a:off x="2006988" y="4672003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98255A-BA3F-4F6E-B29E-D973A3792097}"/>
                </a:ext>
              </a:extLst>
            </p:cNvPr>
            <p:cNvSpPr/>
            <p:nvPr/>
          </p:nvSpPr>
          <p:spPr>
            <a:xfrm>
              <a:off x="2521338" y="4672002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1590E-7F65-4C40-A1FD-5ED9B8930458}"/>
                </a:ext>
              </a:extLst>
            </p:cNvPr>
            <p:cNvSpPr/>
            <p:nvPr/>
          </p:nvSpPr>
          <p:spPr>
            <a:xfrm>
              <a:off x="3035688" y="4672001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C764CD-30CF-4601-9BA3-C23BB8C50BFE}"/>
                </a:ext>
              </a:extLst>
            </p:cNvPr>
            <p:cNvSpPr/>
            <p:nvPr/>
          </p:nvSpPr>
          <p:spPr>
            <a:xfrm>
              <a:off x="3550038" y="4672000"/>
              <a:ext cx="514350" cy="447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CBB44B-7BDA-4B30-A142-D8445CAEADEB}"/>
              </a:ext>
            </a:extLst>
          </p:cNvPr>
          <p:cNvCxnSpPr>
            <a:cxnSpLocks/>
          </p:cNvCxnSpPr>
          <p:nvPr/>
        </p:nvCxnSpPr>
        <p:spPr>
          <a:xfrm>
            <a:off x="1656742" y="3328984"/>
            <a:ext cx="0" cy="1890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468A77-97FE-4C80-BC45-4B6F1D5159C4}"/>
              </a:ext>
            </a:extLst>
          </p:cNvPr>
          <p:cNvCxnSpPr>
            <a:cxnSpLocks/>
          </p:cNvCxnSpPr>
          <p:nvPr/>
        </p:nvCxnSpPr>
        <p:spPr>
          <a:xfrm>
            <a:off x="1995489" y="2949969"/>
            <a:ext cx="2057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E3105C-34E8-4FF1-B7D8-358D1CF22751}"/>
              </a:ext>
            </a:extLst>
          </p:cNvPr>
          <p:cNvSpPr txBox="1"/>
          <p:nvPr/>
        </p:nvSpPr>
        <p:spPr>
          <a:xfrm>
            <a:off x="2778513" y="260615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A38AC3-54CC-4E71-8F9F-9FEF04ABD5DE}"/>
              </a:ext>
            </a:extLst>
          </p:cNvPr>
          <p:cNvSpPr txBox="1"/>
          <p:nvPr/>
        </p:nvSpPr>
        <p:spPr>
          <a:xfrm rot="16200000">
            <a:off x="1078378" y="4039661"/>
            <a:ext cx="73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8FB886-7DF1-41B7-BEB0-6FB36BBFA301}"/>
              </a:ext>
            </a:extLst>
          </p:cNvPr>
          <p:cNvSpPr/>
          <p:nvPr/>
        </p:nvSpPr>
        <p:spPr>
          <a:xfrm>
            <a:off x="7427979" y="2647945"/>
            <a:ext cx="3448051" cy="30194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234DDA-4D85-4EBF-81E0-D78FEBAC5827}"/>
              </a:ext>
            </a:extLst>
          </p:cNvPr>
          <p:cNvCxnSpPr>
            <a:cxnSpLocks/>
          </p:cNvCxnSpPr>
          <p:nvPr/>
        </p:nvCxnSpPr>
        <p:spPr>
          <a:xfrm>
            <a:off x="8139926" y="2975491"/>
            <a:ext cx="2057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E24CA7-E7EF-4DD9-8A01-5D86FBEE56CE}"/>
              </a:ext>
            </a:extLst>
          </p:cNvPr>
          <p:cNvSpPr txBox="1"/>
          <p:nvPr/>
        </p:nvSpPr>
        <p:spPr>
          <a:xfrm>
            <a:off x="8864370" y="258539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2892B1-9394-46A9-AE57-4CB7ED873CA4}"/>
              </a:ext>
            </a:extLst>
          </p:cNvPr>
          <p:cNvCxnSpPr>
            <a:cxnSpLocks/>
          </p:cNvCxnSpPr>
          <p:nvPr/>
        </p:nvCxnSpPr>
        <p:spPr>
          <a:xfrm>
            <a:off x="7810983" y="3336401"/>
            <a:ext cx="0" cy="1890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30B063-7FBF-4432-A83B-828387CC9F7A}"/>
              </a:ext>
            </a:extLst>
          </p:cNvPr>
          <p:cNvSpPr txBox="1"/>
          <p:nvPr/>
        </p:nvSpPr>
        <p:spPr>
          <a:xfrm rot="16200000">
            <a:off x="7245654" y="3972992"/>
            <a:ext cx="73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1565407-7FE4-4426-B261-2F249B37F7F7}"/>
                  </a:ext>
                </a:extLst>
              </p:cNvPr>
              <p:cNvSpPr/>
              <p:nvPr/>
            </p:nvSpPr>
            <p:spPr>
              <a:xfrm>
                <a:off x="8151424" y="3336403"/>
                <a:ext cx="536185" cy="4476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1565407-7FE4-4426-B261-2F249B37F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424" y="3336403"/>
                <a:ext cx="536185" cy="447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67A332A6-52E5-42DA-8BCE-6EABB314C5D3}"/>
              </a:ext>
            </a:extLst>
          </p:cNvPr>
          <p:cNvSpPr/>
          <p:nvPr/>
        </p:nvSpPr>
        <p:spPr>
          <a:xfrm>
            <a:off x="9168626" y="3336401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9D5CFC-F3C8-44BB-9212-4A385F2F4A7D}"/>
              </a:ext>
            </a:extLst>
          </p:cNvPr>
          <p:cNvSpPr/>
          <p:nvPr/>
        </p:nvSpPr>
        <p:spPr>
          <a:xfrm>
            <a:off x="9694475" y="3336400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C7EEC70-A4D7-4E90-B8EC-F7A1A801A5CA}"/>
                  </a:ext>
                </a:extLst>
              </p:cNvPr>
              <p:cNvSpPr/>
              <p:nvPr/>
            </p:nvSpPr>
            <p:spPr>
              <a:xfrm>
                <a:off x="8151425" y="3784076"/>
                <a:ext cx="514350" cy="4476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C7EEC70-A4D7-4E90-B8EC-F7A1A801A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425" y="3784076"/>
                <a:ext cx="514350" cy="447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C29CC4F7-57B5-4F5A-B657-E0C75BEF56AB}"/>
              </a:ext>
            </a:extLst>
          </p:cNvPr>
          <p:cNvSpPr/>
          <p:nvPr/>
        </p:nvSpPr>
        <p:spPr>
          <a:xfrm>
            <a:off x="8676692" y="3784076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065A5B8-8A37-4E6E-888E-B2F86D9FD9AB}"/>
                  </a:ext>
                </a:extLst>
              </p:cNvPr>
              <p:cNvSpPr/>
              <p:nvPr/>
            </p:nvSpPr>
            <p:spPr>
              <a:xfrm>
                <a:off x="8151425" y="4231747"/>
                <a:ext cx="514350" cy="4476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065A5B8-8A37-4E6E-888E-B2F86D9FD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425" y="4231747"/>
                <a:ext cx="514350" cy="447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7730169D-F51A-4937-A066-74FBF5B7689F}"/>
              </a:ext>
            </a:extLst>
          </p:cNvPr>
          <p:cNvSpPr/>
          <p:nvPr/>
        </p:nvSpPr>
        <p:spPr>
          <a:xfrm>
            <a:off x="8665775" y="4206229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300302-05CA-4523-AE73-774F15EB7376}"/>
              </a:ext>
            </a:extLst>
          </p:cNvPr>
          <p:cNvSpPr/>
          <p:nvPr/>
        </p:nvSpPr>
        <p:spPr>
          <a:xfrm>
            <a:off x="9180125" y="4206228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C0B2AC-197D-4887-BA4D-493CA9FED620}"/>
              </a:ext>
            </a:extLst>
          </p:cNvPr>
          <p:cNvSpPr/>
          <p:nvPr/>
        </p:nvSpPr>
        <p:spPr>
          <a:xfrm>
            <a:off x="9694475" y="4206227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F8FBF4E-115D-4D08-A75D-C1AB5A687256}"/>
                  </a:ext>
                </a:extLst>
              </p:cNvPr>
              <p:cNvSpPr/>
              <p:nvPr/>
            </p:nvSpPr>
            <p:spPr>
              <a:xfrm>
                <a:off x="8146663" y="4653902"/>
                <a:ext cx="514350" cy="4476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F8FBF4E-115D-4D08-A75D-C1AB5A687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63" y="4653902"/>
                <a:ext cx="514350" cy="447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0B9B6456-598A-461C-9301-6D4A2780FE0E}"/>
              </a:ext>
            </a:extLst>
          </p:cNvPr>
          <p:cNvSpPr/>
          <p:nvPr/>
        </p:nvSpPr>
        <p:spPr>
          <a:xfrm>
            <a:off x="8661013" y="4653901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349FA2-E061-4071-8863-5F3115BCDD4C}"/>
              </a:ext>
            </a:extLst>
          </p:cNvPr>
          <p:cNvSpPr/>
          <p:nvPr/>
        </p:nvSpPr>
        <p:spPr>
          <a:xfrm>
            <a:off x="9175363" y="4653900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0AB362-8113-49B2-B598-9F74AB10C2D2}"/>
              </a:ext>
            </a:extLst>
          </p:cNvPr>
          <p:cNvSpPr/>
          <p:nvPr/>
        </p:nvSpPr>
        <p:spPr>
          <a:xfrm>
            <a:off x="9689713" y="4653899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33DF69-2348-4FA0-9C49-9BAE646FF2C5}"/>
              </a:ext>
            </a:extLst>
          </p:cNvPr>
          <p:cNvSpPr/>
          <p:nvPr/>
        </p:nvSpPr>
        <p:spPr>
          <a:xfrm>
            <a:off x="8676692" y="3336400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A71E97-A593-4832-B1C4-60B316123FBE}"/>
              </a:ext>
            </a:extLst>
          </p:cNvPr>
          <p:cNvSpPr/>
          <p:nvPr/>
        </p:nvSpPr>
        <p:spPr>
          <a:xfrm>
            <a:off x="9182913" y="3774045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2C4C30-65C6-48C5-874D-6E26703B1CBE}"/>
              </a:ext>
            </a:extLst>
          </p:cNvPr>
          <p:cNvSpPr/>
          <p:nvPr/>
        </p:nvSpPr>
        <p:spPr>
          <a:xfrm>
            <a:off x="9695287" y="3766297"/>
            <a:ext cx="51435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1D0D2BE-98A9-4C34-8C9A-506DA1AEED8C}"/>
              </a:ext>
            </a:extLst>
          </p:cNvPr>
          <p:cNvSpPr/>
          <p:nvPr/>
        </p:nvSpPr>
        <p:spPr>
          <a:xfrm>
            <a:off x="5153025" y="3857335"/>
            <a:ext cx="1807929" cy="5717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463B2-86F3-4093-8A06-CF28D87CE0AA}"/>
              </a:ext>
            </a:extLst>
          </p:cNvPr>
          <p:cNvSpPr txBox="1"/>
          <p:nvPr/>
        </p:nvSpPr>
        <p:spPr>
          <a:xfrm>
            <a:off x="5466485" y="3233297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318424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20719</TotalTime>
  <Words>2245</Words>
  <Application>Microsoft Office PowerPoint</Application>
  <PresentationFormat>Widescreen</PresentationFormat>
  <Paragraphs>459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Parallel Computing</vt:lpstr>
      <vt:lpstr>PowerPoint Presentation</vt:lpstr>
      <vt:lpstr>MPI: Collective Communication</vt:lpstr>
      <vt:lpstr>MPI: Barrier</vt:lpstr>
      <vt:lpstr>MPI: Barrier</vt:lpstr>
      <vt:lpstr>MPI: Barrier</vt:lpstr>
      <vt:lpstr>MPI: Broadcast</vt:lpstr>
      <vt:lpstr>MPI: Broadcast</vt:lpstr>
      <vt:lpstr>MPI: Broadcast</vt:lpstr>
      <vt:lpstr>MPI: Broadcast</vt:lpstr>
      <vt:lpstr>MPI: Broadcast</vt:lpstr>
      <vt:lpstr>MPI: Broadcast</vt:lpstr>
      <vt:lpstr>MPI: Scatter</vt:lpstr>
      <vt:lpstr>MPI: Scatter</vt:lpstr>
      <vt:lpstr>MPI: Scatter</vt:lpstr>
      <vt:lpstr>MPI: Scatter</vt:lpstr>
      <vt:lpstr>MPI: Gather</vt:lpstr>
      <vt:lpstr>MPI: Gather</vt:lpstr>
      <vt:lpstr>MPI: Gather</vt:lpstr>
      <vt:lpstr>MPI: All-Gather</vt:lpstr>
      <vt:lpstr>MPI: All-Gather</vt:lpstr>
      <vt:lpstr>MPI: All-to-All</vt:lpstr>
      <vt:lpstr>MPI: All-to-All</vt:lpstr>
      <vt:lpstr>MPI: Reduce</vt:lpstr>
      <vt:lpstr>MPI: Reduce</vt:lpstr>
      <vt:lpstr>MPI: Reduce</vt:lpstr>
      <vt:lpstr>MPI: All-Reduce</vt:lpstr>
      <vt:lpstr>MPI: Advantages of Collective Operations</vt:lpstr>
      <vt:lpstr>MPI: 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3328</cp:revision>
  <cp:lastPrinted>2021-04-02T04:18:44Z</cp:lastPrinted>
  <dcterms:created xsi:type="dcterms:W3CDTF">2020-08-01T06:16:01Z</dcterms:created>
  <dcterms:modified xsi:type="dcterms:W3CDTF">2021-05-06T15:13:41Z</dcterms:modified>
</cp:coreProperties>
</file>