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8"/>
  </p:notesMasterIdLst>
  <p:handoutMasterIdLst>
    <p:handoutMasterId r:id="rId49"/>
  </p:handoutMasterIdLst>
  <p:sldIdLst>
    <p:sldId id="256" r:id="rId2"/>
    <p:sldId id="305" r:id="rId3"/>
    <p:sldId id="350" r:id="rId4"/>
    <p:sldId id="375" r:id="rId5"/>
    <p:sldId id="351" r:id="rId6"/>
    <p:sldId id="357" r:id="rId7"/>
    <p:sldId id="352" r:id="rId8"/>
    <p:sldId id="353" r:id="rId9"/>
    <p:sldId id="354" r:id="rId10"/>
    <p:sldId id="355" r:id="rId11"/>
    <p:sldId id="356" r:id="rId12"/>
    <p:sldId id="358" r:id="rId13"/>
    <p:sldId id="359" r:id="rId14"/>
    <p:sldId id="360" r:id="rId15"/>
    <p:sldId id="361" r:id="rId16"/>
    <p:sldId id="362" r:id="rId17"/>
    <p:sldId id="363" r:id="rId18"/>
    <p:sldId id="364" r:id="rId19"/>
    <p:sldId id="391" r:id="rId20"/>
    <p:sldId id="365" r:id="rId21"/>
    <p:sldId id="373" r:id="rId22"/>
    <p:sldId id="374" r:id="rId23"/>
    <p:sldId id="366" r:id="rId24"/>
    <p:sldId id="367" r:id="rId25"/>
    <p:sldId id="368" r:id="rId26"/>
    <p:sldId id="369" r:id="rId27"/>
    <p:sldId id="370" r:id="rId28"/>
    <p:sldId id="371" r:id="rId29"/>
    <p:sldId id="387" r:id="rId30"/>
    <p:sldId id="372" r:id="rId31"/>
    <p:sldId id="376" r:id="rId32"/>
    <p:sldId id="377" r:id="rId33"/>
    <p:sldId id="378" r:id="rId34"/>
    <p:sldId id="379" r:id="rId35"/>
    <p:sldId id="380" r:id="rId36"/>
    <p:sldId id="381" r:id="rId37"/>
    <p:sldId id="382" r:id="rId38"/>
    <p:sldId id="383" r:id="rId39"/>
    <p:sldId id="384" r:id="rId40"/>
    <p:sldId id="385" r:id="rId41"/>
    <p:sldId id="386" r:id="rId42"/>
    <p:sldId id="388" r:id="rId43"/>
    <p:sldId id="389" r:id="rId44"/>
    <p:sldId id="390" r:id="rId45"/>
    <p:sldId id="392" r:id="rId46"/>
    <p:sldId id="348" r:id="rId4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Ekkapot Charoenwanit" initials="EC" lastIdx="1" clrIdx="0">
    <p:extLst>
      <p:ext uri="{19B8F6BF-5375-455C-9EA6-DF929625EA0E}">
        <p15:presenceInfo xmlns:p15="http://schemas.microsoft.com/office/powerpoint/2012/main" userId="b2b041a1871b1c3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commentAuthors" Target="commentAuthor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D018601-37BC-4945-9DDF-9DD1D3FD470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EA3E946-54ED-4E73-A9BF-DA8D06B58FF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CA81E97-D514-49D8-B754-6BBF283B1A94}" type="datetimeFigureOut">
              <a:rPr lang="en-US" smtClean="0"/>
              <a:t>2/25/2021</a:t>
            </a:fld>
            <a:endParaRPr lang="en-US"/>
          </a:p>
        </p:txBody>
      </p:sp>
      <p:sp>
        <p:nvSpPr>
          <p:cNvPr id="4" name="Footer Placeholder 3">
            <a:extLst>
              <a:ext uri="{FF2B5EF4-FFF2-40B4-BE49-F238E27FC236}">
                <a16:creationId xmlns:a16="http://schemas.microsoft.com/office/drawing/2014/main" id="{C8D817DF-7485-4BBA-8AA3-CA69CC6BA41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US"/>
              <a:t>Pragmatic Information</a:t>
            </a:r>
          </a:p>
        </p:txBody>
      </p:sp>
      <p:sp>
        <p:nvSpPr>
          <p:cNvPr id="5" name="Slide Number Placeholder 4">
            <a:extLst>
              <a:ext uri="{FF2B5EF4-FFF2-40B4-BE49-F238E27FC236}">
                <a16:creationId xmlns:a16="http://schemas.microsoft.com/office/drawing/2014/main" id="{2726C9FE-8987-4086-ADCE-B75A3F205FE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865B96C-A820-4B17-BB5C-214796CD326A}" type="slidenum">
              <a:rPr lang="en-US" smtClean="0"/>
              <a:t>‹#›</a:t>
            </a:fld>
            <a:endParaRPr lang="en-US"/>
          </a:p>
        </p:txBody>
      </p:sp>
    </p:spTree>
    <p:extLst>
      <p:ext uri="{BB962C8B-B14F-4D97-AF65-F5344CB8AC3E}">
        <p14:creationId xmlns:p14="http://schemas.microsoft.com/office/powerpoint/2010/main" val="3934372274"/>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CB48AD5-CDAE-4B7B-B49D-6DB81FF5A179}" type="datetimeFigureOut">
              <a:rPr lang="en-US" smtClean="0"/>
              <a:t>2/25/2021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US"/>
              <a:t>Pragmatic Information</a:t>
            </a: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220F5B-E185-4480-8B7D-C6E755DC94A0}" type="slidenum">
              <a:rPr lang="en-US" smtClean="0"/>
              <a:t>‹#›</a:t>
            </a:fld>
            <a:endParaRPr lang="en-US"/>
          </a:p>
        </p:txBody>
      </p:sp>
    </p:spTree>
    <p:extLst>
      <p:ext uri="{BB962C8B-B14F-4D97-AF65-F5344CB8AC3E}">
        <p14:creationId xmlns:p14="http://schemas.microsoft.com/office/powerpoint/2010/main" val="723040652"/>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B83C5B-AFCB-43D4-92D9-64A8C31AEB1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84E1FE6-3A77-46D2-B577-61915542F13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EEB1CE1-AB5B-46D7-9B4D-DED14BFC375C}"/>
              </a:ext>
            </a:extLst>
          </p:cNvPr>
          <p:cNvSpPr>
            <a:spLocks noGrp="1"/>
          </p:cNvSpPr>
          <p:nvPr>
            <p:ph type="dt" sz="half" idx="10"/>
          </p:nvPr>
        </p:nvSpPr>
        <p:spPr/>
        <p:txBody>
          <a:bodyPr/>
          <a:lstStyle/>
          <a:p>
            <a:fld id="{C4959B56-7D6D-462F-B061-93C9E323EE8A}" type="datetimeFigureOut">
              <a:rPr lang="en-US" smtClean="0"/>
              <a:t>2/25/2021</a:t>
            </a:fld>
            <a:endParaRPr lang="en-US"/>
          </a:p>
        </p:txBody>
      </p:sp>
      <p:sp>
        <p:nvSpPr>
          <p:cNvPr id="5" name="Footer Placeholder 4">
            <a:extLst>
              <a:ext uri="{FF2B5EF4-FFF2-40B4-BE49-F238E27FC236}">
                <a16:creationId xmlns:a16="http://schemas.microsoft.com/office/drawing/2014/main" id="{48FAF585-55D3-4F7D-92A5-7E4E21A6A8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97954B-6FCD-42E0-9BE1-53A1FE3B0250}"/>
              </a:ext>
            </a:extLst>
          </p:cNvPr>
          <p:cNvSpPr>
            <a:spLocks noGrp="1"/>
          </p:cNvSpPr>
          <p:nvPr>
            <p:ph type="sldNum" sz="quarter" idx="12"/>
          </p:nvPr>
        </p:nvSpPr>
        <p:spPr/>
        <p:txBody>
          <a:bodyPr/>
          <a:lstStyle/>
          <a:p>
            <a:fld id="{6AB8BFC5-1250-44A8-A04A-0385187222BE}" type="slidenum">
              <a:rPr lang="en-US" smtClean="0"/>
              <a:t>‹#›</a:t>
            </a:fld>
            <a:endParaRPr lang="en-US"/>
          </a:p>
        </p:txBody>
      </p:sp>
    </p:spTree>
    <p:extLst>
      <p:ext uri="{BB962C8B-B14F-4D97-AF65-F5344CB8AC3E}">
        <p14:creationId xmlns:p14="http://schemas.microsoft.com/office/powerpoint/2010/main" val="36352934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64804-6BAD-4914-B88F-04807C2BE2B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84E1CEA-FFAF-431B-9C3C-CAD578DDCCB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E60351-9129-47AD-A0B7-04FF470E0758}"/>
              </a:ext>
            </a:extLst>
          </p:cNvPr>
          <p:cNvSpPr>
            <a:spLocks noGrp="1"/>
          </p:cNvSpPr>
          <p:nvPr>
            <p:ph type="dt" sz="half" idx="10"/>
          </p:nvPr>
        </p:nvSpPr>
        <p:spPr/>
        <p:txBody>
          <a:bodyPr/>
          <a:lstStyle/>
          <a:p>
            <a:fld id="{C4959B56-7D6D-462F-B061-93C9E323EE8A}" type="datetimeFigureOut">
              <a:rPr lang="en-US" smtClean="0"/>
              <a:t>2/25/2021</a:t>
            </a:fld>
            <a:endParaRPr lang="en-US"/>
          </a:p>
        </p:txBody>
      </p:sp>
      <p:sp>
        <p:nvSpPr>
          <p:cNvPr id="5" name="Footer Placeholder 4">
            <a:extLst>
              <a:ext uri="{FF2B5EF4-FFF2-40B4-BE49-F238E27FC236}">
                <a16:creationId xmlns:a16="http://schemas.microsoft.com/office/drawing/2014/main" id="{26C5DC78-C60B-4C87-932D-D1DAB6E572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68AABC-B7F2-4848-AD55-2202A5837450}"/>
              </a:ext>
            </a:extLst>
          </p:cNvPr>
          <p:cNvSpPr>
            <a:spLocks noGrp="1"/>
          </p:cNvSpPr>
          <p:nvPr>
            <p:ph type="sldNum" sz="quarter" idx="12"/>
          </p:nvPr>
        </p:nvSpPr>
        <p:spPr/>
        <p:txBody>
          <a:bodyPr/>
          <a:lstStyle/>
          <a:p>
            <a:fld id="{6AB8BFC5-1250-44A8-A04A-0385187222BE}" type="slidenum">
              <a:rPr lang="en-US" smtClean="0"/>
              <a:t>‹#›</a:t>
            </a:fld>
            <a:endParaRPr lang="en-US"/>
          </a:p>
        </p:txBody>
      </p:sp>
    </p:spTree>
    <p:extLst>
      <p:ext uri="{BB962C8B-B14F-4D97-AF65-F5344CB8AC3E}">
        <p14:creationId xmlns:p14="http://schemas.microsoft.com/office/powerpoint/2010/main" val="22340852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C18168B-1E7B-4CF2-964B-646ECBB8D72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BCAED3C-FC3B-4427-BF71-056C427649D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402A27-CC2C-45ED-B3AC-3969C47EC4A5}"/>
              </a:ext>
            </a:extLst>
          </p:cNvPr>
          <p:cNvSpPr>
            <a:spLocks noGrp="1"/>
          </p:cNvSpPr>
          <p:nvPr>
            <p:ph type="dt" sz="half" idx="10"/>
          </p:nvPr>
        </p:nvSpPr>
        <p:spPr/>
        <p:txBody>
          <a:bodyPr/>
          <a:lstStyle/>
          <a:p>
            <a:fld id="{C4959B56-7D6D-462F-B061-93C9E323EE8A}" type="datetimeFigureOut">
              <a:rPr lang="en-US" smtClean="0"/>
              <a:t>2/25/2021</a:t>
            </a:fld>
            <a:endParaRPr lang="en-US"/>
          </a:p>
        </p:txBody>
      </p:sp>
      <p:sp>
        <p:nvSpPr>
          <p:cNvPr id="5" name="Footer Placeholder 4">
            <a:extLst>
              <a:ext uri="{FF2B5EF4-FFF2-40B4-BE49-F238E27FC236}">
                <a16:creationId xmlns:a16="http://schemas.microsoft.com/office/drawing/2014/main" id="{42E68B0C-F958-4212-9E5E-ABD021FF4D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840623-DB97-4EA6-B69F-493D7EC6DDC3}"/>
              </a:ext>
            </a:extLst>
          </p:cNvPr>
          <p:cNvSpPr>
            <a:spLocks noGrp="1"/>
          </p:cNvSpPr>
          <p:nvPr>
            <p:ph type="sldNum" sz="quarter" idx="12"/>
          </p:nvPr>
        </p:nvSpPr>
        <p:spPr/>
        <p:txBody>
          <a:bodyPr/>
          <a:lstStyle/>
          <a:p>
            <a:fld id="{6AB8BFC5-1250-44A8-A04A-0385187222BE}" type="slidenum">
              <a:rPr lang="en-US" smtClean="0"/>
              <a:t>‹#›</a:t>
            </a:fld>
            <a:endParaRPr lang="en-US"/>
          </a:p>
        </p:txBody>
      </p:sp>
    </p:spTree>
    <p:extLst>
      <p:ext uri="{BB962C8B-B14F-4D97-AF65-F5344CB8AC3E}">
        <p14:creationId xmlns:p14="http://schemas.microsoft.com/office/powerpoint/2010/main" val="26923526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3B4AB-17EE-484A-855D-B6C4F6C9A09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2CBDD47-C839-4119-88CA-D7101180E48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C0048E2-79E3-419F-87F5-8912BB988EB8}"/>
              </a:ext>
            </a:extLst>
          </p:cNvPr>
          <p:cNvSpPr>
            <a:spLocks noGrp="1"/>
          </p:cNvSpPr>
          <p:nvPr>
            <p:ph type="dt" sz="half" idx="10"/>
          </p:nvPr>
        </p:nvSpPr>
        <p:spPr/>
        <p:txBody>
          <a:bodyPr/>
          <a:lstStyle/>
          <a:p>
            <a:fld id="{C4959B56-7D6D-462F-B061-93C9E323EE8A}" type="datetimeFigureOut">
              <a:rPr lang="en-US" smtClean="0"/>
              <a:t>2/25/2021</a:t>
            </a:fld>
            <a:endParaRPr lang="en-US"/>
          </a:p>
        </p:txBody>
      </p:sp>
      <p:sp>
        <p:nvSpPr>
          <p:cNvPr id="5" name="Footer Placeholder 4">
            <a:extLst>
              <a:ext uri="{FF2B5EF4-FFF2-40B4-BE49-F238E27FC236}">
                <a16:creationId xmlns:a16="http://schemas.microsoft.com/office/drawing/2014/main" id="{DB11C7C3-A566-4B66-A0B3-101E520AB5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83C4C1D-3AA4-4498-B551-16140AA25646}"/>
              </a:ext>
            </a:extLst>
          </p:cNvPr>
          <p:cNvSpPr>
            <a:spLocks noGrp="1"/>
          </p:cNvSpPr>
          <p:nvPr>
            <p:ph type="sldNum" sz="quarter" idx="12"/>
          </p:nvPr>
        </p:nvSpPr>
        <p:spPr/>
        <p:txBody>
          <a:bodyPr/>
          <a:lstStyle/>
          <a:p>
            <a:fld id="{6AB8BFC5-1250-44A8-A04A-0385187222BE}" type="slidenum">
              <a:rPr lang="en-US" smtClean="0"/>
              <a:t>‹#›</a:t>
            </a:fld>
            <a:endParaRPr lang="en-US"/>
          </a:p>
        </p:txBody>
      </p:sp>
    </p:spTree>
    <p:extLst>
      <p:ext uri="{BB962C8B-B14F-4D97-AF65-F5344CB8AC3E}">
        <p14:creationId xmlns:p14="http://schemas.microsoft.com/office/powerpoint/2010/main" val="29041038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117C97-5C42-49A2-956F-67C5D426106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AE718F3-E861-479A-B011-B416E5C3E2D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1DD2108-6F51-4778-8E67-8EB60932BDA8}"/>
              </a:ext>
            </a:extLst>
          </p:cNvPr>
          <p:cNvSpPr>
            <a:spLocks noGrp="1"/>
          </p:cNvSpPr>
          <p:nvPr>
            <p:ph type="dt" sz="half" idx="10"/>
          </p:nvPr>
        </p:nvSpPr>
        <p:spPr/>
        <p:txBody>
          <a:bodyPr/>
          <a:lstStyle/>
          <a:p>
            <a:fld id="{C4959B56-7D6D-462F-B061-93C9E323EE8A}" type="datetimeFigureOut">
              <a:rPr lang="en-US" smtClean="0"/>
              <a:t>2/25/2021</a:t>
            </a:fld>
            <a:endParaRPr lang="en-US"/>
          </a:p>
        </p:txBody>
      </p:sp>
      <p:sp>
        <p:nvSpPr>
          <p:cNvPr id="5" name="Footer Placeholder 4">
            <a:extLst>
              <a:ext uri="{FF2B5EF4-FFF2-40B4-BE49-F238E27FC236}">
                <a16:creationId xmlns:a16="http://schemas.microsoft.com/office/drawing/2014/main" id="{3DEA00AA-1985-45AB-A4A0-D3728D1864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DB61326-9172-4984-AAFB-441BA7F4F833}"/>
              </a:ext>
            </a:extLst>
          </p:cNvPr>
          <p:cNvSpPr>
            <a:spLocks noGrp="1"/>
          </p:cNvSpPr>
          <p:nvPr>
            <p:ph type="sldNum" sz="quarter" idx="12"/>
          </p:nvPr>
        </p:nvSpPr>
        <p:spPr/>
        <p:txBody>
          <a:bodyPr/>
          <a:lstStyle/>
          <a:p>
            <a:fld id="{6AB8BFC5-1250-44A8-A04A-0385187222BE}" type="slidenum">
              <a:rPr lang="en-US" smtClean="0"/>
              <a:t>‹#›</a:t>
            </a:fld>
            <a:endParaRPr lang="en-US"/>
          </a:p>
        </p:txBody>
      </p:sp>
    </p:spTree>
    <p:extLst>
      <p:ext uri="{BB962C8B-B14F-4D97-AF65-F5344CB8AC3E}">
        <p14:creationId xmlns:p14="http://schemas.microsoft.com/office/powerpoint/2010/main" val="11854386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9E8E81-CA93-43BA-84BC-305119BA8EB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44F4DFF-6237-45C1-A655-68709EBC4B3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FA516AC-E975-41E1-8FCF-630EA2498A4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681D79B-7F16-451A-B308-63238E56DEE7}"/>
              </a:ext>
            </a:extLst>
          </p:cNvPr>
          <p:cNvSpPr>
            <a:spLocks noGrp="1"/>
          </p:cNvSpPr>
          <p:nvPr>
            <p:ph type="dt" sz="half" idx="10"/>
          </p:nvPr>
        </p:nvSpPr>
        <p:spPr/>
        <p:txBody>
          <a:bodyPr/>
          <a:lstStyle/>
          <a:p>
            <a:fld id="{C4959B56-7D6D-462F-B061-93C9E323EE8A}" type="datetimeFigureOut">
              <a:rPr lang="en-US" smtClean="0"/>
              <a:t>2/25/2021</a:t>
            </a:fld>
            <a:endParaRPr lang="en-US"/>
          </a:p>
        </p:txBody>
      </p:sp>
      <p:sp>
        <p:nvSpPr>
          <p:cNvPr id="6" name="Footer Placeholder 5">
            <a:extLst>
              <a:ext uri="{FF2B5EF4-FFF2-40B4-BE49-F238E27FC236}">
                <a16:creationId xmlns:a16="http://schemas.microsoft.com/office/drawing/2014/main" id="{765489AA-97B1-443B-9FDE-37F5EE3B967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7E258D4-FF0F-47FB-9BFD-41A07812D59A}"/>
              </a:ext>
            </a:extLst>
          </p:cNvPr>
          <p:cNvSpPr>
            <a:spLocks noGrp="1"/>
          </p:cNvSpPr>
          <p:nvPr>
            <p:ph type="sldNum" sz="quarter" idx="12"/>
          </p:nvPr>
        </p:nvSpPr>
        <p:spPr/>
        <p:txBody>
          <a:bodyPr/>
          <a:lstStyle/>
          <a:p>
            <a:fld id="{6AB8BFC5-1250-44A8-A04A-0385187222BE}" type="slidenum">
              <a:rPr lang="en-US" smtClean="0"/>
              <a:t>‹#›</a:t>
            </a:fld>
            <a:endParaRPr lang="en-US"/>
          </a:p>
        </p:txBody>
      </p:sp>
    </p:spTree>
    <p:extLst>
      <p:ext uri="{BB962C8B-B14F-4D97-AF65-F5344CB8AC3E}">
        <p14:creationId xmlns:p14="http://schemas.microsoft.com/office/powerpoint/2010/main" val="6293724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EE922D-BE8E-45EC-AC72-D9D7E5332F5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A48A1C9-447B-48DD-8FE1-26A9F835E5C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4AB9F55-D38B-424A-8E96-504BD8E11E6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4D156AF-6535-4985-ABCB-BEAD4CC2A29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6618301-17DD-4337-9EB1-1E03A628C62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CAAED4B-60EE-4BE3-8672-8D3C3F67F135}"/>
              </a:ext>
            </a:extLst>
          </p:cNvPr>
          <p:cNvSpPr>
            <a:spLocks noGrp="1"/>
          </p:cNvSpPr>
          <p:nvPr>
            <p:ph type="dt" sz="half" idx="10"/>
          </p:nvPr>
        </p:nvSpPr>
        <p:spPr/>
        <p:txBody>
          <a:bodyPr/>
          <a:lstStyle/>
          <a:p>
            <a:fld id="{C4959B56-7D6D-462F-B061-93C9E323EE8A}" type="datetimeFigureOut">
              <a:rPr lang="en-US" smtClean="0"/>
              <a:t>2/25/2021</a:t>
            </a:fld>
            <a:endParaRPr lang="en-US"/>
          </a:p>
        </p:txBody>
      </p:sp>
      <p:sp>
        <p:nvSpPr>
          <p:cNvPr id="8" name="Footer Placeholder 7">
            <a:extLst>
              <a:ext uri="{FF2B5EF4-FFF2-40B4-BE49-F238E27FC236}">
                <a16:creationId xmlns:a16="http://schemas.microsoft.com/office/drawing/2014/main" id="{ED7EC449-912B-4031-91A1-13CB46ABAC7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0B44E91-EAC6-4E6A-B4A7-939BC274B506}"/>
              </a:ext>
            </a:extLst>
          </p:cNvPr>
          <p:cNvSpPr>
            <a:spLocks noGrp="1"/>
          </p:cNvSpPr>
          <p:nvPr>
            <p:ph type="sldNum" sz="quarter" idx="12"/>
          </p:nvPr>
        </p:nvSpPr>
        <p:spPr/>
        <p:txBody>
          <a:bodyPr/>
          <a:lstStyle/>
          <a:p>
            <a:fld id="{6AB8BFC5-1250-44A8-A04A-0385187222BE}" type="slidenum">
              <a:rPr lang="en-US" smtClean="0"/>
              <a:t>‹#›</a:t>
            </a:fld>
            <a:endParaRPr lang="en-US"/>
          </a:p>
        </p:txBody>
      </p:sp>
    </p:spTree>
    <p:extLst>
      <p:ext uri="{BB962C8B-B14F-4D97-AF65-F5344CB8AC3E}">
        <p14:creationId xmlns:p14="http://schemas.microsoft.com/office/powerpoint/2010/main" val="17096816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74392-D6B2-4CA3-A885-B02A42D2398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11948EE-9461-43E1-BA2D-42A91BF0C657}"/>
              </a:ext>
            </a:extLst>
          </p:cNvPr>
          <p:cNvSpPr>
            <a:spLocks noGrp="1"/>
          </p:cNvSpPr>
          <p:nvPr>
            <p:ph type="dt" sz="half" idx="10"/>
          </p:nvPr>
        </p:nvSpPr>
        <p:spPr/>
        <p:txBody>
          <a:bodyPr/>
          <a:lstStyle/>
          <a:p>
            <a:fld id="{C4959B56-7D6D-462F-B061-93C9E323EE8A}" type="datetimeFigureOut">
              <a:rPr lang="en-US" smtClean="0"/>
              <a:t>2/25/2021</a:t>
            </a:fld>
            <a:endParaRPr lang="en-US"/>
          </a:p>
        </p:txBody>
      </p:sp>
      <p:sp>
        <p:nvSpPr>
          <p:cNvPr id="4" name="Footer Placeholder 3">
            <a:extLst>
              <a:ext uri="{FF2B5EF4-FFF2-40B4-BE49-F238E27FC236}">
                <a16:creationId xmlns:a16="http://schemas.microsoft.com/office/drawing/2014/main" id="{51E166B0-EAAA-4321-BADB-C3A888BE3C7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C072789-241F-4DCF-8CDE-9A0C9872F037}"/>
              </a:ext>
            </a:extLst>
          </p:cNvPr>
          <p:cNvSpPr>
            <a:spLocks noGrp="1"/>
          </p:cNvSpPr>
          <p:nvPr>
            <p:ph type="sldNum" sz="quarter" idx="12"/>
          </p:nvPr>
        </p:nvSpPr>
        <p:spPr/>
        <p:txBody>
          <a:bodyPr/>
          <a:lstStyle/>
          <a:p>
            <a:fld id="{6AB8BFC5-1250-44A8-A04A-0385187222BE}" type="slidenum">
              <a:rPr lang="en-US" smtClean="0"/>
              <a:t>‹#›</a:t>
            </a:fld>
            <a:endParaRPr lang="en-US"/>
          </a:p>
        </p:txBody>
      </p:sp>
    </p:spTree>
    <p:extLst>
      <p:ext uri="{BB962C8B-B14F-4D97-AF65-F5344CB8AC3E}">
        <p14:creationId xmlns:p14="http://schemas.microsoft.com/office/powerpoint/2010/main" val="26034215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5CC5DA5-08E7-46CF-B3C5-A90AA50FBB38}"/>
              </a:ext>
            </a:extLst>
          </p:cNvPr>
          <p:cNvSpPr>
            <a:spLocks noGrp="1"/>
          </p:cNvSpPr>
          <p:nvPr>
            <p:ph type="dt" sz="half" idx="10"/>
          </p:nvPr>
        </p:nvSpPr>
        <p:spPr/>
        <p:txBody>
          <a:bodyPr/>
          <a:lstStyle/>
          <a:p>
            <a:fld id="{C4959B56-7D6D-462F-B061-93C9E323EE8A}" type="datetimeFigureOut">
              <a:rPr lang="en-US" smtClean="0"/>
              <a:t>2/25/2021</a:t>
            </a:fld>
            <a:endParaRPr lang="en-US"/>
          </a:p>
        </p:txBody>
      </p:sp>
      <p:sp>
        <p:nvSpPr>
          <p:cNvPr id="3" name="Footer Placeholder 2">
            <a:extLst>
              <a:ext uri="{FF2B5EF4-FFF2-40B4-BE49-F238E27FC236}">
                <a16:creationId xmlns:a16="http://schemas.microsoft.com/office/drawing/2014/main" id="{FC62B830-A1FA-4458-A422-C824BFCE721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73B267F-63B1-4C81-B81A-A0C530BEDF02}"/>
              </a:ext>
            </a:extLst>
          </p:cNvPr>
          <p:cNvSpPr>
            <a:spLocks noGrp="1"/>
          </p:cNvSpPr>
          <p:nvPr>
            <p:ph type="sldNum" sz="quarter" idx="12"/>
          </p:nvPr>
        </p:nvSpPr>
        <p:spPr/>
        <p:txBody>
          <a:bodyPr/>
          <a:lstStyle/>
          <a:p>
            <a:fld id="{6AB8BFC5-1250-44A8-A04A-0385187222BE}" type="slidenum">
              <a:rPr lang="en-US" smtClean="0"/>
              <a:t>‹#›</a:t>
            </a:fld>
            <a:endParaRPr lang="en-US"/>
          </a:p>
        </p:txBody>
      </p:sp>
    </p:spTree>
    <p:extLst>
      <p:ext uri="{BB962C8B-B14F-4D97-AF65-F5344CB8AC3E}">
        <p14:creationId xmlns:p14="http://schemas.microsoft.com/office/powerpoint/2010/main" val="32312990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69C87-AFA1-4D66-8351-7FF849C163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E323CF7-102C-4037-B075-5D4CD5B444E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CF7103A-97FB-4024-9A25-D7B88C5418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315D0FA-8AE9-4B4C-9011-B4DEB85D5295}"/>
              </a:ext>
            </a:extLst>
          </p:cNvPr>
          <p:cNvSpPr>
            <a:spLocks noGrp="1"/>
          </p:cNvSpPr>
          <p:nvPr>
            <p:ph type="dt" sz="half" idx="10"/>
          </p:nvPr>
        </p:nvSpPr>
        <p:spPr/>
        <p:txBody>
          <a:bodyPr/>
          <a:lstStyle/>
          <a:p>
            <a:fld id="{C4959B56-7D6D-462F-B061-93C9E323EE8A}" type="datetimeFigureOut">
              <a:rPr lang="en-US" smtClean="0"/>
              <a:t>2/25/2021</a:t>
            </a:fld>
            <a:endParaRPr lang="en-US"/>
          </a:p>
        </p:txBody>
      </p:sp>
      <p:sp>
        <p:nvSpPr>
          <p:cNvPr id="6" name="Footer Placeholder 5">
            <a:extLst>
              <a:ext uri="{FF2B5EF4-FFF2-40B4-BE49-F238E27FC236}">
                <a16:creationId xmlns:a16="http://schemas.microsoft.com/office/drawing/2014/main" id="{27D7EE15-4E6F-462D-9DDE-65E34DD7435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19B0D07-7FD0-495F-8897-0F17ABCF28D4}"/>
              </a:ext>
            </a:extLst>
          </p:cNvPr>
          <p:cNvSpPr>
            <a:spLocks noGrp="1"/>
          </p:cNvSpPr>
          <p:nvPr>
            <p:ph type="sldNum" sz="quarter" idx="12"/>
          </p:nvPr>
        </p:nvSpPr>
        <p:spPr/>
        <p:txBody>
          <a:bodyPr/>
          <a:lstStyle/>
          <a:p>
            <a:fld id="{6AB8BFC5-1250-44A8-A04A-0385187222BE}" type="slidenum">
              <a:rPr lang="en-US" smtClean="0"/>
              <a:t>‹#›</a:t>
            </a:fld>
            <a:endParaRPr lang="en-US"/>
          </a:p>
        </p:txBody>
      </p:sp>
    </p:spTree>
    <p:extLst>
      <p:ext uri="{BB962C8B-B14F-4D97-AF65-F5344CB8AC3E}">
        <p14:creationId xmlns:p14="http://schemas.microsoft.com/office/powerpoint/2010/main" val="5320590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63EF9B-8949-49E7-B779-C5ABC656A8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C141B8D-CE92-49F6-AE34-00CAEFAE0B3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4B7BC76-B587-42D9-8773-94794F598EE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8A64705-B642-413A-9D12-EA96EB5F012A}"/>
              </a:ext>
            </a:extLst>
          </p:cNvPr>
          <p:cNvSpPr>
            <a:spLocks noGrp="1"/>
          </p:cNvSpPr>
          <p:nvPr>
            <p:ph type="dt" sz="half" idx="10"/>
          </p:nvPr>
        </p:nvSpPr>
        <p:spPr/>
        <p:txBody>
          <a:bodyPr/>
          <a:lstStyle/>
          <a:p>
            <a:fld id="{C4959B56-7D6D-462F-B061-93C9E323EE8A}" type="datetimeFigureOut">
              <a:rPr lang="en-US" smtClean="0"/>
              <a:t>2/25/2021</a:t>
            </a:fld>
            <a:endParaRPr lang="en-US"/>
          </a:p>
        </p:txBody>
      </p:sp>
      <p:sp>
        <p:nvSpPr>
          <p:cNvPr id="6" name="Footer Placeholder 5">
            <a:extLst>
              <a:ext uri="{FF2B5EF4-FFF2-40B4-BE49-F238E27FC236}">
                <a16:creationId xmlns:a16="http://schemas.microsoft.com/office/drawing/2014/main" id="{12D87C4D-FBB3-46C7-A0B5-3E96E0911AD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F13BC3-D365-427E-800A-771F3742B972}"/>
              </a:ext>
            </a:extLst>
          </p:cNvPr>
          <p:cNvSpPr>
            <a:spLocks noGrp="1"/>
          </p:cNvSpPr>
          <p:nvPr>
            <p:ph type="sldNum" sz="quarter" idx="12"/>
          </p:nvPr>
        </p:nvSpPr>
        <p:spPr/>
        <p:txBody>
          <a:bodyPr/>
          <a:lstStyle/>
          <a:p>
            <a:fld id="{6AB8BFC5-1250-44A8-A04A-0385187222BE}" type="slidenum">
              <a:rPr lang="en-US" smtClean="0"/>
              <a:t>‹#›</a:t>
            </a:fld>
            <a:endParaRPr lang="en-US"/>
          </a:p>
        </p:txBody>
      </p:sp>
    </p:spTree>
    <p:extLst>
      <p:ext uri="{BB962C8B-B14F-4D97-AF65-F5344CB8AC3E}">
        <p14:creationId xmlns:p14="http://schemas.microsoft.com/office/powerpoint/2010/main" val="30381924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48ECFBA-B907-4CB0-8FFD-5226BB8873E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0889BC5-3E09-4D17-ACC3-9874FBCF14C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10A5ED-84AA-422C-89F1-3231724B11D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4959B56-7D6D-462F-B061-93C9E323EE8A}" type="datetimeFigureOut">
              <a:rPr lang="en-US" smtClean="0"/>
              <a:t>2/25/2021</a:t>
            </a:fld>
            <a:endParaRPr lang="en-US"/>
          </a:p>
        </p:txBody>
      </p:sp>
      <p:sp>
        <p:nvSpPr>
          <p:cNvPr id="5" name="Footer Placeholder 4">
            <a:extLst>
              <a:ext uri="{FF2B5EF4-FFF2-40B4-BE49-F238E27FC236}">
                <a16:creationId xmlns:a16="http://schemas.microsoft.com/office/drawing/2014/main" id="{CFEF9284-3472-4422-9A05-1D9A785DC7B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DD65B3F-5F0B-4EAA-B2CB-DB40014472A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AB8BFC5-1250-44A8-A04A-0385187222BE}" type="slidenum">
              <a:rPr lang="en-US" smtClean="0"/>
              <a:t>‹#›</a:t>
            </a:fld>
            <a:endParaRPr lang="en-US"/>
          </a:p>
        </p:txBody>
      </p:sp>
    </p:spTree>
    <p:extLst>
      <p:ext uri="{BB962C8B-B14F-4D97-AF65-F5344CB8AC3E}">
        <p14:creationId xmlns:p14="http://schemas.microsoft.com/office/powerpoint/2010/main" val="39767229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6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FFAC2B-F4CA-4E33-8BEF-3CDE6E00DA54}"/>
              </a:ext>
            </a:extLst>
          </p:cNvPr>
          <p:cNvSpPr>
            <a:spLocks noGrp="1"/>
          </p:cNvSpPr>
          <p:nvPr>
            <p:ph type="ctrTitle"/>
          </p:nvPr>
        </p:nvSpPr>
        <p:spPr>
          <a:xfrm>
            <a:off x="1524000" y="406400"/>
            <a:ext cx="9144000" cy="2387600"/>
          </a:xfrm>
        </p:spPr>
        <p:txBody>
          <a:bodyPr>
            <a:normAutofit/>
          </a:bodyPr>
          <a:lstStyle/>
          <a:p>
            <a:r>
              <a:rPr lang="en-US" sz="7200" dirty="0">
                <a:solidFill>
                  <a:schemeClr val="accent1"/>
                </a:solidFill>
                <a:latin typeface="+mn-lt"/>
              </a:rPr>
              <a:t>Parallel Computing</a:t>
            </a:r>
          </a:p>
        </p:txBody>
      </p:sp>
      <p:sp>
        <p:nvSpPr>
          <p:cNvPr id="3" name="Subtitle 2">
            <a:extLst>
              <a:ext uri="{FF2B5EF4-FFF2-40B4-BE49-F238E27FC236}">
                <a16:creationId xmlns:a16="http://schemas.microsoft.com/office/drawing/2014/main" id="{808FCECD-EE13-4977-9D8B-EA853689BE7C}"/>
              </a:ext>
            </a:extLst>
          </p:cNvPr>
          <p:cNvSpPr>
            <a:spLocks noGrp="1"/>
          </p:cNvSpPr>
          <p:nvPr>
            <p:ph type="subTitle" idx="1"/>
          </p:nvPr>
        </p:nvSpPr>
        <p:spPr>
          <a:xfrm>
            <a:off x="1524000" y="3602038"/>
            <a:ext cx="9144000" cy="2849562"/>
          </a:xfrm>
        </p:spPr>
        <p:txBody>
          <a:bodyPr>
            <a:normAutofit fontScale="92500" lnSpcReduction="10000"/>
          </a:bodyPr>
          <a:lstStyle/>
          <a:p>
            <a:endParaRPr lang="en-US" dirty="0"/>
          </a:p>
          <a:p>
            <a:r>
              <a:rPr lang="en-US" sz="3000" dirty="0">
                <a:solidFill>
                  <a:schemeClr val="accent2"/>
                </a:solidFill>
              </a:rPr>
              <a:t>Ekkapot Charoenwanit</a:t>
            </a:r>
          </a:p>
          <a:p>
            <a:endParaRPr lang="en-US" dirty="0">
              <a:solidFill>
                <a:schemeClr val="accent2"/>
              </a:solidFill>
            </a:endParaRPr>
          </a:p>
          <a:p>
            <a:r>
              <a:rPr lang="en-US" sz="3000" dirty="0">
                <a:solidFill>
                  <a:schemeClr val="accent1"/>
                </a:solidFill>
              </a:rPr>
              <a:t>Software Systems Engineering</a:t>
            </a:r>
          </a:p>
          <a:p>
            <a:r>
              <a:rPr lang="en-US" sz="3000" dirty="0">
                <a:solidFill>
                  <a:schemeClr val="accent1"/>
                </a:solidFill>
              </a:rPr>
              <a:t>TGGS</a:t>
            </a:r>
          </a:p>
          <a:p>
            <a:r>
              <a:rPr lang="en-US" sz="3000" dirty="0">
                <a:solidFill>
                  <a:schemeClr val="accent1"/>
                </a:solidFill>
              </a:rPr>
              <a:t>KMUTNB</a:t>
            </a:r>
          </a:p>
        </p:txBody>
      </p:sp>
    </p:spTree>
    <p:extLst>
      <p:ext uri="{BB962C8B-B14F-4D97-AF65-F5344CB8AC3E}">
        <p14:creationId xmlns:p14="http://schemas.microsoft.com/office/powerpoint/2010/main" val="2364621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089FD1-9944-468B-BB3F-0571C3DE7184}"/>
              </a:ext>
            </a:extLst>
          </p:cNvPr>
          <p:cNvSpPr>
            <a:spLocks noGrp="1"/>
          </p:cNvSpPr>
          <p:nvPr>
            <p:ph type="title"/>
          </p:nvPr>
        </p:nvSpPr>
        <p:spPr/>
        <p:txBody>
          <a:bodyPr/>
          <a:lstStyle/>
          <a:p>
            <a:r>
              <a:rPr lang="en-US" dirty="0">
                <a:solidFill>
                  <a:schemeClr val="accent1"/>
                </a:solidFill>
              </a:rPr>
              <a:t>OpenMP: Overview</a:t>
            </a:r>
            <a:endParaRPr lang="en-US" dirty="0"/>
          </a:p>
        </p:txBody>
      </p:sp>
      <p:sp>
        <p:nvSpPr>
          <p:cNvPr id="3" name="Content Placeholder 2">
            <a:extLst>
              <a:ext uri="{FF2B5EF4-FFF2-40B4-BE49-F238E27FC236}">
                <a16:creationId xmlns:a16="http://schemas.microsoft.com/office/drawing/2014/main" id="{8371E39C-9349-48FD-810A-2849AD765E20}"/>
              </a:ext>
            </a:extLst>
          </p:cNvPr>
          <p:cNvSpPr>
            <a:spLocks noGrp="1"/>
          </p:cNvSpPr>
          <p:nvPr>
            <p:ph idx="1"/>
          </p:nvPr>
        </p:nvSpPr>
        <p:spPr/>
        <p:txBody>
          <a:bodyPr/>
          <a:lstStyle/>
          <a:p>
            <a:pPr marL="0" indent="0">
              <a:buNone/>
            </a:pPr>
            <a:r>
              <a:rPr lang="en-US" sz="2000" dirty="0">
                <a:solidFill>
                  <a:srgbClr val="FF0000"/>
                </a:solidFill>
              </a:rPr>
              <a:t>OpenMP</a:t>
            </a:r>
            <a:r>
              <a:rPr lang="en-US" sz="2000" dirty="0">
                <a:solidFill>
                  <a:schemeClr val="accent1"/>
                </a:solidFill>
              </a:rPr>
              <a:t> provides means for users to:</a:t>
            </a:r>
          </a:p>
          <a:p>
            <a:pPr lvl="1"/>
            <a:r>
              <a:rPr lang="en-US" sz="2000" dirty="0">
                <a:solidFill>
                  <a:schemeClr val="accent1"/>
                </a:solidFill>
              </a:rPr>
              <a:t>create teams of threads for parallel execution</a:t>
            </a:r>
          </a:p>
          <a:p>
            <a:pPr lvl="1"/>
            <a:r>
              <a:rPr lang="en-US" sz="2000" dirty="0">
                <a:solidFill>
                  <a:schemeClr val="accent1"/>
                </a:solidFill>
              </a:rPr>
              <a:t>specify how to share work among the members of a team</a:t>
            </a:r>
          </a:p>
          <a:p>
            <a:pPr lvl="1"/>
            <a:r>
              <a:rPr lang="en-US" sz="2000" dirty="0">
                <a:solidFill>
                  <a:schemeClr val="accent1"/>
                </a:solidFill>
              </a:rPr>
              <a:t>declare both </a:t>
            </a:r>
            <a:r>
              <a:rPr lang="en-US" sz="2000" dirty="0">
                <a:solidFill>
                  <a:srgbClr val="FF0000"/>
                </a:solidFill>
              </a:rPr>
              <a:t>shared</a:t>
            </a:r>
            <a:r>
              <a:rPr lang="en-US" sz="2000" dirty="0">
                <a:solidFill>
                  <a:schemeClr val="accent1"/>
                </a:solidFill>
              </a:rPr>
              <a:t> and </a:t>
            </a:r>
            <a:r>
              <a:rPr lang="en-US" sz="2000" dirty="0">
                <a:solidFill>
                  <a:srgbClr val="FF0000"/>
                </a:solidFill>
              </a:rPr>
              <a:t>private variables</a:t>
            </a:r>
          </a:p>
          <a:p>
            <a:pPr lvl="1"/>
            <a:r>
              <a:rPr lang="en-US" sz="2000" dirty="0">
                <a:solidFill>
                  <a:schemeClr val="accent1"/>
                </a:solidFill>
              </a:rPr>
              <a:t>synchronize threads and allow them to perform certain operations exclusively, i.e., without interference by other threads</a:t>
            </a:r>
          </a:p>
          <a:p>
            <a:endParaRPr lang="en-US" sz="2000" dirty="0">
              <a:solidFill>
                <a:schemeClr val="accent1"/>
              </a:solidFill>
            </a:endParaRPr>
          </a:p>
        </p:txBody>
      </p:sp>
    </p:spTree>
    <p:extLst>
      <p:ext uri="{BB962C8B-B14F-4D97-AF65-F5344CB8AC3E}">
        <p14:creationId xmlns:p14="http://schemas.microsoft.com/office/powerpoint/2010/main" val="28848167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1701FE-F253-419A-A4B5-E729D35FC564}"/>
              </a:ext>
            </a:extLst>
          </p:cNvPr>
          <p:cNvSpPr>
            <a:spLocks noGrp="1"/>
          </p:cNvSpPr>
          <p:nvPr>
            <p:ph type="title"/>
          </p:nvPr>
        </p:nvSpPr>
        <p:spPr/>
        <p:txBody>
          <a:bodyPr/>
          <a:lstStyle/>
          <a:p>
            <a:r>
              <a:rPr lang="en-US" dirty="0">
                <a:solidFill>
                  <a:schemeClr val="accent1"/>
                </a:solidFill>
              </a:rPr>
              <a:t>OpenMP: Parallel Construct</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D2DC59D-89A8-4C2C-8B01-F163AD6F188B}"/>
                  </a:ext>
                </a:extLst>
              </p:cNvPr>
              <p:cNvSpPr>
                <a:spLocks noGrp="1"/>
              </p:cNvSpPr>
              <p:nvPr>
                <p:ph idx="1"/>
              </p:nvPr>
            </p:nvSpPr>
            <p:spPr/>
            <p:txBody>
              <a:bodyPr>
                <a:normAutofit lnSpcReduction="10000"/>
              </a:bodyPr>
              <a:lstStyle/>
              <a:p>
                <a:pPr marL="0" indent="0">
                  <a:buNone/>
                </a:pPr>
                <a:r>
                  <a:rPr lang="en-US" sz="2000" dirty="0">
                    <a:solidFill>
                      <a:schemeClr val="accent1"/>
                    </a:solidFill>
                  </a:rPr>
                  <a:t>To create a team of threads upon entering a </a:t>
                </a:r>
                <a:r>
                  <a:rPr lang="en-US" sz="2000" dirty="0">
                    <a:solidFill>
                      <a:srgbClr val="FF0000"/>
                    </a:solidFill>
                  </a:rPr>
                  <a:t>parallel region</a:t>
                </a:r>
                <a:r>
                  <a:rPr lang="en-US" sz="2000" dirty="0">
                    <a:solidFill>
                      <a:schemeClr val="accent1"/>
                    </a:solidFill>
                  </a:rPr>
                  <a:t>, the programmer can simply specify the </a:t>
                </a:r>
                <a:r>
                  <a:rPr lang="en-US" sz="2000" dirty="0">
                    <a:solidFill>
                      <a:srgbClr val="FF0000"/>
                    </a:solidFill>
                  </a:rPr>
                  <a:t>parallel region </a:t>
                </a:r>
                <a:r>
                  <a:rPr lang="en-US" sz="2000" dirty="0">
                    <a:solidFill>
                      <a:schemeClr val="accent1"/>
                    </a:solidFill>
                  </a:rPr>
                  <a:t>by inserting a</a:t>
                </a:r>
                <a:r>
                  <a:rPr lang="en-US" sz="2000" dirty="0"/>
                  <a:t> </a:t>
                </a:r>
                <a14:m>
                  <m:oMath xmlns:m="http://schemas.openxmlformats.org/officeDocument/2006/math">
                    <m:r>
                      <a:rPr lang="en-US" sz="2000" b="0" i="1" smtClean="0">
                        <a:latin typeface="Cambria Math" panose="02040503050406030204" pitchFamily="18" charset="0"/>
                      </a:rPr>
                      <m:t>𝑝𝑎𝑟𝑎𝑙𝑙𝑒𝑙</m:t>
                    </m:r>
                  </m:oMath>
                </a14:m>
                <a:r>
                  <a:rPr lang="en-US" sz="2000" dirty="0"/>
                  <a:t> </a:t>
                </a:r>
                <a:r>
                  <a:rPr lang="en-US" sz="2000" dirty="0">
                    <a:solidFill>
                      <a:schemeClr val="accent1"/>
                    </a:solidFill>
                  </a:rPr>
                  <a:t>directive </a:t>
                </a:r>
                <a:r>
                  <a:rPr lang="en-US" sz="2000" dirty="0">
                    <a:solidFill>
                      <a:srgbClr val="00B050"/>
                    </a:solidFill>
                  </a:rPr>
                  <a:t>immediately before </a:t>
                </a:r>
                <a:r>
                  <a:rPr lang="en-US" sz="2000" dirty="0">
                    <a:solidFill>
                      <a:schemeClr val="accent1"/>
                    </a:solidFill>
                  </a:rPr>
                  <a:t>the </a:t>
                </a:r>
                <a:r>
                  <a:rPr lang="en-US" sz="2000" dirty="0">
                    <a:solidFill>
                      <a:srgbClr val="FF0000"/>
                    </a:solidFill>
                  </a:rPr>
                  <a:t>start</a:t>
                </a:r>
                <a:r>
                  <a:rPr lang="en-US" sz="2000" dirty="0">
                    <a:solidFill>
                      <a:schemeClr val="accent1"/>
                    </a:solidFill>
                  </a:rPr>
                  <a:t> of the </a:t>
                </a:r>
                <a:r>
                  <a:rPr lang="en-US" sz="2000" dirty="0">
                    <a:solidFill>
                      <a:srgbClr val="FF0000"/>
                    </a:solidFill>
                  </a:rPr>
                  <a:t>parallel region</a:t>
                </a:r>
                <a:r>
                  <a:rPr lang="en-US" sz="2000" dirty="0">
                    <a:solidFill>
                      <a:schemeClr val="accent1"/>
                    </a:solidFill>
                  </a:rPr>
                  <a:t>.</a:t>
                </a:r>
              </a:p>
              <a:p>
                <a:pPr lvl="1"/>
                <a:r>
                  <a:rPr lang="en-US" sz="2000" dirty="0">
                    <a:solidFill>
                      <a:schemeClr val="accent1"/>
                    </a:solidFill>
                  </a:rPr>
                  <a:t>Each thread in a team is assigned a </a:t>
                </a:r>
                <a:r>
                  <a:rPr lang="en-US" sz="2000" dirty="0">
                    <a:solidFill>
                      <a:srgbClr val="FF0000"/>
                    </a:solidFill>
                  </a:rPr>
                  <a:t>unique thread number</a:t>
                </a:r>
                <a:r>
                  <a:rPr lang="en-US" sz="2000" dirty="0">
                    <a:solidFill>
                      <a:schemeClr val="accent1"/>
                    </a:solidFill>
                  </a:rPr>
                  <a:t>. </a:t>
                </a:r>
              </a:p>
              <a:p>
                <a:pPr lvl="1"/>
                <a:r>
                  <a:rPr lang="en-US" sz="2000" dirty="0">
                    <a:solidFill>
                      <a:schemeClr val="accent1"/>
                    </a:solidFill>
                  </a:rPr>
                  <a:t>The OpenMP library function </a:t>
                </a:r>
                <a14:m>
                  <m:oMath xmlns:m="http://schemas.openxmlformats.org/officeDocument/2006/math">
                    <m:r>
                      <a:rPr lang="en-US" sz="2000" b="0" i="1" smtClean="0">
                        <a:solidFill>
                          <a:schemeClr val="tx1"/>
                        </a:solidFill>
                        <a:latin typeface="Cambria Math" panose="02040503050406030204" pitchFamily="18" charset="0"/>
                      </a:rPr>
                      <m:t>𝑜𝑚𝑝</m:t>
                    </m:r>
                    <m:r>
                      <a:rPr lang="en-US" sz="2000" b="0" i="1" smtClean="0">
                        <a:solidFill>
                          <a:schemeClr val="tx1"/>
                        </a:solidFill>
                        <a:latin typeface="Cambria Math" panose="02040503050406030204" pitchFamily="18" charset="0"/>
                      </a:rPr>
                      <m:t>_</m:t>
                    </m:r>
                    <m:r>
                      <a:rPr lang="en-US" sz="2000" b="0" i="1" smtClean="0">
                        <a:solidFill>
                          <a:schemeClr val="tx1"/>
                        </a:solidFill>
                        <a:latin typeface="Cambria Math" panose="02040503050406030204" pitchFamily="18" charset="0"/>
                      </a:rPr>
                      <m:t>𝑔𝑒𝑡</m:t>
                    </m:r>
                    <m:r>
                      <a:rPr lang="en-US" sz="2000" b="0" i="1" smtClean="0">
                        <a:solidFill>
                          <a:schemeClr val="tx1"/>
                        </a:solidFill>
                        <a:latin typeface="Cambria Math" panose="02040503050406030204" pitchFamily="18" charset="0"/>
                      </a:rPr>
                      <m:t>_</m:t>
                    </m:r>
                    <m:r>
                      <a:rPr lang="en-US" sz="2000" b="0" i="1" smtClean="0">
                        <a:solidFill>
                          <a:schemeClr val="tx1"/>
                        </a:solidFill>
                        <a:latin typeface="Cambria Math" panose="02040503050406030204" pitchFamily="18" charset="0"/>
                      </a:rPr>
                      <m:t>𝑡h𝑟𝑒𝑎𝑑</m:t>
                    </m:r>
                    <m:r>
                      <a:rPr lang="en-US" sz="2000" b="0" i="1" smtClean="0">
                        <a:solidFill>
                          <a:schemeClr val="tx1"/>
                        </a:solidFill>
                        <a:latin typeface="Cambria Math" panose="02040503050406030204" pitchFamily="18" charset="0"/>
                      </a:rPr>
                      <m:t>_</m:t>
                    </m:r>
                    <m:r>
                      <a:rPr lang="en-US" sz="2000" b="0" i="1" smtClean="0">
                        <a:solidFill>
                          <a:schemeClr val="tx1"/>
                        </a:solidFill>
                        <a:latin typeface="Cambria Math" panose="02040503050406030204" pitchFamily="18" charset="0"/>
                      </a:rPr>
                      <m:t>𝑛𝑢𝑚</m:t>
                    </m:r>
                    <m:r>
                      <a:rPr lang="en-US" sz="2000" b="0" i="1" smtClean="0">
                        <a:solidFill>
                          <a:schemeClr val="tx1"/>
                        </a:solidFill>
                        <a:latin typeface="Cambria Math" panose="02040503050406030204" pitchFamily="18" charset="0"/>
                      </a:rPr>
                      <m:t>()</m:t>
                    </m:r>
                  </m:oMath>
                </a14:m>
                <a:r>
                  <a:rPr lang="en-US" sz="2000" dirty="0">
                    <a:solidFill>
                      <a:schemeClr val="tx1"/>
                    </a:solidFill>
                  </a:rPr>
                  <a:t> </a:t>
                </a:r>
                <a:r>
                  <a:rPr lang="en-US" sz="2000" dirty="0">
                    <a:solidFill>
                      <a:schemeClr val="accent1"/>
                    </a:solidFill>
                  </a:rPr>
                  <a:t>can be used to obtain the thread number.</a:t>
                </a:r>
              </a:p>
              <a:p>
                <a:pPr marL="457200" lvl="1" indent="0">
                  <a:buNone/>
                </a:pPr>
                <a:endParaRPr lang="en-US" sz="2000" dirty="0">
                  <a:solidFill>
                    <a:schemeClr val="tx1"/>
                  </a:solidFill>
                </a:endParaRPr>
              </a:p>
              <a:p>
                <a:pPr marL="0" indent="0">
                  <a:buNone/>
                </a:pPr>
                <a:r>
                  <a:rPr lang="en-US" sz="2000" dirty="0">
                    <a:solidFill>
                      <a:srgbClr val="FF0000"/>
                    </a:solidFill>
                  </a:rPr>
                  <a:t>At the end </a:t>
                </a:r>
                <a:r>
                  <a:rPr lang="en-US" sz="2000" dirty="0">
                    <a:solidFill>
                      <a:schemeClr val="accent1"/>
                    </a:solidFill>
                  </a:rPr>
                  <a:t>of a parallel region is an </a:t>
                </a:r>
                <a:r>
                  <a:rPr lang="en-US" sz="2000" dirty="0">
                    <a:solidFill>
                      <a:srgbClr val="FF0000"/>
                    </a:solidFill>
                  </a:rPr>
                  <a:t>implicit barrier</a:t>
                </a:r>
                <a:r>
                  <a:rPr lang="en-US" sz="2000" dirty="0">
                    <a:solidFill>
                      <a:schemeClr val="accent1"/>
                    </a:solidFill>
                  </a:rPr>
                  <a:t>:</a:t>
                </a:r>
              </a:p>
              <a:p>
                <a:pPr lvl="1"/>
                <a:r>
                  <a:rPr lang="en-US" sz="2000" dirty="0">
                    <a:solidFill>
                      <a:schemeClr val="accent1"/>
                    </a:solidFill>
                  </a:rPr>
                  <a:t>Thus, no thread can progress past the barrier until all the threads in the team have reached that point in the program.</a:t>
                </a:r>
              </a:p>
              <a:p>
                <a:pPr lvl="1"/>
                <a:r>
                  <a:rPr lang="en-US" sz="2000" dirty="0">
                    <a:solidFill>
                      <a:schemeClr val="accent1"/>
                    </a:solidFill>
                  </a:rPr>
                  <a:t>Only the </a:t>
                </a:r>
                <a:r>
                  <a:rPr lang="en-US" sz="2000" dirty="0">
                    <a:solidFill>
                      <a:srgbClr val="00B050"/>
                    </a:solidFill>
                  </a:rPr>
                  <a:t>initial thread </a:t>
                </a:r>
                <a:r>
                  <a:rPr lang="en-US" sz="2000" dirty="0">
                    <a:solidFill>
                      <a:schemeClr val="accent1"/>
                    </a:solidFill>
                  </a:rPr>
                  <a:t>continues execution after the end of the parallel region.</a:t>
                </a:r>
              </a:p>
              <a:p>
                <a:pPr marL="457200" lvl="1" indent="0">
                  <a:buNone/>
                </a:pPr>
                <a:endParaRPr lang="en-US" sz="2000" dirty="0">
                  <a:solidFill>
                    <a:schemeClr val="accent1"/>
                  </a:solidFill>
                </a:endParaRPr>
              </a:p>
              <a:p>
                <a:pPr marL="0" indent="0">
                  <a:buNone/>
                </a:pPr>
                <a:r>
                  <a:rPr lang="en-US" sz="2000" u="sng" dirty="0">
                    <a:solidFill>
                      <a:srgbClr val="00B050"/>
                    </a:solidFill>
                  </a:rPr>
                  <a:t>Note</a:t>
                </a:r>
                <a:r>
                  <a:rPr lang="en-US" sz="2000" dirty="0">
                    <a:solidFill>
                      <a:srgbClr val="00B050"/>
                    </a:solidFill>
                  </a:rPr>
                  <a:t>:</a:t>
                </a:r>
                <a:r>
                  <a:rPr lang="en-US" sz="2000" b="1" dirty="0">
                    <a:solidFill>
                      <a:srgbClr val="00B050"/>
                    </a:solidFill>
                  </a:rPr>
                  <a:t> </a:t>
                </a:r>
                <a:r>
                  <a:rPr lang="en-US" sz="2000" dirty="0">
                    <a:solidFill>
                      <a:schemeClr val="accent1"/>
                    </a:solidFill>
                  </a:rPr>
                  <a:t>If a team of threads executing a parallel region encounter another </a:t>
                </a:r>
                <a14:m>
                  <m:oMath xmlns:m="http://schemas.openxmlformats.org/officeDocument/2006/math">
                    <m:r>
                      <a:rPr lang="en-US" sz="2000" b="0" i="1" smtClean="0">
                        <a:latin typeface="Cambria Math" panose="02040503050406030204" pitchFamily="18" charset="0"/>
                      </a:rPr>
                      <m:t>𝑝𝑎𝑟𝑎𝑙𝑙𝑒𝑙</m:t>
                    </m:r>
                  </m:oMath>
                </a14:m>
                <a:r>
                  <a:rPr lang="en-US" sz="2000" dirty="0"/>
                  <a:t> </a:t>
                </a:r>
                <a:r>
                  <a:rPr lang="en-US" sz="2000" dirty="0">
                    <a:solidFill>
                      <a:schemeClr val="accent1"/>
                    </a:solidFill>
                  </a:rPr>
                  <a:t>directive, each thread in the current team creates a </a:t>
                </a:r>
                <a:r>
                  <a:rPr lang="en-US" sz="2000" dirty="0">
                    <a:solidFill>
                      <a:srgbClr val="00B050"/>
                    </a:solidFill>
                  </a:rPr>
                  <a:t>new team of threads </a:t>
                </a:r>
                <a:r>
                  <a:rPr lang="en-US" sz="2000" dirty="0">
                    <a:solidFill>
                      <a:schemeClr val="accent1"/>
                    </a:solidFill>
                  </a:rPr>
                  <a:t>and becomes its </a:t>
                </a:r>
                <a:r>
                  <a:rPr lang="en-US" sz="2000" dirty="0">
                    <a:solidFill>
                      <a:srgbClr val="00B050"/>
                    </a:solidFill>
                  </a:rPr>
                  <a:t>master</a:t>
                </a:r>
                <a:r>
                  <a:rPr lang="en-US" sz="2000" dirty="0">
                    <a:solidFill>
                      <a:schemeClr val="accent1"/>
                    </a:solidFill>
                  </a:rPr>
                  <a:t>.</a:t>
                </a:r>
              </a:p>
              <a:p>
                <a:pPr lvl="1"/>
                <a:r>
                  <a:rPr lang="en-US" sz="2000" dirty="0">
                    <a:solidFill>
                      <a:srgbClr val="FF0000"/>
                    </a:solidFill>
                  </a:rPr>
                  <a:t>Nesting</a:t>
                </a:r>
                <a:r>
                  <a:rPr lang="en-US" sz="2000" dirty="0">
                    <a:solidFill>
                      <a:schemeClr val="accent1"/>
                    </a:solidFill>
                  </a:rPr>
                  <a:t> enables realization of multilevel parallel programs.</a:t>
                </a:r>
              </a:p>
            </p:txBody>
          </p:sp>
        </mc:Choice>
        <mc:Fallback xmlns="">
          <p:sp>
            <p:nvSpPr>
              <p:cNvPr id="3" name="Content Placeholder 2">
                <a:extLst>
                  <a:ext uri="{FF2B5EF4-FFF2-40B4-BE49-F238E27FC236}">
                    <a16:creationId xmlns:a16="http://schemas.microsoft.com/office/drawing/2014/main" id="{FD2DC59D-89A8-4C2C-8B01-F163AD6F188B}"/>
                  </a:ext>
                </a:extLst>
              </p:cNvPr>
              <p:cNvSpPr>
                <a:spLocks noGrp="1" noRot="1" noChangeAspect="1" noMove="1" noResize="1" noEditPoints="1" noAdjustHandles="1" noChangeArrowheads="1" noChangeShapeType="1" noTextEdit="1"/>
              </p:cNvSpPr>
              <p:nvPr>
                <p:ph idx="1"/>
              </p:nvPr>
            </p:nvSpPr>
            <p:spPr>
              <a:blipFill>
                <a:blip r:embed="rId2"/>
                <a:stretch>
                  <a:fillRect l="-638" t="-1961"/>
                </a:stretch>
              </a:blipFill>
            </p:spPr>
            <p:txBody>
              <a:bodyPr/>
              <a:lstStyle/>
              <a:p>
                <a:r>
                  <a:rPr lang="en-US">
                    <a:noFill/>
                  </a:rPr>
                  <a:t> </a:t>
                </a:r>
              </a:p>
            </p:txBody>
          </p:sp>
        </mc:Fallback>
      </mc:AlternateContent>
    </p:spTree>
    <p:extLst>
      <p:ext uri="{BB962C8B-B14F-4D97-AF65-F5344CB8AC3E}">
        <p14:creationId xmlns:p14="http://schemas.microsoft.com/office/powerpoint/2010/main" val="22451198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E3C2C-B672-4D88-B9A7-64C2F95E93E7}"/>
              </a:ext>
            </a:extLst>
          </p:cNvPr>
          <p:cNvSpPr>
            <a:spLocks noGrp="1"/>
          </p:cNvSpPr>
          <p:nvPr>
            <p:ph type="title"/>
          </p:nvPr>
        </p:nvSpPr>
        <p:spPr/>
        <p:txBody>
          <a:bodyPr/>
          <a:lstStyle/>
          <a:p>
            <a:r>
              <a:rPr lang="en-US" dirty="0">
                <a:solidFill>
                  <a:schemeClr val="accent1"/>
                </a:solidFill>
              </a:rPr>
              <a:t>OpenMP: Parallel Construct</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78DB5BB-23BD-44E1-8BB0-19C262E8804C}"/>
                  </a:ext>
                </a:extLst>
              </p:cNvPr>
              <p:cNvSpPr>
                <a:spLocks noGrp="1"/>
              </p:cNvSpPr>
              <p:nvPr>
                <p:ph idx="1"/>
              </p:nvPr>
            </p:nvSpPr>
            <p:spPr/>
            <p:txBody>
              <a:bodyPr>
                <a:normAutofit/>
              </a:bodyPr>
              <a:lstStyle/>
              <a:p>
                <a:pPr marL="0" indent="0">
                  <a:buNone/>
                </a:pPr>
                <a:r>
                  <a:rPr lang="en-US" sz="2000" b="0" dirty="0">
                    <a:solidFill>
                      <a:schemeClr val="accent1"/>
                    </a:solidFill>
                  </a:rPr>
                  <a:t>The</a:t>
                </a:r>
                <a:r>
                  <a:rPr lang="en-US" sz="2000" b="0" dirty="0"/>
                  <a:t> </a:t>
                </a:r>
                <a14:m>
                  <m:oMath xmlns:m="http://schemas.openxmlformats.org/officeDocument/2006/math">
                    <m:r>
                      <a:rPr lang="en-US" sz="2000" b="0" i="1" smtClean="0">
                        <a:latin typeface="Cambria Math" panose="02040503050406030204" pitchFamily="18" charset="0"/>
                      </a:rPr>
                      <m:t>𝑝𝑎𝑟𝑎𝑙𝑙𝑒𝑙</m:t>
                    </m:r>
                  </m:oMath>
                </a14:m>
                <a:r>
                  <a:rPr lang="en-US" sz="2000" dirty="0"/>
                  <a:t> </a:t>
                </a:r>
                <a:r>
                  <a:rPr lang="en-US" sz="2000" dirty="0">
                    <a:solidFill>
                      <a:schemeClr val="accent1"/>
                    </a:solidFill>
                  </a:rPr>
                  <a:t>directive</a:t>
                </a:r>
                <a:r>
                  <a:rPr lang="en-US" sz="2000" dirty="0"/>
                  <a:t> </a:t>
                </a:r>
                <a:r>
                  <a:rPr lang="en-US" sz="2000" dirty="0">
                    <a:solidFill>
                      <a:schemeClr val="accent1"/>
                    </a:solidFill>
                  </a:rPr>
                  <a:t>plays a crucial role in OpenMP: a program </a:t>
                </a:r>
                <a:r>
                  <a:rPr lang="en-US" sz="2000" dirty="0">
                    <a:solidFill>
                      <a:srgbClr val="00B050"/>
                    </a:solidFill>
                  </a:rPr>
                  <a:t>without</a:t>
                </a:r>
                <a:r>
                  <a:rPr lang="en-US" sz="2000" dirty="0">
                    <a:solidFill>
                      <a:srgbClr val="FF0000"/>
                    </a:solidFill>
                  </a:rPr>
                  <a:t> </a:t>
                </a:r>
                <a:r>
                  <a:rPr lang="en-US" sz="2000" dirty="0">
                    <a:solidFill>
                      <a:schemeClr val="accent1"/>
                    </a:solidFill>
                  </a:rPr>
                  <a:t>a</a:t>
                </a:r>
                <a:r>
                  <a:rPr lang="en-US" sz="2000" dirty="0">
                    <a:solidFill>
                      <a:srgbClr val="FF0000"/>
                    </a:solidFill>
                  </a:rPr>
                  <a:t> parallel construct </a:t>
                </a:r>
                <a:r>
                  <a:rPr lang="en-US" sz="2000" dirty="0">
                    <a:solidFill>
                      <a:schemeClr val="accent1"/>
                    </a:solidFill>
                  </a:rPr>
                  <a:t>will be executed </a:t>
                </a:r>
                <a:r>
                  <a:rPr lang="en-US" sz="2000" dirty="0">
                    <a:solidFill>
                      <a:srgbClr val="FF0000"/>
                    </a:solidFill>
                  </a:rPr>
                  <a:t>sequentially</a:t>
                </a:r>
                <a:r>
                  <a:rPr lang="en-US" sz="2000" dirty="0">
                    <a:solidFill>
                      <a:schemeClr val="accent1"/>
                    </a:solidFill>
                  </a:rPr>
                  <a:t>:</a:t>
                </a:r>
              </a:p>
              <a:p>
                <a:pPr marL="0" indent="0">
                  <a:buNone/>
                </a:pPr>
                <a:endParaRPr lang="en-US" sz="2000" dirty="0">
                  <a:solidFill>
                    <a:schemeClr val="accent1"/>
                  </a:solidFill>
                </a:endParaRPr>
              </a:p>
              <a:p>
                <a:pPr marL="0" indent="0">
                  <a:buNone/>
                </a:pPr>
                <a:r>
                  <a:rPr lang="en-US" sz="2000" u="sng" dirty="0">
                    <a:solidFill>
                      <a:srgbClr val="00B050"/>
                    </a:solidFill>
                  </a:rPr>
                  <a:t>Caveats</a:t>
                </a:r>
                <a:r>
                  <a:rPr lang="en-US" sz="2000" b="1" dirty="0">
                    <a:solidFill>
                      <a:srgbClr val="00B050"/>
                    </a:solidFill>
                  </a:rPr>
                  <a:t>:</a:t>
                </a:r>
                <a:r>
                  <a:rPr lang="en-US" sz="2000" dirty="0">
                    <a:solidFill>
                      <a:schemeClr val="accent1"/>
                    </a:solidFill>
                  </a:rPr>
                  <a:t> </a:t>
                </a:r>
              </a:p>
              <a:p>
                <a:r>
                  <a:rPr lang="en-US" sz="2000" dirty="0">
                    <a:solidFill>
                      <a:schemeClr val="accent1"/>
                    </a:solidFill>
                  </a:rPr>
                  <a:t>Although the </a:t>
                </a:r>
                <a:r>
                  <a:rPr lang="en-US" sz="2000" dirty="0">
                    <a:solidFill>
                      <a:srgbClr val="FF0000"/>
                    </a:solidFill>
                  </a:rPr>
                  <a:t>parallel construct </a:t>
                </a:r>
                <a:r>
                  <a:rPr lang="en-US" sz="2000" dirty="0">
                    <a:solidFill>
                      <a:schemeClr val="accent1"/>
                    </a:solidFill>
                  </a:rPr>
                  <a:t>ensures that computations are performed in parallel, it does not distribute the work among the threads in the team so the work will be </a:t>
                </a:r>
                <a:r>
                  <a:rPr lang="en-US" sz="2000" dirty="0">
                    <a:solidFill>
                      <a:srgbClr val="FF0000"/>
                    </a:solidFill>
                  </a:rPr>
                  <a:t>replicated</a:t>
                </a:r>
                <a:r>
                  <a:rPr lang="en-US" sz="2000" dirty="0">
                    <a:solidFill>
                      <a:schemeClr val="accent1"/>
                    </a:solidFill>
                  </a:rPr>
                  <a:t>.</a:t>
                </a:r>
              </a:p>
              <a:p>
                <a:r>
                  <a:rPr lang="en-US" sz="2000" dirty="0">
                    <a:solidFill>
                      <a:schemeClr val="accent1"/>
                    </a:solidFill>
                  </a:rPr>
                  <a:t>An OpenMP program that branches into and out of a parallel region is </a:t>
                </a:r>
                <a:r>
                  <a:rPr lang="en-US" sz="2000" dirty="0">
                    <a:solidFill>
                      <a:srgbClr val="FF0000"/>
                    </a:solidFill>
                  </a:rPr>
                  <a:t>non-conforming</a:t>
                </a:r>
                <a:r>
                  <a:rPr lang="en-US" sz="2000" dirty="0">
                    <a:solidFill>
                      <a:schemeClr val="accent1"/>
                    </a:solidFill>
                  </a:rPr>
                  <a:t> and its behavior is </a:t>
                </a:r>
                <a:r>
                  <a:rPr lang="en-US" sz="2000" dirty="0">
                    <a:solidFill>
                      <a:srgbClr val="FF0000"/>
                    </a:solidFill>
                  </a:rPr>
                  <a:t>undefined</a:t>
                </a:r>
                <a:r>
                  <a:rPr lang="en-US" sz="2000" dirty="0">
                    <a:solidFill>
                      <a:schemeClr val="accent1"/>
                    </a:solidFill>
                  </a:rPr>
                  <a:t>. </a:t>
                </a:r>
              </a:p>
              <a:p>
                <a:r>
                  <a:rPr lang="en-US" sz="2000" dirty="0">
                    <a:solidFill>
                      <a:schemeClr val="accent1"/>
                    </a:solidFill>
                  </a:rPr>
                  <a:t>In C++, a </a:t>
                </a:r>
                <a:r>
                  <a:rPr lang="en-US" sz="2000" dirty="0">
                    <a:solidFill>
                      <a:srgbClr val="00B050"/>
                    </a:solidFill>
                  </a:rPr>
                  <a:t>throw</a:t>
                </a:r>
                <a:r>
                  <a:rPr lang="en-US" sz="2000" dirty="0">
                    <a:solidFill>
                      <a:schemeClr val="accent1"/>
                    </a:solidFill>
                  </a:rPr>
                  <a:t> inside a parallel region must cause execution to resume within the </a:t>
                </a:r>
                <a:r>
                  <a:rPr lang="en-US" sz="2000" dirty="0">
                    <a:solidFill>
                      <a:srgbClr val="FF0000"/>
                    </a:solidFill>
                  </a:rPr>
                  <a:t>same parallel </a:t>
                </a:r>
                <a:r>
                  <a:rPr lang="en-US" sz="2000" dirty="0">
                    <a:solidFill>
                      <a:schemeClr val="accent1"/>
                    </a:solidFill>
                  </a:rPr>
                  <a:t>region and it must be caught by the </a:t>
                </a:r>
                <a:r>
                  <a:rPr lang="en-US" sz="2000" dirty="0">
                    <a:solidFill>
                      <a:srgbClr val="FF0000"/>
                    </a:solidFill>
                  </a:rPr>
                  <a:t>same thread </a:t>
                </a:r>
                <a:r>
                  <a:rPr lang="en-US" sz="2000" dirty="0">
                    <a:solidFill>
                      <a:schemeClr val="accent1"/>
                    </a:solidFill>
                  </a:rPr>
                  <a:t>that threw the exception.</a:t>
                </a:r>
              </a:p>
              <a:p>
                <a:pPr marL="0" indent="0">
                  <a:buNone/>
                </a:pPr>
                <a:endParaRPr lang="en-US" sz="2000" dirty="0">
                  <a:solidFill>
                    <a:schemeClr val="accent1"/>
                  </a:solidFill>
                </a:endParaRPr>
              </a:p>
            </p:txBody>
          </p:sp>
        </mc:Choice>
        <mc:Fallback xmlns="">
          <p:sp>
            <p:nvSpPr>
              <p:cNvPr id="3" name="Content Placeholder 2">
                <a:extLst>
                  <a:ext uri="{FF2B5EF4-FFF2-40B4-BE49-F238E27FC236}">
                    <a16:creationId xmlns:a16="http://schemas.microsoft.com/office/drawing/2014/main" id="{578DB5BB-23BD-44E1-8BB0-19C262E8804C}"/>
                  </a:ext>
                </a:extLst>
              </p:cNvPr>
              <p:cNvSpPr>
                <a:spLocks noGrp="1" noRot="1" noChangeAspect="1" noMove="1" noResize="1" noEditPoints="1" noAdjustHandles="1" noChangeArrowheads="1" noChangeShapeType="1" noTextEdit="1"/>
              </p:cNvSpPr>
              <p:nvPr>
                <p:ph idx="1"/>
              </p:nvPr>
            </p:nvSpPr>
            <p:spPr>
              <a:blipFill>
                <a:blip r:embed="rId2"/>
                <a:stretch>
                  <a:fillRect l="-638" t="-1401" r="-812"/>
                </a:stretch>
              </a:blipFill>
            </p:spPr>
            <p:txBody>
              <a:bodyPr/>
              <a:lstStyle/>
              <a:p>
                <a:r>
                  <a:rPr lang="en-US">
                    <a:noFill/>
                  </a:rPr>
                  <a:t> </a:t>
                </a:r>
              </a:p>
            </p:txBody>
          </p:sp>
        </mc:Fallback>
      </mc:AlternateContent>
    </p:spTree>
    <p:extLst>
      <p:ext uri="{BB962C8B-B14F-4D97-AF65-F5344CB8AC3E}">
        <p14:creationId xmlns:p14="http://schemas.microsoft.com/office/powerpoint/2010/main" val="4113264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55F632-8E49-496D-AF82-CB0C8426FB11}"/>
              </a:ext>
            </a:extLst>
          </p:cNvPr>
          <p:cNvSpPr>
            <a:spLocks noGrp="1"/>
          </p:cNvSpPr>
          <p:nvPr>
            <p:ph type="title"/>
          </p:nvPr>
        </p:nvSpPr>
        <p:spPr/>
        <p:txBody>
          <a:bodyPr/>
          <a:lstStyle/>
          <a:p>
            <a:r>
              <a:rPr lang="en-US" dirty="0">
                <a:solidFill>
                  <a:schemeClr val="accent1"/>
                </a:solidFill>
              </a:rPr>
              <a:t>OpenMP: Parallel Construct</a:t>
            </a:r>
            <a:endParaRPr lang="en-US" dirty="0"/>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0B688154-1B6A-4762-B81A-B06F432D91DC}"/>
                  </a:ext>
                </a:extLst>
              </p:cNvPr>
              <p:cNvSpPr txBox="1"/>
              <p:nvPr/>
            </p:nvSpPr>
            <p:spPr>
              <a:xfrm>
                <a:off x="714375" y="4914900"/>
                <a:ext cx="10896600" cy="707886"/>
              </a:xfrm>
              <a:prstGeom prst="rect">
                <a:avLst/>
              </a:prstGeom>
              <a:noFill/>
            </p:spPr>
            <p:txBody>
              <a:bodyPr wrap="square" rtlCol="0">
                <a:spAutoFit/>
              </a:bodyPr>
              <a:lstStyle/>
              <a:p>
                <a:r>
                  <a:rPr lang="en-US" sz="2000" dirty="0">
                    <a:solidFill>
                      <a:schemeClr val="accent1"/>
                    </a:solidFill>
                  </a:rPr>
                  <a:t>The snippet illustrates an example of a </a:t>
                </a:r>
                <a:r>
                  <a:rPr lang="en-US" sz="2000" dirty="0">
                    <a:solidFill>
                      <a:srgbClr val="FF0000"/>
                    </a:solidFill>
                  </a:rPr>
                  <a:t>parallel region </a:t>
                </a:r>
                <a:r>
                  <a:rPr lang="en-US" sz="2000" dirty="0">
                    <a:solidFill>
                      <a:schemeClr val="accent1"/>
                    </a:solidFill>
                  </a:rPr>
                  <a:t>where all threads execute the first </a:t>
                </a:r>
                <a:r>
                  <a:rPr lang="en-US" sz="2000" i="1" dirty="0" err="1"/>
                  <a:t>cout</a:t>
                </a:r>
                <a:r>
                  <a:rPr lang="en-US" sz="2000" dirty="0">
                    <a:solidFill>
                      <a:schemeClr val="accent1"/>
                    </a:solidFill>
                  </a:rPr>
                  <a:t> statement, but only the thread with thread number </a:t>
                </a:r>
                <a14:m>
                  <m:oMath xmlns:m="http://schemas.openxmlformats.org/officeDocument/2006/math">
                    <m:r>
                      <a:rPr lang="en-US" sz="2000" b="0" i="1" smtClean="0">
                        <a:latin typeface="Cambria Math" panose="02040503050406030204" pitchFamily="18" charset="0"/>
                      </a:rPr>
                      <m:t>2</m:t>
                    </m:r>
                  </m:oMath>
                </a14:m>
                <a:r>
                  <a:rPr lang="en-US" sz="2000" dirty="0">
                    <a:solidFill>
                      <a:schemeClr val="accent1"/>
                    </a:solidFill>
                  </a:rPr>
                  <a:t> executes the second one.</a:t>
                </a:r>
              </a:p>
            </p:txBody>
          </p:sp>
        </mc:Choice>
        <mc:Fallback xmlns="">
          <p:sp>
            <p:nvSpPr>
              <p:cNvPr id="8" name="TextBox 7">
                <a:extLst>
                  <a:ext uri="{FF2B5EF4-FFF2-40B4-BE49-F238E27FC236}">
                    <a16:creationId xmlns:a16="http://schemas.microsoft.com/office/drawing/2014/main" id="{0B688154-1B6A-4762-B81A-B06F432D91DC}"/>
                  </a:ext>
                </a:extLst>
              </p:cNvPr>
              <p:cNvSpPr txBox="1">
                <a:spLocks noRot="1" noChangeAspect="1" noMove="1" noResize="1" noEditPoints="1" noAdjustHandles="1" noChangeArrowheads="1" noChangeShapeType="1" noTextEdit="1"/>
              </p:cNvSpPr>
              <p:nvPr/>
            </p:nvSpPr>
            <p:spPr>
              <a:xfrm>
                <a:off x="714375" y="4914900"/>
                <a:ext cx="10896600" cy="707886"/>
              </a:xfrm>
              <a:prstGeom prst="rect">
                <a:avLst/>
              </a:prstGeom>
              <a:blipFill>
                <a:blip r:embed="rId2"/>
                <a:stretch>
                  <a:fillRect l="-559" t="-4310" b="-14655"/>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5F3AA557-C087-42A2-A134-5BF73EE8DD5E}"/>
              </a:ext>
            </a:extLst>
          </p:cNvPr>
          <p:cNvPicPr>
            <a:picLocks noChangeAspect="1"/>
          </p:cNvPicPr>
          <p:nvPr/>
        </p:nvPicPr>
        <p:blipFill>
          <a:blip r:embed="rId3"/>
          <a:stretch>
            <a:fillRect/>
          </a:stretch>
        </p:blipFill>
        <p:spPr>
          <a:xfrm>
            <a:off x="581026" y="1943100"/>
            <a:ext cx="11029950" cy="2180655"/>
          </a:xfrm>
          <a:prstGeom prst="rect">
            <a:avLst/>
          </a:prstGeom>
        </p:spPr>
      </p:pic>
    </p:spTree>
    <p:extLst>
      <p:ext uri="{BB962C8B-B14F-4D97-AF65-F5344CB8AC3E}">
        <p14:creationId xmlns:p14="http://schemas.microsoft.com/office/powerpoint/2010/main" val="12114103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6E059-9677-48C0-9347-6A086BDCFB14}"/>
              </a:ext>
            </a:extLst>
          </p:cNvPr>
          <p:cNvSpPr>
            <a:spLocks noGrp="1"/>
          </p:cNvSpPr>
          <p:nvPr>
            <p:ph type="title"/>
          </p:nvPr>
        </p:nvSpPr>
        <p:spPr/>
        <p:txBody>
          <a:bodyPr/>
          <a:lstStyle/>
          <a:p>
            <a:r>
              <a:rPr lang="en-US" dirty="0">
                <a:solidFill>
                  <a:schemeClr val="accent1"/>
                </a:solidFill>
              </a:rPr>
              <a:t>OpenMP: Parallel Construct</a:t>
            </a:r>
            <a:endParaRPr lang="en-US" dirty="0"/>
          </a:p>
        </p:txBody>
      </p:sp>
      <p:pic>
        <p:nvPicPr>
          <p:cNvPr id="5" name="Picture 4">
            <a:extLst>
              <a:ext uri="{FF2B5EF4-FFF2-40B4-BE49-F238E27FC236}">
                <a16:creationId xmlns:a16="http://schemas.microsoft.com/office/drawing/2014/main" id="{CD9FEC29-BD11-42C5-AD72-147AAF54F114}"/>
              </a:ext>
            </a:extLst>
          </p:cNvPr>
          <p:cNvPicPr>
            <a:picLocks noChangeAspect="1"/>
          </p:cNvPicPr>
          <p:nvPr/>
        </p:nvPicPr>
        <p:blipFill>
          <a:blip r:embed="rId2"/>
          <a:stretch>
            <a:fillRect/>
          </a:stretch>
        </p:blipFill>
        <p:spPr>
          <a:xfrm>
            <a:off x="3314700" y="2633662"/>
            <a:ext cx="5562600" cy="1590675"/>
          </a:xfrm>
          <a:prstGeom prst="rect">
            <a:avLst/>
          </a:prstGeom>
        </p:spPr>
      </p:pic>
      <p:sp>
        <p:nvSpPr>
          <p:cNvPr id="7" name="TextBox 6">
            <a:extLst>
              <a:ext uri="{FF2B5EF4-FFF2-40B4-BE49-F238E27FC236}">
                <a16:creationId xmlns:a16="http://schemas.microsoft.com/office/drawing/2014/main" id="{A451F334-AF34-4656-B318-F1481BD1F412}"/>
              </a:ext>
            </a:extLst>
          </p:cNvPr>
          <p:cNvSpPr txBox="1"/>
          <p:nvPr/>
        </p:nvSpPr>
        <p:spPr>
          <a:xfrm>
            <a:off x="2238376" y="4862511"/>
            <a:ext cx="8001000" cy="707886"/>
          </a:xfrm>
          <a:prstGeom prst="rect">
            <a:avLst/>
          </a:prstGeom>
          <a:noFill/>
        </p:spPr>
        <p:txBody>
          <a:bodyPr wrap="square">
            <a:spAutoFit/>
          </a:bodyPr>
          <a:lstStyle/>
          <a:p>
            <a:r>
              <a:rPr lang="en-US" sz="2000" dirty="0">
                <a:solidFill>
                  <a:schemeClr val="accent1"/>
                </a:solidFill>
              </a:rPr>
              <a:t>The figure shows the output of the OpenMP code from the previous slide, where </a:t>
            </a:r>
            <a:r>
              <a:rPr lang="en-US" sz="2000" dirty="0">
                <a:solidFill>
                  <a:srgbClr val="00B050"/>
                </a:solidFill>
              </a:rPr>
              <a:t>4</a:t>
            </a:r>
            <a:r>
              <a:rPr lang="en-US" sz="2000" dirty="0">
                <a:solidFill>
                  <a:schemeClr val="accent1"/>
                </a:solidFill>
              </a:rPr>
              <a:t> </a:t>
            </a:r>
            <a:r>
              <a:rPr lang="en-US" sz="2000" dirty="0">
                <a:solidFill>
                  <a:srgbClr val="00B050"/>
                </a:solidFill>
              </a:rPr>
              <a:t>threads</a:t>
            </a:r>
            <a:r>
              <a:rPr lang="en-US" sz="2000" dirty="0">
                <a:solidFill>
                  <a:schemeClr val="accent1"/>
                </a:solidFill>
              </a:rPr>
              <a:t> are used in this execution.</a:t>
            </a:r>
          </a:p>
        </p:txBody>
      </p:sp>
    </p:spTree>
    <p:extLst>
      <p:ext uri="{BB962C8B-B14F-4D97-AF65-F5344CB8AC3E}">
        <p14:creationId xmlns:p14="http://schemas.microsoft.com/office/powerpoint/2010/main" val="554876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FA6B3B-49FE-4652-85EE-8D06873EDE13}"/>
              </a:ext>
            </a:extLst>
          </p:cNvPr>
          <p:cNvSpPr>
            <a:spLocks noGrp="1"/>
          </p:cNvSpPr>
          <p:nvPr>
            <p:ph type="title"/>
          </p:nvPr>
        </p:nvSpPr>
        <p:spPr/>
        <p:txBody>
          <a:bodyPr/>
          <a:lstStyle/>
          <a:p>
            <a:r>
              <a:rPr lang="en-US" dirty="0">
                <a:solidFill>
                  <a:schemeClr val="accent1"/>
                </a:solidFill>
              </a:rPr>
              <a:t>OpenMP: Parallel Construct</a:t>
            </a:r>
            <a:endParaRPr lang="en-US" dirty="0"/>
          </a:p>
        </p:txBody>
      </p:sp>
      <p:pic>
        <p:nvPicPr>
          <p:cNvPr id="8" name="Content Placeholder 4">
            <a:extLst>
              <a:ext uri="{FF2B5EF4-FFF2-40B4-BE49-F238E27FC236}">
                <a16:creationId xmlns:a16="http://schemas.microsoft.com/office/drawing/2014/main" id="{0F36D735-1773-4AC2-93D6-D43D261D8EB4}"/>
              </a:ext>
            </a:extLst>
          </p:cNvPr>
          <p:cNvPicPr>
            <a:picLocks noGrp="1" noChangeAspect="1"/>
          </p:cNvPicPr>
          <p:nvPr>
            <p:ph idx="1"/>
          </p:nvPr>
        </p:nvPicPr>
        <p:blipFill>
          <a:blip r:embed="rId2"/>
          <a:stretch>
            <a:fillRect/>
          </a:stretch>
        </p:blipFill>
        <p:spPr>
          <a:xfrm>
            <a:off x="2767012" y="1785938"/>
            <a:ext cx="7134225" cy="3505200"/>
          </a:xfrm>
        </p:spPr>
      </p:pic>
      <p:sp>
        <p:nvSpPr>
          <p:cNvPr id="10" name="TextBox 9">
            <a:extLst>
              <a:ext uri="{FF2B5EF4-FFF2-40B4-BE49-F238E27FC236}">
                <a16:creationId xmlns:a16="http://schemas.microsoft.com/office/drawing/2014/main" id="{29AFDB36-C007-4230-9631-12BEB0F6F055}"/>
              </a:ext>
            </a:extLst>
          </p:cNvPr>
          <p:cNvSpPr txBox="1"/>
          <p:nvPr/>
        </p:nvSpPr>
        <p:spPr>
          <a:xfrm>
            <a:off x="2343150" y="5386388"/>
            <a:ext cx="8420100" cy="707886"/>
          </a:xfrm>
          <a:prstGeom prst="rect">
            <a:avLst/>
          </a:prstGeom>
          <a:noFill/>
        </p:spPr>
        <p:txBody>
          <a:bodyPr wrap="square">
            <a:spAutoFit/>
          </a:bodyPr>
          <a:lstStyle/>
          <a:p>
            <a:r>
              <a:rPr lang="en-US" sz="2000" dirty="0">
                <a:solidFill>
                  <a:schemeClr val="accent1"/>
                </a:solidFill>
              </a:rPr>
              <a:t>Clauses supported by the </a:t>
            </a:r>
            <a:r>
              <a:rPr lang="en-US" sz="2000" dirty="0">
                <a:solidFill>
                  <a:srgbClr val="FF0000"/>
                </a:solidFill>
              </a:rPr>
              <a:t>parallel construct </a:t>
            </a:r>
            <a:r>
              <a:rPr lang="en-US" sz="2000" dirty="0">
                <a:solidFill>
                  <a:schemeClr val="accent1"/>
                </a:solidFill>
              </a:rPr>
              <a:t>– note that the </a:t>
            </a:r>
            <a:r>
              <a:rPr lang="en-US" sz="2000" i="1" dirty="0"/>
              <a:t>default(private) </a:t>
            </a:r>
            <a:r>
              <a:rPr lang="en-US" sz="2000" dirty="0">
                <a:solidFill>
                  <a:schemeClr val="accent1"/>
                </a:solidFill>
              </a:rPr>
              <a:t>clause is not available in C/C++.</a:t>
            </a:r>
          </a:p>
        </p:txBody>
      </p:sp>
    </p:spTree>
    <p:extLst>
      <p:ext uri="{BB962C8B-B14F-4D97-AF65-F5344CB8AC3E}">
        <p14:creationId xmlns:p14="http://schemas.microsoft.com/office/powerpoint/2010/main" val="37962992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A57C1D-CA1D-4DF7-A182-BC8680E01C7D}"/>
              </a:ext>
            </a:extLst>
          </p:cNvPr>
          <p:cNvSpPr>
            <a:spLocks noGrp="1"/>
          </p:cNvSpPr>
          <p:nvPr>
            <p:ph type="title"/>
          </p:nvPr>
        </p:nvSpPr>
        <p:spPr/>
        <p:txBody>
          <a:bodyPr/>
          <a:lstStyle/>
          <a:p>
            <a:r>
              <a:rPr lang="en-US" dirty="0">
                <a:solidFill>
                  <a:schemeClr val="accent1"/>
                </a:solidFill>
              </a:rPr>
              <a:t>OpenMP: Parallel Construct</a:t>
            </a:r>
            <a:endParaRPr lang="en-US" dirty="0"/>
          </a:p>
        </p:txBody>
      </p:sp>
      <p:sp>
        <p:nvSpPr>
          <p:cNvPr id="3" name="Content Placeholder 2">
            <a:extLst>
              <a:ext uri="{FF2B5EF4-FFF2-40B4-BE49-F238E27FC236}">
                <a16:creationId xmlns:a16="http://schemas.microsoft.com/office/drawing/2014/main" id="{EF08ECFD-908A-4D74-A080-54797FF76DFD}"/>
              </a:ext>
            </a:extLst>
          </p:cNvPr>
          <p:cNvSpPr>
            <a:spLocks noGrp="1"/>
          </p:cNvSpPr>
          <p:nvPr>
            <p:ph idx="1"/>
          </p:nvPr>
        </p:nvSpPr>
        <p:spPr/>
        <p:txBody>
          <a:bodyPr>
            <a:normAutofit/>
          </a:bodyPr>
          <a:lstStyle/>
          <a:p>
            <a:pPr marL="0" indent="0">
              <a:buNone/>
            </a:pPr>
            <a:r>
              <a:rPr lang="en-US" sz="2000" u="sng" dirty="0">
                <a:solidFill>
                  <a:srgbClr val="00B050"/>
                </a:solidFill>
              </a:rPr>
              <a:t>Caveats</a:t>
            </a:r>
            <a:r>
              <a:rPr lang="en-US" sz="2000" dirty="0">
                <a:solidFill>
                  <a:srgbClr val="00B050"/>
                </a:solidFill>
              </a:rPr>
              <a:t>:</a:t>
            </a:r>
          </a:p>
          <a:p>
            <a:pPr lvl="1"/>
            <a:r>
              <a:rPr lang="en-US" sz="2000" dirty="0">
                <a:solidFill>
                  <a:schemeClr val="accent1"/>
                </a:solidFill>
              </a:rPr>
              <a:t>An OpenMP program </a:t>
            </a:r>
            <a:r>
              <a:rPr lang="en-US" sz="2000" dirty="0">
                <a:solidFill>
                  <a:srgbClr val="FF0000"/>
                </a:solidFill>
              </a:rPr>
              <a:t>must not depend </a:t>
            </a:r>
            <a:r>
              <a:rPr lang="en-US" sz="2000" dirty="0">
                <a:solidFill>
                  <a:schemeClr val="accent1"/>
                </a:solidFill>
              </a:rPr>
              <a:t>on any </a:t>
            </a:r>
            <a:r>
              <a:rPr lang="en-US" sz="2000" dirty="0">
                <a:solidFill>
                  <a:srgbClr val="FF0000"/>
                </a:solidFill>
              </a:rPr>
              <a:t>ordering </a:t>
            </a:r>
            <a:r>
              <a:rPr lang="en-US" sz="2000" dirty="0">
                <a:solidFill>
                  <a:schemeClr val="accent1"/>
                </a:solidFill>
              </a:rPr>
              <a:t>of the evaluations of the clauses of the parallel directive or </a:t>
            </a:r>
            <a:r>
              <a:rPr lang="en-US" sz="2000" dirty="0">
                <a:solidFill>
                  <a:srgbClr val="FF0000"/>
                </a:solidFill>
              </a:rPr>
              <a:t>any side effects </a:t>
            </a:r>
            <a:r>
              <a:rPr lang="en-US" sz="2000" dirty="0">
                <a:solidFill>
                  <a:schemeClr val="accent1"/>
                </a:solidFill>
              </a:rPr>
              <a:t>of the evaluations of the clauses.</a:t>
            </a:r>
          </a:p>
          <a:p>
            <a:pPr lvl="1"/>
            <a:r>
              <a:rPr lang="en-US" sz="2000" dirty="0">
                <a:solidFill>
                  <a:schemeClr val="accent1"/>
                </a:solidFill>
              </a:rPr>
              <a:t>At most one </a:t>
            </a:r>
            <a:r>
              <a:rPr lang="en-US" sz="2000" i="1" dirty="0"/>
              <a:t>if</a:t>
            </a:r>
            <a:r>
              <a:rPr lang="en-US" sz="2000" dirty="0">
                <a:solidFill>
                  <a:schemeClr val="accent1"/>
                </a:solidFill>
              </a:rPr>
              <a:t> clause can appear on the directive. </a:t>
            </a:r>
          </a:p>
          <a:p>
            <a:pPr lvl="1"/>
            <a:r>
              <a:rPr lang="en-US" sz="2000" dirty="0">
                <a:solidFill>
                  <a:schemeClr val="accent1"/>
                </a:solidFill>
              </a:rPr>
              <a:t>At most </a:t>
            </a:r>
            <a:r>
              <a:rPr lang="en-US" sz="2000" i="1" dirty="0" err="1"/>
              <a:t>num_threads</a:t>
            </a:r>
            <a:r>
              <a:rPr lang="en-US" sz="2000" i="1" dirty="0"/>
              <a:t> </a:t>
            </a:r>
            <a:r>
              <a:rPr lang="en-US" sz="2000" dirty="0">
                <a:solidFill>
                  <a:schemeClr val="accent1"/>
                </a:solidFill>
              </a:rPr>
              <a:t>clause can appear on the directive.</a:t>
            </a:r>
          </a:p>
          <a:p>
            <a:pPr marL="457200" lvl="1" indent="0">
              <a:buNone/>
            </a:pPr>
            <a:endParaRPr lang="en-US" sz="2000" dirty="0">
              <a:solidFill>
                <a:schemeClr val="accent1"/>
              </a:solidFill>
            </a:endParaRPr>
          </a:p>
          <a:p>
            <a:pPr marL="0" indent="0">
              <a:buNone/>
            </a:pPr>
            <a:r>
              <a:rPr lang="en-US" sz="2000" u="sng" dirty="0">
                <a:solidFill>
                  <a:srgbClr val="00B050"/>
                </a:solidFill>
              </a:rPr>
              <a:t>Example use of OpenMP Clauses</a:t>
            </a:r>
            <a:r>
              <a:rPr lang="en-US" sz="2000" dirty="0">
                <a:solidFill>
                  <a:srgbClr val="00B050"/>
                </a:solidFill>
              </a:rPr>
              <a:t>:</a:t>
            </a:r>
          </a:p>
          <a:p>
            <a:pPr lvl="1"/>
            <a:r>
              <a:rPr lang="en-US" sz="2000" dirty="0">
                <a:solidFill>
                  <a:schemeClr val="accent1"/>
                </a:solidFill>
              </a:rPr>
              <a:t>The programmer can </a:t>
            </a:r>
            <a:r>
              <a:rPr lang="en-US" sz="2000" dirty="0">
                <a:solidFill>
                  <a:srgbClr val="FF0000"/>
                </a:solidFill>
              </a:rPr>
              <a:t>deactivate</a:t>
            </a:r>
            <a:r>
              <a:rPr lang="en-US" sz="2000" dirty="0">
                <a:solidFill>
                  <a:schemeClr val="accent1"/>
                </a:solidFill>
              </a:rPr>
              <a:t> a parallel region using the </a:t>
            </a:r>
            <a:r>
              <a:rPr lang="en-US" sz="2000" i="1" dirty="0"/>
              <a:t>if</a:t>
            </a:r>
            <a:r>
              <a:rPr lang="en-US" sz="2000" dirty="0">
                <a:solidFill>
                  <a:schemeClr val="accent1"/>
                </a:solidFill>
              </a:rPr>
              <a:t> clause to ensure that it contains enough work for the parallelization of the parallel region to be worthwhile. </a:t>
            </a:r>
          </a:p>
          <a:p>
            <a:pPr lvl="1"/>
            <a:r>
              <a:rPr lang="en-US" sz="2000" dirty="0">
                <a:solidFill>
                  <a:schemeClr val="accent1"/>
                </a:solidFill>
              </a:rPr>
              <a:t>In such a circumstance, we say that the parallel region is </a:t>
            </a:r>
            <a:r>
              <a:rPr lang="en-US" sz="2000" dirty="0">
                <a:solidFill>
                  <a:srgbClr val="FF0000"/>
                </a:solidFill>
              </a:rPr>
              <a:t>inactive</a:t>
            </a:r>
            <a:r>
              <a:rPr lang="en-US" sz="2000" dirty="0">
                <a:solidFill>
                  <a:schemeClr val="accent1"/>
                </a:solidFill>
              </a:rPr>
              <a:t>.</a:t>
            </a:r>
          </a:p>
        </p:txBody>
      </p:sp>
    </p:spTree>
    <p:extLst>
      <p:ext uri="{BB962C8B-B14F-4D97-AF65-F5344CB8AC3E}">
        <p14:creationId xmlns:p14="http://schemas.microsoft.com/office/powerpoint/2010/main" val="24159026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1634B1-E153-4C78-B8DE-497C3D4C84D7}"/>
              </a:ext>
            </a:extLst>
          </p:cNvPr>
          <p:cNvSpPr>
            <a:spLocks noGrp="1"/>
          </p:cNvSpPr>
          <p:nvPr>
            <p:ph type="title"/>
          </p:nvPr>
        </p:nvSpPr>
        <p:spPr/>
        <p:txBody>
          <a:bodyPr/>
          <a:lstStyle/>
          <a:p>
            <a:r>
              <a:rPr lang="en-US" dirty="0">
                <a:solidFill>
                  <a:schemeClr val="accent1"/>
                </a:solidFill>
              </a:rPr>
              <a:t>OpenMP: Work Sharing Constructs</a:t>
            </a:r>
            <a:endParaRPr lang="en-US" dirty="0"/>
          </a:p>
        </p:txBody>
      </p:sp>
      <p:sp>
        <p:nvSpPr>
          <p:cNvPr id="3" name="Content Placeholder 2">
            <a:extLst>
              <a:ext uri="{FF2B5EF4-FFF2-40B4-BE49-F238E27FC236}">
                <a16:creationId xmlns:a16="http://schemas.microsoft.com/office/drawing/2014/main" id="{04CEA904-549E-4FC2-AED9-5D31224AFC34}"/>
              </a:ext>
            </a:extLst>
          </p:cNvPr>
          <p:cNvSpPr>
            <a:spLocks noGrp="1"/>
          </p:cNvSpPr>
          <p:nvPr>
            <p:ph idx="1"/>
          </p:nvPr>
        </p:nvSpPr>
        <p:spPr/>
        <p:txBody>
          <a:bodyPr>
            <a:normAutofit lnSpcReduction="10000"/>
          </a:bodyPr>
          <a:lstStyle/>
          <a:p>
            <a:pPr marL="0" indent="0">
              <a:buNone/>
            </a:pPr>
            <a:r>
              <a:rPr lang="en-US" sz="2000" dirty="0">
                <a:solidFill>
                  <a:schemeClr val="accent1"/>
                </a:solidFill>
              </a:rPr>
              <a:t>OpenMP’s </a:t>
            </a:r>
            <a:r>
              <a:rPr lang="en-US" sz="2000" dirty="0">
                <a:solidFill>
                  <a:srgbClr val="FF0000"/>
                </a:solidFill>
              </a:rPr>
              <a:t>work-sharing constructs </a:t>
            </a:r>
            <a:r>
              <a:rPr lang="en-US" sz="2000" dirty="0">
                <a:solidFill>
                  <a:schemeClr val="accent1"/>
                </a:solidFill>
              </a:rPr>
              <a:t>are used to </a:t>
            </a:r>
            <a:r>
              <a:rPr lang="en-US" sz="2000" dirty="0">
                <a:solidFill>
                  <a:srgbClr val="FF0000"/>
                </a:solidFill>
              </a:rPr>
              <a:t>distribute work </a:t>
            </a:r>
            <a:r>
              <a:rPr lang="en-US" sz="2000" dirty="0">
                <a:solidFill>
                  <a:schemeClr val="accent1"/>
                </a:solidFill>
              </a:rPr>
              <a:t>among the threads in a team and are also used to specify the manner in which the work in the region is to be distributed:</a:t>
            </a:r>
          </a:p>
          <a:p>
            <a:pPr lvl="1"/>
            <a:r>
              <a:rPr lang="en-US" sz="2000" dirty="0">
                <a:solidFill>
                  <a:schemeClr val="accent1"/>
                </a:solidFill>
              </a:rPr>
              <a:t>A work-sharing construct must </a:t>
            </a:r>
            <a:r>
              <a:rPr lang="en-US" sz="2000" dirty="0">
                <a:solidFill>
                  <a:srgbClr val="00B050"/>
                </a:solidFill>
              </a:rPr>
              <a:t>bind</a:t>
            </a:r>
            <a:r>
              <a:rPr lang="en-US" sz="2000" dirty="0">
                <a:solidFill>
                  <a:schemeClr val="accent1"/>
                </a:solidFill>
              </a:rPr>
              <a:t> to an </a:t>
            </a:r>
            <a:r>
              <a:rPr lang="en-US" sz="2000" dirty="0">
                <a:solidFill>
                  <a:srgbClr val="00B050"/>
                </a:solidFill>
              </a:rPr>
              <a:t>active</a:t>
            </a:r>
            <a:r>
              <a:rPr lang="en-US" sz="2000" dirty="0">
                <a:solidFill>
                  <a:srgbClr val="FF0000"/>
                </a:solidFill>
              </a:rPr>
              <a:t> parallel construct</a:t>
            </a:r>
            <a:r>
              <a:rPr lang="en-US" sz="2000" dirty="0">
                <a:solidFill>
                  <a:schemeClr val="accent1"/>
                </a:solidFill>
              </a:rPr>
              <a:t>.</a:t>
            </a:r>
          </a:p>
          <a:p>
            <a:pPr lvl="1"/>
            <a:r>
              <a:rPr lang="en-US" sz="2000" dirty="0">
                <a:solidFill>
                  <a:schemeClr val="accent1"/>
                </a:solidFill>
              </a:rPr>
              <a:t>If a work-sharing construct is encountered within an </a:t>
            </a:r>
            <a:r>
              <a:rPr lang="en-US" sz="2000" dirty="0">
                <a:solidFill>
                  <a:srgbClr val="00B050"/>
                </a:solidFill>
              </a:rPr>
              <a:t>inactive</a:t>
            </a:r>
            <a:r>
              <a:rPr lang="en-US" sz="2000" dirty="0">
                <a:solidFill>
                  <a:srgbClr val="FF0000"/>
                </a:solidFill>
              </a:rPr>
              <a:t> parallel construct</a:t>
            </a:r>
            <a:r>
              <a:rPr lang="en-US" sz="2000" dirty="0">
                <a:solidFill>
                  <a:schemeClr val="accent1"/>
                </a:solidFill>
              </a:rPr>
              <a:t>, it is simply </a:t>
            </a:r>
            <a:r>
              <a:rPr lang="en-US" sz="2000" dirty="0">
                <a:solidFill>
                  <a:srgbClr val="00B050"/>
                </a:solidFill>
              </a:rPr>
              <a:t>ignored</a:t>
            </a:r>
            <a:r>
              <a:rPr lang="en-US" sz="2000" dirty="0">
                <a:solidFill>
                  <a:schemeClr val="accent1"/>
                </a:solidFill>
              </a:rPr>
              <a:t>.</a:t>
            </a:r>
          </a:p>
          <a:p>
            <a:pPr marL="457200" lvl="1" indent="0">
              <a:buNone/>
            </a:pPr>
            <a:endParaRPr lang="en-US" sz="2000" dirty="0">
              <a:solidFill>
                <a:schemeClr val="accent1"/>
              </a:solidFill>
            </a:endParaRPr>
          </a:p>
          <a:p>
            <a:pPr marL="0" indent="0">
              <a:buNone/>
            </a:pPr>
            <a:r>
              <a:rPr lang="en-US" sz="2000" dirty="0">
                <a:solidFill>
                  <a:schemeClr val="accent1"/>
                </a:solidFill>
              </a:rPr>
              <a:t>The </a:t>
            </a:r>
            <a:r>
              <a:rPr lang="en-US" sz="2000" dirty="0">
                <a:solidFill>
                  <a:srgbClr val="00B050"/>
                </a:solidFill>
              </a:rPr>
              <a:t>two</a:t>
            </a:r>
            <a:r>
              <a:rPr lang="en-US" sz="2000" dirty="0">
                <a:solidFill>
                  <a:srgbClr val="FF0000"/>
                </a:solidFill>
              </a:rPr>
              <a:t> main rules </a:t>
            </a:r>
            <a:r>
              <a:rPr lang="en-US" sz="2000" dirty="0">
                <a:solidFill>
                  <a:schemeClr val="accent1"/>
                </a:solidFill>
              </a:rPr>
              <a:t>regarding work-sharing constructs are as follows:</a:t>
            </a:r>
          </a:p>
          <a:p>
            <a:pPr lvl="1"/>
            <a:r>
              <a:rPr lang="en-US" sz="2000" dirty="0">
                <a:solidFill>
                  <a:schemeClr val="accent1"/>
                </a:solidFill>
              </a:rPr>
              <a:t>Each work sharing region is encountered by all threads in a team or by none at all.</a:t>
            </a:r>
          </a:p>
          <a:p>
            <a:pPr lvl="1"/>
            <a:r>
              <a:rPr lang="en-US" sz="2000" dirty="0">
                <a:solidFill>
                  <a:schemeClr val="accent1"/>
                </a:solidFill>
              </a:rPr>
              <a:t>The sequence of work sharing regions and barrier regions must be the same for all threads in a team.</a:t>
            </a:r>
          </a:p>
          <a:p>
            <a:pPr marL="457200" lvl="1" indent="0">
              <a:buNone/>
            </a:pPr>
            <a:endParaRPr lang="en-US" sz="2000" dirty="0">
              <a:solidFill>
                <a:schemeClr val="accent1"/>
              </a:solidFill>
            </a:endParaRPr>
          </a:p>
          <a:p>
            <a:pPr marL="0" indent="0">
              <a:buNone/>
            </a:pPr>
            <a:r>
              <a:rPr lang="en-US" sz="2000" dirty="0">
                <a:solidFill>
                  <a:srgbClr val="FF0000"/>
                </a:solidFill>
              </a:rPr>
              <a:t>By default</a:t>
            </a:r>
            <a:r>
              <a:rPr lang="en-US" sz="2000" dirty="0">
                <a:solidFill>
                  <a:schemeClr val="accent1"/>
                </a:solidFill>
              </a:rPr>
              <a:t>, threads </a:t>
            </a:r>
            <a:r>
              <a:rPr lang="en-US" sz="2000" dirty="0">
                <a:solidFill>
                  <a:srgbClr val="00B050"/>
                </a:solidFill>
              </a:rPr>
              <a:t>waits</a:t>
            </a:r>
            <a:r>
              <a:rPr lang="en-US" sz="2000" dirty="0">
                <a:solidFill>
                  <a:schemeClr val="accent1"/>
                </a:solidFill>
              </a:rPr>
              <a:t> at an </a:t>
            </a:r>
            <a:r>
              <a:rPr lang="en-US" sz="2000" dirty="0">
                <a:solidFill>
                  <a:srgbClr val="FF0000"/>
                </a:solidFill>
              </a:rPr>
              <a:t>implicit barrier </a:t>
            </a:r>
            <a:r>
              <a:rPr lang="en-US" sz="2000" dirty="0">
                <a:solidFill>
                  <a:schemeClr val="accent1"/>
                </a:solidFill>
              </a:rPr>
              <a:t>at the end of a work-sharing construct until the last thread has completed its share of the work:</a:t>
            </a:r>
          </a:p>
          <a:p>
            <a:pPr lvl="1"/>
            <a:r>
              <a:rPr lang="en-US" sz="2000" dirty="0">
                <a:solidFill>
                  <a:schemeClr val="accent1"/>
                </a:solidFill>
              </a:rPr>
              <a:t>The programmer can </a:t>
            </a:r>
            <a:r>
              <a:rPr lang="en-US" sz="2000" dirty="0">
                <a:solidFill>
                  <a:srgbClr val="00B050"/>
                </a:solidFill>
              </a:rPr>
              <a:t>suppress</a:t>
            </a:r>
            <a:r>
              <a:rPr lang="en-US" sz="2000" dirty="0">
                <a:solidFill>
                  <a:schemeClr val="accent1"/>
                </a:solidFill>
              </a:rPr>
              <a:t> the </a:t>
            </a:r>
            <a:r>
              <a:rPr lang="en-US" sz="2000" dirty="0">
                <a:solidFill>
                  <a:srgbClr val="FF0000"/>
                </a:solidFill>
              </a:rPr>
              <a:t>implicit barrier </a:t>
            </a:r>
            <a:r>
              <a:rPr lang="en-US" sz="2000" dirty="0">
                <a:solidFill>
                  <a:schemeClr val="accent1"/>
                </a:solidFill>
              </a:rPr>
              <a:t>using the </a:t>
            </a:r>
            <a:r>
              <a:rPr lang="en-US" sz="2000" i="1" dirty="0"/>
              <a:t>nowait</a:t>
            </a:r>
            <a:r>
              <a:rPr lang="en-US" sz="2000" dirty="0">
                <a:solidFill>
                  <a:schemeClr val="accent1"/>
                </a:solidFill>
              </a:rPr>
              <a:t> clause.</a:t>
            </a:r>
          </a:p>
        </p:txBody>
      </p:sp>
    </p:spTree>
    <p:extLst>
      <p:ext uri="{BB962C8B-B14F-4D97-AF65-F5344CB8AC3E}">
        <p14:creationId xmlns:p14="http://schemas.microsoft.com/office/powerpoint/2010/main" val="12567768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39B256-CD1A-43F7-A4F5-ABFB292A6525}"/>
              </a:ext>
            </a:extLst>
          </p:cNvPr>
          <p:cNvSpPr>
            <a:spLocks noGrp="1"/>
          </p:cNvSpPr>
          <p:nvPr>
            <p:ph type="title"/>
          </p:nvPr>
        </p:nvSpPr>
        <p:spPr/>
        <p:txBody>
          <a:bodyPr/>
          <a:lstStyle/>
          <a:p>
            <a:r>
              <a:rPr lang="en-US" dirty="0">
                <a:solidFill>
                  <a:schemeClr val="accent1"/>
                </a:solidFill>
              </a:rPr>
              <a:t>OpenMP: Loop Construct</a:t>
            </a:r>
            <a:endParaRPr lang="en-US" dirty="0"/>
          </a:p>
        </p:txBody>
      </p:sp>
      <p:sp>
        <p:nvSpPr>
          <p:cNvPr id="3" name="Content Placeholder 2">
            <a:extLst>
              <a:ext uri="{FF2B5EF4-FFF2-40B4-BE49-F238E27FC236}">
                <a16:creationId xmlns:a16="http://schemas.microsoft.com/office/drawing/2014/main" id="{7F3F2AA3-492C-44FA-8F24-6FC607D91961}"/>
              </a:ext>
            </a:extLst>
          </p:cNvPr>
          <p:cNvSpPr>
            <a:spLocks noGrp="1"/>
          </p:cNvSpPr>
          <p:nvPr>
            <p:ph idx="1"/>
          </p:nvPr>
        </p:nvSpPr>
        <p:spPr/>
        <p:txBody>
          <a:bodyPr>
            <a:normAutofit/>
          </a:bodyPr>
          <a:lstStyle/>
          <a:p>
            <a:pPr marL="0" indent="0">
              <a:buNone/>
            </a:pPr>
            <a:r>
              <a:rPr lang="en-US" sz="2000" dirty="0">
                <a:solidFill>
                  <a:schemeClr val="accent1"/>
                </a:solidFill>
              </a:rPr>
              <a:t>The </a:t>
            </a:r>
            <a:r>
              <a:rPr lang="en-US" sz="2000" dirty="0">
                <a:solidFill>
                  <a:srgbClr val="FF0000"/>
                </a:solidFill>
              </a:rPr>
              <a:t>loop construct </a:t>
            </a:r>
            <a:r>
              <a:rPr lang="en-US" sz="2000" dirty="0">
                <a:solidFill>
                  <a:schemeClr val="accent1"/>
                </a:solidFill>
              </a:rPr>
              <a:t>causes the </a:t>
            </a:r>
            <a:r>
              <a:rPr lang="en-US" sz="2000" dirty="0">
                <a:solidFill>
                  <a:srgbClr val="FF0000"/>
                </a:solidFill>
              </a:rPr>
              <a:t>parallel region </a:t>
            </a:r>
            <a:r>
              <a:rPr lang="en-US" sz="2000" dirty="0">
                <a:solidFill>
                  <a:srgbClr val="00B050"/>
                </a:solidFill>
              </a:rPr>
              <a:t>immediately follows </a:t>
            </a:r>
            <a:r>
              <a:rPr lang="en-US" sz="2000" dirty="0">
                <a:solidFill>
                  <a:schemeClr val="accent1"/>
                </a:solidFill>
              </a:rPr>
              <a:t>it to be executed in </a:t>
            </a:r>
            <a:r>
              <a:rPr lang="en-US" sz="2000" dirty="0">
                <a:solidFill>
                  <a:srgbClr val="FF0000"/>
                </a:solidFill>
              </a:rPr>
              <a:t>parallel</a:t>
            </a:r>
            <a:r>
              <a:rPr lang="en-US" sz="2000" dirty="0">
                <a:solidFill>
                  <a:schemeClr val="accent1"/>
                </a:solidFill>
              </a:rPr>
              <a:t>:</a:t>
            </a:r>
          </a:p>
          <a:p>
            <a:pPr lvl="1"/>
            <a:r>
              <a:rPr lang="en-US" sz="2000" dirty="0">
                <a:solidFill>
                  <a:schemeClr val="accent1"/>
                </a:solidFill>
              </a:rPr>
              <a:t>At runtime, the loop iterations are distributed across the threads in the team.</a:t>
            </a:r>
          </a:p>
          <a:p>
            <a:pPr lvl="1"/>
            <a:endParaRPr lang="en-US" sz="2000" dirty="0">
              <a:solidFill>
                <a:schemeClr val="accent1"/>
              </a:solidFill>
            </a:endParaRPr>
          </a:p>
          <a:p>
            <a:pPr lvl="1"/>
            <a:endParaRPr lang="en-US" sz="2000" dirty="0">
              <a:solidFill>
                <a:schemeClr val="accent1"/>
              </a:solidFill>
            </a:endParaRPr>
          </a:p>
          <a:p>
            <a:pPr lvl="1"/>
            <a:endParaRPr lang="en-US" sz="2000" dirty="0">
              <a:solidFill>
                <a:schemeClr val="accent1"/>
              </a:solidFill>
            </a:endParaRPr>
          </a:p>
          <a:p>
            <a:pPr lvl="1"/>
            <a:endParaRPr lang="en-US" sz="2000" dirty="0">
              <a:solidFill>
                <a:schemeClr val="accent1"/>
              </a:solidFill>
            </a:endParaRPr>
          </a:p>
          <a:p>
            <a:pPr lvl="1"/>
            <a:r>
              <a:rPr lang="en-US" sz="2000" dirty="0">
                <a:solidFill>
                  <a:schemeClr val="accent1"/>
                </a:solidFill>
              </a:rPr>
              <a:t>It is limited to the kinds of loops where the number of iterations can be counted:</a:t>
            </a:r>
          </a:p>
          <a:p>
            <a:pPr lvl="2"/>
            <a:r>
              <a:rPr lang="en-US" dirty="0">
                <a:solidFill>
                  <a:schemeClr val="accent1"/>
                </a:solidFill>
              </a:rPr>
              <a:t>The loop must have an integer counter variable whose value is </a:t>
            </a:r>
            <a:r>
              <a:rPr lang="en-US" dirty="0">
                <a:solidFill>
                  <a:srgbClr val="FF0000"/>
                </a:solidFill>
              </a:rPr>
              <a:t>incremented </a:t>
            </a:r>
            <a:r>
              <a:rPr lang="en-US" dirty="0">
                <a:solidFill>
                  <a:schemeClr val="accent1"/>
                </a:solidFill>
              </a:rPr>
              <a:t>(or </a:t>
            </a:r>
            <a:r>
              <a:rPr lang="en-US" dirty="0">
                <a:solidFill>
                  <a:srgbClr val="FF0000"/>
                </a:solidFill>
              </a:rPr>
              <a:t>decremented</a:t>
            </a:r>
            <a:r>
              <a:rPr lang="en-US" dirty="0">
                <a:solidFill>
                  <a:schemeClr val="accent1"/>
                </a:solidFill>
              </a:rPr>
              <a:t>), by a </a:t>
            </a:r>
            <a:r>
              <a:rPr lang="en-US" dirty="0">
                <a:solidFill>
                  <a:srgbClr val="00B050"/>
                </a:solidFill>
              </a:rPr>
              <a:t>fixed amount </a:t>
            </a:r>
            <a:r>
              <a:rPr lang="en-US" dirty="0">
                <a:solidFill>
                  <a:schemeClr val="accent1"/>
                </a:solidFill>
              </a:rPr>
              <a:t>at each iteration until some specified </a:t>
            </a:r>
            <a:r>
              <a:rPr lang="en-US" dirty="0">
                <a:solidFill>
                  <a:srgbClr val="FF0000"/>
                </a:solidFill>
              </a:rPr>
              <a:t>upper bound </a:t>
            </a:r>
            <a:r>
              <a:rPr lang="en-US" dirty="0">
                <a:solidFill>
                  <a:schemeClr val="accent1"/>
                </a:solidFill>
              </a:rPr>
              <a:t>(or </a:t>
            </a:r>
            <a:r>
              <a:rPr lang="en-US" dirty="0">
                <a:solidFill>
                  <a:srgbClr val="FF0000"/>
                </a:solidFill>
              </a:rPr>
              <a:t>lower bound</a:t>
            </a:r>
            <a:r>
              <a:rPr lang="en-US" dirty="0">
                <a:solidFill>
                  <a:schemeClr val="accent1"/>
                </a:solidFill>
              </a:rPr>
              <a:t>) is reached.</a:t>
            </a:r>
          </a:p>
          <a:p>
            <a:pPr lvl="2"/>
            <a:endParaRPr lang="en-US" dirty="0">
              <a:solidFill>
                <a:schemeClr val="accent1"/>
              </a:solidFill>
            </a:endParaRPr>
          </a:p>
          <a:p>
            <a:pPr lvl="2"/>
            <a:endParaRPr lang="en-US" dirty="0">
              <a:solidFill>
                <a:schemeClr val="accent1"/>
              </a:solidFill>
            </a:endParaRPr>
          </a:p>
          <a:p>
            <a:pPr marL="0" indent="0">
              <a:buNone/>
            </a:pPr>
            <a:endParaRPr lang="en-US" sz="2000" dirty="0">
              <a:solidFill>
                <a:schemeClr val="accent1"/>
              </a:solidFill>
            </a:endParaRPr>
          </a:p>
        </p:txBody>
      </p:sp>
      <p:pic>
        <p:nvPicPr>
          <p:cNvPr id="5" name="Picture 4">
            <a:extLst>
              <a:ext uri="{FF2B5EF4-FFF2-40B4-BE49-F238E27FC236}">
                <a16:creationId xmlns:a16="http://schemas.microsoft.com/office/drawing/2014/main" id="{9053C28E-3ECF-43BE-978F-01CF46C2FDA4}"/>
              </a:ext>
            </a:extLst>
          </p:cNvPr>
          <p:cNvPicPr>
            <a:picLocks noChangeAspect="1"/>
          </p:cNvPicPr>
          <p:nvPr/>
        </p:nvPicPr>
        <p:blipFill>
          <a:blip r:embed="rId2"/>
          <a:stretch>
            <a:fillRect/>
          </a:stretch>
        </p:blipFill>
        <p:spPr>
          <a:xfrm>
            <a:off x="3557587" y="2828925"/>
            <a:ext cx="4657725" cy="742950"/>
          </a:xfrm>
          <a:prstGeom prst="rect">
            <a:avLst/>
          </a:prstGeom>
        </p:spPr>
      </p:pic>
      <p:pic>
        <p:nvPicPr>
          <p:cNvPr id="7" name="Picture 6">
            <a:extLst>
              <a:ext uri="{FF2B5EF4-FFF2-40B4-BE49-F238E27FC236}">
                <a16:creationId xmlns:a16="http://schemas.microsoft.com/office/drawing/2014/main" id="{E3980CF9-43D1-400F-8B2E-15D29F88DA4F}"/>
              </a:ext>
            </a:extLst>
          </p:cNvPr>
          <p:cNvPicPr>
            <a:picLocks noChangeAspect="1"/>
          </p:cNvPicPr>
          <p:nvPr/>
        </p:nvPicPr>
        <p:blipFill>
          <a:blip r:embed="rId3"/>
          <a:stretch>
            <a:fillRect/>
          </a:stretch>
        </p:blipFill>
        <p:spPr>
          <a:xfrm>
            <a:off x="3433762" y="5391150"/>
            <a:ext cx="4781550" cy="533400"/>
          </a:xfrm>
          <a:prstGeom prst="rect">
            <a:avLst/>
          </a:prstGeom>
        </p:spPr>
      </p:pic>
    </p:spTree>
    <p:extLst>
      <p:ext uri="{BB962C8B-B14F-4D97-AF65-F5344CB8AC3E}">
        <p14:creationId xmlns:p14="http://schemas.microsoft.com/office/powerpoint/2010/main" val="5887658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40698-C4DB-447B-B4C5-FCFD800C9F0C}"/>
              </a:ext>
            </a:extLst>
          </p:cNvPr>
          <p:cNvSpPr>
            <a:spLocks noGrp="1"/>
          </p:cNvSpPr>
          <p:nvPr>
            <p:ph type="title"/>
          </p:nvPr>
        </p:nvSpPr>
        <p:spPr/>
        <p:txBody>
          <a:bodyPr/>
          <a:lstStyle/>
          <a:p>
            <a:r>
              <a:rPr lang="en-US" dirty="0">
                <a:solidFill>
                  <a:schemeClr val="accent1"/>
                </a:solidFill>
              </a:rPr>
              <a:t>OpenMP: Loop Construct</a:t>
            </a:r>
            <a:endParaRPr lang="en-US" dirty="0"/>
          </a:p>
        </p:txBody>
      </p:sp>
      <p:pic>
        <p:nvPicPr>
          <p:cNvPr id="5" name="Picture 4">
            <a:extLst>
              <a:ext uri="{FF2B5EF4-FFF2-40B4-BE49-F238E27FC236}">
                <a16:creationId xmlns:a16="http://schemas.microsoft.com/office/drawing/2014/main" id="{61F9635B-929D-4309-9FA2-AC057E0463FB}"/>
              </a:ext>
            </a:extLst>
          </p:cNvPr>
          <p:cNvPicPr>
            <a:picLocks noChangeAspect="1"/>
          </p:cNvPicPr>
          <p:nvPr/>
        </p:nvPicPr>
        <p:blipFill>
          <a:blip r:embed="rId2"/>
          <a:stretch>
            <a:fillRect/>
          </a:stretch>
        </p:blipFill>
        <p:spPr>
          <a:xfrm>
            <a:off x="2600325" y="2228850"/>
            <a:ext cx="6991350" cy="2400300"/>
          </a:xfrm>
          <a:prstGeom prst="rect">
            <a:avLst/>
          </a:prstGeom>
        </p:spPr>
      </p:pic>
      <p:sp>
        <p:nvSpPr>
          <p:cNvPr id="7" name="TextBox 6">
            <a:extLst>
              <a:ext uri="{FF2B5EF4-FFF2-40B4-BE49-F238E27FC236}">
                <a16:creationId xmlns:a16="http://schemas.microsoft.com/office/drawing/2014/main" id="{0CA28A95-F466-4D9F-AC02-8FAAC61055AF}"/>
              </a:ext>
            </a:extLst>
          </p:cNvPr>
          <p:cNvSpPr txBox="1"/>
          <p:nvPr/>
        </p:nvSpPr>
        <p:spPr>
          <a:xfrm>
            <a:off x="3876674" y="4967257"/>
            <a:ext cx="5095875" cy="400110"/>
          </a:xfrm>
          <a:prstGeom prst="rect">
            <a:avLst/>
          </a:prstGeom>
          <a:noFill/>
        </p:spPr>
        <p:txBody>
          <a:bodyPr wrap="square">
            <a:spAutoFit/>
          </a:bodyPr>
          <a:lstStyle/>
          <a:p>
            <a:r>
              <a:rPr lang="en-US" sz="2000" dirty="0">
                <a:solidFill>
                  <a:schemeClr val="accent1"/>
                </a:solidFill>
              </a:rPr>
              <a:t>Clauses supported by the </a:t>
            </a:r>
            <a:r>
              <a:rPr lang="en-US" sz="2000" dirty="0">
                <a:solidFill>
                  <a:srgbClr val="FF0000"/>
                </a:solidFill>
              </a:rPr>
              <a:t>loop construct </a:t>
            </a:r>
            <a:endParaRPr lang="en-US" sz="2000" dirty="0">
              <a:solidFill>
                <a:schemeClr val="accent1"/>
              </a:solidFill>
            </a:endParaRPr>
          </a:p>
        </p:txBody>
      </p:sp>
    </p:spTree>
    <p:extLst>
      <p:ext uri="{BB962C8B-B14F-4D97-AF65-F5344CB8AC3E}">
        <p14:creationId xmlns:p14="http://schemas.microsoft.com/office/powerpoint/2010/main" val="5669992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9E6070-61A5-4356-9C31-AE0A38591868}"/>
              </a:ext>
            </a:extLst>
          </p:cNvPr>
          <p:cNvSpPr>
            <a:spLocks noGrp="1"/>
          </p:cNvSpPr>
          <p:nvPr>
            <p:ph type="title"/>
          </p:nvPr>
        </p:nvSpPr>
        <p:spPr/>
        <p:txBody>
          <a:bodyPr/>
          <a:lstStyle/>
          <a:p>
            <a:pPr algn="ctr"/>
            <a:endParaRPr lang="en-US" dirty="0">
              <a:solidFill>
                <a:schemeClr val="accent1"/>
              </a:solidFill>
            </a:endParaRPr>
          </a:p>
        </p:txBody>
      </p:sp>
      <p:sp>
        <p:nvSpPr>
          <p:cNvPr id="3" name="Content Placeholder 2">
            <a:extLst>
              <a:ext uri="{FF2B5EF4-FFF2-40B4-BE49-F238E27FC236}">
                <a16:creationId xmlns:a16="http://schemas.microsoft.com/office/drawing/2014/main" id="{206F444E-BC98-41BD-8334-55BDE5C74B1F}"/>
              </a:ext>
            </a:extLst>
          </p:cNvPr>
          <p:cNvSpPr>
            <a:spLocks noGrp="1"/>
          </p:cNvSpPr>
          <p:nvPr>
            <p:ph idx="1"/>
          </p:nvPr>
        </p:nvSpPr>
        <p:spPr/>
        <p:txBody>
          <a:bodyPr>
            <a:normAutofit fontScale="62500" lnSpcReduction="20000"/>
          </a:bodyPr>
          <a:lstStyle/>
          <a:p>
            <a:endParaRPr lang="en-US" dirty="0"/>
          </a:p>
          <a:p>
            <a:pPr marL="0" indent="0">
              <a:buNone/>
            </a:pPr>
            <a:endParaRPr lang="en-US" dirty="0"/>
          </a:p>
          <a:p>
            <a:pPr marL="0" indent="0">
              <a:buNone/>
            </a:pPr>
            <a:r>
              <a:rPr lang="en-US" sz="6400" dirty="0">
                <a:solidFill>
                  <a:schemeClr val="accent1"/>
                </a:solidFill>
              </a:rPr>
              <a:t>Lecture 5:</a:t>
            </a:r>
          </a:p>
          <a:p>
            <a:pPr lvl="1"/>
            <a:r>
              <a:rPr lang="en-US" sz="6400" dirty="0">
                <a:solidFill>
                  <a:schemeClr val="accent1"/>
                </a:solidFill>
              </a:rPr>
              <a:t> Shared-Memory Programming with OpenMP</a:t>
            </a:r>
          </a:p>
          <a:p>
            <a:pPr lvl="3"/>
            <a:r>
              <a:rPr lang="en-US" sz="4900" dirty="0">
                <a:solidFill>
                  <a:schemeClr val="accent1"/>
                </a:solidFill>
              </a:rPr>
              <a:t>Introduction to OpenMP</a:t>
            </a:r>
          </a:p>
          <a:p>
            <a:pPr lvl="3"/>
            <a:r>
              <a:rPr lang="en-US" sz="4900" dirty="0">
                <a:solidFill>
                  <a:schemeClr val="accent1"/>
                </a:solidFill>
              </a:rPr>
              <a:t>The Fork-Join Model</a:t>
            </a:r>
          </a:p>
          <a:p>
            <a:pPr lvl="3"/>
            <a:r>
              <a:rPr lang="en-US" sz="4900" dirty="0">
                <a:solidFill>
                  <a:schemeClr val="accent1"/>
                </a:solidFill>
              </a:rPr>
              <a:t>Loop Parallelization </a:t>
            </a:r>
          </a:p>
          <a:p>
            <a:pPr lvl="1"/>
            <a:endParaRPr lang="en-US" sz="4000" dirty="0">
              <a:solidFill>
                <a:schemeClr val="accent1"/>
              </a:solidFill>
            </a:endParaRPr>
          </a:p>
          <a:p>
            <a:pPr marL="457200" lvl="1" indent="0">
              <a:buNone/>
            </a:pPr>
            <a:endParaRPr lang="en-US" sz="4000" dirty="0">
              <a:solidFill>
                <a:schemeClr val="accent1"/>
              </a:solidFill>
            </a:endParaRPr>
          </a:p>
          <a:p>
            <a:pPr marL="457200" lvl="1" indent="0">
              <a:buNone/>
            </a:pPr>
            <a:endParaRPr lang="en-US" sz="4000" dirty="0">
              <a:solidFill>
                <a:schemeClr val="accent1"/>
              </a:solidFill>
            </a:endParaRPr>
          </a:p>
          <a:p>
            <a:pPr marL="0" indent="0">
              <a:buNone/>
            </a:pPr>
            <a:r>
              <a:rPr lang="en-US" sz="4400" dirty="0">
                <a:solidFill>
                  <a:schemeClr val="accent1"/>
                </a:solidFill>
              </a:rPr>
              <a:t>		</a:t>
            </a:r>
          </a:p>
        </p:txBody>
      </p:sp>
    </p:spTree>
    <p:extLst>
      <p:ext uri="{BB962C8B-B14F-4D97-AF65-F5344CB8AC3E}">
        <p14:creationId xmlns:p14="http://schemas.microsoft.com/office/powerpoint/2010/main" val="3169907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072911-A739-4097-85B7-2F4D420F12DF}"/>
              </a:ext>
            </a:extLst>
          </p:cNvPr>
          <p:cNvSpPr>
            <a:spLocks noGrp="1"/>
          </p:cNvSpPr>
          <p:nvPr>
            <p:ph type="title"/>
          </p:nvPr>
        </p:nvSpPr>
        <p:spPr/>
        <p:txBody>
          <a:bodyPr/>
          <a:lstStyle/>
          <a:p>
            <a:r>
              <a:rPr lang="en-US" dirty="0">
                <a:solidFill>
                  <a:schemeClr val="accent1"/>
                </a:solidFill>
              </a:rPr>
              <a:t>OpenMP: Loop Construct</a:t>
            </a:r>
            <a:endParaRPr lang="en-US" dirty="0"/>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1F44DEC1-BE90-4C65-817D-B4008E1978CC}"/>
                  </a:ext>
                </a:extLst>
              </p:cNvPr>
              <p:cNvSpPr txBox="1"/>
              <p:nvPr/>
            </p:nvSpPr>
            <p:spPr>
              <a:xfrm>
                <a:off x="933449" y="4401234"/>
                <a:ext cx="10687051" cy="707886"/>
              </a:xfrm>
              <a:prstGeom prst="rect">
                <a:avLst/>
              </a:prstGeom>
              <a:noFill/>
            </p:spPr>
            <p:txBody>
              <a:bodyPr wrap="square">
                <a:spAutoFit/>
              </a:bodyPr>
              <a:lstStyle/>
              <a:p>
                <a:r>
                  <a:rPr lang="en-US" sz="2000" dirty="0">
                    <a:solidFill>
                      <a:schemeClr val="accent1"/>
                    </a:solidFill>
                  </a:rPr>
                  <a:t>The snippet illustrates an example of a </a:t>
                </a:r>
                <a:r>
                  <a:rPr lang="en-US" sz="2000" dirty="0">
                    <a:solidFill>
                      <a:srgbClr val="FF0000"/>
                    </a:solidFill>
                  </a:rPr>
                  <a:t>work-sharing loop</a:t>
                </a:r>
                <a:r>
                  <a:rPr lang="en-US" sz="2000" dirty="0">
                    <a:solidFill>
                      <a:schemeClr val="accent1"/>
                    </a:solidFill>
                  </a:rPr>
                  <a:t> where each thread executes a subset of the iteration space </a:t>
                </a:r>
                <a14:m>
                  <m:oMath xmlns:m="http://schemas.openxmlformats.org/officeDocument/2006/math">
                    <m:r>
                      <a:rPr lang="en-US" sz="2000" b="0" i="1" smtClean="0">
                        <a:solidFill>
                          <a:schemeClr val="tx1"/>
                        </a:solidFill>
                        <a:latin typeface="Cambria Math" panose="02040503050406030204" pitchFamily="18" charset="0"/>
                      </a:rPr>
                      <m:t>𝑖</m:t>
                    </m:r>
                    <m:r>
                      <a:rPr lang="en-US" sz="2000" b="0" i="1" smtClean="0">
                        <a:solidFill>
                          <a:schemeClr val="tx1"/>
                        </a:solidFill>
                        <a:latin typeface="Cambria Math" panose="02040503050406030204" pitchFamily="18" charset="0"/>
                      </a:rPr>
                      <m:t>=0,…,</m:t>
                    </m:r>
                    <m:r>
                      <a:rPr lang="en-US" sz="2000" b="0" i="1" smtClean="0">
                        <a:solidFill>
                          <a:schemeClr val="tx1"/>
                        </a:solidFill>
                        <a:latin typeface="Cambria Math" panose="02040503050406030204" pitchFamily="18" charset="0"/>
                      </a:rPr>
                      <m:t>𝑛</m:t>
                    </m:r>
                    <m:r>
                      <a:rPr lang="en-US" sz="2000" b="0" i="1" smtClean="0">
                        <a:solidFill>
                          <a:schemeClr val="tx1"/>
                        </a:solidFill>
                        <a:latin typeface="Cambria Math" panose="02040503050406030204" pitchFamily="18" charset="0"/>
                      </a:rPr>
                      <m:t>−1</m:t>
                    </m:r>
                  </m:oMath>
                </a14:m>
                <a:r>
                  <a:rPr lang="en-US" sz="2000" dirty="0">
                    <a:solidFill>
                      <a:schemeClr val="accent1"/>
                    </a:solidFill>
                  </a:rPr>
                  <a:t>.</a:t>
                </a:r>
              </a:p>
            </p:txBody>
          </p:sp>
        </mc:Choice>
        <mc:Fallback xmlns="">
          <p:sp>
            <p:nvSpPr>
              <p:cNvPr id="7" name="TextBox 6">
                <a:extLst>
                  <a:ext uri="{FF2B5EF4-FFF2-40B4-BE49-F238E27FC236}">
                    <a16:creationId xmlns:a16="http://schemas.microsoft.com/office/drawing/2014/main" id="{1F44DEC1-BE90-4C65-817D-B4008E1978CC}"/>
                  </a:ext>
                </a:extLst>
              </p:cNvPr>
              <p:cNvSpPr txBox="1">
                <a:spLocks noRot="1" noChangeAspect="1" noMove="1" noResize="1" noEditPoints="1" noAdjustHandles="1" noChangeArrowheads="1" noChangeShapeType="1" noTextEdit="1"/>
              </p:cNvSpPr>
              <p:nvPr/>
            </p:nvSpPr>
            <p:spPr>
              <a:xfrm>
                <a:off x="933449" y="4401234"/>
                <a:ext cx="10687051" cy="707886"/>
              </a:xfrm>
              <a:prstGeom prst="rect">
                <a:avLst/>
              </a:prstGeom>
              <a:blipFill>
                <a:blip r:embed="rId2"/>
                <a:stretch>
                  <a:fillRect l="-570" t="-5172" r="-570" b="-14655"/>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324AB94D-AF8B-4E06-BB72-A93823B5103C}"/>
              </a:ext>
            </a:extLst>
          </p:cNvPr>
          <p:cNvPicPr>
            <a:picLocks noChangeAspect="1"/>
          </p:cNvPicPr>
          <p:nvPr/>
        </p:nvPicPr>
        <p:blipFill>
          <a:blip r:embed="rId3"/>
          <a:stretch>
            <a:fillRect/>
          </a:stretch>
        </p:blipFill>
        <p:spPr>
          <a:xfrm>
            <a:off x="838200" y="1915336"/>
            <a:ext cx="10868025" cy="2261250"/>
          </a:xfrm>
          <a:prstGeom prst="rect">
            <a:avLst/>
          </a:prstGeom>
        </p:spPr>
      </p:pic>
    </p:spTree>
    <p:extLst>
      <p:ext uri="{BB962C8B-B14F-4D97-AF65-F5344CB8AC3E}">
        <p14:creationId xmlns:p14="http://schemas.microsoft.com/office/powerpoint/2010/main" val="13794956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072911-A739-4097-85B7-2F4D420F12DF}"/>
              </a:ext>
            </a:extLst>
          </p:cNvPr>
          <p:cNvSpPr>
            <a:spLocks noGrp="1"/>
          </p:cNvSpPr>
          <p:nvPr>
            <p:ph type="title"/>
          </p:nvPr>
        </p:nvSpPr>
        <p:spPr/>
        <p:txBody>
          <a:bodyPr/>
          <a:lstStyle/>
          <a:p>
            <a:r>
              <a:rPr lang="en-US" dirty="0">
                <a:solidFill>
                  <a:schemeClr val="accent1"/>
                </a:solidFill>
              </a:rPr>
              <a:t>OpenMP: Loop Construct</a:t>
            </a:r>
            <a:endParaRPr lang="en-US" dirty="0"/>
          </a:p>
        </p:txBody>
      </p:sp>
      <p:sp>
        <p:nvSpPr>
          <p:cNvPr id="7" name="TextBox 6">
            <a:extLst>
              <a:ext uri="{FF2B5EF4-FFF2-40B4-BE49-F238E27FC236}">
                <a16:creationId xmlns:a16="http://schemas.microsoft.com/office/drawing/2014/main" id="{1F44DEC1-BE90-4C65-817D-B4008E1978CC}"/>
              </a:ext>
            </a:extLst>
          </p:cNvPr>
          <p:cNvSpPr txBox="1"/>
          <p:nvPr/>
        </p:nvSpPr>
        <p:spPr>
          <a:xfrm>
            <a:off x="2171700" y="4572685"/>
            <a:ext cx="8772525" cy="1015663"/>
          </a:xfrm>
          <a:prstGeom prst="rect">
            <a:avLst/>
          </a:prstGeom>
          <a:noFill/>
        </p:spPr>
        <p:txBody>
          <a:bodyPr wrap="square">
            <a:spAutoFit/>
          </a:bodyPr>
          <a:lstStyle/>
          <a:p>
            <a:r>
              <a:rPr lang="en-US" sz="2000" dirty="0">
                <a:solidFill>
                  <a:schemeClr val="accent1"/>
                </a:solidFill>
              </a:rPr>
              <a:t>The figure shows the output of the example where </a:t>
            </a:r>
            <a:r>
              <a:rPr lang="en-US" sz="2000" dirty="0">
                <a:solidFill>
                  <a:srgbClr val="FF0000"/>
                </a:solidFill>
              </a:rPr>
              <a:t>a</a:t>
            </a:r>
            <a:r>
              <a:rPr lang="en-US" sz="2000" dirty="0">
                <a:solidFill>
                  <a:schemeClr val="accent1"/>
                </a:solidFill>
              </a:rPr>
              <a:t> </a:t>
            </a:r>
            <a:r>
              <a:rPr lang="en-US" sz="2000" dirty="0">
                <a:solidFill>
                  <a:srgbClr val="FF0000"/>
                </a:solidFill>
              </a:rPr>
              <a:t>work-sharing loop</a:t>
            </a:r>
            <a:r>
              <a:rPr lang="en-US" sz="2000" dirty="0">
                <a:solidFill>
                  <a:schemeClr val="accent1"/>
                </a:solidFill>
              </a:rPr>
              <a:t> is implemented  from </a:t>
            </a:r>
            <a:r>
              <a:rPr lang="en-US" sz="2000" dirty="0">
                <a:solidFill>
                  <a:srgbClr val="00B050"/>
                </a:solidFill>
              </a:rPr>
              <a:t>the</a:t>
            </a:r>
            <a:r>
              <a:rPr lang="en-US" sz="2000" dirty="0">
                <a:solidFill>
                  <a:schemeClr val="accent1"/>
                </a:solidFill>
              </a:rPr>
              <a:t> </a:t>
            </a:r>
            <a:r>
              <a:rPr lang="en-US" sz="2000" dirty="0">
                <a:solidFill>
                  <a:srgbClr val="00B050"/>
                </a:solidFill>
              </a:rPr>
              <a:t>previous slide </a:t>
            </a:r>
            <a:r>
              <a:rPr lang="en-US" sz="2000" dirty="0">
                <a:solidFill>
                  <a:schemeClr val="accent1"/>
                </a:solidFill>
              </a:rPr>
              <a:t> - The example was executed for </a:t>
            </a:r>
            <a:r>
              <a:rPr lang="en-US" sz="2000" i="1" dirty="0"/>
              <a:t>n=9 </a:t>
            </a:r>
            <a:r>
              <a:rPr lang="en-US" sz="2000" dirty="0">
                <a:solidFill>
                  <a:schemeClr val="accent1"/>
                </a:solidFill>
              </a:rPr>
              <a:t> and used </a:t>
            </a:r>
            <a:r>
              <a:rPr lang="en-US" sz="2000" i="1" dirty="0"/>
              <a:t>4 </a:t>
            </a:r>
            <a:r>
              <a:rPr lang="en-US" sz="2000" dirty="0">
                <a:solidFill>
                  <a:schemeClr val="accent1"/>
                </a:solidFill>
              </a:rPr>
              <a:t>threads.</a:t>
            </a:r>
          </a:p>
        </p:txBody>
      </p:sp>
      <p:pic>
        <p:nvPicPr>
          <p:cNvPr id="4" name="Picture 3">
            <a:extLst>
              <a:ext uri="{FF2B5EF4-FFF2-40B4-BE49-F238E27FC236}">
                <a16:creationId xmlns:a16="http://schemas.microsoft.com/office/drawing/2014/main" id="{0B2AE095-4568-44FB-A31A-C0B04D322D9D}"/>
              </a:ext>
            </a:extLst>
          </p:cNvPr>
          <p:cNvPicPr>
            <a:picLocks noChangeAspect="1"/>
          </p:cNvPicPr>
          <p:nvPr/>
        </p:nvPicPr>
        <p:blipFill>
          <a:blip r:embed="rId2"/>
          <a:stretch>
            <a:fillRect/>
          </a:stretch>
        </p:blipFill>
        <p:spPr>
          <a:xfrm>
            <a:off x="3786187" y="1779136"/>
            <a:ext cx="4619625" cy="2533650"/>
          </a:xfrm>
          <a:prstGeom prst="rect">
            <a:avLst/>
          </a:prstGeom>
        </p:spPr>
      </p:pic>
    </p:spTree>
    <p:extLst>
      <p:ext uri="{BB962C8B-B14F-4D97-AF65-F5344CB8AC3E}">
        <p14:creationId xmlns:p14="http://schemas.microsoft.com/office/powerpoint/2010/main" val="19470155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072911-A739-4097-85B7-2F4D420F12DF}"/>
              </a:ext>
            </a:extLst>
          </p:cNvPr>
          <p:cNvSpPr>
            <a:spLocks noGrp="1"/>
          </p:cNvSpPr>
          <p:nvPr>
            <p:ph type="title"/>
          </p:nvPr>
        </p:nvSpPr>
        <p:spPr/>
        <p:txBody>
          <a:bodyPr/>
          <a:lstStyle/>
          <a:p>
            <a:r>
              <a:rPr lang="en-US" dirty="0">
                <a:solidFill>
                  <a:schemeClr val="accent1"/>
                </a:solidFill>
              </a:rPr>
              <a:t>OpenMP: Loop Construct</a:t>
            </a:r>
            <a:endParaRPr lang="en-US" dirty="0"/>
          </a:p>
        </p:txBody>
      </p:sp>
      <p:sp>
        <p:nvSpPr>
          <p:cNvPr id="7" name="TextBox 6">
            <a:extLst>
              <a:ext uri="{FF2B5EF4-FFF2-40B4-BE49-F238E27FC236}">
                <a16:creationId xmlns:a16="http://schemas.microsoft.com/office/drawing/2014/main" id="{1F44DEC1-BE90-4C65-817D-B4008E1978CC}"/>
              </a:ext>
            </a:extLst>
          </p:cNvPr>
          <p:cNvSpPr txBox="1"/>
          <p:nvPr/>
        </p:nvSpPr>
        <p:spPr>
          <a:xfrm>
            <a:off x="1000126" y="4911208"/>
            <a:ext cx="9810750" cy="1015663"/>
          </a:xfrm>
          <a:prstGeom prst="rect">
            <a:avLst/>
          </a:prstGeom>
          <a:noFill/>
        </p:spPr>
        <p:txBody>
          <a:bodyPr wrap="square">
            <a:spAutoFit/>
          </a:bodyPr>
          <a:lstStyle/>
          <a:p>
            <a:r>
              <a:rPr lang="en-US" sz="2000" dirty="0">
                <a:solidFill>
                  <a:srgbClr val="00B050"/>
                </a:solidFill>
              </a:rPr>
              <a:t>Two</a:t>
            </a:r>
            <a:r>
              <a:rPr lang="en-US" sz="2000" dirty="0">
                <a:solidFill>
                  <a:schemeClr val="accent1"/>
                </a:solidFill>
              </a:rPr>
              <a:t> </a:t>
            </a:r>
            <a:r>
              <a:rPr lang="en-US" sz="2000" dirty="0">
                <a:solidFill>
                  <a:srgbClr val="FF0000"/>
                </a:solidFill>
              </a:rPr>
              <a:t>work-sharing loops </a:t>
            </a:r>
            <a:r>
              <a:rPr lang="en-US" sz="2000" dirty="0">
                <a:solidFill>
                  <a:schemeClr val="accent1"/>
                </a:solidFill>
              </a:rPr>
              <a:t>in </a:t>
            </a:r>
            <a:r>
              <a:rPr lang="en-US" sz="2000" dirty="0">
                <a:solidFill>
                  <a:srgbClr val="00B050"/>
                </a:solidFill>
              </a:rPr>
              <a:t>one</a:t>
            </a:r>
            <a:r>
              <a:rPr lang="en-US" sz="2000" dirty="0">
                <a:solidFill>
                  <a:schemeClr val="accent1"/>
                </a:solidFill>
              </a:rPr>
              <a:t> </a:t>
            </a:r>
            <a:r>
              <a:rPr lang="en-US" sz="2000" dirty="0">
                <a:solidFill>
                  <a:srgbClr val="FF0000"/>
                </a:solidFill>
              </a:rPr>
              <a:t>parallel region </a:t>
            </a:r>
            <a:r>
              <a:rPr lang="en-US" sz="2000" dirty="0">
                <a:solidFill>
                  <a:schemeClr val="accent1"/>
                </a:solidFill>
              </a:rPr>
              <a:t>– one cannot assume that the distribution of the iterations to threads is identical for both loops but the </a:t>
            </a:r>
            <a:r>
              <a:rPr lang="en-US" sz="2000" dirty="0">
                <a:solidFill>
                  <a:srgbClr val="FF0000"/>
                </a:solidFill>
              </a:rPr>
              <a:t>implicit barrier</a:t>
            </a:r>
            <a:r>
              <a:rPr lang="en-US" sz="2000" dirty="0">
                <a:solidFill>
                  <a:schemeClr val="accent1"/>
                </a:solidFill>
              </a:rPr>
              <a:t> ensures that the results are available when needed.</a:t>
            </a:r>
          </a:p>
        </p:txBody>
      </p:sp>
      <p:pic>
        <p:nvPicPr>
          <p:cNvPr id="12" name="Picture 11">
            <a:extLst>
              <a:ext uri="{FF2B5EF4-FFF2-40B4-BE49-F238E27FC236}">
                <a16:creationId xmlns:a16="http://schemas.microsoft.com/office/drawing/2014/main" id="{556001DC-43F8-4E1B-BAFF-2FF832C1DD96}"/>
              </a:ext>
            </a:extLst>
          </p:cNvPr>
          <p:cNvPicPr>
            <a:picLocks noChangeAspect="1"/>
          </p:cNvPicPr>
          <p:nvPr/>
        </p:nvPicPr>
        <p:blipFill>
          <a:blip r:embed="rId2"/>
          <a:stretch>
            <a:fillRect/>
          </a:stretch>
        </p:blipFill>
        <p:spPr>
          <a:xfrm>
            <a:off x="914400" y="1514475"/>
            <a:ext cx="5429250" cy="3238500"/>
          </a:xfrm>
          <a:prstGeom prst="rect">
            <a:avLst/>
          </a:prstGeom>
        </p:spPr>
      </p:pic>
    </p:spTree>
    <p:extLst>
      <p:ext uri="{BB962C8B-B14F-4D97-AF65-F5344CB8AC3E}">
        <p14:creationId xmlns:p14="http://schemas.microsoft.com/office/powerpoint/2010/main" val="11108274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2F425-D9C0-4460-AD93-1535EF2F8F3E}"/>
              </a:ext>
            </a:extLst>
          </p:cNvPr>
          <p:cNvSpPr>
            <a:spLocks noGrp="1"/>
          </p:cNvSpPr>
          <p:nvPr>
            <p:ph type="title"/>
          </p:nvPr>
        </p:nvSpPr>
        <p:spPr/>
        <p:txBody>
          <a:bodyPr/>
          <a:lstStyle/>
          <a:p>
            <a:r>
              <a:rPr lang="en-US" dirty="0">
                <a:solidFill>
                  <a:schemeClr val="accent1"/>
                </a:solidFill>
              </a:rPr>
              <a:t>OpenMP: Loop Construct</a:t>
            </a:r>
            <a:endParaRPr lang="en-US" dirty="0"/>
          </a:p>
        </p:txBody>
      </p:sp>
      <p:pic>
        <p:nvPicPr>
          <p:cNvPr id="5" name="Picture 4">
            <a:extLst>
              <a:ext uri="{FF2B5EF4-FFF2-40B4-BE49-F238E27FC236}">
                <a16:creationId xmlns:a16="http://schemas.microsoft.com/office/drawing/2014/main" id="{C16A27FC-3585-4C20-B230-D94EF95A4460}"/>
              </a:ext>
            </a:extLst>
          </p:cNvPr>
          <p:cNvPicPr>
            <a:picLocks noChangeAspect="1"/>
          </p:cNvPicPr>
          <p:nvPr/>
        </p:nvPicPr>
        <p:blipFill>
          <a:blip r:embed="rId2"/>
          <a:stretch>
            <a:fillRect/>
          </a:stretch>
        </p:blipFill>
        <p:spPr>
          <a:xfrm>
            <a:off x="2638425" y="2238375"/>
            <a:ext cx="6915150" cy="2381250"/>
          </a:xfrm>
          <a:prstGeom prst="rect">
            <a:avLst/>
          </a:prstGeom>
        </p:spPr>
      </p:pic>
      <p:sp>
        <p:nvSpPr>
          <p:cNvPr id="7" name="TextBox 6">
            <a:extLst>
              <a:ext uri="{FF2B5EF4-FFF2-40B4-BE49-F238E27FC236}">
                <a16:creationId xmlns:a16="http://schemas.microsoft.com/office/drawing/2014/main" id="{6C984D8F-CAA0-4AE1-A15F-FC9EEDA9923A}"/>
              </a:ext>
            </a:extLst>
          </p:cNvPr>
          <p:cNvSpPr txBox="1"/>
          <p:nvPr/>
        </p:nvSpPr>
        <p:spPr>
          <a:xfrm>
            <a:off x="4105275" y="4896535"/>
            <a:ext cx="6096000" cy="400110"/>
          </a:xfrm>
          <a:prstGeom prst="rect">
            <a:avLst/>
          </a:prstGeom>
          <a:noFill/>
        </p:spPr>
        <p:txBody>
          <a:bodyPr wrap="square">
            <a:spAutoFit/>
          </a:bodyPr>
          <a:lstStyle/>
          <a:p>
            <a:r>
              <a:rPr lang="en-US" sz="2000" dirty="0">
                <a:solidFill>
                  <a:schemeClr val="accent1"/>
                </a:solidFill>
              </a:rPr>
              <a:t>Clauses supported by </a:t>
            </a:r>
            <a:r>
              <a:rPr lang="en-US" sz="2000" dirty="0">
                <a:solidFill>
                  <a:srgbClr val="FF0000"/>
                </a:solidFill>
              </a:rPr>
              <a:t>the loop construct</a:t>
            </a:r>
          </a:p>
        </p:txBody>
      </p:sp>
    </p:spTree>
    <p:extLst>
      <p:ext uri="{BB962C8B-B14F-4D97-AF65-F5344CB8AC3E}">
        <p14:creationId xmlns:p14="http://schemas.microsoft.com/office/powerpoint/2010/main" val="24275395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B68612-930A-446B-8B69-3E359E600E77}"/>
              </a:ext>
            </a:extLst>
          </p:cNvPr>
          <p:cNvSpPr>
            <a:spLocks noGrp="1"/>
          </p:cNvSpPr>
          <p:nvPr>
            <p:ph type="title"/>
          </p:nvPr>
        </p:nvSpPr>
        <p:spPr/>
        <p:txBody>
          <a:bodyPr/>
          <a:lstStyle/>
          <a:p>
            <a:r>
              <a:rPr lang="en-US" dirty="0">
                <a:solidFill>
                  <a:schemeClr val="accent1"/>
                </a:solidFill>
              </a:rPr>
              <a:t>OpenMP: Loop Construct</a:t>
            </a:r>
            <a:endParaRPr lang="en-US" dirty="0"/>
          </a:p>
        </p:txBody>
      </p:sp>
      <p:sp>
        <p:nvSpPr>
          <p:cNvPr id="3" name="Content Placeholder 2">
            <a:extLst>
              <a:ext uri="{FF2B5EF4-FFF2-40B4-BE49-F238E27FC236}">
                <a16:creationId xmlns:a16="http://schemas.microsoft.com/office/drawing/2014/main" id="{3931D9E4-FF36-46AC-8A20-72FE9898160C}"/>
              </a:ext>
            </a:extLst>
          </p:cNvPr>
          <p:cNvSpPr>
            <a:spLocks noGrp="1"/>
          </p:cNvSpPr>
          <p:nvPr>
            <p:ph idx="1"/>
          </p:nvPr>
        </p:nvSpPr>
        <p:spPr>
          <a:xfrm>
            <a:off x="933451" y="1835150"/>
            <a:ext cx="10515600" cy="4351338"/>
          </a:xfrm>
        </p:spPr>
        <p:txBody>
          <a:bodyPr>
            <a:normAutofit/>
          </a:bodyPr>
          <a:lstStyle/>
          <a:p>
            <a:pPr marL="0" indent="0">
              <a:buNone/>
            </a:pPr>
            <a:r>
              <a:rPr lang="en-US" sz="2000" u="sng" dirty="0">
                <a:solidFill>
                  <a:srgbClr val="00B050"/>
                </a:solidFill>
              </a:rPr>
              <a:t>Schedule Clause</a:t>
            </a:r>
            <a:r>
              <a:rPr lang="en-US" sz="2000" dirty="0">
                <a:solidFill>
                  <a:srgbClr val="00B050"/>
                </a:solidFill>
              </a:rPr>
              <a:t>: </a:t>
            </a:r>
          </a:p>
          <a:p>
            <a:pPr marL="0" indent="0">
              <a:buNone/>
            </a:pPr>
            <a:r>
              <a:rPr lang="en-US" sz="2000" dirty="0">
                <a:solidFill>
                  <a:schemeClr val="accent1"/>
                </a:solidFill>
              </a:rPr>
              <a:t>The</a:t>
            </a:r>
            <a:r>
              <a:rPr lang="en-US" sz="2000" dirty="0">
                <a:solidFill>
                  <a:srgbClr val="FF0000"/>
                </a:solidFill>
              </a:rPr>
              <a:t> schedule clause </a:t>
            </a:r>
            <a:r>
              <a:rPr lang="en-US" sz="2000" dirty="0">
                <a:solidFill>
                  <a:schemeClr val="accent1"/>
                </a:solidFill>
              </a:rPr>
              <a:t>describes how iterations of the given loop are divided among the threads in the team:</a:t>
            </a:r>
          </a:p>
          <a:p>
            <a:pPr lvl="1"/>
            <a:r>
              <a:rPr lang="en-US" sz="2000" dirty="0">
                <a:solidFill>
                  <a:schemeClr val="accent1"/>
                </a:solidFill>
              </a:rPr>
              <a:t>The syntax is </a:t>
            </a:r>
            <a:r>
              <a:rPr lang="en-US" sz="2000" i="1" dirty="0"/>
              <a:t>schedule(kind,[</a:t>
            </a:r>
            <a:r>
              <a:rPr lang="en-US" sz="2000" i="1" dirty="0" err="1"/>
              <a:t>chunk_size</a:t>
            </a:r>
            <a:r>
              <a:rPr lang="en-US" sz="2000" i="1" dirty="0"/>
              <a:t>])</a:t>
            </a:r>
            <a:r>
              <a:rPr lang="en-US" sz="2000" dirty="0">
                <a:solidFill>
                  <a:schemeClr val="accent1"/>
                </a:solidFill>
              </a:rPr>
              <a:t>.</a:t>
            </a:r>
          </a:p>
          <a:p>
            <a:pPr lvl="1"/>
            <a:r>
              <a:rPr lang="en-US" sz="2000" dirty="0">
                <a:solidFill>
                  <a:schemeClr val="accent1"/>
                </a:solidFill>
              </a:rPr>
              <a:t>The </a:t>
            </a:r>
            <a:r>
              <a:rPr lang="en-US" sz="2000" dirty="0">
                <a:solidFill>
                  <a:srgbClr val="00B050"/>
                </a:solidFill>
              </a:rPr>
              <a:t>default</a:t>
            </a:r>
            <a:r>
              <a:rPr lang="en-US" sz="2000" dirty="0">
                <a:solidFill>
                  <a:schemeClr val="accent1"/>
                </a:solidFill>
              </a:rPr>
              <a:t> </a:t>
            </a:r>
            <a:r>
              <a:rPr lang="en-US" sz="2000" dirty="0">
                <a:solidFill>
                  <a:srgbClr val="FF0000"/>
                </a:solidFill>
              </a:rPr>
              <a:t>schedule</a:t>
            </a:r>
            <a:r>
              <a:rPr lang="en-US" sz="2000" dirty="0">
                <a:solidFill>
                  <a:schemeClr val="accent1"/>
                </a:solidFill>
              </a:rPr>
              <a:t> is </a:t>
            </a:r>
            <a:r>
              <a:rPr lang="en-US" sz="2000" dirty="0">
                <a:solidFill>
                  <a:srgbClr val="FF0000"/>
                </a:solidFill>
              </a:rPr>
              <a:t>implementation-dependent</a:t>
            </a:r>
            <a:r>
              <a:rPr lang="en-US" sz="2000" dirty="0">
                <a:solidFill>
                  <a:schemeClr val="accent1"/>
                </a:solidFill>
              </a:rPr>
              <a:t>.</a:t>
            </a:r>
          </a:p>
          <a:p>
            <a:pPr lvl="1"/>
            <a:r>
              <a:rPr lang="en-US" sz="2000" dirty="0">
                <a:solidFill>
                  <a:schemeClr val="accent1"/>
                </a:solidFill>
              </a:rPr>
              <a:t>The granularity of this workload is a </a:t>
            </a:r>
            <a:r>
              <a:rPr lang="en-US" sz="2000" dirty="0">
                <a:solidFill>
                  <a:srgbClr val="00B050"/>
                </a:solidFill>
              </a:rPr>
              <a:t>chunk</a:t>
            </a:r>
            <a:r>
              <a:rPr lang="en-US" sz="2000" dirty="0">
                <a:solidFill>
                  <a:schemeClr val="accent1"/>
                </a:solidFill>
              </a:rPr>
              <a:t> optionally specified by the parameter </a:t>
            </a:r>
            <a:r>
              <a:rPr lang="en-US" sz="2000" i="1" dirty="0"/>
              <a:t>chunk_size</a:t>
            </a:r>
            <a:r>
              <a:rPr lang="en-US" sz="2000" i="1" dirty="0">
                <a:solidFill>
                  <a:schemeClr val="accent1"/>
                </a:solidFill>
              </a:rPr>
              <a:t>.</a:t>
            </a:r>
          </a:p>
          <a:p>
            <a:pPr lvl="1"/>
            <a:endParaRPr lang="en-US" sz="2000" i="1" dirty="0"/>
          </a:p>
          <a:p>
            <a:pPr lvl="1"/>
            <a:endParaRPr lang="en-US" sz="2000" dirty="0">
              <a:solidFill>
                <a:schemeClr val="accent1"/>
              </a:solidFill>
            </a:endParaRPr>
          </a:p>
          <a:p>
            <a:pPr marL="0" indent="0">
              <a:buNone/>
            </a:pPr>
            <a:endParaRPr lang="en-US" sz="2000" i="1" dirty="0"/>
          </a:p>
        </p:txBody>
      </p:sp>
    </p:spTree>
    <p:extLst>
      <p:ext uri="{BB962C8B-B14F-4D97-AF65-F5344CB8AC3E}">
        <p14:creationId xmlns:p14="http://schemas.microsoft.com/office/powerpoint/2010/main" val="7817881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A2AF3B-D6B4-4310-8FC7-DC2ECBE889E0}"/>
              </a:ext>
            </a:extLst>
          </p:cNvPr>
          <p:cNvSpPr>
            <a:spLocks noGrp="1"/>
          </p:cNvSpPr>
          <p:nvPr>
            <p:ph type="title"/>
          </p:nvPr>
        </p:nvSpPr>
        <p:spPr/>
        <p:txBody>
          <a:bodyPr/>
          <a:lstStyle/>
          <a:p>
            <a:r>
              <a:rPr lang="en-US" dirty="0">
                <a:solidFill>
                  <a:schemeClr val="accent1"/>
                </a:solidFill>
              </a:rPr>
              <a:t>OpenMP: Loop Construct</a:t>
            </a:r>
            <a:endParaRPr lang="en-US" dirty="0"/>
          </a:p>
        </p:txBody>
      </p:sp>
      <p:sp>
        <p:nvSpPr>
          <p:cNvPr id="3" name="Content Placeholder 2">
            <a:extLst>
              <a:ext uri="{FF2B5EF4-FFF2-40B4-BE49-F238E27FC236}">
                <a16:creationId xmlns:a16="http://schemas.microsoft.com/office/drawing/2014/main" id="{8FF3A741-5E2E-4825-B913-B199ECE1E60F}"/>
              </a:ext>
            </a:extLst>
          </p:cNvPr>
          <p:cNvSpPr>
            <a:spLocks noGrp="1"/>
          </p:cNvSpPr>
          <p:nvPr>
            <p:ph idx="1"/>
          </p:nvPr>
        </p:nvSpPr>
        <p:spPr/>
        <p:txBody>
          <a:bodyPr/>
          <a:lstStyle/>
          <a:p>
            <a:pPr marL="0" indent="0">
              <a:buNone/>
            </a:pPr>
            <a:r>
              <a:rPr lang="en-US" sz="2000" i="1" dirty="0"/>
              <a:t>STATIC</a:t>
            </a:r>
            <a:r>
              <a:rPr lang="en-US" sz="2000" dirty="0">
                <a:solidFill>
                  <a:schemeClr val="accent1"/>
                </a:solidFill>
              </a:rPr>
              <a:t>: </a:t>
            </a:r>
          </a:p>
          <a:p>
            <a:r>
              <a:rPr lang="en-US" sz="2000" dirty="0">
                <a:solidFill>
                  <a:schemeClr val="accent1"/>
                </a:solidFill>
              </a:rPr>
              <a:t>Loops iterations are divided into pieces of size </a:t>
            </a:r>
            <a:r>
              <a:rPr lang="en-US" sz="2000" i="1" dirty="0"/>
              <a:t>chunk_size </a:t>
            </a:r>
            <a:r>
              <a:rPr lang="en-US" sz="2000" dirty="0">
                <a:solidFill>
                  <a:schemeClr val="accent1"/>
                </a:solidFill>
              </a:rPr>
              <a:t>and then </a:t>
            </a:r>
            <a:r>
              <a:rPr lang="en-US" sz="2000" dirty="0">
                <a:solidFill>
                  <a:srgbClr val="FF0000"/>
                </a:solidFill>
              </a:rPr>
              <a:t>statically </a:t>
            </a:r>
            <a:r>
              <a:rPr lang="en-US" sz="2000" dirty="0">
                <a:solidFill>
                  <a:schemeClr val="accent1"/>
                </a:solidFill>
              </a:rPr>
              <a:t>assigned to threads in a </a:t>
            </a:r>
            <a:r>
              <a:rPr lang="en-US" sz="2000" dirty="0">
                <a:solidFill>
                  <a:srgbClr val="FF0000"/>
                </a:solidFill>
              </a:rPr>
              <a:t>round robin </a:t>
            </a:r>
            <a:r>
              <a:rPr lang="en-US" sz="2000" dirty="0">
                <a:solidFill>
                  <a:schemeClr val="accent1"/>
                </a:solidFill>
              </a:rPr>
              <a:t>manner, in the order of the </a:t>
            </a:r>
            <a:r>
              <a:rPr lang="en-US" sz="2000" dirty="0">
                <a:solidFill>
                  <a:srgbClr val="00B050"/>
                </a:solidFill>
              </a:rPr>
              <a:t>thread number</a:t>
            </a:r>
            <a:r>
              <a:rPr lang="en-US" sz="2000" dirty="0">
                <a:solidFill>
                  <a:schemeClr val="accent1"/>
                </a:solidFill>
              </a:rPr>
              <a:t>.</a:t>
            </a:r>
          </a:p>
          <a:p>
            <a:r>
              <a:rPr lang="en-US" sz="2000" dirty="0">
                <a:solidFill>
                  <a:schemeClr val="accent1"/>
                </a:solidFill>
              </a:rPr>
              <a:t>If </a:t>
            </a:r>
            <a:r>
              <a:rPr lang="en-US" sz="2000" i="1" dirty="0"/>
              <a:t>chunk_size </a:t>
            </a:r>
            <a:r>
              <a:rPr lang="en-US" sz="2000" dirty="0">
                <a:solidFill>
                  <a:schemeClr val="accent1"/>
                </a:solidFill>
              </a:rPr>
              <a:t>is not specified, the iterations are </a:t>
            </a:r>
            <a:r>
              <a:rPr lang="en-US" sz="2000" dirty="0">
                <a:solidFill>
                  <a:srgbClr val="FF0000"/>
                </a:solidFill>
              </a:rPr>
              <a:t>evenly</a:t>
            </a:r>
            <a:r>
              <a:rPr lang="en-US" sz="2000" dirty="0">
                <a:solidFill>
                  <a:schemeClr val="accent1"/>
                </a:solidFill>
              </a:rPr>
              <a:t> and </a:t>
            </a:r>
            <a:r>
              <a:rPr lang="en-US" sz="2000" dirty="0">
                <a:solidFill>
                  <a:srgbClr val="FF0000"/>
                </a:solidFill>
              </a:rPr>
              <a:t>contiguously</a:t>
            </a:r>
            <a:r>
              <a:rPr lang="en-US" sz="2000" dirty="0">
                <a:solidFill>
                  <a:schemeClr val="accent1"/>
                </a:solidFill>
              </a:rPr>
              <a:t> divided among the threads.</a:t>
            </a:r>
          </a:p>
          <a:p>
            <a:r>
              <a:rPr lang="en-US" sz="2000" dirty="0">
                <a:solidFill>
                  <a:schemeClr val="accent1"/>
                </a:solidFill>
              </a:rPr>
              <a:t>It has the </a:t>
            </a:r>
            <a:r>
              <a:rPr lang="en-US" sz="2000" dirty="0">
                <a:solidFill>
                  <a:srgbClr val="FF0000"/>
                </a:solidFill>
              </a:rPr>
              <a:t>smallest overhead </a:t>
            </a:r>
            <a:r>
              <a:rPr lang="en-US" sz="2000" dirty="0">
                <a:solidFill>
                  <a:schemeClr val="accent1"/>
                </a:solidFill>
              </a:rPr>
              <a:t>and is the default on many OpenMP-enabled compiler.</a:t>
            </a:r>
          </a:p>
          <a:p>
            <a:endParaRPr lang="en-US" dirty="0">
              <a:solidFill>
                <a:schemeClr val="accent1"/>
              </a:solidFill>
            </a:endParaRPr>
          </a:p>
          <a:p>
            <a:endParaRPr lang="en-US" sz="2800" dirty="0">
              <a:solidFill>
                <a:schemeClr val="accent1"/>
              </a:solidFill>
            </a:endParaRPr>
          </a:p>
          <a:p>
            <a:endParaRPr lang="en-US" dirty="0"/>
          </a:p>
        </p:txBody>
      </p:sp>
      <p:pic>
        <p:nvPicPr>
          <p:cNvPr id="4" name="Picture 3">
            <a:extLst>
              <a:ext uri="{FF2B5EF4-FFF2-40B4-BE49-F238E27FC236}">
                <a16:creationId xmlns:a16="http://schemas.microsoft.com/office/drawing/2014/main" id="{ED3F2C30-4780-4377-8ABA-62B2D0406089}"/>
              </a:ext>
            </a:extLst>
          </p:cNvPr>
          <p:cNvPicPr>
            <a:picLocks noChangeAspect="1"/>
          </p:cNvPicPr>
          <p:nvPr/>
        </p:nvPicPr>
        <p:blipFill>
          <a:blip r:embed="rId2"/>
          <a:stretch>
            <a:fillRect/>
          </a:stretch>
        </p:blipFill>
        <p:spPr>
          <a:xfrm>
            <a:off x="995362" y="4506789"/>
            <a:ext cx="10906125" cy="838933"/>
          </a:xfrm>
          <a:prstGeom prst="rect">
            <a:avLst/>
          </a:prstGeom>
        </p:spPr>
      </p:pic>
    </p:spTree>
    <p:extLst>
      <p:ext uri="{BB962C8B-B14F-4D97-AF65-F5344CB8AC3E}">
        <p14:creationId xmlns:p14="http://schemas.microsoft.com/office/powerpoint/2010/main" val="42153301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6D13A0-B5DF-48AD-B4C6-6B0462729C9F}"/>
              </a:ext>
            </a:extLst>
          </p:cNvPr>
          <p:cNvSpPr>
            <a:spLocks noGrp="1"/>
          </p:cNvSpPr>
          <p:nvPr>
            <p:ph type="title"/>
          </p:nvPr>
        </p:nvSpPr>
        <p:spPr/>
        <p:txBody>
          <a:bodyPr/>
          <a:lstStyle/>
          <a:p>
            <a:r>
              <a:rPr lang="en-US" dirty="0">
                <a:solidFill>
                  <a:schemeClr val="accent1"/>
                </a:solidFill>
              </a:rPr>
              <a:t>OpenMP: Loop Construct</a:t>
            </a:r>
            <a:endParaRPr lang="en-US" dirty="0"/>
          </a:p>
        </p:txBody>
      </p:sp>
      <p:sp>
        <p:nvSpPr>
          <p:cNvPr id="3" name="Content Placeholder 2">
            <a:extLst>
              <a:ext uri="{FF2B5EF4-FFF2-40B4-BE49-F238E27FC236}">
                <a16:creationId xmlns:a16="http://schemas.microsoft.com/office/drawing/2014/main" id="{6D00C05C-7BF6-41E8-BEE6-5406D4064AB9}"/>
              </a:ext>
            </a:extLst>
          </p:cNvPr>
          <p:cNvSpPr>
            <a:spLocks noGrp="1"/>
          </p:cNvSpPr>
          <p:nvPr>
            <p:ph idx="1"/>
          </p:nvPr>
        </p:nvSpPr>
        <p:spPr/>
        <p:txBody>
          <a:bodyPr/>
          <a:lstStyle/>
          <a:p>
            <a:pPr marL="0" indent="0">
              <a:buNone/>
            </a:pPr>
            <a:r>
              <a:rPr lang="en-US" sz="2000" i="1" dirty="0"/>
              <a:t>DYNAMIC</a:t>
            </a:r>
            <a:r>
              <a:rPr lang="en-US" sz="2000" dirty="0">
                <a:solidFill>
                  <a:schemeClr val="accent1"/>
                </a:solidFill>
              </a:rPr>
              <a:t>:</a:t>
            </a:r>
          </a:p>
          <a:p>
            <a:r>
              <a:rPr lang="en-US" sz="2000" dirty="0">
                <a:solidFill>
                  <a:schemeClr val="accent1"/>
                </a:solidFill>
              </a:rPr>
              <a:t>Loops iterations are divided into pieces of size </a:t>
            </a:r>
            <a:r>
              <a:rPr lang="en-US" sz="2000" i="1" dirty="0"/>
              <a:t>chunk_size </a:t>
            </a:r>
            <a:r>
              <a:rPr lang="en-US" sz="2000" dirty="0">
                <a:solidFill>
                  <a:schemeClr val="accent1"/>
                </a:solidFill>
              </a:rPr>
              <a:t>and then </a:t>
            </a:r>
            <a:r>
              <a:rPr lang="en-US" sz="2000" dirty="0">
                <a:solidFill>
                  <a:srgbClr val="FF0000"/>
                </a:solidFill>
              </a:rPr>
              <a:t>dynamically</a:t>
            </a:r>
            <a:r>
              <a:rPr lang="en-US" sz="2000" dirty="0">
                <a:solidFill>
                  <a:schemeClr val="accent1"/>
                </a:solidFill>
              </a:rPr>
              <a:t> assigned to  threads as the threads request them.</a:t>
            </a:r>
          </a:p>
          <a:p>
            <a:r>
              <a:rPr lang="en-US" sz="2000" dirty="0">
                <a:solidFill>
                  <a:schemeClr val="accent1"/>
                </a:solidFill>
              </a:rPr>
              <a:t>When a thread is finished with one chunk, it is dynamically assigned another chunk until there is no more chunk to work on.</a:t>
            </a:r>
          </a:p>
          <a:p>
            <a:r>
              <a:rPr lang="en-US" sz="2000" dirty="0">
                <a:solidFill>
                  <a:schemeClr val="accent1"/>
                </a:solidFill>
              </a:rPr>
              <a:t>The default </a:t>
            </a:r>
            <a:r>
              <a:rPr lang="en-US" sz="2000" i="1" dirty="0"/>
              <a:t>chunk_size </a:t>
            </a:r>
            <a:r>
              <a:rPr lang="en-US" sz="2000" dirty="0">
                <a:solidFill>
                  <a:schemeClr val="accent1"/>
                </a:solidFill>
              </a:rPr>
              <a:t>is </a:t>
            </a:r>
            <a:r>
              <a:rPr lang="en-US" sz="2000" dirty="0">
                <a:solidFill>
                  <a:srgbClr val="FF0000"/>
                </a:solidFill>
              </a:rPr>
              <a:t>one</a:t>
            </a:r>
            <a:r>
              <a:rPr lang="en-US" sz="2000" dirty="0">
                <a:solidFill>
                  <a:schemeClr val="accent1"/>
                </a:solidFill>
              </a:rPr>
              <a:t>.</a:t>
            </a:r>
          </a:p>
          <a:p>
            <a:pPr marL="0" indent="0">
              <a:buNone/>
            </a:pPr>
            <a:endParaRPr lang="en-US" sz="2000" dirty="0">
              <a:solidFill>
                <a:schemeClr val="accent1"/>
              </a:solidFill>
            </a:endParaRPr>
          </a:p>
          <a:p>
            <a:pPr marL="0" indent="0">
              <a:buNone/>
            </a:pPr>
            <a:endParaRPr lang="en-US" sz="2000" dirty="0">
              <a:solidFill>
                <a:schemeClr val="accent1"/>
              </a:solidFill>
            </a:endParaRPr>
          </a:p>
          <a:p>
            <a:endParaRPr lang="en-US" sz="2000" dirty="0">
              <a:solidFill>
                <a:schemeClr val="accent1"/>
              </a:solidFill>
            </a:endParaRPr>
          </a:p>
          <a:p>
            <a:pPr marL="0" indent="0">
              <a:buNone/>
            </a:pPr>
            <a:r>
              <a:rPr lang="en-US" sz="2000" dirty="0">
                <a:solidFill>
                  <a:schemeClr val="accent1"/>
                </a:solidFill>
              </a:rPr>
              <a:t> </a:t>
            </a:r>
          </a:p>
          <a:p>
            <a:pPr marL="0" indent="0">
              <a:buNone/>
            </a:pPr>
            <a:endParaRPr lang="en-US" dirty="0"/>
          </a:p>
        </p:txBody>
      </p:sp>
      <p:pic>
        <p:nvPicPr>
          <p:cNvPr id="6" name="Picture 5">
            <a:extLst>
              <a:ext uri="{FF2B5EF4-FFF2-40B4-BE49-F238E27FC236}">
                <a16:creationId xmlns:a16="http://schemas.microsoft.com/office/drawing/2014/main" id="{19092339-BB29-4504-AD59-8197610379E1}"/>
              </a:ext>
            </a:extLst>
          </p:cNvPr>
          <p:cNvPicPr>
            <a:picLocks noChangeAspect="1"/>
          </p:cNvPicPr>
          <p:nvPr/>
        </p:nvPicPr>
        <p:blipFill>
          <a:blip r:embed="rId2"/>
          <a:stretch>
            <a:fillRect/>
          </a:stretch>
        </p:blipFill>
        <p:spPr>
          <a:xfrm>
            <a:off x="976312" y="4281377"/>
            <a:ext cx="10787063" cy="854421"/>
          </a:xfrm>
          <a:prstGeom prst="rect">
            <a:avLst/>
          </a:prstGeom>
        </p:spPr>
      </p:pic>
    </p:spTree>
    <p:extLst>
      <p:ext uri="{BB962C8B-B14F-4D97-AF65-F5344CB8AC3E}">
        <p14:creationId xmlns:p14="http://schemas.microsoft.com/office/powerpoint/2010/main" val="51708738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37EF92-E19A-4A1A-8D1B-7D05FF0A0BA5}"/>
              </a:ext>
            </a:extLst>
          </p:cNvPr>
          <p:cNvSpPr>
            <a:spLocks noGrp="1"/>
          </p:cNvSpPr>
          <p:nvPr>
            <p:ph type="title"/>
          </p:nvPr>
        </p:nvSpPr>
        <p:spPr/>
        <p:txBody>
          <a:bodyPr/>
          <a:lstStyle/>
          <a:p>
            <a:r>
              <a:rPr lang="en-US" dirty="0">
                <a:solidFill>
                  <a:schemeClr val="accent1"/>
                </a:solidFill>
              </a:rPr>
              <a:t>OpenMP: Loop Construct</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BBB390B-5531-4B38-94BF-81E548FEF946}"/>
                  </a:ext>
                </a:extLst>
              </p:cNvPr>
              <p:cNvSpPr>
                <a:spLocks noGrp="1"/>
              </p:cNvSpPr>
              <p:nvPr>
                <p:ph idx="1"/>
              </p:nvPr>
            </p:nvSpPr>
            <p:spPr/>
            <p:txBody>
              <a:bodyPr/>
              <a:lstStyle/>
              <a:p>
                <a:pPr marL="0" indent="0">
                  <a:buNone/>
                </a:pPr>
                <a:r>
                  <a:rPr lang="en-US" sz="2000" i="1" dirty="0"/>
                  <a:t>GUIDED</a:t>
                </a:r>
                <a:r>
                  <a:rPr lang="en-US" sz="2000" dirty="0">
                    <a:solidFill>
                      <a:schemeClr val="accent1"/>
                    </a:solidFill>
                  </a:rPr>
                  <a:t>:</a:t>
                </a:r>
              </a:p>
              <a:p>
                <a:r>
                  <a:rPr lang="en-US" sz="2000" b="0" i="0" dirty="0">
                    <a:solidFill>
                      <a:schemeClr val="accent1"/>
                    </a:solidFill>
                    <a:effectLst/>
                  </a:rPr>
                  <a:t>The behavior is similar to </a:t>
                </a:r>
                <a:r>
                  <a:rPr lang="en-US" sz="2000" i="1" dirty="0"/>
                  <a:t>DYNAMIC </a:t>
                </a:r>
                <a:r>
                  <a:rPr lang="en-US" sz="2000" b="0" i="0" dirty="0">
                    <a:solidFill>
                      <a:schemeClr val="accent1"/>
                    </a:solidFill>
                    <a:effectLst/>
                  </a:rPr>
                  <a:t>except that the </a:t>
                </a:r>
                <a:r>
                  <a:rPr lang="en-US" sz="2000" b="0" i="0" dirty="0">
                    <a:solidFill>
                      <a:srgbClr val="FF0000"/>
                    </a:solidFill>
                    <a:effectLst/>
                  </a:rPr>
                  <a:t>block size </a:t>
                </a:r>
                <a:r>
                  <a:rPr lang="en-US" sz="2000" b="0" i="0" dirty="0">
                    <a:solidFill>
                      <a:srgbClr val="00B050"/>
                    </a:solidFill>
                    <a:effectLst/>
                  </a:rPr>
                  <a:t>decreases</a:t>
                </a:r>
                <a:r>
                  <a:rPr lang="en-US" sz="2000" b="0" i="0" dirty="0">
                    <a:solidFill>
                      <a:schemeClr val="accent1"/>
                    </a:solidFill>
                    <a:effectLst/>
                  </a:rPr>
                  <a:t> each time a parcel of work is given to a thread.</a:t>
                </a:r>
              </a:p>
              <a:p>
                <a:r>
                  <a:rPr lang="en-US" sz="2000" dirty="0">
                    <a:solidFill>
                      <a:schemeClr val="accent1"/>
                    </a:solidFill>
                  </a:rPr>
                  <a:t>When </a:t>
                </a:r>
                <a:r>
                  <a:rPr lang="en-US" sz="2000" i="1" dirty="0"/>
                  <a:t>chunk_size=1</a:t>
                </a:r>
                <a:r>
                  <a:rPr lang="en-US" sz="2000" dirty="0">
                    <a:solidFill>
                      <a:schemeClr val="accent1"/>
                    </a:solidFill>
                  </a:rPr>
                  <a:t>, the size of each chunk is </a:t>
                </a:r>
                <a:r>
                  <a:rPr lang="en-US" sz="2000" dirty="0">
                    <a:solidFill>
                      <a:srgbClr val="FF0000"/>
                    </a:solidFill>
                  </a:rPr>
                  <a:t>proportional</a:t>
                </a:r>
                <a:r>
                  <a:rPr lang="en-US" sz="2000" dirty="0">
                    <a:solidFill>
                      <a:schemeClr val="accent1"/>
                    </a:solidFill>
                  </a:rPr>
                  <a:t> to </a:t>
                </a:r>
                <a:r>
                  <a:rPr lang="en-US" sz="2000" dirty="0">
                    <a:solidFill>
                      <a:schemeClr val="tx1"/>
                    </a:solidFill>
                  </a:rPr>
                  <a:t> </a:t>
                </a:r>
                <a14:m>
                  <m:oMath xmlns:m="http://schemas.openxmlformats.org/officeDocument/2006/math">
                    <m:box>
                      <m:boxPr>
                        <m:ctrlPr>
                          <a:rPr lang="en-US" sz="2400" i="1" dirty="0" smtClean="0">
                            <a:solidFill>
                              <a:schemeClr val="tx1"/>
                            </a:solidFill>
                            <a:latin typeface="Cambria Math" panose="02040503050406030204" pitchFamily="18" charset="0"/>
                          </a:rPr>
                        </m:ctrlPr>
                      </m:boxPr>
                      <m:e>
                        <m:argPr>
                          <m:argSz m:val="-1"/>
                        </m:argPr>
                        <m:f>
                          <m:fPr>
                            <m:ctrlPr>
                              <a:rPr lang="en-US" sz="2400" i="1" dirty="0" smtClean="0">
                                <a:solidFill>
                                  <a:schemeClr val="tx1"/>
                                </a:solidFill>
                                <a:latin typeface="Cambria Math" panose="02040503050406030204" pitchFamily="18" charset="0"/>
                              </a:rPr>
                            </m:ctrlPr>
                          </m:fPr>
                          <m:num>
                            <m:r>
                              <a:rPr lang="en-US" sz="2400" i="1" dirty="0">
                                <a:solidFill>
                                  <a:schemeClr val="tx1"/>
                                </a:solidFill>
                                <a:latin typeface="Cambria Math" panose="02040503050406030204" pitchFamily="18" charset="0"/>
                              </a:rPr>
                              <m:t>𝑡h𝑒</m:t>
                            </m:r>
                            <m:r>
                              <a:rPr lang="en-US" sz="2400" i="1" dirty="0">
                                <a:solidFill>
                                  <a:schemeClr val="tx1"/>
                                </a:solidFill>
                                <a:latin typeface="Cambria Math" panose="02040503050406030204" pitchFamily="18" charset="0"/>
                              </a:rPr>
                              <m:t> </m:t>
                            </m:r>
                            <m:r>
                              <a:rPr lang="en-US" sz="2400" i="1" dirty="0">
                                <a:solidFill>
                                  <a:schemeClr val="tx1"/>
                                </a:solidFill>
                                <a:latin typeface="Cambria Math" panose="02040503050406030204" pitchFamily="18" charset="0"/>
                              </a:rPr>
                              <m:t>𝑛𝑢𝑚𝑏𝑒𝑟</m:t>
                            </m:r>
                            <m:r>
                              <a:rPr lang="en-US" sz="2400" i="1" dirty="0">
                                <a:solidFill>
                                  <a:schemeClr val="tx1"/>
                                </a:solidFill>
                                <a:latin typeface="Cambria Math" panose="02040503050406030204" pitchFamily="18" charset="0"/>
                              </a:rPr>
                              <m:t> </m:t>
                            </m:r>
                            <m:r>
                              <a:rPr lang="en-US" sz="2400" i="1" dirty="0">
                                <a:solidFill>
                                  <a:schemeClr val="tx1"/>
                                </a:solidFill>
                                <a:latin typeface="Cambria Math" panose="02040503050406030204" pitchFamily="18" charset="0"/>
                              </a:rPr>
                              <m:t>𝑜𝑓</m:t>
                            </m:r>
                            <m:r>
                              <a:rPr lang="en-US" sz="2400" i="1" dirty="0">
                                <a:solidFill>
                                  <a:schemeClr val="tx1"/>
                                </a:solidFill>
                                <a:latin typeface="Cambria Math" panose="02040503050406030204" pitchFamily="18" charset="0"/>
                              </a:rPr>
                              <m:t> </m:t>
                            </m:r>
                            <m:r>
                              <a:rPr lang="en-US" sz="2400" i="1" dirty="0">
                                <a:solidFill>
                                  <a:schemeClr val="tx1"/>
                                </a:solidFill>
                                <a:latin typeface="Cambria Math" panose="02040503050406030204" pitchFamily="18" charset="0"/>
                              </a:rPr>
                              <m:t>𝑢𝑛𝑎𝑠𝑠𝑖𝑔𝑛𝑒𝑑</m:t>
                            </m:r>
                            <m:r>
                              <a:rPr lang="en-US" sz="2400" i="1" dirty="0">
                                <a:solidFill>
                                  <a:schemeClr val="tx1"/>
                                </a:solidFill>
                                <a:latin typeface="Cambria Math" panose="02040503050406030204" pitchFamily="18" charset="0"/>
                              </a:rPr>
                              <m:t> </m:t>
                            </m:r>
                            <m:r>
                              <a:rPr lang="en-US" sz="2400" i="1" dirty="0">
                                <a:solidFill>
                                  <a:schemeClr val="tx1"/>
                                </a:solidFill>
                                <a:latin typeface="Cambria Math" panose="02040503050406030204" pitchFamily="18" charset="0"/>
                              </a:rPr>
                              <m:t>𝑖𝑡𝑒𝑟𝑎𝑡𝑖𝑜𝑛𝑠</m:t>
                            </m:r>
                          </m:num>
                          <m:den>
                            <m:r>
                              <a:rPr lang="en-US" sz="2400" b="0" i="1" dirty="0" smtClean="0">
                                <a:solidFill>
                                  <a:schemeClr val="tx1"/>
                                </a:solidFill>
                                <a:latin typeface="Cambria Math" panose="02040503050406030204" pitchFamily="18" charset="0"/>
                              </a:rPr>
                              <m:t>𝑡h𝑒</m:t>
                            </m:r>
                            <m:r>
                              <a:rPr lang="en-US" sz="2400" b="0" i="1" dirty="0" smtClean="0">
                                <a:solidFill>
                                  <a:schemeClr val="tx1"/>
                                </a:solidFill>
                                <a:latin typeface="Cambria Math" panose="02040503050406030204" pitchFamily="18" charset="0"/>
                              </a:rPr>
                              <m:t> </m:t>
                            </m:r>
                            <m:r>
                              <a:rPr lang="en-US" sz="2400" b="0" i="1" dirty="0" smtClean="0">
                                <a:solidFill>
                                  <a:schemeClr val="tx1"/>
                                </a:solidFill>
                                <a:latin typeface="Cambria Math" panose="02040503050406030204" pitchFamily="18" charset="0"/>
                              </a:rPr>
                              <m:t>𝑛𝑢𝑚𝑏𝑒𝑟</m:t>
                            </m:r>
                            <m:r>
                              <a:rPr lang="en-US" sz="2400" b="0" i="1" dirty="0" smtClean="0">
                                <a:solidFill>
                                  <a:schemeClr val="tx1"/>
                                </a:solidFill>
                                <a:latin typeface="Cambria Math" panose="02040503050406030204" pitchFamily="18" charset="0"/>
                              </a:rPr>
                              <m:t> </m:t>
                            </m:r>
                            <m:r>
                              <a:rPr lang="en-US" sz="2400" b="0" i="1" dirty="0" smtClean="0">
                                <a:solidFill>
                                  <a:schemeClr val="tx1"/>
                                </a:solidFill>
                                <a:latin typeface="Cambria Math" panose="02040503050406030204" pitchFamily="18" charset="0"/>
                              </a:rPr>
                              <m:t>𝑜𝑓</m:t>
                            </m:r>
                            <m:r>
                              <a:rPr lang="en-US" sz="2400" b="0" i="1" dirty="0" smtClean="0">
                                <a:solidFill>
                                  <a:schemeClr val="tx1"/>
                                </a:solidFill>
                                <a:latin typeface="Cambria Math" panose="02040503050406030204" pitchFamily="18" charset="0"/>
                              </a:rPr>
                              <m:t> </m:t>
                            </m:r>
                            <m:r>
                              <a:rPr lang="en-US" sz="2400" b="0" i="1" dirty="0" smtClean="0">
                                <a:solidFill>
                                  <a:schemeClr val="tx1"/>
                                </a:solidFill>
                                <a:latin typeface="Cambria Math" panose="02040503050406030204" pitchFamily="18" charset="0"/>
                              </a:rPr>
                              <m:t>𝑡h𝑟𝑒𝑎𝑑𝑠</m:t>
                            </m:r>
                          </m:den>
                        </m:f>
                      </m:e>
                    </m:box>
                  </m:oMath>
                </a14:m>
                <a:r>
                  <a:rPr lang="en-US" sz="2000" dirty="0">
                    <a:solidFill>
                      <a:schemeClr val="accent1"/>
                    </a:solidFill>
                  </a:rPr>
                  <a:t>, </a:t>
                </a:r>
                <a:r>
                  <a:rPr lang="en-US" sz="2000" dirty="0">
                    <a:solidFill>
                      <a:srgbClr val="00B050"/>
                    </a:solidFill>
                  </a:rPr>
                  <a:t>decreasing</a:t>
                </a:r>
                <a:r>
                  <a:rPr lang="en-US" sz="2000" dirty="0">
                    <a:solidFill>
                      <a:schemeClr val="accent1"/>
                    </a:solidFill>
                  </a:rPr>
                  <a:t> over time down to </a:t>
                </a:r>
                <a:r>
                  <a:rPr lang="en-US" sz="2000" i="1" dirty="0"/>
                  <a:t>1</a:t>
                </a:r>
                <a:r>
                  <a:rPr lang="en-US" sz="2000" i="1" dirty="0">
                    <a:solidFill>
                      <a:schemeClr val="accent1"/>
                    </a:solidFill>
                  </a:rPr>
                  <a:t>.</a:t>
                </a:r>
              </a:p>
              <a:p>
                <a:r>
                  <a:rPr lang="en-US" sz="2000" i="1" dirty="0">
                    <a:solidFill>
                      <a:schemeClr val="accent1"/>
                    </a:solidFill>
                  </a:rPr>
                  <a:t>When </a:t>
                </a:r>
                <a:r>
                  <a:rPr lang="en-US" sz="2000" i="1" dirty="0"/>
                  <a:t>chunk_size=k&gt;1</a:t>
                </a:r>
                <a:r>
                  <a:rPr lang="en-US" sz="2000" dirty="0">
                    <a:solidFill>
                      <a:schemeClr val="accent1"/>
                    </a:solidFill>
                  </a:rPr>
                  <a:t>, the size each chunk is determined the same way, with the restriction that the chunks do not contain </a:t>
                </a:r>
                <a:r>
                  <a:rPr lang="en-US" sz="2000" dirty="0">
                    <a:solidFill>
                      <a:srgbClr val="FF0000"/>
                    </a:solidFill>
                  </a:rPr>
                  <a:t>fewer than </a:t>
                </a:r>
                <a:r>
                  <a:rPr lang="en-US" sz="2000" i="1" dirty="0"/>
                  <a:t>k </a:t>
                </a:r>
                <a:r>
                  <a:rPr lang="en-US" sz="2000" dirty="0">
                    <a:solidFill>
                      <a:schemeClr val="accent1"/>
                    </a:solidFill>
                  </a:rPr>
                  <a:t>iterations, with  a possible exception that the last chunk may have fewer than </a:t>
                </a:r>
                <a:r>
                  <a:rPr lang="en-US" sz="2000" i="1" dirty="0"/>
                  <a:t>k </a:t>
                </a:r>
                <a:r>
                  <a:rPr lang="en-US" sz="2000" dirty="0">
                    <a:solidFill>
                      <a:schemeClr val="accent1"/>
                    </a:solidFill>
                  </a:rPr>
                  <a:t>iterations.</a:t>
                </a:r>
              </a:p>
              <a:p>
                <a:pPr marL="0" indent="0">
                  <a:buNone/>
                </a:pPr>
                <a:endParaRPr lang="en-US" sz="2000" dirty="0">
                  <a:solidFill>
                    <a:schemeClr val="accent1"/>
                  </a:solidFill>
                </a:endParaRPr>
              </a:p>
              <a:p>
                <a:pPr marL="0" indent="0">
                  <a:buNone/>
                </a:pPr>
                <a:endParaRPr lang="en-US" dirty="0"/>
              </a:p>
            </p:txBody>
          </p:sp>
        </mc:Choice>
        <mc:Fallback xmlns="">
          <p:sp>
            <p:nvSpPr>
              <p:cNvPr id="3" name="Content Placeholder 2">
                <a:extLst>
                  <a:ext uri="{FF2B5EF4-FFF2-40B4-BE49-F238E27FC236}">
                    <a16:creationId xmlns:a16="http://schemas.microsoft.com/office/drawing/2014/main" id="{EBBB390B-5531-4B38-94BF-81E548FEF946}"/>
                  </a:ext>
                </a:extLst>
              </p:cNvPr>
              <p:cNvSpPr>
                <a:spLocks noGrp="1" noRot="1" noChangeAspect="1" noMove="1" noResize="1" noEditPoints="1" noAdjustHandles="1" noChangeArrowheads="1" noChangeShapeType="1" noTextEdit="1"/>
              </p:cNvSpPr>
              <p:nvPr>
                <p:ph idx="1"/>
              </p:nvPr>
            </p:nvSpPr>
            <p:spPr>
              <a:blipFill>
                <a:blip r:embed="rId2"/>
                <a:stretch>
                  <a:fillRect l="-638" t="-1401"/>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9A98FD2D-B2EA-495C-9E99-EEAFA668FD41}"/>
              </a:ext>
            </a:extLst>
          </p:cNvPr>
          <p:cNvPicPr>
            <a:picLocks noChangeAspect="1"/>
          </p:cNvPicPr>
          <p:nvPr/>
        </p:nvPicPr>
        <p:blipFill>
          <a:blip r:embed="rId3"/>
          <a:stretch>
            <a:fillRect/>
          </a:stretch>
        </p:blipFill>
        <p:spPr>
          <a:xfrm>
            <a:off x="1076324" y="4743323"/>
            <a:ext cx="9153526" cy="1568578"/>
          </a:xfrm>
          <a:prstGeom prst="rect">
            <a:avLst/>
          </a:prstGeom>
        </p:spPr>
      </p:pic>
    </p:spTree>
    <p:extLst>
      <p:ext uri="{BB962C8B-B14F-4D97-AF65-F5344CB8AC3E}">
        <p14:creationId xmlns:p14="http://schemas.microsoft.com/office/powerpoint/2010/main" val="20897285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3BC1E-3E82-46F8-AB2D-4B329117DE31}"/>
              </a:ext>
            </a:extLst>
          </p:cNvPr>
          <p:cNvSpPr>
            <a:spLocks noGrp="1"/>
          </p:cNvSpPr>
          <p:nvPr>
            <p:ph type="title"/>
          </p:nvPr>
        </p:nvSpPr>
        <p:spPr/>
        <p:txBody>
          <a:bodyPr/>
          <a:lstStyle/>
          <a:p>
            <a:r>
              <a:rPr lang="en-US" dirty="0">
                <a:solidFill>
                  <a:schemeClr val="accent1"/>
                </a:solidFill>
              </a:rPr>
              <a:t>OpenMP: Loop Construct</a:t>
            </a:r>
            <a:endParaRPr lang="en-US" dirty="0"/>
          </a:p>
        </p:txBody>
      </p:sp>
      <p:sp>
        <p:nvSpPr>
          <p:cNvPr id="3" name="Content Placeholder 2">
            <a:extLst>
              <a:ext uri="{FF2B5EF4-FFF2-40B4-BE49-F238E27FC236}">
                <a16:creationId xmlns:a16="http://schemas.microsoft.com/office/drawing/2014/main" id="{2EEC5FFB-D697-43B8-B65B-AB62B66F3DA4}"/>
              </a:ext>
            </a:extLst>
          </p:cNvPr>
          <p:cNvSpPr>
            <a:spLocks noGrp="1"/>
          </p:cNvSpPr>
          <p:nvPr>
            <p:ph idx="1"/>
          </p:nvPr>
        </p:nvSpPr>
        <p:spPr/>
        <p:txBody>
          <a:bodyPr/>
          <a:lstStyle/>
          <a:p>
            <a:pPr marL="0" indent="0">
              <a:buNone/>
            </a:pPr>
            <a:r>
              <a:rPr lang="en-US" sz="2000" i="1" dirty="0"/>
              <a:t>RUNTIME</a:t>
            </a:r>
            <a:r>
              <a:rPr lang="en-US" sz="2000" dirty="0">
                <a:solidFill>
                  <a:schemeClr val="accent1"/>
                </a:solidFill>
              </a:rPr>
              <a:t>:</a:t>
            </a:r>
          </a:p>
          <a:p>
            <a:r>
              <a:rPr lang="en-US" sz="2000" dirty="0">
                <a:solidFill>
                  <a:schemeClr val="accent1"/>
                </a:solidFill>
              </a:rPr>
              <a:t>The decision is made at </a:t>
            </a:r>
            <a:r>
              <a:rPr lang="en-US" sz="2000" dirty="0">
                <a:solidFill>
                  <a:srgbClr val="FF0000"/>
                </a:solidFill>
              </a:rPr>
              <a:t>runtime</a:t>
            </a:r>
            <a:r>
              <a:rPr lang="en-US" sz="2000" dirty="0">
                <a:solidFill>
                  <a:schemeClr val="accent1"/>
                </a:solidFill>
              </a:rPr>
              <a:t> through the use of the </a:t>
            </a:r>
            <a:r>
              <a:rPr lang="en-US" sz="2000" i="1" dirty="0"/>
              <a:t>OMP_SCHEDULE </a:t>
            </a:r>
            <a:r>
              <a:rPr lang="en-US" sz="2000" dirty="0">
                <a:solidFill>
                  <a:schemeClr val="accent1"/>
                </a:solidFill>
              </a:rPr>
              <a:t>environment variable</a:t>
            </a:r>
          </a:p>
          <a:p>
            <a:pPr marL="0" indent="0">
              <a:buNone/>
            </a:pPr>
            <a:endParaRPr lang="en-US" dirty="0"/>
          </a:p>
        </p:txBody>
      </p:sp>
    </p:spTree>
    <p:extLst>
      <p:ext uri="{BB962C8B-B14F-4D97-AF65-F5344CB8AC3E}">
        <p14:creationId xmlns:p14="http://schemas.microsoft.com/office/powerpoint/2010/main" val="14316746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ED6686-73E1-4CFB-BC53-6E47117DCEF0}"/>
              </a:ext>
            </a:extLst>
          </p:cNvPr>
          <p:cNvSpPr>
            <a:spLocks noGrp="1"/>
          </p:cNvSpPr>
          <p:nvPr>
            <p:ph type="title"/>
          </p:nvPr>
        </p:nvSpPr>
        <p:spPr/>
        <p:txBody>
          <a:bodyPr/>
          <a:lstStyle/>
          <a:p>
            <a:r>
              <a:rPr lang="en-US" dirty="0">
                <a:solidFill>
                  <a:schemeClr val="accent1"/>
                </a:solidFill>
              </a:rPr>
              <a:t>OpenMP: Loop Construct</a:t>
            </a:r>
            <a:endParaRPr lang="en-US" dirty="0"/>
          </a:p>
        </p:txBody>
      </p:sp>
      <p:pic>
        <p:nvPicPr>
          <p:cNvPr id="5" name="Picture 4">
            <a:extLst>
              <a:ext uri="{FF2B5EF4-FFF2-40B4-BE49-F238E27FC236}">
                <a16:creationId xmlns:a16="http://schemas.microsoft.com/office/drawing/2014/main" id="{BA541F78-3251-4327-90CC-FDC90A0404CD}"/>
              </a:ext>
            </a:extLst>
          </p:cNvPr>
          <p:cNvPicPr>
            <a:picLocks noChangeAspect="1"/>
          </p:cNvPicPr>
          <p:nvPr/>
        </p:nvPicPr>
        <p:blipFill>
          <a:blip r:embed="rId2"/>
          <a:stretch>
            <a:fillRect/>
          </a:stretch>
        </p:blipFill>
        <p:spPr>
          <a:xfrm>
            <a:off x="2847975" y="1690688"/>
            <a:ext cx="6643687" cy="4345458"/>
          </a:xfrm>
          <a:prstGeom prst="rect">
            <a:avLst/>
          </a:prstGeom>
        </p:spPr>
      </p:pic>
    </p:spTree>
    <p:extLst>
      <p:ext uri="{BB962C8B-B14F-4D97-AF65-F5344CB8AC3E}">
        <p14:creationId xmlns:p14="http://schemas.microsoft.com/office/powerpoint/2010/main" val="42829989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7AA567-6D43-4433-84E9-BB105EDB83FF}"/>
              </a:ext>
            </a:extLst>
          </p:cNvPr>
          <p:cNvSpPr>
            <a:spLocks noGrp="1"/>
          </p:cNvSpPr>
          <p:nvPr>
            <p:ph type="title"/>
          </p:nvPr>
        </p:nvSpPr>
        <p:spPr/>
        <p:txBody>
          <a:bodyPr/>
          <a:lstStyle/>
          <a:p>
            <a:r>
              <a:rPr lang="en-US" dirty="0">
                <a:solidFill>
                  <a:schemeClr val="accent1"/>
                </a:solidFill>
              </a:rPr>
              <a:t>OpenMP</a:t>
            </a:r>
          </a:p>
        </p:txBody>
      </p:sp>
      <p:sp>
        <p:nvSpPr>
          <p:cNvPr id="3" name="Content Placeholder 2">
            <a:extLst>
              <a:ext uri="{FF2B5EF4-FFF2-40B4-BE49-F238E27FC236}">
                <a16:creationId xmlns:a16="http://schemas.microsoft.com/office/drawing/2014/main" id="{62DA0422-CFEE-4F32-BE88-F7D3539C6C12}"/>
              </a:ext>
            </a:extLst>
          </p:cNvPr>
          <p:cNvSpPr>
            <a:spLocks noGrp="1"/>
          </p:cNvSpPr>
          <p:nvPr>
            <p:ph idx="1"/>
          </p:nvPr>
        </p:nvSpPr>
        <p:spPr/>
        <p:txBody>
          <a:bodyPr>
            <a:normAutofit/>
          </a:bodyPr>
          <a:lstStyle/>
          <a:p>
            <a:pPr marL="0" indent="0">
              <a:buNone/>
            </a:pPr>
            <a:r>
              <a:rPr lang="en-US" sz="2000" dirty="0">
                <a:solidFill>
                  <a:srgbClr val="FF0000"/>
                </a:solidFill>
              </a:rPr>
              <a:t>OpenMP</a:t>
            </a:r>
            <a:r>
              <a:rPr lang="en-US" sz="2000" dirty="0">
                <a:solidFill>
                  <a:schemeClr val="accent1"/>
                </a:solidFill>
              </a:rPr>
              <a:t> is a shared-memory API that provides a portable, user-friendly and efficient approach to shared-memory parallel programming.</a:t>
            </a:r>
            <a:br>
              <a:rPr lang="en-US" sz="2000" b="1" i="1" dirty="0">
                <a:solidFill>
                  <a:srgbClr val="FF0000"/>
                </a:solidFill>
              </a:rPr>
            </a:br>
            <a:endParaRPr lang="en-US" sz="2000" b="1" i="1" dirty="0">
              <a:solidFill>
                <a:srgbClr val="FF0000"/>
              </a:solidFill>
            </a:endParaRPr>
          </a:p>
          <a:p>
            <a:pPr marL="0" indent="0">
              <a:buNone/>
            </a:pPr>
            <a:r>
              <a:rPr lang="en-US" sz="2000" dirty="0">
                <a:solidFill>
                  <a:schemeClr val="accent1"/>
                </a:solidFill>
              </a:rPr>
              <a:t>However, OpenMP is not a new programming language, but it provides notion that can be added to </a:t>
            </a:r>
            <a:r>
              <a:rPr lang="en-US" sz="2000" dirty="0">
                <a:solidFill>
                  <a:srgbClr val="FF0000"/>
                </a:solidFill>
              </a:rPr>
              <a:t>existing sequential code </a:t>
            </a:r>
            <a:r>
              <a:rPr lang="en-US" sz="2000" dirty="0">
                <a:solidFill>
                  <a:schemeClr val="accent1"/>
                </a:solidFill>
              </a:rPr>
              <a:t>written in </a:t>
            </a:r>
            <a:r>
              <a:rPr lang="en-US" sz="2000" dirty="0">
                <a:solidFill>
                  <a:srgbClr val="00B050"/>
                </a:solidFill>
              </a:rPr>
              <a:t>C/C++ </a:t>
            </a:r>
            <a:r>
              <a:rPr lang="en-US" sz="2000" dirty="0">
                <a:solidFill>
                  <a:schemeClr val="accent1"/>
                </a:solidFill>
              </a:rPr>
              <a:t>and </a:t>
            </a:r>
            <a:r>
              <a:rPr lang="en-US" sz="2000" dirty="0">
                <a:solidFill>
                  <a:srgbClr val="00B050"/>
                </a:solidFill>
              </a:rPr>
              <a:t>Fortran</a:t>
            </a:r>
            <a:r>
              <a:rPr lang="en-US" sz="2000" dirty="0">
                <a:solidFill>
                  <a:schemeClr val="accent1"/>
                </a:solidFill>
              </a:rPr>
              <a:t> to</a:t>
            </a:r>
          </a:p>
          <a:p>
            <a:pPr lvl="1"/>
            <a:r>
              <a:rPr lang="en-US" sz="1600" dirty="0">
                <a:solidFill>
                  <a:schemeClr val="accent1"/>
                </a:solidFill>
              </a:rPr>
              <a:t> </a:t>
            </a:r>
            <a:r>
              <a:rPr lang="en-US" sz="2000" dirty="0">
                <a:solidFill>
                  <a:schemeClr val="accent1"/>
                </a:solidFill>
              </a:rPr>
              <a:t>describe how the work is to be divided among threads that will run on different cores </a:t>
            </a:r>
          </a:p>
          <a:p>
            <a:pPr lvl="1"/>
            <a:r>
              <a:rPr lang="en-US" sz="2000" dirty="0">
                <a:solidFill>
                  <a:schemeClr val="accent1"/>
                </a:solidFill>
              </a:rPr>
              <a:t> synchronize accesses to shared data as needed</a:t>
            </a:r>
            <a:endParaRPr lang="en-US" sz="2000" b="1" i="1" dirty="0">
              <a:solidFill>
                <a:schemeClr val="accent1"/>
              </a:solidFill>
            </a:endParaRPr>
          </a:p>
          <a:p>
            <a:pPr marL="0" indent="0">
              <a:buNone/>
            </a:pPr>
            <a:endParaRPr lang="en-US" sz="2000" b="1" i="1" dirty="0">
              <a:solidFill>
                <a:srgbClr val="FF0000"/>
              </a:solidFill>
            </a:endParaRPr>
          </a:p>
          <a:p>
            <a:pPr marL="0" indent="0">
              <a:buNone/>
            </a:pPr>
            <a:r>
              <a:rPr lang="en-US" sz="2000" dirty="0">
                <a:solidFill>
                  <a:schemeClr val="accent1"/>
                </a:solidFill>
              </a:rPr>
              <a:t>The </a:t>
            </a:r>
            <a:r>
              <a:rPr lang="en-US" sz="2000" dirty="0">
                <a:solidFill>
                  <a:srgbClr val="FF0000"/>
                </a:solidFill>
              </a:rPr>
              <a:t>OpenMP environment </a:t>
            </a:r>
            <a:r>
              <a:rPr lang="en-US" sz="2000" dirty="0">
                <a:solidFill>
                  <a:schemeClr val="accent1"/>
                </a:solidFill>
              </a:rPr>
              <a:t>is comprised of the following three components:</a:t>
            </a:r>
          </a:p>
          <a:p>
            <a:pPr lvl="1"/>
            <a:r>
              <a:rPr lang="en-US" sz="2000" dirty="0">
                <a:solidFill>
                  <a:schemeClr val="accent1"/>
                </a:solidFill>
              </a:rPr>
              <a:t>a set of compiler directives, commonly known as </a:t>
            </a:r>
            <a:r>
              <a:rPr lang="en-US" sz="2000" dirty="0">
                <a:solidFill>
                  <a:srgbClr val="00B050"/>
                </a:solidFill>
              </a:rPr>
              <a:t>OpenMP pragmas</a:t>
            </a:r>
          </a:p>
          <a:p>
            <a:pPr lvl="1"/>
            <a:r>
              <a:rPr lang="en-US" sz="2000" dirty="0">
                <a:solidFill>
                  <a:schemeClr val="accent1"/>
                </a:solidFill>
              </a:rPr>
              <a:t>a library of support functions</a:t>
            </a:r>
          </a:p>
          <a:p>
            <a:pPr lvl="1"/>
            <a:r>
              <a:rPr lang="en-US" sz="2000" dirty="0">
                <a:solidFill>
                  <a:schemeClr val="accent1"/>
                </a:solidFill>
              </a:rPr>
              <a:t>a runtime environment</a:t>
            </a:r>
          </a:p>
          <a:p>
            <a:pPr lvl="1"/>
            <a:endParaRPr lang="en-US" sz="1600" dirty="0">
              <a:solidFill>
                <a:schemeClr val="accent1"/>
              </a:solidFill>
            </a:endParaRPr>
          </a:p>
        </p:txBody>
      </p:sp>
    </p:spTree>
    <p:extLst>
      <p:ext uri="{BB962C8B-B14F-4D97-AF65-F5344CB8AC3E}">
        <p14:creationId xmlns:p14="http://schemas.microsoft.com/office/powerpoint/2010/main" val="423921500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83FF61-54D6-4218-A12E-6E6B48808B3D}"/>
              </a:ext>
            </a:extLst>
          </p:cNvPr>
          <p:cNvSpPr>
            <a:spLocks noGrp="1"/>
          </p:cNvSpPr>
          <p:nvPr>
            <p:ph type="title"/>
          </p:nvPr>
        </p:nvSpPr>
        <p:spPr/>
        <p:txBody>
          <a:bodyPr/>
          <a:lstStyle/>
          <a:p>
            <a:r>
              <a:rPr lang="en-US" dirty="0">
                <a:solidFill>
                  <a:schemeClr val="accent1"/>
                </a:solidFill>
              </a:rPr>
              <a:t>OpenMP: Shared Clause</a:t>
            </a:r>
            <a:endParaRPr lang="en-US" dirty="0"/>
          </a:p>
        </p:txBody>
      </p:sp>
      <p:sp>
        <p:nvSpPr>
          <p:cNvPr id="3" name="Content Placeholder 2">
            <a:extLst>
              <a:ext uri="{FF2B5EF4-FFF2-40B4-BE49-F238E27FC236}">
                <a16:creationId xmlns:a16="http://schemas.microsoft.com/office/drawing/2014/main" id="{F1DDFDD5-3BB4-486F-8B37-D42BA1A6C96D}"/>
              </a:ext>
            </a:extLst>
          </p:cNvPr>
          <p:cNvSpPr>
            <a:spLocks noGrp="1"/>
          </p:cNvSpPr>
          <p:nvPr>
            <p:ph idx="1"/>
          </p:nvPr>
        </p:nvSpPr>
        <p:spPr/>
        <p:txBody>
          <a:bodyPr>
            <a:normAutofit/>
          </a:bodyPr>
          <a:lstStyle/>
          <a:p>
            <a:pPr marL="0" indent="0">
              <a:buNone/>
            </a:pPr>
            <a:r>
              <a:rPr lang="en-US" sz="2000" u="sng" dirty="0">
                <a:solidFill>
                  <a:srgbClr val="FF0000"/>
                </a:solidFill>
              </a:rPr>
              <a:t>Shared Clause</a:t>
            </a:r>
            <a:r>
              <a:rPr lang="en-US" sz="2000" dirty="0">
                <a:solidFill>
                  <a:srgbClr val="FF0000"/>
                </a:solidFill>
              </a:rPr>
              <a:t>:</a:t>
            </a:r>
          </a:p>
          <a:p>
            <a:r>
              <a:rPr lang="en-US" sz="2000" dirty="0">
                <a:solidFill>
                  <a:schemeClr val="accent1"/>
                </a:solidFill>
              </a:rPr>
              <a:t>The syntax is </a:t>
            </a:r>
            <a:r>
              <a:rPr lang="en-US" sz="2000" i="1" dirty="0"/>
              <a:t>shared(list)</a:t>
            </a:r>
            <a:r>
              <a:rPr lang="en-US" sz="2000" dirty="0">
                <a:solidFill>
                  <a:schemeClr val="accent1"/>
                </a:solidFill>
              </a:rPr>
              <a:t>.</a:t>
            </a:r>
            <a:endParaRPr lang="en-US" sz="2000" dirty="0">
              <a:solidFill>
                <a:srgbClr val="FF0000"/>
              </a:solidFill>
            </a:endParaRPr>
          </a:p>
          <a:p>
            <a:r>
              <a:rPr lang="en-US" sz="2000" dirty="0">
                <a:solidFill>
                  <a:schemeClr val="accent1"/>
                </a:solidFill>
              </a:rPr>
              <a:t>The shared clause is used to specify which variables will be shared among the threads executing the parallel region it is associated with.</a:t>
            </a:r>
          </a:p>
          <a:p>
            <a:r>
              <a:rPr lang="en-US" sz="2000" dirty="0">
                <a:solidFill>
                  <a:schemeClr val="accent1"/>
                </a:solidFill>
              </a:rPr>
              <a:t>That is, there is only one unique instance of these variables.</a:t>
            </a:r>
          </a:p>
          <a:p>
            <a:r>
              <a:rPr lang="en-US" sz="2000" dirty="0">
                <a:solidFill>
                  <a:schemeClr val="accent1"/>
                </a:solidFill>
              </a:rPr>
              <a:t>One crucial issue with shared variables is that multiple threads might attempt to simultaneously update the same memory location or that one thread might try to read from a location that another thread is updating.</a:t>
            </a:r>
          </a:p>
          <a:p>
            <a:pPr lvl="1"/>
            <a:r>
              <a:rPr lang="en-US" sz="2000" dirty="0">
                <a:solidFill>
                  <a:srgbClr val="FF0000"/>
                </a:solidFill>
              </a:rPr>
              <a:t>Synchronization constructs </a:t>
            </a:r>
            <a:r>
              <a:rPr lang="en-US" sz="2000" dirty="0">
                <a:solidFill>
                  <a:schemeClr val="accent1"/>
                </a:solidFill>
              </a:rPr>
              <a:t>must be used to prevent </a:t>
            </a:r>
            <a:r>
              <a:rPr lang="en-US" sz="2000" dirty="0">
                <a:solidFill>
                  <a:srgbClr val="00B050"/>
                </a:solidFill>
              </a:rPr>
              <a:t>data races</a:t>
            </a:r>
            <a:r>
              <a:rPr lang="en-US" sz="2000" dirty="0">
                <a:solidFill>
                  <a:schemeClr val="accent1"/>
                </a:solidFill>
              </a:rPr>
              <a:t>.</a:t>
            </a:r>
          </a:p>
        </p:txBody>
      </p:sp>
    </p:spTree>
    <p:extLst>
      <p:ext uri="{BB962C8B-B14F-4D97-AF65-F5344CB8AC3E}">
        <p14:creationId xmlns:p14="http://schemas.microsoft.com/office/powerpoint/2010/main" val="146708690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C3060A-4C00-413E-BACF-EEA7A548B6E3}"/>
              </a:ext>
            </a:extLst>
          </p:cNvPr>
          <p:cNvSpPr>
            <a:spLocks noGrp="1"/>
          </p:cNvSpPr>
          <p:nvPr>
            <p:ph type="title"/>
          </p:nvPr>
        </p:nvSpPr>
        <p:spPr/>
        <p:txBody>
          <a:bodyPr/>
          <a:lstStyle/>
          <a:p>
            <a:r>
              <a:rPr lang="en-US" dirty="0">
                <a:solidFill>
                  <a:schemeClr val="accent1"/>
                </a:solidFill>
              </a:rPr>
              <a:t>OpenMP: Shared Clause</a:t>
            </a:r>
            <a:endParaRPr lang="en-US" dirty="0"/>
          </a:p>
        </p:txBody>
      </p:sp>
      <p:sp>
        <p:nvSpPr>
          <p:cNvPr id="6" name="TextBox 5">
            <a:extLst>
              <a:ext uri="{FF2B5EF4-FFF2-40B4-BE49-F238E27FC236}">
                <a16:creationId xmlns:a16="http://schemas.microsoft.com/office/drawing/2014/main" id="{18BCB657-F4F1-41BF-9532-41C0D80098AF}"/>
              </a:ext>
            </a:extLst>
          </p:cNvPr>
          <p:cNvSpPr txBox="1"/>
          <p:nvPr/>
        </p:nvSpPr>
        <p:spPr>
          <a:xfrm>
            <a:off x="714374" y="4391025"/>
            <a:ext cx="11268075" cy="1938992"/>
          </a:xfrm>
          <a:prstGeom prst="rect">
            <a:avLst/>
          </a:prstGeom>
          <a:noFill/>
        </p:spPr>
        <p:txBody>
          <a:bodyPr wrap="square">
            <a:spAutoFit/>
          </a:bodyPr>
          <a:lstStyle/>
          <a:p>
            <a:pPr marL="342900" indent="-342900">
              <a:buFont typeface="Arial" panose="020B0604020202020204" pitchFamily="34" charset="0"/>
              <a:buChar char="•"/>
            </a:pPr>
            <a:r>
              <a:rPr lang="en-US" sz="2000" dirty="0">
                <a:solidFill>
                  <a:schemeClr val="accent1"/>
                </a:solidFill>
              </a:rPr>
              <a:t>The code snippet illustrates the use of the </a:t>
            </a:r>
            <a:r>
              <a:rPr lang="en-US" sz="2000" dirty="0">
                <a:solidFill>
                  <a:srgbClr val="FF0000"/>
                </a:solidFill>
              </a:rPr>
              <a:t>shared clause</a:t>
            </a:r>
            <a:r>
              <a:rPr lang="en-US" sz="2000" dirty="0">
                <a:solidFill>
                  <a:schemeClr val="accent1"/>
                </a:solidFill>
              </a:rPr>
              <a:t>. </a:t>
            </a:r>
          </a:p>
          <a:p>
            <a:pPr marL="342900" indent="-342900">
              <a:buFont typeface="Arial" panose="020B0604020202020204" pitchFamily="34" charset="0"/>
              <a:buChar char="•"/>
            </a:pPr>
            <a:r>
              <a:rPr lang="en-US" sz="2000" dirty="0">
                <a:solidFill>
                  <a:schemeClr val="accent1"/>
                </a:solidFill>
              </a:rPr>
              <a:t>The array variable </a:t>
            </a:r>
            <a:r>
              <a:rPr lang="en-US" sz="2000" i="1" dirty="0"/>
              <a:t>a </a:t>
            </a:r>
            <a:r>
              <a:rPr lang="en-US" sz="2000" dirty="0">
                <a:solidFill>
                  <a:schemeClr val="accent1"/>
                </a:solidFill>
              </a:rPr>
              <a:t>is declared to be </a:t>
            </a:r>
            <a:r>
              <a:rPr lang="en-US" sz="2000" dirty="0">
                <a:solidFill>
                  <a:srgbClr val="FF0000"/>
                </a:solidFill>
              </a:rPr>
              <a:t>shared</a:t>
            </a:r>
            <a:r>
              <a:rPr lang="en-US" sz="2000" dirty="0">
                <a:solidFill>
                  <a:schemeClr val="accent1"/>
                </a:solidFill>
              </a:rPr>
              <a:t>. </a:t>
            </a:r>
          </a:p>
          <a:p>
            <a:pPr marL="342900" indent="-342900">
              <a:buFont typeface="Arial" panose="020B0604020202020204" pitchFamily="34" charset="0"/>
              <a:buChar char="•"/>
            </a:pPr>
            <a:r>
              <a:rPr lang="en-US" sz="2000" dirty="0">
                <a:solidFill>
                  <a:schemeClr val="accent1"/>
                </a:solidFill>
              </a:rPr>
              <a:t>Thus, all the threads are able to read and modify elements of </a:t>
            </a:r>
            <a:r>
              <a:rPr lang="en-US" sz="2000" i="1" dirty="0"/>
              <a:t>a</a:t>
            </a:r>
            <a:r>
              <a:rPr lang="en-US" sz="2000" i="1" dirty="0">
                <a:solidFill>
                  <a:schemeClr val="accent1"/>
                </a:solidFill>
              </a:rPr>
              <a:t>.</a:t>
            </a:r>
          </a:p>
          <a:p>
            <a:pPr marL="342900" indent="-342900">
              <a:buFont typeface="Arial" panose="020B0604020202020204" pitchFamily="34" charset="0"/>
              <a:buChar char="•"/>
            </a:pPr>
            <a:r>
              <a:rPr lang="en-US" sz="2000" dirty="0">
                <a:solidFill>
                  <a:schemeClr val="accent1"/>
                </a:solidFill>
              </a:rPr>
              <a:t>Within the parallel loop, each thread will access the pre-existing values of those elements </a:t>
            </a:r>
            <a:r>
              <a:rPr lang="en-US" sz="2000" i="1" dirty="0"/>
              <a:t>a[</a:t>
            </a:r>
            <a:r>
              <a:rPr lang="en-US" sz="2000" i="1" dirty="0" err="1"/>
              <a:t>i</a:t>
            </a:r>
            <a:r>
              <a:rPr lang="en-US" sz="2000" i="1" dirty="0"/>
              <a:t>]</a:t>
            </a:r>
            <a:r>
              <a:rPr lang="en-US" sz="2000" i="1" dirty="0">
                <a:solidFill>
                  <a:schemeClr val="accent1"/>
                </a:solidFill>
              </a:rPr>
              <a:t>.</a:t>
            </a:r>
            <a:endParaRPr lang="en-US" sz="2000" dirty="0">
              <a:solidFill>
                <a:schemeClr val="accent1"/>
              </a:solidFill>
            </a:endParaRPr>
          </a:p>
          <a:p>
            <a:pPr marL="342900" indent="-342900">
              <a:buFont typeface="Arial" panose="020B0604020202020204" pitchFamily="34" charset="0"/>
              <a:buChar char="•"/>
            </a:pPr>
            <a:r>
              <a:rPr lang="en-US" sz="2000" dirty="0">
                <a:solidFill>
                  <a:schemeClr val="accent1"/>
                </a:solidFill>
              </a:rPr>
              <a:t>After the parallel region,  all the new values for elements of </a:t>
            </a:r>
            <a:r>
              <a:rPr lang="en-US" sz="2000" i="1" dirty="0"/>
              <a:t>a </a:t>
            </a:r>
            <a:r>
              <a:rPr lang="en-US" sz="2000" dirty="0">
                <a:solidFill>
                  <a:schemeClr val="accent1"/>
                </a:solidFill>
              </a:rPr>
              <a:t>will be available in </a:t>
            </a:r>
            <a:r>
              <a:rPr lang="en-US" sz="2000" dirty="0">
                <a:solidFill>
                  <a:srgbClr val="FF0000"/>
                </a:solidFill>
              </a:rPr>
              <a:t>main memory</a:t>
            </a:r>
            <a:r>
              <a:rPr lang="en-US" sz="2000" dirty="0">
                <a:solidFill>
                  <a:schemeClr val="accent1"/>
                </a:solidFill>
              </a:rPr>
              <a:t>, where the </a:t>
            </a:r>
            <a:r>
              <a:rPr lang="en-US" sz="2000" dirty="0">
                <a:solidFill>
                  <a:srgbClr val="00B050"/>
                </a:solidFill>
              </a:rPr>
              <a:t>master thread </a:t>
            </a:r>
            <a:r>
              <a:rPr lang="en-US" sz="2000" dirty="0">
                <a:solidFill>
                  <a:schemeClr val="accent1"/>
                </a:solidFill>
              </a:rPr>
              <a:t>can access them.   </a:t>
            </a:r>
          </a:p>
        </p:txBody>
      </p:sp>
      <p:pic>
        <p:nvPicPr>
          <p:cNvPr id="10" name="Picture 9">
            <a:extLst>
              <a:ext uri="{FF2B5EF4-FFF2-40B4-BE49-F238E27FC236}">
                <a16:creationId xmlns:a16="http://schemas.microsoft.com/office/drawing/2014/main" id="{51A58C67-BE56-496A-8B2A-AE1FC5B1ED54}"/>
              </a:ext>
            </a:extLst>
          </p:cNvPr>
          <p:cNvPicPr>
            <a:picLocks noChangeAspect="1"/>
          </p:cNvPicPr>
          <p:nvPr/>
        </p:nvPicPr>
        <p:blipFill>
          <a:blip r:embed="rId2"/>
          <a:stretch>
            <a:fillRect/>
          </a:stretch>
        </p:blipFill>
        <p:spPr>
          <a:xfrm>
            <a:off x="838200" y="2193131"/>
            <a:ext cx="4276725" cy="1695450"/>
          </a:xfrm>
          <a:prstGeom prst="rect">
            <a:avLst/>
          </a:prstGeom>
        </p:spPr>
      </p:pic>
    </p:spTree>
    <p:extLst>
      <p:ext uri="{BB962C8B-B14F-4D97-AF65-F5344CB8AC3E}">
        <p14:creationId xmlns:p14="http://schemas.microsoft.com/office/powerpoint/2010/main" val="426707872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641AA7-34C9-4C09-811C-EB90E939F8EB}"/>
              </a:ext>
            </a:extLst>
          </p:cNvPr>
          <p:cNvSpPr>
            <a:spLocks noGrp="1"/>
          </p:cNvSpPr>
          <p:nvPr>
            <p:ph type="title"/>
          </p:nvPr>
        </p:nvSpPr>
        <p:spPr/>
        <p:txBody>
          <a:bodyPr/>
          <a:lstStyle/>
          <a:p>
            <a:r>
              <a:rPr lang="en-US" dirty="0">
                <a:solidFill>
                  <a:schemeClr val="accent1"/>
                </a:solidFill>
              </a:rPr>
              <a:t>OpenMP: Private Clause</a:t>
            </a:r>
            <a:endParaRPr lang="en-US" dirty="0"/>
          </a:p>
        </p:txBody>
      </p:sp>
      <p:sp>
        <p:nvSpPr>
          <p:cNvPr id="3" name="Content Placeholder 2">
            <a:extLst>
              <a:ext uri="{FF2B5EF4-FFF2-40B4-BE49-F238E27FC236}">
                <a16:creationId xmlns:a16="http://schemas.microsoft.com/office/drawing/2014/main" id="{B8B7DF9E-DB1A-4292-85B6-36837E6B1C37}"/>
              </a:ext>
            </a:extLst>
          </p:cNvPr>
          <p:cNvSpPr>
            <a:spLocks noGrp="1"/>
          </p:cNvSpPr>
          <p:nvPr>
            <p:ph idx="1"/>
          </p:nvPr>
        </p:nvSpPr>
        <p:spPr/>
        <p:txBody>
          <a:bodyPr/>
          <a:lstStyle/>
          <a:p>
            <a:pPr marL="0" indent="0">
              <a:buNone/>
            </a:pPr>
            <a:r>
              <a:rPr lang="en-US" sz="2000" u="sng" dirty="0">
                <a:solidFill>
                  <a:srgbClr val="FF0000"/>
                </a:solidFill>
              </a:rPr>
              <a:t>Private Clause</a:t>
            </a:r>
            <a:r>
              <a:rPr lang="en-US" sz="2000" dirty="0">
                <a:solidFill>
                  <a:srgbClr val="FF0000"/>
                </a:solidFill>
              </a:rPr>
              <a:t>:</a:t>
            </a:r>
          </a:p>
          <a:p>
            <a:r>
              <a:rPr lang="en-US" sz="2000" dirty="0">
                <a:solidFill>
                  <a:schemeClr val="accent1"/>
                </a:solidFill>
              </a:rPr>
              <a:t>The syntax is </a:t>
            </a:r>
            <a:r>
              <a:rPr lang="en-US" sz="2000" i="1" dirty="0"/>
              <a:t>private(list)</a:t>
            </a:r>
            <a:r>
              <a:rPr lang="en-US" sz="2000" dirty="0">
                <a:solidFill>
                  <a:schemeClr val="accent1"/>
                </a:solidFill>
              </a:rPr>
              <a:t>.</a:t>
            </a:r>
            <a:endParaRPr lang="en-US" sz="2000" dirty="0">
              <a:solidFill>
                <a:srgbClr val="FF0000"/>
              </a:solidFill>
            </a:endParaRPr>
          </a:p>
          <a:p>
            <a:r>
              <a:rPr lang="en-US" sz="2000" dirty="0">
                <a:solidFill>
                  <a:schemeClr val="accent1"/>
                </a:solidFill>
              </a:rPr>
              <a:t>When a variable is declared </a:t>
            </a:r>
            <a:r>
              <a:rPr lang="en-US" sz="2000" i="1" dirty="0"/>
              <a:t>private</a:t>
            </a:r>
            <a:r>
              <a:rPr lang="en-US" sz="2000" dirty="0">
                <a:solidFill>
                  <a:schemeClr val="accent1"/>
                </a:solidFill>
              </a:rPr>
              <a:t>, OpenMP </a:t>
            </a:r>
            <a:r>
              <a:rPr lang="en-US" sz="2000" dirty="0">
                <a:solidFill>
                  <a:srgbClr val="FF0000"/>
                </a:solidFill>
              </a:rPr>
              <a:t>replicates</a:t>
            </a:r>
            <a:r>
              <a:rPr lang="en-US" sz="2000" dirty="0">
                <a:solidFill>
                  <a:schemeClr val="accent1"/>
                </a:solidFill>
              </a:rPr>
              <a:t> this variable and assigns its </a:t>
            </a:r>
            <a:r>
              <a:rPr lang="en-US" sz="2000" dirty="0">
                <a:solidFill>
                  <a:srgbClr val="FF0000"/>
                </a:solidFill>
              </a:rPr>
              <a:t>local copy </a:t>
            </a:r>
            <a:r>
              <a:rPr lang="en-US" sz="2000" dirty="0">
                <a:solidFill>
                  <a:schemeClr val="accent1"/>
                </a:solidFill>
              </a:rPr>
              <a:t>to each thread in the team. </a:t>
            </a:r>
          </a:p>
          <a:p>
            <a:r>
              <a:rPr lang="en-US" sz="2000" dirty="0">
                <a:solidFill>
                  <a:schemeClr val="accent1"/>
                </a:solidFill>
              </a:rPr>
              <a:t>The values of private variable are </a:t>
            </a:r>
            <a:r>
              <a:rPr lang="en-US" sz="2000" dirty="0">
                <a:solidFill>
                  <a:srgbClr val="00B050"/>
                </a:solidFill>
              </a:rPr>
              <a:t>undefined</a:t>
            </a:r>
            <a:r>
              <a:rPr lang="en-US" sz="2000" dirty="0">
                <a:solidFill>
                  <a:schemeClr val="accent1"/>
                </a:solidFill>
              </a:rPr>
              <a:t> on </a:t>
            </a:r>
            <a:r>
              <a:rPr lang="en-US" sz="2000" dirty="0">
                <a:solidFill>
                  <a:srgbClr val="FF0000"/>
                </a:solidFill>
              </a:rPr>
              <a:t>loop entry </a:t>
            </a:r>
            <a:r>
              <a:rPr lang="en-US" sz="2000" dirty="0">
                <a:solidFill>
                  <a:schemeClr val="accent1"/>
                </a:solidFill>
              </a:rPr>
              <a:t>and </a:t>
            </a:r>
            <a:r>
              <a:rPr lang="en-US" sz="2000" dirty="0">
                <a:solidFill>
                  <a:srgbClr val="FF0000"/>
                </a:solidFill>
              </a:rPr>
              <a:t>exit</a:t>
            </a:r>
            <a:r>
              <a:rPr lang="en-US" sz="2000" dirty="0">
                <a:solidFill>
                  <a:schemeClr val="accent1"/>
                </a:solidFill>
              </a:rPr>
              <a:t>.</a:t>
            </a:r>
          </a:p>
          <a:p>
            <a:endParaRPr lang="en-US" sz="2000" dirty="0">
              <a:solidFill>
                <a:schemeClr val="accent1"/>
              </a:solidFill>
            </a:endParaRPr>
          </a:p>
          <a:p>
            <a:endParaRPr lang="en-US" sz="2000" dirty="0">
              <a:solidFill>
                <a:schemeClr val="accent1"/>
              </a:solidFill>
            </a:endParaRPr>
          </a:p>
          <a:p>
            <a:endParaRPr lang="en-US" dirty="0"/>
          </a:p>
        </p:txBody>
      </p:sp>
    </p:spTree>
    <p:extLst>
      <p:ext uri="{BB962C8B-B14F-4D97-AF65-F5344CB8AC3E}">
        <p14:creationId xmlns:p14="http://schemas.microsoft.com/office/powerpoint/2010/main" val="194747568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D5E316-AF4C-4B7E-9D3B-B5DE3616C354}"/>
              </a:ext>
            </a:extLst>
          </p:cNvPr>
          <p:cNvSpPr>
            <a:spLocks noGrp="1"/>
          </p:cNvSpPr>
          <p:nvPr>
            <p:ph type="title"/>
          </p:nvPr>
        </p:nvSpPr>
        <p:spPr/>
        <p:txBody>
          <a:bodyPr/>
          <a:lstStyle/>
          <a:p>
            <a:r>
              <a:rPr lang="en-US" dirty="0">
                <a:solidFill>
                  <a:schemeClr val="accent1"/>
                </a:solidFill>
              </a:rPr>
              <a:t>OpenMP: Private Clause</a:t>
            </a:r>
            <a:endParaRPr lang="en-US" dirty="0"/>
          </a:p>
        </p:txBody>
      </p:sp>
      <p:sp>
        <p:nvSpPr>
          <p:cNvPr id="9" name="TextBox 8">
            <a:extLst>
              <a:ext uri="{FF2B5EF4-FFF2-40B4-BE49-F238E27FC236}">
                <a16:creationId xmlns:a16="http://schemas.microsoft.com/office/drawing/2014/main" id="{4D281C66-F370-4722-B22B-8FADD93FADEC}"/>
              </a:ext>
            </a:extLst>
          </p:cNvPr>
          <p:cNvSpPr txBox="1"/>
          <p:nvPr/>
        </p:nvSpPr>
        <p:spPr>
          <a:xfrm>
            <a:off x="838200" y="4727615"/>
            <a:ext cx="11268075" cy="1631216"/>
          </a:xfrm>
          <a:prstGeom prst="rect">
            <a:avLst/>
          </a:prstGeom>
          <a:noFill/>
        </p:spPr>
        <p:txBody>
          <a:bodyPr wrap="square">
            <a:spAutoFit/>
          </a:bodyPr>
          <a:lstStyle/>
          <a:p>
            <a:pPr marL="342900" indent="-342900">
              <a:buFont typeface="Arial" panose="020B0604020202020204" pitchFamily="34" charset="0"/>
              <a:buChar char="•"/>
            </a:pPr>
            <a:r>
              <a:rPr lang="en-US" sz="2000" dirty="0">
                <a:solidFill>
                  <a:schemeClr val="accent1"/>
                </a:solidFill>
              </a:rPr>
              <a:t>The code snippet illustrates the use of the </a:t>
            </a:r>
            <a:r>
              <a:rPr lang="en-US" sz="2000" dirty="0">
                <a:solidFill>
                  <a:srgbClr val="FF0000"/>
                </a:solidFill>
              </a:rPr>
              <a:t>private clause</a:t>
            </a:r>
            <a:r>
              <a:rPr lang="en-US" sz="2000" dirty="0">
                <a:solidFill>
                  <a:schemeClr val="accent1"/>
                </a:solidFill>
              </a:rPr>
              <a:t>. </a:t>
            </a:r>
          </a:p>
          <a:p>
            <a:pPr marL="342900" indent="-342900">
              <a:buFont typeface="Arial" panose="020B0604020202020204" pitchFamily="34" charset="0"/>
              <a:buChar char="•"/>
            </a:pPr>
            <a:r>
              <a:rPr lang="en-US" sz="2000" dirty="0">
                <a:solidFill>
                  <a:schemeClr val="accent1"/>
                </a:solidFill>
              </a:rPr>
              <a:t>The variable </a:t>
            </a:r>
            <a:r>
              <a:rPr lang="en-US" sz="2000" i="1" dirty="0" err="1"/>
              <a:t>tid</a:t>
            </a:r>
            <a:r>
              <a:rPr lang="en-US" sz="2000" i="1" dirty="0"/>
              <a:t> </a:t>
            </a:r>
            <a:r>
              <a:rPr lang="en-US" sz="2000" dirty="0">
                <a:solidFill>
                  <a:schemeClr val="accent1"/>
                </a:solidFill>
              </a:rPr>
              <a:t>is declared to be </a:t>
            </a:r>
            <a:r>
              <a:rPr lang="en-US" sz="2000" dirty="0">
                <a:solidFill>
                  <a:srgbClr val="FF0000"/>
                </a:solidFill>
              </a:rPr>
              <a:t>private</a:t>
            </a:r>
            <a:r>
              <a:rPr lang="en-US" sz="2000" dirty="0">
                <a:solidFill>
                  <a:schemeClr val="accent1"/>
                </a:solidFill>
              </a:rPr>
              <a:t>. </a:t>
            </a:r>
          </a:p>
          <a:p>
            <a:pPr marL="342900" indent="-342900">
              <a:buFont typeface="Arial" panose="020B0604020202020204" pitchFamily="34" charset="0"/>
              <a:buChar char="•"/>
            </a:pPr>
            <a:r>
              <a:rPr lang="en-US" sz="2000" dirty="0">
                <a:solidFill>
                  <a:schemeClr val="accent1"/>
                </a:solidFill>
              </a:rPr>
              <a:t>Thus, all the threads are assigned their </a:t>
            </a:r>
            <a:r>
              <a:rPr lang="en-US" sz="2000" dirty="0">
                <a:solidFill>
                  <a:srgbClr val="FF0000"/>
                </a:solidFill>
              </a:rPr>
              <a:t>local copies </a:t>
            </a:r>
            <a:r>
              <a:rPr lang="en-US" sz="2000" dirty="0">
                <a:solidFill>
                  <a:schemeClr val="accent1"/>
                </a:solidFill>
              </a:rPr>
              <a:t>of </a:t>
            </a:r>
            <a:r>
              <a:rPr lang="en-US" sz="2000" i="1" dirty="0" err="1"/>
              <a:t>tid</a:t>
            </a:r>
            <a:r>
              <a:rPr lang="en-US" sz="2000" i="1" dirty="0">
                <a:solidFill>
                  <a:schemeClr val="accent1"/>
                </a:solidFill>
              </a:rPr>
              <a:t>.</a:t>
            </a:r>
          </a:p>
          <a:p>
            <a:pPr marL="342900" indent="-342900">
              <a:buFont typeface="Arial" panose="020B0604020202020204" pitchFamily="34" charset="0"/>
              <a:buChar char="•"/>
            </a:pPr>
            <a:r>
              <a:rPr lang="en-US" sz="2000" dirty="0">
                <a:solidFill>
                  <a:schemeClr val="accent1"/>
                </a:solidFill>
              </a:rPr>
              <a:t>Within the parallel loop, each thread will assign the thread number to its local copy.</a:t>
            </a:r>
          </a:p>
          <a:p>
            <a:pPr marL="342900" indent="-342900">
              <a:buFont typeface="Arial" panose="020B0604020202020204" pitchFamily="34" charset="0"/>
              <a:buChar char="•"/>
            </a:pPr>
            <a:r>
              <a:rPr lang="en-US" sz="2000" dirty="0">
                <a:solidFill>
                  <a:schemeClr val="accent1"/>
                </a:solidFill>
              </a:rPr>
              <a:t>After the parallel region, the value of </a:t>
            </a:r>
            <a:r>
              <a:rPr lang="en-US" sz="2000" i="1" dirty="0" err="1"/>
              <a:t>tid</a:t>
            </a:r>
            <a:r>
              <a:rPr lang="en-US" sz="2000" i="1" dirty="0"/>
              <a:t> </a:t>
            </a:r>
            <a:r>
              <a:rPr lang="en-US" sz="2000" dirty="0">
                <a:solidFill>
                  <a:schemeClr val="accent1"/>
                </a:solidFill>
              </a:rPr>
              <a:t>is </a:t>
            </a:r>
            <a:r>
              <a:rPr lang="en-US" sz="2000" dirty="0">
                <a:solidFill>
                  <a:srgbClr val="FF0000"/>
                </a:solidFill>
              </a:rPr>
              <a:t>undefined</a:t>
            </a:r>
            <a:r>
              <a:rPr lang="en-US" sz="2000" dirty="0">
                <a:solidFill>
                  <a:schemeClr val="accent1"/>
                </a:solidFill>
              </a:rPr>
              <a:t>.   </a:t>
            </a:r>
          </a:p>
        </p:txBody>
      </p:sp>
      <p:pic>
        <p:nvPicPr>
          <p:cNvPr id="13" name="Picture 12">
            <a:extLst>
              <a:ext uri="{FF2B5EF4-FFF2-40B4-BE49-F238E27FC236}">
                <a16:creationId xmlns:a16="http://schemas.microsoft.com/office/drawing/2014/main" id="{DDE1A1D2-D033-4FD3-9869-7F2139EAB5F0}"/>
              </a:ext>
            </a:extLst>
          </p:cNvPr>
          <p:cNvPicPr>
            <a:picLocks noChangeAspect="1"/>
          </p:cNvPicPr>
          <p:nvPr/>
        </p:nvPicPr>
        <p:blipFill>
          <a:blip r:embed="rId2"/>
          <a:stretch>
            <a:fillRect/>
          </a:stretch>
        </p:blipFill>
        <p:spPr>
          <a:xfrm>
            <a:off x="714375" y="1690688"/>
            <a:ext cx="5657850" cy="2895600"/>
          </a:xfrm>
          <a:prstGeom prst="rect">
            <a:avLst/>
          </a:prstGeom>
        </p:spPr>
      </p:pic>
    </p:spTree>
    <p:extLst>
      <p:ext uri="{BB962C8B-B14F-4D97-AF65-F5344CB8AC3E}">
        <p14:creationId xmlns:p14="http://schemas.microsoft.com/office/powerpoint/2010/main" val="348979364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53EEF-6595-45D9-A990-F70576EBAA00}"/>
              </a:ext>
            </a:extLst>
          </p:cNvPr>
          <p:cNvSpPr>
            <a:spLocks noGrp="1"/>
          </p:cNvSpPr>
          <p:nvPr>
            <p:ph type="title"/>
          </p:nvPr>
        </p:nvSpPr>
        <p:spPr/>
        <p:txBody>
          <a:bodyPr/>
          <a:lstStyle/>
          <a:p>
            <a:r>
              <a:rPr lang="en-US" dirty="0">
                <a:solidFill>
                  <a:schemeClr val="accent1"/>
                </a:solidFill>
              </a:rPr>
              <a:t>OpenMP: Private Clause</a:t>
            </a:r>
            <a:endParaRPr lang="en-US" dirty="0"/>
          </a:p>
        </p:txBody>
      </p:sp>
      <p:pic>
        <p:nvPicPr>
          <p:cNvPr id="5" name="Picture 4">
            <a:extLst>
              <a:ext uri="{FF2B5EF4-FFF2-40B4-BE49-F238E27FC236}">
                <a16:creationId xmlns:a16="http://schemas.microsoft.com/office/drawing/2014/main" id="{A186F248-5A08-4113-8B83-A5B01357A81F}"/>
              </a:ext>
            </a:extLst>
          </p:cNvPr>
          <p:cNvPicPr>
            <a:picLocks noChangeAspect="1"/>
          </p:cNvPicPr>
          <p:nvPr/>
        </p:nvPicPr>
        <p:blipFill>
          <a:blip r:embed="rId2"/>
          <a:stretch>
            <a:fillRect/>
          </a:stretch>
        </p:blipFill>
        <p:spPr>
          <a:xfrm>
            <a:off x="766762" y="2090737"/>
            <a:ext cx="5629275" cy="1914525"/>
          </a:xfrm>
          <a:prstGeom prst="rect">
            <a:avLst/>
          </a:prstGeom>
        </p:spPr>
      </p:pic>
      <p:sp>
        <p:nvSpPr>
          <p:cNvPr id="6" name="TextBox 5">
            <a:extLst>
              <a:ext uri="{FF2B5EF4-FFF2-40B4-BE49-F238E27FC236}">
                <a16:creationId xmlns:a16="http://schemas.microsoft.com/office/drawing/2014/main" id="{A6589CAD-2F6D-48DF-AFD2-05CD371B7B0B}"/>
              </a:ext>
            </a:extLst>
          </p:cNvPr>
          <p:cNvSpPr txBox="1"/>
          <p:nvPr/>
        </p:nvSpPr>
        <p:spPr>
          <a:xfrm>
            <a:off x="838200" y="4405311"/>
            <a:ext cx="9686925" cy="707886"/>
          </a:xfrm>
          <a:prstGeom prst="rect">
            <a:avLst/>
          </a:prstGeom>
          <a:noFill/>
        </p:spPr>
        <p:txBody>
          <a:bodyPr wrap="square">
            <a:spAutoFit/>
          </a:bodyPr>
          <a:lstStyle/>
          <a:p>
            <a:r>
              <a:rPr lang="en-US" sz="2000" dirty="0">
                <a:solidFill>
                  <a:schemeClr val="accent1"/>
                </a:solidFill>
              </a:rPr>
              <a:t>The code snippet illustrates how to avoid listing private variables by declaring them </a:t>
            </a:r>
            <a:r>
              <a:rPr lang="en-US" sz="2000" dirty="0">
                <a:solidFill>
                  <a:srgbClr val="00B050"/>
                </a:solidFill>
              </a:rPr>
              <a:t>inside</a:t>
            </a:r>
            <a:r>
              <a:rPr lang="en-US" sz="2000" dirty="0">
                <a:solidFill>
                  <a:schemeClr val="accent1"/>
                </a:solidFill>
              </a:rPr>
              <a:t> </a:t>
            </a:r>
            <a:r>
              <a:rPr lang="en-US" sz="2000" dirty="0">
                <a:solidFill>
                  <a:srgbClr val="FF0000"/>
                </a:solidFill>
              </a:rPr>
              <a:t>the parallel region</a:t>
            </a:r>
            <a:r>
              <a:rPr lang="en-US" sz="2000" dirty="0">
                <a:solidFill>
                  <a:schemeClr val="accent1"/>
                </a:solidFill>
              </a:rPr>
              <a:t>. </a:t>
            </a:r>
          </a:p>
        </p:txBody>
      </p:sp>
    </p:spTree>
    <p:extLst>
      <p:ext uri="{BB962C8B-B14F-4D97-AF65-F5344CB8AC3E}">
        <p14:creationId xmlns:p14="http://schemas.microsoft.com/office/powerpoint/2010/main" val="309195653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343E64-04F0-4396-8DF1-F6128A509975}"/>
              </a:ext>
            </a:extLst>
          </p:cNvPr>
          <p:cNvSpPr>
            <a:spLocks noGrp="1"/>
          </p:cNvSpPr>
          <p:nvPr>
            <p:ph type="title"/>
          </p:nvPr>
        </p:nvSpPr>
        <p:spPr/>
        <p:txBody>
          <a:bodyPr/>
          <a:lstStyle/>
          <a:p>
            <a:r>
              <a:rPr lang="en-US" dirty="0">
                <a:solidFill>
                  <a:schemeClr val="accent1"/>
                </a:solidFill>
              </a:rPr>
              <a:t>OpenMP: First-Private Clause</a:t>
            </a:r>
            <a:endParaRPr lang="en-US" dirty="0"/>
          </a:p>
        </p:txBody>
      </p:sp>
      <p:sp>
        <p:nvSpPr>
          <p:cNvPr id="3" name="Content Placeholder 2">
            <a:extLst>
              <a:ext uri="{FF2B5EF4-FFF2-40B4-BE49-F238E27FC236}">
                <a16:creationId xmlns:a16="http://schemas.microsoft.com/office/drawing/2014/main" id="{F3C3FA70-4E49-4FEC-8DF5-E4BB7AC4461F}"/>
              </a:ext>
            </a:extLst>
          </p:cNvPr>
          <p:cNvSpPr>
            <a:spLocks noGrp="1"/>
          </p:cNvSpPr>
          <p:nvPr>
            <p:ph idx="1"/>
          </p:nvPr>
        </p:nvSpPr>
        <p:spPr/>
        <p:txBody>
          <a:bodyPr/>
          <a:lstStyle/>
          <a:p>
            <a:pPr marL="0" indent="0">
              <a:buNone/>
            </a:pPr>
            <a:r>
              <a:rPr lang="en-US" sz="2000" u="sng" dirty="0">
                <a:solidFill>
                  <a:srgbClr val="FF0000"/>
                </a:solidFill>
              </a:rPr>
              <a:t>First-Private Clause</a:t>
            </a:r>
            <a:r>
              <a:rPr lang="en-US" sz="2000" dirty="0">
                <a:solidFill>
                  <a:srgbClr val="FF0000"/>
                </a:solidFill>
              </a:rPr>
              <a:t>:</a:t>
            </a:r>
            <a:endParaRPr lang="en-US" sz="2000" dirty="0">
              <a:solidFill>
                <a:schemeClr val="accent1"/>
              </a:solidFill>
            </a:endParaRPr>
          </a:p>
          <a:p>
            <a:r>
              <a:rPr lang="en-US" sz="2000" dirty="0">
                <a:solidFill>
                  <a:schemeClr val="accent1"/>
                </a:solidFill>
              </a:rPr>
              <a:t>The syntax is </a:t>
            </a:r>
            <a:r>
              <a:rPr lang="en-US" sz="2000" i="1" dirty="0"/>
              <a:t>firstprivate(list)</a:t>
            </a:r>
            <a:r>
              <a:rPr lang="en-US" sz="2000" dirty="0">
                <a:solidFill>
                  <a:schemeClr val="accent1"/>
                </a:solidFill>
              </a:rPr>
              <a:t>.</a:t>
            </a:r>
          </a:p>
          <a:p>
            <a:r>
              <a:rPr lang="en-US" sz="2000" dirty="0">
                <a:solidFill>
                  <a:schemeClr val="accent1"/>
                </a:solidFill>
              </a:rPr>
              <a:t>Recall that private data is undefined on entry to the parallel construct where it is specified as private and this could pose a problem if we need to </a:t>
            </a:r>
            <a:r>
              <a:rPr lang="en-US" sz="2000" dirty="0">
                <a:solidFill>
                  <a:srgbClr val="FF0000"/>
                </a:solidFill>
              </a:rPr>
              <a:t>pre-initialize</a:t>
            </a:r>
            <a:r>
              <a:rPr lang="en-US" sz="2000" dirty="0">
                <a:solidFill>
                  <a:schemeClr val="accent1"/>
                </a:solidFill>
              </a:rPr>
              <a:t> private variables with values that are available prior to the parallel construct.</a:t>
            </a:r>
          </a:p>
          <a:p>
            <a:r>
              <a:rPr lang="en-US" sz="2000" dirty="0">
                <a:solidFill>
                  <a:schemeClr val="accent1"/>
                </a:solidFill>
              </a:rPr>
              <a:t>The initialization is performed by </a:t>
            </a:r>
            <a:r>
              <a:rPr lang="en-US" sz="2000" dirty="0">
                <a:solidFill>
                  <a:srgbClr val="FF0000"/>
                </a:solidFill>
              </a:rPr>
              <a:t>the initial thread </a:t>
            </a:r>
            <a:r>
              <a:rPr lang="en-US" sz="2000" dirty="0">
                <a:solidFill>
                  <a:schemeClr val="accent1"/>
                </a:solidFill>
              </a:rPr>
              <a:t>prior to the execution of the parallel construct.</a:t>
            </a:r>
            <a:endParaRPr lang="en-US" sz="2000" dirty="0">
              <a:solidFill>
                <a:srgbClr val="FF0000"/>
              </a:solidFill>
            </a:endParaRPr>
          </a:p>
          <a:p>
            <a:r>
              <a:rPr lang="en-US" sz="2000" dirty="0">
                <a:solidFill>
                  <a:schemeClr val="accent1"/>
                </a:solidFill>
              </a:rPr>
              <a:t>When a variable is declared </a:t>
            </a:r>
            <a:r>
              <a:rPr lang="en-US" sz="2000" i="1" dirty="0"/>
              <a:t>firstprivate</a:t>
            </a:r>
            <a:r>
              <a:rPr lang="en-US" sz="2000" dirty="0">
                <a:solidFill>
                  <a:schemeClr val="accent1"/>
                </a:solidFill>
              </a:rPr>
              <a:t>, OpenMP initializes the local copy of each thread to the value of the master thread’s copy.</a:t>
            </a:r>
          </a:p>
          <a:p>
            <a:endParaRPr lang="en-US" sz="2800" dirty="0">
              <a:solidFill>
                <a:schemeClr val="accent1"/>
              </a:solidFill>
            </a:endParaRPr>
          </a:p>
          <a:p>
            <a:pPr marL="0" indent="0">
              <a:buNone/>
            </a:pPr>
            <a:endParaRPr lang="en-US" sz="2800" dirty="0">
              <a:solidFill>
                <a:srgbClr val="FF0000"/>
              </a:solidFill>
            </a:endParaRPr>
          </a:p>
          <a:p>
            <a:pPr marL="0" indent="0">
              <a:buNone/>
            </a:pPr>
            <a:endParaRPr lang="en-US" dirty="0"/>
          </a:p>
        </p:txBody>
      </p:sp>
    </p:spTree>
    <p:extLst>
      <p:ext uri="{BB962C8B-B14F-4D97-AF65-F5344CB8AC3E}">
        <p14:creationId xmlns:p14="http://schemas.microsoft.com/office/powerpoint/2010/main" val="372148639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456A4D-B359-483B-90D4-ABF3E08FE262}"/>
              </a:ext>
            </a:extLst>
          </p:cNvPr>
          <p:cNvSpPr>
            <a:spLocks noGrp="1"/>
          </p:cNvSpPr>
          <p:nvPr>
            <p:ph type="title"/>
          </p:nvPr>
        </p:nvSpPr>
        <p:spPr/>
        <p:txBody>
          <a:bodyPr/>
          <a:lstStyle/>
          <a:p>
            <a:r>
              <a:rPr lang="en-US" dirty="0">
                <a:solidFill>
                  <a:schemeClr val="accent1"/>
                </a:solidFill>
              </a:rPr>
              <a:t>OpenMP: First-Private Clause</a:t>
            </a:r>
            <a:endParaRPr lang="en-US" dirty="0"/>
          </a:p>
        </p:txBody>
      </p:sp>
      <p:pic>
        <p:nvPicPr>
          <p:cNvPr id="5" name="Picture 4">
            <a:extLst>
              <a:ext uri="{FF2B5EF4-FFF2-40B4-BE49-F238E27FC236}">
                <a16:creationId xmlns:a16="http://schemas.microsoft.com/office/drawing/2014/main" id="{2764DEDD-6AC5-4D45-A678-E12D35F46478}"/>
              </a:ext>
            </a:extLst>
          </p:cNvPr>
          <p:cNvPicPr>
            <a:picLocks noChangeAspect="1"/>
          </p:cNvPicPr>
          <p:nvPr/>
        </p:nvPicPr>
        <p:blipFill>
          <a:blip r:embed="rId2"/>
          <a:stretch>
            <a:fillRect/>
          </a:stretch>
        </p:blipFill>
        <p:spPr>
          <a:xfrm>
            <a:off x="914400" y="1690688"/>
            <a:ext cx="5381625" cy="3297531"/>
          </a:xfrm>
          <a:prstGeom prst="rect">
            <a:avLst/>
          </a:prstGeom>
        </p:spPr>
      </p:pic>
      <p:sp>
        <p:nvSpPr>
          <p:cNvPr id="7" name="TextBox 6">
            <a:extLst>
              <a:ext uri="{FF2B5EF4-FFF2-40B4-BE49-F238E27FC236}">
                <a16:creationId xmlns:a16="http://schemas.microsoft.com/office/drawing/2014/main" id="{51EA407D-2474-46F5-954A-8A8345B7225B}"/>
              </a:ext>
            </a:extLst>
          </p:cNvPr>
          <p:cNvSpPr txBox="1"/>
          <p:nvPr/>
        </p:nvSpPr>
        <p:spPr>
          <a:xfrm>
            <a:off x="914400" y="5320784"/>
            <a:ext cx="9925050" cy="707886"/>
          </a:xfrm>
          <a:prstGeom prst="rect">
            <a:avLst/>
          </a:prstGeom>
          <a:noFill/>
        </p:spPr>
        <p:txBody>
          <a:bodyPr wrap="square">
            <a:spAutoFit/>
          </a:bodyPr>
          <a:lstStyle/>
          <a:p>
            <a:r>
              <a:rPr lang="en-US" sz="2000" dirty="0">
                <a:solidFill>
                  <a:schemeClr val="accent1"/>
                </a:solidFill>
              </a:rPr>
              <a:t>In this code snippet, the </a:t>
            </a:r>
            <a:r>
              <a:rPr lang="en-US" sz="2000" dirty="0">
                <a:solidFill>
                  <a:srgbClr val="FF0000"/>
                </a:solidFill>
              </a:rPr>
              <a:t>local copies </a:t>
            </a:r>
            <a:r>
              <a:rPr lang="en-US" sz="2000" dirty="0">
                <a:solidFill>
                  <a:schemeClr val="accent1"/>
                </a:solidFill>
              </a:rPr>
              <a:t>of the private variable </a:t>
            </a:r>
            <a:r>
              <a:rPr lang="en-US" sz="2000" i="1" dirty="0" err="1"/>
              <a:t>indx</a:t>
            </a:r>
            <a:r>
              <a:rPr lang="en-US" sz="2000" i="1" dirty="0"/>
              <a:t> </a:t>
            </a:r>
            <a:r>
              <a:rPr lang="en-US" sz="2000" dirty="0">
                <a:solidFill>
                  <a:schemeClr val="accent1"/>
                </a:solidFill>
              </a:rPr>
              <a:t>are initialized to the value of </a:t>
            </a:r>
            <a:r>
              <a:rPr lang="en-US" sz="2000" i="1" dirty="0"/>
              <a:t>4 </a:t>
            </a:r>
            <a:r>
              <a:rPr lang="en-US" sz="2000" dirty="0">
                <a:solidFill>
                  <a:schemeClr val="accent1"/>
                </a:solidFill>
              </a:rPr>
              <a:t>in all the threads in the team. </a:t>
            </a:r>
          </a:p>
        </p:txBody>
      </p:sp>
    </p:spTree>
    <p:extLst>
      <p:ext uri="{BB962C8B-B14F-4D97-AF65-F5344CB8AC3E}">
        <p14:creationId xmlns:p14="http://schemas.microsoft.com/office/powerpoint/2010/main" val="123006102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E51E05-D840-42CD-A993-1F6D29405D1C}"/>
              </a:ext>
            </a:extLst>
          </p:cNvPr>
          <p:cNvSpPr>
            <a:spLocks noGrp="1"/>
          </p:cNvSpPr>
          <p:nvPr>
            <p:ph type="title"/>
          </p:nvPr>
        </p:nvSpPr>
        <p:spPr/>
        <p:txBody>
          <a:bodyPr/>
          <a:lstStyle/>
          <a:p>
            <a:r>
              <a:rPr lang="en-US" dirty="0">
                <a:solidFill>
                  <a:schemeClr val="accent1"/>
                </a:solidFill>
              </a:rPr>
              <a:t>OpenMP: Last-Private Clause</a:t>
            </a:r>
            <a:endParaRPr lang="en-US" dirty="0"/>
          </a:p>
        </p:txBody>
      </p:sp>
      <p:sp>
        <p:nvSpPr>
          <p:cNvPr id="3" name="Content Placeholder 2">
            <a:extLst>
              <a:ext uri="{FF2B5EF4-FFF2-40B4-BE49-F238E27FC236}">
                <a16:creationId xmlns:a16="http://schemas.microsoft.com/office/drawing/2014/main" id="{B5BD0F23-A25F-4620-8983-26E3858FCA4C}"/>
              </a:ext>
            </a:extLst>
          </p:cNvPr>
          <p:cNvSpPr>
            <a:spLocks noGrp="1"/>
          </p:cNvSpPr>
          <p:nvPr>
            <p:ph idx="1"/>
          </p:nvPr>
        </p:nvSpPr>
        <p:spPr/>
        <p:txBody>
          <a:bodyPr/>
          <a:lstStyle/>
          <a:p>
            <a:pPr marL="0" indent="0">
              <a:buNone/>
            </a:pPr>
            <a:r>
              <a:rPr lang="en-US" sz="2000" u="sng" dirty="0">
                <a:solidFill>
                  <a:srgbClr val="FF0000"/>
                </a:solidFill>
              </a:rPr>
              <a:t>Last-Private Clause</a:t>
            </a:r>
            <a:r>
              <a:rPr lang="en-US" sz="2000" dirty="0">
                <a:solidFill>
                  <a:srgbClr val="FF0000"/>
                </a:solidFill>
              </a:rPr>
              <a:t>:</a:t>
            </a:r>
            <a:endParaRPr lang="en-US" sz="2000" dirty="0">
              <a:solidFill>
                <a:schemeClr val="accent1"/>
              </a:solidFill>
            </a:endParaRPr>
          </a:p>
          <a:p>
            <a:r>
              <a:rPr lang="en-US" sz="2000" dirty="0">
                <a:solidFill>
                  <a:schemeClr val="accent1"/>
                </a:solidFill>
              </a:rPr>
              <a:t>The syntax is </a:t>
            </a:r>
            <a:r>
              <a:rPr lang="en-US" sz="2000" i="1" dirty="0" err="1"/>
              <a:t>lastprivate</a:t>
            </a:r>
            <a:r>
              <a:rPr lang="en-US" sz="2000" i="1" dirty="0"/>
              <a:t>(list)</a:t>
            </a:r>
            <a:r>
              <a:rPr lang="en-US" sz="2000" dirty="0">
                <a:solidFill>
                  <a:schemeClr val="accent1"/>
                </a:solidFill>
              </a:rPr>
              <a:t>.</a:t>
            </a:r>
          </a:p>
          <a:p>
            <a:r>
              <a:rPr lang="en-US" sz="2000" dirty="0">
                <a:solidFill>
                  <a:schemeClr val="accent1"/>
                </a:solidFill>
              </a:rPr>
              <a:t>What if we need the value of a </a:t>
            </a:r>
            <a:r>
              <a:rPr lang="en-US" sz="2000" dirty="0">
                <a:solidFill>
                  <a:srgbClr val="FF0000"/>
                </a:solidFill>
              </a:rPr>
              <a:t>private variable </a:t>
            </a:r>
            <a:r>
              <a:rPr lang="en-US" sz="2000" dirty="0">
                <a:solidFill>
                  <a:schemeClr val="accent1"/>
                </a:solidFill>
              </a:rPr>
              <a:t>after the </a:t>
            </a:r>
            <a:r>
              <a:rPr lang="en-US" sz="2000" dirty="0">
                <a:solidFill>
                  <a:srgbClr val="FF0000"/>
                </a:solidFill>
              </a:rPr>
              <a:t>parallel region</a:t>
            </a:r>
            <a:r>
              <a:rPr lang="en-US" sz="2000" dirty="0">
                <a:solidFill>
                  <a:schemeClr val="accent1"/>
                </a:solidFill>
              </a:rPr>
              <a:t>?</a:t>
            </a:r>
          </a:p>
          <a:p>
            <a:r>
              <a:rPr lang="en-US" sz="2000" dirty="0">
                <a:solidFill>
                  <a:schemeClr val="accent1"/>
                </a:solidFill>
              </a:rPr>
              <a:t>The </a:t>
            </a:r>
            <a:r>
              <a:rPr lang="en-US" sz="2000" i="1" dirty="0" err="1"/>
              <a:t>lastprivate</a:t>
            </a:r>
            <a:r>
              <a:rPr lang="en-US" sz="2000" i="1" dirty="0"/>
              <a:t> </a:t>
            </a:r>
            <a:r>
              <a:rPr lang="en-US" sz="2000" dirty="0">
                <a:solidFill>
                  <a:schemeClr val="accent1"/>
                </a:solidFill>
              </a:rPr>
              <a:t>clause ensures that the last value of a data object is accessible after the corresponding construct has been completed.</a:t>
            </a:r>
          </a:p>
          <a:p>
            <a:r>
              <a:rPr lang="en-US" sz="2000" dirty="0">
                <a:solidFill>
                  <a:schemeClr val="accent1"/>
                </a:solidFill>
              </a:rPr>
              <a:t>In a parallel program, however, we need to define what “</a:t>
            </a:r>
            <a:r>
              <a:rPr lang="en-US" sz="2000" i="1" dirty="0">
                <a:solidFill>
                  <a:srgbClr val="00B050"/>
                </a:solidFill>
              </a:rPr>
              <a:t>last”</a:t>
            </a:r>
            <a:r>
              <a:rPr lang="en-US" sz="2000" dirty="0">
                <a:solidFill>
                  <a:schemeClr val="accent1"/>
                </a:solidFill>
              </a:rPr>
              <a:t> means. </a:t>
            </a:r>
          </a:p>
          <a:p>
            <a:r>
              <a:rPr lang="en-US" sz="2000" dirty="0">
                <a:solidFill>
                  <a:schemeClr val="accent1"/>
                </a:solidFill>
              </a:rPr>
              <a:t>In the case of its use with a work-shared loop, the data object will have the value from the iteration of the loop that would be </a:t>
            </a:r>
            <a:r>
              <a:rPr lang="en-US" sz="2000" dirty="0">
                <a:solidFill>
                  <a:srgbClr val="FF0000"/>
                </a:solidFill>
              </a:rPr>
              <a:t>last</a:t>
            </a:r>
            <a:r>
              <a:rPr lang="en-US" sz="2000" dirty="0">
                <a:solidFill>
                  <a:schemeClr val="accent1"/>
                </a:solidFill>
              </a:rPr>
              <a:t> in a </a:t>
            </a:r>
            <a:r>
              <a:rPr lang="en-US" sz="2000" dirty="0">
                <a:solidFill>
                  <a:srgbClr val="FF0000"/>
                </a:solidFill>
              </a:rPr>
              <a:t>sequential execution</a:t>
            </a:r>
            <a:r>
              <a:rPr lang="en-US" sz="2000" dirty="0">
                <a:solidFill>
                  <a:schemeClr val="accent1"/>
                </a:solidFill>
              </a:rPr>
              <a:t>.</a:t>
            </a:r>
          </a:p>
        </p:txBody>
      </p:sp>
    </p:spTree>
    <p:extLst>
      <p:ext uri="{BB962C8B-B14F-4D97-AF65-F5344CB8AC3E}">
        <p14:creationId xmlns:p14="http://schemas.microsoft.com/office/powerpoint/2010/main" val="414791010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4A2D33-18C0-4BA2-881D-2A28274F5BF7}"/>
              </a:ext>
            </a:extLst>
          </p:cNvPr>
          <p:cNvSpPr>
            <a:spLocks noGrp="1"/>
          </p:cNvSpPr>
          <p:nvPr>
            <p:ph type="title"/>
          </p:nvPr>
        </p:nvSpPr>
        <p:spPr/>
        <p:txBody>
          <a:bodyPr/>
          <a:lstStyle/>
          <a:p>
            <a:r>
              <a:rPr lang="en-US" dirty="0">
                <a:solidFill>
                  <a:schemeClr val="accent1"/>
                </a:solidFill>
              </a:rPr>
              <a:t>OpenMP: Last-Private Clause</a:t>
            </a:r>
            <a:endParaRPr lang="en-US" dirty="0"/>
          </a:p>
        </p:txBody>
      </p:sp>
      <p:pic>
        <p:nvPicPr>
          <p:cNvPr id="5" name="Picture 4">
            <a:extLst>
              <a:ext uri="{FF2B5EF4-FFF2-40B4-BE49-F238E27FC236}">
                <a16:creationId xmlns:a16="http://schemas.microsoft.com/office/drawing/2014/main" id="{8B25820F-9995-4471-BC33-AB698E166D88}"/>
              </a:ext>
            </a:extLst>
          </p:cNvPr>
          <p:cNvPicPr>
            <a:picLocks noChangeAspect="1"/>
          </p:cNvPicPr>
          <p:nvPr/>
        </p:nvPicPr>
        <p:blipFill>
          <a:blip r:embed="rId2"/>
          <a:stretch>
            <a:fillRect/>
          </a:stretch>
        </p:blipFill>
        <p:spPr>
          <a:xfrm>
            <a:off x="604837" y="1971675"/>
            <a:ext cx="7591425" cy="2552700"/>
          </a:xfrm>
          <a:prstGeom prst="rect">
            <a:avLst/>
          </a:prstGeom>
        </p:spPr>
      </p:pic>
      <p:sp>
        <p:nvSpPr>
          <p:cNvPr id="7" name="TextBox 6">
            <a:extLst>
              <a:ext uri="{FF2B5EF4-FFF2-40B4-BE49-F238E27FC236}">
                <a16:creationId xmlns:a16="http://schemas.microsoft.com/office/drawing/2014/main" id="{FD408F55-2FF4-452F-9E5A-42C667BCD041}"/>
              </a:ext>
            </a:extLst>
          </p:cNvPr>
          <p:cNvSpPr txBox="1"/>
          <p:nvPr/>
        </p:nvSpPr>
        <p:spPr>
          <a:xfrm>
            <a:off x="838200" y="4805362"/>
            <a:ext cx="10820400" cy="1323439"/>
          </a:xfrm>
          <a:prstGeom prst="rect">
            <a:avLst/>
          </a:prstGeom>
          <a:noFill/>
        </p:spPr>
        <p:txBody>
          <a:bodyPr wrap="square">
            <a:spAutoFit/>
          </a:bodyPr>
          <a:lstStyle/>
          <a:p>
            <a:pPr marL="342900" indent="-342900">
              <a:buFont typeface="Arial" panose="020B0604020202020204" pitchFamily="34" charset="0"/>
              <a:buChar char="•"/>
            </a:pPr>
            <a:r>
              <a:rPr lang="en-US" sz="2000" dirty="0">
                <a:solidFill>
                  <a:schemeClr val="accent1"/>
                </a:solidFill>
              </a:rPr>
              <a:t>Without the OpenMP option flag, the code snippet will print out </a:t>
            </a:r>
            <a:r>
              <a:rPr lang="en-US" sz="2000" i="1" dirty="0"/>
              <a:t>a=20</a:t>
            </a:r>
            <a:r>
              <a:rPr lang="en-US" sz="2000" dirty="0">
                <a:solidFill>
                  <a:schemeClr val="accent1"/>
                </a:solidFill>
              </a:rPr>
              <a:t>.</a:t>
            </a:r>
          </a:p>
          <a:p>
            <a:pPr marL="342900" indent="-342900">
              <a:buFont typeface="Arial" panose="020B0604020202020204" pitchFamily="34" charset="0"/>
              <a:buChar char="•"/>
            </a:pPr>
            <a:r>
              <a:rPr lang="en-US" sz="2000" dirty="0">
                <a:solidFill>
                  <a:schemeClr val="accent1"/>
                </a:solidFill>
              </a:rPr>
              <a:t>With the OpenMP option flag, the code snippet will also print out </a:t>
            </a:r>
            <a:r>
              <a:rPr lang="en-US" sz="2000" i="1" dirty="0"/>
              <a:t>a=20</a:t>
            </a:r>
            <a:r>
              <a:rPr lang="en-US" sz="2000" dirty="0">
                <a:solidFill>
                  <a:schemeClr val="accent1"/>
                </a:solidFill>
              </a:rPr>
              <a:t>, which is the same as the value of the last loop iteration of </a:t>
            </a:r>
            <a:r>
              <a:rPr lang="en-US" sz="2000" dirty="0">
                <a:solidFill>
                  <a:srgbClr val="FF0000"/>
                </a:solidFill>
              </a:rPr>
              <a:t>the sequential version</a:t>
            </a:r>
            <a:r>
              <a:rPr lang="en-US" sz="2000" dirty="0">
                <a:solidFill>
                  <a:schemeClr val="accent1"/>
                </a:solidFill>
              </a:rPr>
              <a:t>.</a:t>
            </a:r>
          </a:p>
          <a:p>
            <a:endParaRPr lang="en-US" sz="2000" dirty="0">
              <a:solidFill>
                <a:schemeClr val="accent1"/>
              </a:solidFill>
            </a:endParaRPr>
          </a:p>
        </p:txBody>
      </p:sp>
    </p:spTree>
    <p:extLst>
      <p:ext uri="{BB962C8B-B14F-4D97-AF65-F5344CB8AC3E}">
        <p14:creationId xmlns:p14="http://schemas.microsoft.com/office/powerpoint/2010/main" val="169371896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6A6E2C-5125-4821-945D-7946C294EC50}"/>
              </a:ext>
            </a:extLst>
          </p:cNvPr>
          <p:cNvSpPr>
            <a:spLocks noGrp="1"/>
          </p:cNvSpPr>
          <p:nvPr>
            <p:ph type="title"/>
          </p:nvPr>
        </p:nvSpPr>
        <p:spPr/>
        <p:txBody>
          <a:bodyPr/>
          <a:lstStyle/>
          <a:p>
            <a:r>
              <a:rPr lang="en-US" dirty="0">
                <a:solidFill>
                  <a:schemeClr val="accent1"/>
                </a:solidFill>
              </a:rPr>
              <a:t>OpenMP: Last-Private Clause</a:t>
            </a:r>
            <a:endParaRPr lang="en-US" dirty="0"/>
          </a:p>
        </p:txBody>
      </p:sp>
      <p:sp>
        <p:nvSpPr>
          <p:cNvPr id="3" name="Content Placeholder 2">
            <a:extLst>
              <a:ext uri="{FF2B5EF4-FFF2-40B4-BE49-F238E27FC236}">
                <a16:creationId xmlns:a16="http://schemas.microsoft.com/office/drawing/2014/main" id="{462708E0-C1DD-41B7-A2B5-72D9F2DD615A}"/>
              </a:ext>
            </a:extLst>
          </p:cNvPr>
          <p:cNvSpPr>
            <a:spLocks noGrp="1"/>
          </p:cNvSpPr>
          <p:nvPr>
            <p:ph idx="1"/>
          </p:nvPr>
        </p:nvSpPr>
        <p:spPr/>
        <p:txBody>
          <a:bodyPr>
            <a:normAutofit/>
          </a:bodyPr>
          <a:lstStyle/>
          <a:p>
            <a:pPr marL="0" indent="0">
              <a:buNone/>
            </a:pPr>
            <a:r>
              <a:rPr lang="en-US" sz="2000" dirty="0">
                <a:solidFill>
                  <a:schemeClr val="accent1"/>
                </a:solidFill>
              </a:rPr>
              <a:t>The use of the </a:t>
            </a:r>
            <a:r>
              <a:rPr lang="en-US" sz="2000" i="1" dirty="0" err="1"/>
              <a:t>lastprivate</a:t>
            </a:r>
            <a:r>
              <a:rPr lang="en-US" sz="2000" i="1" dirty="0"/>
              <a:t> </a:t>
            </a:r>
            <a:r>
              <a:rPr lang="en-US" sz="2000" dirty="0">
                <a:solidFill>
                  <a:schemeClr val="accent1"/>
                </a:solidFill>
              </a:rPr>
              <a:t>clause can add </a:t>
            </a:r>
            <a:r>
              <a:rPr lang="en-US" sz="2000" dirty="0">
                <a:solidFill>
                  <a:srgbClr val="FF0000"/>
                </a:solidFill>
              </a:rPr>
              <a:t>overhead</a:t>
            </a:r>
            <a:r>
              <a:rPr lang="en-US" sz="2000" dirty="0">
                <a:solidFill>
                  <a:schemeClr val="accent1"/>
                </a:solidFill>
              </a:rPr>
              <a:t> to OpenMP programs as </a:t>
            </a:r>
            <a:r>
              <a:rPr lang="en-US" sz="2000" dirty="0">
                <a:solidFill>
                  <a:srgbClr val="00B050"/>
                </a:solidFill>
              </a:rPr>
              <a:t>the OpenMP runtime </a:t>
            </a:r>
            <a:r>
              <a:rPr lang="en-US" sz="2000" dirty="0">
                <a:solidFill>
                  <a:schemeClr val="accent1"/>
                </a:solidFill>
              </a:rPr>
              <a:t>needs to keep track of which thread executes </a:t>
            </a:r>
            <a:r>
              <a:rPr lang="en-US" sz="2000" dirty="0">
                <a:solidFill>
                  <a:srgbClr val="FF0000"/>
                </a:solidFill>
              </a:rPr>
              <a:t>the last loop iteration</a:t>
            </a:r>
            <a:r>
              <a:rPr lang="en-US" sz="2000" dirty="0">
                <a:solidFill>
                  <a:schemeClr val="accent1"/>
                </a:solidFill>
              </a:rPr>
              <a:t>:</a:t>
            </a:r>
          </a:p>
          <a:p>
            <a:pPr marL="0" indent="0">
              <a:buNone/>
            </a:pPr>
            <a:endParaRPr lang="en-US" sz="2000" dirty="0">
              <a:solidFill>
                <a:schemeClr val="accent1"/>
              </a:solidFill>
            </a:endParaRPr>
          </a:p>
          <a:p>
            <a:pPr lvl="1"/>
            <a:r>
              <a:rPr lang="en-US" sz="2000" dirty="0">
                <a:solidFill>
                  <a:schemeClr val="accent1"/>
                </a:solidFill>
              </a:rPr>
              <a:t>For a </a:t>
            </a:r>
            <a:r>
              <a:rPr lang="en-US" sz="2000" dirty="0">
                <a:solidFill>
                  <a:srgbClr val="FF0000"/>
                </a:solidFill>
              </a:rPr>
              <a:t>static</a:t>
            </a:r>
            <a:r>
              <a:rPr lang="en-US" sz="2000" dirty="0">
                <a:solidFill>
                  <a:schemeClr val="accent1"/>
                </a:solidFill>
              </a:rPr>
              <a:t> workload distribution scheme, this is relatively </a:t>
            </a:r>
            <a:r>
              <a:rPr lang="en-US" sz="2000" dirty="0">
                <a:solidFill>
                  <a:srgbClr val="FF0000"/>
                </a:solidFill>
              </a:rPr>
              <a:t>lightweight</a:t>
            </a:r>
            <a:r>
              <a:rPr lang="en-US" sz="2000" dirty="0">
                <a:solidFill>
                  <a:schemeClr val="accent1"/>
                </a:solidFill>
              </a:rPr>
              <a:t>.</a:t>
            </a:r>
          </a:p>
          <a:p>
            <a:pPr marL="457200" lvl="1" indent="0">
              <a:buNone/>
            </a:pPr>
            <a:endParaRPr lang="en-US" sz="2000" dirty="0">
              <a:solidFill>
                <a:schemeClr val="accent1"/>
              </a:solidFill>
            </a:endParaRPr>
          </a:p>
          <a:p>
            <a:pPr lvl="1"/>
            <a:r>
              <a:rPr lang="en-US" sz="2000" dirty="0">
                <a:solidFill>
                  <a:schemeClr val="accent1"/>
                </a:solidFill>
              </a:rPr>
              <a:t>For a </a:t>
            </a:r>
            <a:r>
              <a:rPr lang="en-US" sz="2000" dirty="0">
                <a:solidFill>
                  <a:srgbClr val="FF0000"/>
                </a:solidFill>
              </a:rPr>
              <a:t>dynamic</a:t>
            </a:r>
            <a:r>
              <a:rPr lang="en-US" sz="2000" dirty="0">
                <a:solidFill>
                  <a:schemeClr val="accent1"/>
                </a:solidFill>
              </a:rPr>
              <a:t> workload distribution scheme, this is more </a:t>
            </a:r>
            <a:r>
              <a:rPr lang="en-US" sz="2000" dirty="0">
                <a:solidFill>
                  <a:srgbClr val="FF0000"/>
                </a:solidFill>
              </a:rPr>
              <a:t>expensive</a:t>
            </a:r>
            <a:r>
              <a:rPr lang="en-US" sz="2000" dirty="0">
                <a:solidFill>
                  <a:schemeClr val="accent1"/>
                </a:solidFill>
              </a:rPr>
              <a:t>.</a:t>
            </a:r>
          </a:p>
        </p:txBody>
      </p:sp>
    </p:spTree>
    <p:extLst>
      <p:ext uri="{BB962C8B-B14F-4D97-AF65-F5344CB8AC3E}">
        <p14:creationId xmlns:p14="http://schemas.microsoft.com/office/powerpoint/2010/main" val="24928719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BEBDB6-9DD7-483D-8D55-71ED5284F7D2}"/>
              </a:ext>
            </a:extLst>
          </p:cNvPr>
          <p:cNvSpPr>
            <a:spLocks noGrp="1"/>
          </p:cNvSpPr>
          <p:nvPr>
            <p:ph type="title"/>
          </p:nvPr>
        </p:nvSpPr>
        <p:spPr/>
        <p:txBody>
          <a:bodyPr/>
          <a:lstStyle/>
          <a:p>
            <a:r>
              <a:rPr lang="en-US" dirty="0">
                <a:solidFill>
                  <a:schemeClr val="accent1"/>
                </a:solidFill>
              </a:rPr>
              <a:t>OpenMP</a:t>
            </a:r>
          </a:p>
        </p:txBody>
      </p:sp>
      <p:sp>
        <p:nvSpPr>
          <p:cNvPr id="3" name="Content Placeholder 2">
            <a:extLst>
              <a:ext uri="{FF2B5EF4-FFF2-40B4-BE49-F238E27FC236}">
                <a16:creationId xmlns:a16="http://schemas.microsoft.com/office/drawing/2014/main" id="{BE7D7E50-12F9-4DF1-B9BE-BF8F1C877FE0}"/>
              </a:ext>
            </a:extLst>
          </p:cNvPr>
          <p:cNvSpPr>
            <a:spLocks noGrp="1"/>
          </p:cNvSpPr>
          <p:nvPr>
            <p:ph idx="1"/>
          </p:nvPr>
        </p:nvSpPr>
        <p:spPr/>
        <p:txBody>
          <a:bodyPr/>
          <a:lstStyle/>
          <a:p>
            <a:pPr marL="0" indent="0">
              <a:buNone/>
            </a:pPr>
            <a:r>
              <a:rPr lang="en-US" sz="2000" dirty="0">
                <a:solidFill>
                  <a:schemeClr val="accent1"/>
                </a:solidFill>
              </a:rPr>
              <a:t>The file </a:t>
            </a:r>
            <a:r>
              <a:rPr lang="en-US" sz="2000" i="1" dirty="0" err="1"/>
              <a:t>omp.h</a:t>
            </a:r>
            <a:r>
              <a:rPr lang="en-US" sz="2000" i="1" dirty="0">
                <a:solidFill>
                  <a:srgbClr val="FF0000"/>
                </a:solidFill>
              </a:rPr>
              <a:t> </a:t>
            </a:r>
            <a:r>
              <a:rPr lang="en-US" sz="2000" dirty="0">
                <a:solidFill>
                  <a:schemeClr val="accent1"/>
                </a:solidFill>
              </a:rPr>
              <a:t>must be included as a header file.</a:t>
            </a:r>
            <a:br>
              <a:rPr lang="en-US" sz="2000" dirty="0">
                <a:solidFill>
                  <a:schemeClr val="accent1"/>
                </a:solidFill>
              </a:rPr>
            </a:br>
            <a:br>
              <a:rPr lang="en-US" sz="2000" dirty="0">
                <a:solidFill>
                  <a:schemeClr val="accent1"/>
                </a:solidFill>
              </a:rPr>
            </a:br>
            <a:r>
              <a:rPr lang="en-US" sz="2000" dirty="0">
                <a:solidFill>
                  <a:schemeClr val="accent1"/>
                </a:solidFill>
              </a:rPr>
              <a:t>Different compilers need different </a:t>
            </a:r>
            <a:r>
              <a:rPr lang="en-US" sz="2000" dirty="0">
                <a:solidFill>
                  <a:srgbClr val="FF0000"/>
                </a:solidFill>
              </a:rPr>
              <a:t>option flags</a:t>
            </a:r>
            <a:r>
              <a:rPr lang="en-US" sz="2000" dirty="0">
                <a:solidFill>
                  <a:schemeClr val="accent1"/>
                </a:solidFill>
              </a:rPr>
              <a:t>.</a:t>
            </a:r>
          </a:p>
          <a:p>
            <a:r>
              <a:rPr lang="en-US" sz="2000" dirty="0" err="1">
                <a:solidFill>
                  <a:schemeClr val="accent1"/>
                </a:solidFill>
              </a:rPr>
              <a:t>gcc</a:t>
            </a:r>
            <a:r>
              <a:rPr lang="en-US" sz="2000" dirty="0">
                <a:solidFill>
                  <a:schemeClr val="accent1"/>
                </a:solidFill>
              </a:rPr>
              <a:t>, </a:t>
            </a:r>
            <a:r>
              <a:rPr lang="en-US" sz="2000" dirty="0" err="1">
                <a:solidFill>
                  <a:schemeClr val="accent1"/>
                </a:solidFill>
              </a:rPr>
              <a:t>llvm</a:t>
            </a:r>
            <a:r>
              <a:rPr lang="en-US" sz="2000" dirty="0">
                <a:solidFill>
                  <a:schemeClr val="accent1"/>
                </a:solidFill>
              </a:rPr>
              <a:t>/clang: </a:t>
            </a:r>
            <a:r>
              <a:rPr lang="en-US" sz="2000" dirty="0">
                <a:solidFill>
                  <a:srgbClr val="00B050"/>
                </a:solidFill>
              </a:rPr>
              <a:t>-</a:t>
            </a:r>
            <a:r>
              <a:rPr lang="en-US" sz="2000" dirty="0" err="1">
                <a:solidFill>
                  <a:srgbClr val="00B050"/>
                </a:solidFill>
              </a:rPr>
              <a:t>fopenmp</a:t>
            </a:r>
            <a:endParaRPr lang="en-US" sz="2000" dirty="0">
              <a:solidFill>
                <a:srgbClr val="00B050"/>
              </a:solidFill>
            </a:endParaRPr>
          </a:p>
          <a:p>
            <a:r>
              <a:rPr lang="en-US" sz="2000" dirty="0">
                <a:solidFill>
                  <a:schemeClr val="accent1"/>
                </a:solidFill>
              </a:rPr>
              <a:t>intel 	               : </a:t>
            </a:r>
            <a:r>
              <a:rPr lang="en-US" sz="2000" dirty="0">
                <a:solidFill>
                  <a:srgbClr val="00B050"/>
                </a:solidFill>
              </a:rPr>
              <a:t>-</a:t>
            </a:r>
            <a:r>
              <a:rPr lang="en-US" sz="2000" dirty="0" err="1">
                <a:solidFill>
                  <a:srgbClr val="00B050"/>
                </a:solidFill>
              </a:rPr>
              <a:t>openmp</a:t>
            </a:r>
            <a:endParaRPr lang="en-US" sz="2000" dirty="0">
              <a:solidFill>
                <a:srgbClr val="00B050"/>
              </a:solidFill>
            </a:endParaRPr>
          </a:p>
        </p:txBody>
      </p:sp>
    </p:spTree>
    <p:extLst>
      <p:ext uri="{BB962C8B-B14F-4D97-AF65-F5344CB8AC3E}">
        <p14:creationId xmlns:p14="http://schemas.microsoft.com/office/powerpoint/2010/main" val="117266245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0F3EA0-F4C8-4BF2-B286-E5522689BA57}"/>
              </a:ext>
            </a:extLst>
          </p:cNvPr>
          <p:cNvSpPr>
            <a:spLocks noGrp="1"/>
          </p:cNvSpPr>
          <p:nvPr>
            <p:ph type="title"/>
          </p:nvPr>
        </p:nvSpPr>
        <p:spPr/>
        <p:txBody>
          <a:bodyPr/>
          <a:lstStyle/>
          <a:p>
            <a:r>
              <a:rPr lang="en-US" dirty="0">
                <a:solidFill>
                  <a:schemeClr val="accent1"/>
                </a:solidFill>
              </a:rPr>
              <a:t>OpenMP: Default Clause</a:t>
            </a:r>
            <a:endParaRPr lang="en-US" dirty="0"/>
          </a:p>
        </p:txBody>
      </p:sp>
      <p:sp>
        <p:nvSpPr>
          <p:cNvPr id="3" name="Content Placeholder 2">
            <a:extLst>
              <a:ext uri="{FF2B5EF4-FFF2-40B4-BE49-F238E27FC236}">
                <a16:creationId xmlns:a16="http://schemas.microsoft.com/office/drawing/2014/main" id="{4ACDB7A8-542D-4419-82CF-62FDD159741E}"/>
              </a:ext>
            </a:extLst>
          </p:cNvPr>
          <p:cNvSpPr>
            <a:spLocks noGrp="1"/>
          </p:cNvSpPr>
          <p:nvPr>
            <p:ph idx="1"/>
          </p:nvPr>
        </p:nvSpPr>
        <p:spPr/>
        <p:txBody>
          <a:bodyPr/>
          <a:lstStyle/>
          <a:p>
            <a:pPr marL="0" indent="0">
              <a:buNone/>
            </a:pPr>
            <a:r>
              <a:rPr lang="en-US" sz="2000" u="sng" dirty="0">
                <a:solidFill>
                  <a:srgbClr val="FF0000"/>
                </a:solidFill>
              </a:rPr>
              <a:t>Default Clause</a:t>
            </a:r>
            <a:r>
              <a:rPr lang="en-US" sz="2000" dirty="0">
                <a:solidFill>
                  <a:srgbClr val="FF0000"/>
                </a:solidFill>
              </a:rPr>
              <a:t>:</a:t>
            </a:r>
            <a:endParaRPr lang="en-US" sz="2000" dirty="0">
              <a:solidFill>
                <a:schemeClr val="accent1"/>
              </a:solidFill>
            </a:endParaRPr>
          </a:p>
          <a:p>
            <a:r>
              <a:rPr lang="en-US" sz="2000" dirty="0">
                <a:solidFill>
                  <a:schemeClr val="accent1"/>
                </a:solidFill>
              </a:rPr>
              <a:t>The </a:t>
            </a:r>
            <a:r>
              <a:rPr lang="en-US" sz="2000" i="1" dirty="0"/>
              <a:t>default </a:t>
            </a:r>
            <a:r>
              <a:rPr lang="en-US" sz="2000" dirty="0">
                <a:solidFill>
                  <a:schemeClr val="accent1"/>
                </a:solidFill>
              </a:rPr>
              <a:t>clause is used to give a </a:t>
            </a:r>
            <a:r>
              <a:rPr lang="en-US" sz="2000" dirty="0">
                <a:solidFill>
                  <a:srgbClr val="FF0000"/>
                </a:solidFill>
              </a:rPr>
              <a:t>default</a:t>
            </a:r>
            <a:r>
              <a:rPr lang="en-US" sz="2000" dirty="0">
                <a:solidFill>
                  <a:schemeClr val="accent1"/>
                </a:solidFill>
              </a:rPr>
              <a:t> data-sharing attribute.</a:t>
            </a:r>
          </a:p>
          <a:p>
            <a:r>
              <a:rPr lang="en-US" sz="2000" dirty="0">
                <a:solidFill>
                  <a:schemeClr val="accent1"/>
                </a:solidFill>
              </a:rPr>
              <a:t>The syntax is as follows:</a:t>
            </a:r>
          </a:p>
          <a:p>
            <a:pPr lvl="1"/>
            <a:r>
              <a:rPr lang="en-US" sz="2000" dirty="0">
                <a:solidFill>
                  <a:schemeClr val="accent1"/>
                </a:solidFill>
              </a:rPr>
              <a:t>With</a:t>
            </a:r>
            <a:r>
              <a:rPr lang="en-US" sz="2000" i="1" dirty="0"/>
              <a:t> default(shared)</a:t>
            </a:r>
            <a:r>
              <a:rPr lang="en-US" sz="2000" dirty="0">
                <a:solidFill>
                  <a:schemeClr val="accent1"/>
                </a:solidFill>
              </a:rPr>
              <a:t>, all variables referenced in the construct are assigned the shared attribute unless explicitly specified otherwise.</a:t>
            </a:r>
          </a:p>
          <a:p>
            <a:pPr lvl="1"/>
            <a:r>
              <a:rPr lang="en-US" sz="2000" dirty="0">
                <a:solidFill>
                  <a:schemeClr val="accent1"/>
                </a:solidFill>
              </a:rPr>
              <a:t>With</a:t>
            </a:r>
            <a:r>
              <a:rPr lang="en-US" sz="2000" i="1" dirty="0"/>
              <a:t> default(none)</a:t>
            </a:r>
            <a:r>
              <a:rPr lang="en-US" sz="2000" dirty="0">
                <a:solidFill>
                  <a:schemeClr val="accent1"/>
                </a:solidFill>
              </a:rPr>
              <a:t>, the programmer is forced to specify a data-sharing attribute for each variable that appears in the construct.</a:t>
            </a:r>
          </a:p>
          <a:p>
            <a:r>
              <a:rPr lang="en-US" sz="2000" dirty="0">
                <a:solidFill>
                  <a:schemeClr val="accent1"/>
                </a:solidFill>
              </a:rPr>
              <a:t>You are strongly encouraged to use </a:t>
            </a:r>
            <a:r>
              <a:rPr lang="en-US" sz="2000" i="1" dirty="0"/>
              <a:t>default(none) </a:t>
            </a:r>
            <a:r>
              <a:rPr lang="en-US" sz="2000" dirty="0">
                <a:solidFill>
                  <a:schemeClr val="accent1"/>
                </a:solidFill>
              </a:rPr>
              <a:t>to force yourself to think carefully and improve readability.</a:t>
            </a:r>
          </a:p>
          <a:p>
            <a:pPr lvl="1"/>
            <a:endParaRPr lang="en-US" sz="1600" i="1" dirty="0">
              <a:solidFill>
                <a:schemeClr val="accent1"/>
              </a:solidFill>
            </a:endParaRPr>
          </a:p>
        </p:txBody>
      </p:sp>
    </p:spTree>
    <p:extLst>
      <p:ext uri="{BB962C8B-B14F-4D97-AF65-F5344CB8AC3E}">
        <p14:creationId xmlns:p14="http://schemas.microsoft.com/office/powerpoint/2010/main" val="423546564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CE1B0D-08BF-496E-84F9-E5FE3FD864AC}"/>
              </a:ext>
            </a:extLst>
          </p:cNvPr>
          <p:cNvSpPr>
            <a:spLocks noGrp="1"/>
          </p:cNvSpPr>
          <p:nvPr>
            <p:ph type="title"/>
          </p:nvPr>
        </p:nvSpPr>
        <p:spPr/>
        <p:txBody>
          <a:bodyPr/>
          <a:lstStyle/>
          <a:p>
            <a:r>
              <a:rPr lang="en-US" dirty="0">
                <a:solidFill>
                  <a:schemeClr val="accent1"/>
                </a:solidFill>
              </a:rPr>
              <a:t>OpenMP: No-Wait Clause</a:t>
            </a:r>
            <a:endParaRPr lang="en-US" dirty="0"/>
          </a:p>
        </p:txBody>
      </p:sp>
      <p:sp>
        <p:nvSpPr>
          <p:cNvPr id="3" name="Content Placeholder 2">
            <a:extLst>
              <a:ext uri="{FF2B5EF4-FFF2-40B4-BE49-F238E27FC236}">
                <a16:creationId xmlns:a16="http://schemas.microsoft.com/office/drawing/2014/main" id="{FA9ABBD9-04F2-4540-A9FE-9392C6673273}"/>
              </a:ext>
            </a:extLst>
          </p:cNvPr>
          <p:cNvSpPr>
            <a:spLocks noGrp="1"/>
          </p:cNvSpPr>
          <p:nvPr>
            <p:ph idx="1"/>
          </p:nvPr>
        </p:nvSpPr>
        <p:spPr/>
        <p:txBody>
          <a:bodyPr/>
          <a:lstStyle/>
          <a:p>
            <a:pPr marL="0" indent="0">
              <a:buNone/>
            </a:pPr>
            <a:r>
              <a:rPr lang="en-US" sz="2000" u="sng" dirty="0">
                <a:solidFill>
                  <a:srgbClr val="FF0000"/>
                </a:solidFill>
              </a:rPr>
              <a:t>No-Wait Clause</a:t>
            </a:r>
            <a:r>
              <a:rPr lang="en-US" sz="2000" dirty="0">
                <a:solidFill>
                  <a:srgbClr val="FF0000"/>
                </a:solidFill>
              </a:rPr>
              <a:t>:</a:t>
            </a:r>
          </a:p>
          <a:p>
            <a:r>
              <a:rPr lang="en-US" sz="2000" dirty="0">
                <a:solidFill>
                  <a:schemeClr val="accent1"/>
                </a:solidFill>
              </a:rPr>
              <a:t>The </a:t>
            </a:r>
            <a:r>
              <a:rPr lang="en-US" sz="2000" i="1" dirty="0"/>
              <a:t>nowait </a:t>
            </a:r>
            <a:r>
              <a:rPr lang="en-US" sz="2000" dirty="0">
                <a:solidFill>
                  <a:schemeClr val="accent1"/>
                </a:solidFill>
              </a:rPr>
              <a:t>clause allows the programmer to fine-tune the performance of an OpenMP program.</a:t>
            </a:r>
            <a:endParaRPr lang="en-US" sz="2000" dirty="0">
              <a:solidFill>
                <a:srgbClr val="FF0000"/>
              </a:solidFill>
            </a:endParaRPr>
          </a:p>
          <a:p>
            <a:r>
              <a:rPr lang="en-US" sz="2000" dirty="0">
                <a:solidFill>
                  <a:schemeClr val="accent1"/>
                </a:solidFill>
              </a:rPr>
              <a:t>There is an implicit barrier at the end of every work-sharing construct.</a:t>
            </a:r>
          </a:p>
          <a:p>
            <a:r>
              <a:rPr lang="en-US" sz="2000" dirty="0">
                <a:solidFill>
                  <a:schemeClr val="accent1"/>
                </a:solidFill>
              </a:rPr>
              <a:t>The </a:t>
            </a:r>
            <a:r>
              <a:rPr lang="en-US" sz="2000" i="1" dirty="0"/>
              <a:t>nowait </a:t>
            </a:r>
            <a:r>
              <a:rPr lang="en-US" sz="2000" dirty="0">
                <a:solidFill>
                  <a:schemeClr val="accent1"/>
                </a:solidFill>
              </a:rPr>
              <a:t>clause overrides this feature and the implicit barrier will be suppressed.</a:t>
            </a:r>
          </a:p>
          <a:p>
            <a:pPr lvl="1"/>
            <a:r>
              <a:rPr lang="en-US" sz="2000" dirty="0">
                <a:solidFill>
                  <a:schemeClr val="accent1"/>
                </a:solidFill>
              </a:rPr>
              <a:t>Thus, when threads reach the end of the construct, they will immediately proceed to perform other work.</a:t>
            </a:r>
          </a:p>
          <a:p>
            <a:pPr lvl="1"/>
            <a:r>
              <a:rPr lang="en-US" sz="2000" dirty="0">
                <a:solidFill>
                  <a:schemeClr val="accent1"/>
                </a:solidFill>
              </a:rPr>
              <a:t>Note that the implicit barrier at the end of </a:t>
            </a:r>
            <a:r>
              <a:rPr lang="en-US" sz="2000" dirty="0">
                <a:solidFill>
                  <a:srgbClr val="00B050"/>
                </a:solidFill>
              </a:rPr>
              <a:t>a parallel region </a:t>
            </a:r>
            <a:r>
              <a:rPr lang="en-US" sz="2000" dirty="0">
                <a:solidFill>
                  <a:srgbClr val="FF0000"/>
                </a:solidFill>
              </a:rPr>
              <a:t>cannot</a:t>
            </a:r>
            <a:r>
              <a:rPr lang="en-US" sz="2000" dirty="0">
                <a:solidFill>
                  <a:schemeClr val="accent1"/>
                </a:solidFill>
              </a:rPr>
              <a:t> be suppressed.</a:t>
            </a:r>
            <a:endParaRPr lang="en-US" sz="2000" dirty="0"/>
          </a:p>
          <a:p>
            <a:pPr marL="0" indent="0">
              <a:buNone/>
            </a:pPr>
            <a:endParaRPr lang="en-US" dirty="0"/>
          </a:p>
        </p:txBody>
      </p:sp>
    </p:spTree>
    <p:extLst>
      <p:ext uri="{BB962C8B-B14F-4D97-AF65-F5344CB8AC3E}">
        <p14:creationId xmlns:p14="http://schemas.microsoft.com/office/powerpoint/2010/main" val="111746568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236D28-4E5C-497B-8E82-F07B1FDCAAE1}"/>
              </a:ext>
            </a:extLst>
          </p:cNvPr>
          <p:cNvSpPr>
            <a:spLocks noGrp="1"/>
          </p:cNvSpPr>
          <p:nvPr>
            <p:ph type="title"/>
          </p:nvPr>
        </p:nvSpPr>
        <p:spPr/>
        <p:txBody>
          <a:bodyPr/>
          <a:lstStyle/>
          <a:p>
            <a:r>
              <a:rPr lang="en-US" dirty="0">
                <a:solidFill>
                  <a:schemeClr val="accent1"/>
                </a:solidFill>
              </a:rPr>
              <a:t>OpenMP: Reduction Clause</a:t>
            </a:r>
            <a:endParaRPr lang="en-US" dirty="0"/>
          </a:p>
        </p:txBody>
      </p:sp>
      <p:sp>
        <p:nvSpPr>
          <p:cNvPr id="3" name="Content Placeholder 2">
            <a:extLst>
              <a:ext uri="{FF2B5EF4-FFF2-40B4-BE49-F238E27FC236}">
                <a16:creationId xmlns:a16="http://schemas.microsoft.com/office/drawing/2014/main" id="{0405E338-7328-4FCD-B7B0-75CBE8921AFB}"/>
              </a:ext>
            </a:extLst>
          </p:cNvPr>
          <p:cNvSpPr>
            <a:spLocks noGrp="1"/>
          </p:cNvSpPr>
          <p:nvPr>
            <p:ph idx="1"/>
          </p:nvPr>
        </p:nvSpPr>
        <p:spPr/>
        <p:txBody>
          <a:bodyPr>
            <a:normAutofit/>
          </a:bodyPr>
          <a:lstStyle/>
          <a:p>
            <a:pPr marL="0" indent="0">
              <a:buNone/>
            </a:pPr>
            <a:r>
              <a:rPr lang="en-US" sz="2000" u="sng" dirty="0">
                <a:solidFill>
                  <a:srgbClr val="FF0000"/>
                </a:solidFill>
              </a:rPr>
              <a:t>Reduction Clause</a:t>
            </a:r>
            <a:r>
              <a:rPr lang="en-US" sz="2000" dirty="0">
                <a:solidFill>
                  <a:srgbClr val="FF0000"/>
                </a:solidFill>
              </a:rPr>
              <a:t>:</a:t>
            </a:r>
          </a:p>
          <a:p>
            <a:r>
              <a:rPr lang="en-US" sz="2000" dirty="0">
                <a:solidFill>
                  <a:schemeClr val="accent1"/>
                </a:solidFill>
              </a:rPr>
              <a:t>The syntax is </a:t>
            </a:r>
            <a:r>
              <a:rPr lang="en-US" sz="2000" i="1" dirty="0"/>
              <a:t>reduction(</a:t>
            </a:r>
            <a:r>
              <a:rPr lang="en-US" sz="2000" i="1" dirty="0" err="1"/>
              <a:t>op:list</a:t>
            </a:r>
            <a:r>
              <a:rPr lang="en-US" sz="2000" i="1" dirty="0"/>
              <a:t>)</a:t>
            </a:r>
            <a:r>
              <a:rPr lang="en-US" sz="2000" i="1" dirty="0">
                <a:solidFill>
                  <a:schemeClr val="accent1"/>
                </a:solidFill>
              </a:rPr>
              <a:t>.</a:t>
            </a:r>
            <a:endParaRPr lang="en-US" sz="2000" dirty="0">
              <a:solidFill>
                <a:schemeClr val="accent1"/>
              </a:solidFill>
            </a:endParaRPr>
          </a:p>
          <a:p>
            <a:r>
              <a:rPr lang="en-US" sz="2000" dirty="0">
                <a:solidFill>
                  <a:schemeClr val="accent1"/>
                </a:solidFill>
              </a:rPr>
              <a:t>Reductions are so common that OpenMP allows the programmer to add a </a:t>
            </a:r>
            <a:r>
              <a:rPr lang="en-US" sz="2000" dirty="0">
                <a:solidFill>
                  <a:srgbClr val="00B050"/>
                </a:solidFill>
              </a:rPr>
              <a:t>reduction clause </a:t>
            </a:r>
            <a:r>
              <a:rPr lang="en-US" sz="2000" dirty="0">
                <a:solidFill>
                  <a:schemeClr val="accent1"/>
                </a:solidFill>
              </a:rPr>
              <a:t>to a </a:t>
            </a:r>
            <a:r>
              <a:rPr lang="en-US" sz="2000" dirty="0">
                <a:solidFill>
                  <a:srgbClr val="FF0000"/>
                </a:solidFill>
              </a:rPr>
              <a:t>parallel for</a:t>
            </a:r>
            <a:r>
              <a:rPr lang="en-US" sz="2000" dirty="0">
                <a:solidFill>
                  <a:schemeClr val="accent1"/>
                </a:solidFill>
              </a:rPr>
              <a:t>.</a:t>
            </a:r>
          </a:p>
          <a:p>
            <a:r>
              <a:rPr lang="en-US" sz="2000" dirty="0">
                <a:solidFill>
                  <a:schemeClr val="accent1"/>
                </a:solidFill>
              </a:rPr>
              <a:t>All we have to do is specify the </a:t>
            </a:r>
            <a:r>
              <a:rPr lang="en-US" sz="2000" dirty="0">
                <a:solidFill>
                  <a:srgbClr val="FF0000"/>
                </a:solidFill>
              </a:rPr>
              <a:t>reduction operation </a:t>
            </a:r>
            <a:r>
              <a:rPr lang="en-US" sz="2000" dirty="0">
                <a:solidFill>
                  <a:schemeClr val="accent1"/>
                </a:solidFill>
              </a:rPr>
              <a:t>and the </a:t>
            </a:r>
            <a:r>
              <a:rPr lang="en-US" sz="2000" dirty="0">
                <a:solidFill>
                  <a:srgbClr val="00B050"/>
                </a:solidFill>
              </a:rPr>
              <a:t>reduction variable</a:t>
            </a:r>
            <a:r>
              <a:rPr lang="en-US" sz="2000" dirty="0">
                <a:solidFill>
                  <a:schemeClr val="accent1"/>
                </a:solidFill>
              </a:rPr>
              <a:t>, and OpenMP will take care of the details, such as storing partial sums in private variables and then adding the partial sums to the shared variable after the parallel for loop.</a:t>
            </a:r>
          </a:p>
          <a:p>
            <a:r>
              <a:rPr lang="en-US" sz="2000" dirty="0">
                <a:solidFill>
                  <a:schemeClr val="accent1"/>
                </a:solidFill>
              </a:rPr>
              <a:t>A </a:t>
            </a:r>
            <a:r>
              <a:rPr lang="en-US" sz="2000" dirty="0">
                <a:solidFill>
                  <a:srgbClr val="FF0000"/>
                </a:solidFill>
              </a:rPr>
              <a:t>reduction variable </a:t>
            </a:r>
            <a:r>
              <a:rPr lang="en-US" sz="2000" dirty="0">
                <a:solidFill>
                  <a:schemeClr val="accent1"/>
                </a:solidFill>
              </a:rPr>
              <a:t>is a </a:t>
            </a:r>
            <a:r>
              <a:rPr lang="en-US" sz="2000" dirty="0">
                <a:solidFill>
                  <a:srgbClr val="00B050"/>
                </a:solidFill>
              </a:rPr>
              <a:t>shared variable </a:t>
            </a:r>
            <a:r>
              <a:rPr lang="en-US" sz="2000" dirty="0">
                <a:solidFill>
                  <a:schemeClr val="accent1"/>
                </a:solidFill>
              </a:rPr>
              <a:t>although OpenMP will create a </a:t>
            </a:r>
            <a:r>
              <a:rPr lang="en-US" sz="2000" dirty="0">
                <a:solidFill>
                  <a:srgbClr val="FF0000"/>
                </a:solidFill>
              </a:rPr>
              <a:t>local copy </a:t>
            </a:r>
            <a:r>
              <a:rPr lang="en-US" sz="2000" dirty="0">
                <a:solidFill>
                  <a:schemeClr val="accent1"/>
                </a:solidFill>
              </a:rPr>
              <a:t>of the </a:t>
            </a:r>
            <a:r>
              <a:rPr lang="en-US" sz="2000" dirty="0">
                <a:solidFill>
                  <a:srgbClr val="00B050"/>
                </a:solidFill>
              </a:rPr>
              <a:t>original variable</a:t>
            </a:r>
            <a:r>
              <a:rPr lang="en-US" sz="2000" dirty="0">
                <a:solidFill>
                  <a:schemeClr val="accent1"/>
                </a:solidFill>
              </a:rPr>
              <a:t> for each thread in the team and appropriately assign each of these local variables some initial value, which depends the type of the reduction operation (See the table on the next slide).</a:t>
            </a:r>
          </a:p>
          <a:p>
            <a:pPr marL="0" indent="0">
              <a:buNone/>
            </a:pPr>
            <a:endParaRPr lang="en-US" sz="2000" dirty="0">
              <a:solidFill>
                <a:schemeClr val="accent1"/>
              </a:solidFill>
            </a:endParaRPr>
          </a:p>
        </p:txBody>
      </p:sp>
    </p:spTree>
    <p:extLst>
      <p:ext uri="{BB962C8B-B14F-4D97-AF65-F5344CB8AC3E}">
        <p14:creationId xmlns:p14="http://schemas.microsoft.com/office/powerpoint/2010/main" val="185247335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2957F3-0213-44CC-B2B2-EBD86DD3B000}"/>
              </a:ext>
            </a:extLst>
          </p:cNvPr>
          <p:cNvSpPr>
            <a:spLocks noGrp="1"/>
          </p:cNvSpPr>
          <p:nvPr>
            <p:ph type="title"/>
          </p:nvPr>
        </p:nvSpPr>
        <p:spPr/>
        <p:txBody>
          <a:bodyPr/>
          <a:lstStyle/>
          <a:p>
            <a:r>
              <a:rPr lang="en-US" dirty="0">
                <a:solidFill>
                  <a:schemeClr val="accent1"/>
                </a:solidFill>
              </a:rPr>
              <a:t>OpenMP: Reduction Clause</a:t>
            </a:r>
            <a:endParaRPr lang="en-US" dirty="0"/>
          </a:p>
        </p:txBody>
      </p:sp>
      <p:pic>
        <p:nvPicPr>
          <p:cNvPr id="4" name="Picture 3">
            <a:extLst>
              <a:ext uri="{FF2B5EF4-FFF2-40B4-BE49-F238E27FC236}">
                <a16:creationId xmlns:a16="http://schemas.microsoft.com/office/drawing/2014/main" id="{7E181249-B19D-4EFF-A3E9-C2E05DBA4B07}"/>
              </a:ext>
            </a:extLst>
          </p:cNvPr>
          <p:cNvPicPr>
            <a:picLocks noChangeAspect="1"/>
          </p:cNvPicPr>
          <p:nvPr/>
        </p:nvPicPr>
        <p:blipFill>
          <a:blip r:embed="rId2"/>
          <a:stretch>
            <a:fillRect/>
          </a:stretch>
        </p:blipFill>
        <p:spPr>
          <a:xfrm>
            <a:off x="4262437" y="1690688"/>
            <a:ext cx="3667125" cy="2842506"/>
          </a:xfrm>
          <a:prstGeom prst="rect">
            <a:avLst/>
          </a:prstGeom>
        </p:spPr>
      </p:pic>
      <p:sp>
        <p:nvSpPr>
          <p:cNvPr id="5" name="TextBox 4">
            <a:extLst>
              <a:ext uri="{FF2B5EF4-FFF2-40B4-BE49-F238E27FC236}">
                <a16:creationId xmlns:a16="http://schemas.microsoft.com/office/drawing/2014/main" id="{311DCE44-F7F6-49CD-AD1F-CFFE3DCD7912}"/>
              </a:ext>
            </a:extLst>
          </p:cNvPr>
          <p:cNvSpPr txBox="1"/>
          <p:nvPr/>
        </p:nvSpPr>
        <p:spPr>
          <a:xfrm>
            <a:off x="3709987" y="4652902"/>
            <a:ext cx="4967288" cy="400110"/>
          </a:xfrm>
          <a:prstGeom prst="rect">
            <a:avLst/>
          </a:prstGeom>
          <a:noFill/>
        </p:spPr>
        <p:txBody>
          <a:bodyPr wrap="square">
            <a:spAutoFit/>
          </a:bodyPr>
          <a:lstStyle/>
          <a:p>
            <a:r>
              <a:rPr lang="en-US" sz="2000" dirty="0">
                <a:solidFill>
                  <a:schemeClr val="accent1"/>
                </a:solidFill>
              </a:rPr>
              <a:t>OpenMP reduction operators for C and C++</a:t>
            </a:r>
          </a:p>
        </p:txBody>
      </p:sp>
    </p:spTree>
    <p:extLst>
      <p:ext uri="{BB962C8B-B14F-4D97-AF65-F5344CB8AC3E}">
        <p14:creationId xmlns:p14="http://schemas.microsoft.com/office/powerpoint/2010/main" val="335231866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76F61C-C59F-4695-AECA-53953CC81632}"/>
              </a:ext>
            </a:extLst>
          </p:cNvPr>
          <p:cNvSpPr>
            <a:spLocks noGrp="1"/>
          </p:cNvSpPr>
          <p:nvPr>
            <p:ph type="title"/>
          </p:nvPr>
        </p:nvSpPr>
        <p:spPr/>
        <p:txBody>
          <a:bodyPr/>
          <a:lstStyle/>
          <a:p>
            <a:r>
              <a:rPr lang="en-US" dirty="0">
                <a:solidFill>
                  <a:schemeClr val="accent1"/>
                </a:solidFill>
              </a:rPr>
              <a:t>OpenMP: Critical Section Construct</a:t>
            </a:r>
            <a:endParaRPr lang="en-US" dirty="0"/>
          </a:p>
        </p:txBody>
      </p:sp>
      <p:sp>
        <p:nvSpPr>
          <p:cNvPr id="3" name="Content Placeholder 2">
            <a:extLst>
              <a:ext uri="{FF2B5EF4-FFF2-40B4-BE49-F238E27FC236}">
                <a16:creationId xmlns:a16="http://schemas.microsoft.com/office/drawing/2014/main" id="{3F21B71C-2CAC-4F73-8B3E-2D40F3184C05}"/>
              </a:ext>
            </a:extLst>
          </p:cNvPr>
          <p:cNvSpPr>
            <a:spLocks noGrp="1"/>
          </p:cNvSpPr>
          <p:nvPr>
            <p:ph idx="1"/>
          </p:nvPr>
        </p:nvSpPr>
        <p:spPr/>
        <p:txBody>
          <a:bodyPr>
            <a:normAutofit/>
          </a:bodyPr>
          <a:lstStyle/>
          <a:p>
            <a:pPr marL="0" indent="0">
              <a:buNone/>
            </a:pPr>
            <a:r>
              <a:rPr lang="en-US" sz="2000" dirty="0">
                <a:solidFill>
                  <a:schemeClr val="accent1"/>
                </a:solidFill>
              </a:rPr>
              <a:t>In OpenMP, a </a:t>
            </a:r>
            <a:r>
              <a:rPr lang="en-US" sz="2000" dirty="0">
                <a:solidFill>
                  <a:srgbClr val="FF0000"/>
                </a:solidFill>
              </a:rPr>
              <a:t>critical section </a:t>
            </a:r>
            <a:r>
              <a:rPr lang="en-US" sz="2000" dirty="0">
                <a:solidFill>
                  <a:schemeClr val="accent1"/>
                </a:solidFill>
              </a:rPr>
              <a:t>can be denoted by the </a:t>
            </a:r>
            <a:r>
              <a:rPr lang="en-US" sz="2000" dirty="0">
                <a:solidFill>
                  <a:srgbClr val="00B050"/>
                </a:solidFill>
              </a:rPr>
              <a:t>critical section construct</a:t>
            </a:r>
            <a:r>
              <a:rPr lang="en-US" sz="2000" dirty="0">
                <a:solidFill>
                  <a:schemeClr val="accent1"/>
                </a:solidFill>
              </a:rPr>
              <a:t> which provides a means to ensure that multiple threads do not attempt to update shared data simultaneously.</a:t>
            </a:r>
          </a:p>
          <a:p>
            <a:pPr marL="0" indent="0">
              <a:buNone/>
            </a:pPr>
            <a:endParaRPr lang="en-US" sz="2000" dirty="0">
              <a:solidFill>
                <a:schemeClr val="accent1"/>
              </a:solidFill>
            </a:endParaRPr>
          </a:p>
          <a:p>
            <a:pPr marL="0" indent="0">
              <a:buNone/>
            </a:pPr>
            <a:endParaRPr lang="en-US" sz="2000" dirty="0">
              <a:solidFill>
                <a:schemeClr val="accent1"/>
              </a:solidFill>
            </a:endParaRPr>
          </a:p>
          <a:p>
            <a:pPr marL="0" indent="0">
              <a:buNone/>
            </a:pPr>
            <a:endParaRPr lang="en-US" sz="2000" dirty="0">
              <a:solidFill>
                <a:schemeClr val="accent1"/>
              </a:solidFill>
            </a:endParaRPr>
          </a:p>
          <a:p>
            <a:pPr marL="0" indent="0">
              <a:buNone/>
            </a:pPr>
            <a:endParaRPr lang="en-US" sz="2000" dirty="0">
              <a:solidFill>
                <a:schemeClr val="accent1"/>
              </a:solidFill>
            </a:endParaRPr>
          </a:p>
          <a:p>
            <a:r>
              <a:rPr lang="en-US" sz="2000" dirty="0">
                <a:solidFill>
                  <a:schemeClr val="accent1"/>
                </a:solidFill>
              </a:rPr>
              <a:t>An </a:t>
            </a:r>
            <a:r>
              <a:rPr lang="en-US" sz="2000" dirty="0">
                <a:solidFill>
                  <a:srgbClr val="00B050"/>
                </a:solidFill>
              </a:rPr>
              <a:t>optional</a:t>
            </a:r>
            <a:r>
              <a:rPr lang="en-US" sz="2000" dirty="0">
                <a:solidFill>
                  <a:srgbClr val="FF0000"/>
                </a:solidFill>
              </a:rPr>
              <a:t> </a:t>
            </a:r>
            <a:r>
              <a:rPr lang="en-US" sz="2000" dirty="0">
                <a:solidFill>
                  <a:srgbClr val="00B050"/>
                </a:solidFill>
              </a:rPr>
              <a:t>name</a:t>
            </a:r>
            <a:r>
              <a:rPr lang="en-US" sz="2000" dirty="0">
                <a:solidFill>
                  <a:srgbClr val="FF0000"/>
                </a:solidFill>
              </a:rPr>
              <a:t> </a:t>
            </a:r>
            <a:r>
              <a:rPr lang="en-US" sz="2000" dirty="0">
                <a:solidFill>
                  <a:schemeClr val="accent1"/>
                </a:solidFill>
              </a:rPr>
              <a:t>can be given to a </a:t>
            </a:r>
            <a:r>
              <a:rPr lang="en-US" sz="2000" dirty="0">
                <a:solidFill>
                  <a:srgbClr val="FF0000"/>
                </a:solidFill>
              </a:rPr>
              <a:t>critical construct </a:t>
            </a:r>
            <a:r>
              <a:rPr lang="en-US" sz="2000" dirty="0">
                <a:solidFill>
                  <a:schemeClr val="accent1"/>
                </a:solidFill>
              </a:rPr>
              <a:t>and this name is </a:t>
            </a:r>
            <a:r>
              <a:rPr lang="en-US" sz="2000" dirty="0">
                <a:solidFill>
                  <a:srgbClr val="00B050"/>
                </a:solidFill>
              </a:rPr>
              <a:t>global</a:t>
            </a:r>
            <a:r>
              <a:rPr lang="en-US" sz="2000" dirty="0">
                <a:solidFill>
                  <a:schemeClr val="accent1"/>
                </a:solidFill>
              </a:rPr>
              <a:t>.</a:t>
            </a:r>
          </a:p>
          <a:p>
            <a:r>
              <a:rPr lang="en-US" sz="2000" dirty="0">
                <a:solidFill>
                  <a:schemeClr val="accent1"/>
                </a:solidFill>
              </a:rPr>
              <a:t>When a thread encounters a critical section, it waits until no thread is executing inside the critical section with </a:t>
            </a:r>
            <a:r>
              <a:rPr lang="en-US" sz="2000" dirty="0">
                <a:solidFill>
                  <a:srgbClr val="FF0000"/>
                </a:solidFill>
              </a:rPr>
              <a:t>the same name</a:t>
            </a:r>
            <a:r>
              <a:rPr lang="en-US" sz="2000" dirty="0">
                <a:solidFill>
                  <a:schemeClr val="accent1"/>
                </a:solidFill>
              </a:rPr>
              <a:t>.</a:t>
            </a:r>
          </a:p>
          <a:p>
            <a:pPr marL="0" indent="0">
              <a:buNone/>
            </a:pPr>
            <a:endParaRPr lang="en-US" sz="2000" dirty="0">
              <a:solidFill>
                <a:schemeClr val="accent1"/>
              </a:solidFill>
            </a:endParaRPr>
          </a:p>
          <a:p>
            <a:pPr marL="0" indent="0">
              <a:buNone/>
            </a:pPr>
            <a:endParaRPr lang="en-US" sz="2000" dirty="0">
              <a:solidFill>
                <a:schemeClr val="accent1"/>
              </a:solidFill>
            </a:endParaRPr>
          </a:p>
        </p:txBody>
      </p:sp>
      <p:pic>
        <p:nvPicPr>
          <p:cNvPr id="5" name="Picture 4">
            <a:extLst>
              <a:ext uri="{FF2B5EF4-FFF2-40B4-BE49-F238E27FC236}">
                <a16:creationId xmlns:a16="http://schemas.microsoft.com/office/drawing/2014/main" id="{352B3A40-C892-4299-87C3-3C6698CA2DE3}"/>
              </a:ext>
            </a:extLst>
          </p:cNvPr>
          <p:cNvPicPr>
            <a:picLocks noChangeAspect="1"/>
          </p:cNvPicPr>
          <p:nvPr/>
        </p:nvPicPr>
        <p:blipFill>
          <a:blip r:embed="rId2"/>
          <a:stretch>
            <a:fillRect/>
          </a:stretch>
        </p:blipFill>
        <p:spPr>
          <a:xfrm>
            <a:off x="4410075" y="2671762"/>
            <a:ext cx="4095750" cy="904875"/>
          </a:xfrm>
          <a:prstGeom prst="rect">
            <a:avLst/>
          </a:prstGeom>
        </p:spPr>
      </p:pic>
    </p:spTree>
    <p:extLst>
      <p:ext uri="{BB962C8B-B14F-4D97-AF65-F5344CB8AC3E}">
        <p14:creationId xmlns:p14="http://schemas.microsoft.com/office/powerpoint/2010/main" val="220471820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76F61C-C59F-4695-AECA-53953CC81632}"/>
              </a:ext>
            </a:extLst>
          </p:cNvPr>
          <p:cNvSpPr>
            <a:spLocks noGrp="1"/>
          </p:cNvSpPr>
          <p:nvPr>
            <p:ph type="title"/>
          </p:nvPr>
        </p:nvSpPr>
        <p:spPr/>
        <p:txBody>
          <a:bodyPr/>
          <a:lstStyle/>
          <a:p>
            <a:r>
              <a:rPr lang="en-US" dirty="0">
                <a:solidFill>
                  <a:schemeClr val="accent1"/>
                </a:solidFill>
              </a:rPr>
              <a:t>OpenMP: Critical Section Construct</a:t>
            </a:r>
            <a:endParaRPr lang="en-US" dirty="0"/>
          </a:p>
        </p:txBody>
      </p:sp>
      <p:pic>
        <p:nvPicPr>
          <p:cNvPr id="8" name="Picture 7">
            <a:extLst>
              <a:ext uri="{FF2B5EF4-FFF2-40B4-BE49-F238E27FC236}">
                <a16:creationId xmlns:a16="http://schemas.microsoft.com/office/drawing/2014/main" id="{A74E7AB6-9F16-4DD8-93FC-10CE0CD6E660}"/>
              </a:ext>
            </a:extLst>
          </p:cNvPr>
          <p:cNvPicPr>
            <a:picLocks noChangeAspect="1"/>
          </p:cNvPicPr>
          <p:nvPr/>
        </p:nvPicPr>
        <p:blipFill>
          <a:blip r:embed="rId2"/>
          <a:stretch>
            <a:fillRect/>
          </a:stretch>
        </p:blipFill>
        <p:spPr>
          <a:xfrm>
            <a:off x="838201" y="1457402"/>
            <a:ext cx="7562850" cy="3375631"/>
          </a:xfrm>
          <a:prstGeom prst="rect">
            <a:avLst/>
          </a:prstGeom>
        </p:spPr>
      </p:pic>
      <mc:AlternateContent xmlns:mc="http://schemas.openxmlformats.org/markup-compatibility/2006">
        <mc:Choice xmlns:a14="http://schemas.microsoft.com/office/drawing/2010/main" Requires="a14">
          <p:sp>
            <p:nvSpPr>
              <p:cNvPr id="9" name="TextBox 8">
                <a:extLst>
                  <a:ext uri="{FF2B5EF4-FFF2-40B4-BE49-F238E27FC236}">
                    <a16:creationId xmlns:a16="http://schemas.microsoft.com/office/drawing/2014/main" id="{82B5C7BE-6455-4049-A40B-D7543CA8E06A}"/>
                  </a:ext>
                </a:extLst>
              </p:cNvPr>
              <p:cNvSpPr txBox="1"/>
              <p:nvPr/>
            </p:nvSpPr>
            <p:spPr>
              <a:xfrm>
                <a:off x="828674" y="4833033"/>
                <a:ext cx="10925175" cy="1323439"/>
              </a:xfrm>
              <a:prstGeom prst="rect">
                <a:avLst/>
              </a:prstGeom>
              <a:noFill/>
            </p:spPr>
            <p:txBody>
              <a:bodyPr wrap="square">
                <a:spAutoFit/>
              </a:bodyPr>
              <a:lstStyle/>
              <a:p>
                <a:r>
                  <a:rPr lang="en-US" sz="2000" dirty="0">
                    <a:solidFill>
                      <a:schemeClr val="accent1"/>
                    </a:solidFill>
                  </a:rPr>
                  <a:t>In this snippet, the program calculates the value of </a:t>
                </a:r>
                <a14:m>
                  <m:oMath xmlns:m="http://schemas.openxmlformats.org/officeDocument/2006/math">
                    <m:r>
                      <a:rPr lang="en-US" sz="2000" i="1" smtClean="0">
                        <a:solidFill>
                          <a:schemeClr val="tx1"/>
                        </a:solidFill>
                        <a:ea typeface="Cambria Math" panose="02040503050406030204" pitchFamily="18" charset="0"/>
                      </a:rPr>
                      <m:t>𝜋</m:t>
                    </m:r>
                  </m:oMath>
                </a14:m>
                <a:r>
                  <a:rPr lang="en-US" sz="2000" dirty="0">
                    <a:solidFill>
                      <a:schemeClr val="accent1"/>
                    </a:solidFill>
                  </a:rPr>
                  <a:t> using </a:t>
                </a:r>
                <a:r>
                  <a:rPr lang="en-US" sz="2000" dirty="0">
                    <a:solidFill>
                      <a:srgbClr val="FF0000"/>
                    </a:solidFill>
                  </a:rPr>
                  <a:t>Monte Carlo simulation</a:t>
                </a:r>
                <a:r>
                  <a:rPr lang="en-US" sz="2000" dirty="0">
                    <a:solidFill>
                      <a:schemeClr val="accent1"/>
                    </a:solidFill>
                  </a:rPr>
                  <a:t>.</a:t>
                </a:r>
              </a:p>
              <a:p>
                <a:pPr marL="342900" indent="-342900">
                  <a:buFont typeface="Arial" panose="020B0604020202020204" pitchFamily="34" charset="0"/>
                  <a:buChar char="•"/>
                </a:pPr>
                <a:r>
                  <a:rPr lang="en-US" sz="2000" dirty="0">
                    <a:solidFill>
                      <a:schemeClr val="accent1"/>
                    </a:solidFill>
                  </a:rPr>
                  <a:t>Updates to the shared variable </a:t>
                </a:r>
                <a:r>
                  <a:rPr lang="en-US" sz="2000" i="1" dirty="0" err="1"/>
                  <a:t>totalHits</a:t>
                </a:r>
                <a:r>
                  <a:rPr lang="en-US" sz="2000" i="1" dirty="0"/>
                  <a:t> </a:t>
                </a:r>
                <a:r>
                  <a:rPr lang="en-US" sz="2000" dirty="0">
                    <a:solidFill>
                      <a:schemeClr val="accent1"/>
                    </a:solidFill>
                  </a:rPr>
                  <a:t>are protected by the critical pragma </a:t>
                </a:r>
                <a:r>
                  <a:rPr lang="en-US" sz="2000" i="1" dirty="0" err="1"/>
                  <a:t>update_total_hits</a:t>
                </a:r>
                <a:r>
                  <a:rPr lang="en-US" sz="2000" dirty="0">
                    <a:solidFill>
                      <a:schemeClr val="accent1"/>
                    </a:solidFill>
                  </a:rPr>
                  <a:t>. </a:t>
                </a:r>
              </a:p>
              <a:p>
                <a:pPr marL="342900" indent="-342900">
                  <a:buFont typeface="Arial" panose="020B0604020202020204" pitchFamily="34" charset="0"/>
                  <a:buChar char="•"/>
                </a:pPr>
                <a:r>
                  <a:rPr lang="en-US" sz="2000" dirty="0">
                    <a:solidFill>
                      <a:schemeClr val="accent1"/>
                    </a:solidFill>
                  </a:rPr>
                  <a:t>However, speedup is poor with this approach. </a:t>
                </a:r>
              </a:p>
              <a:p>
                <a:pPr marL="342900" indent="-342900">
                  <a:buFont typeface="Arial" panose="020B0604020202020204" pitchFamily="34" charset="0"/>
                  <a:buChar char="•"/>
                </a:pPr>
                <a:r>
                  <a:rPr lang="en-US" sz="2000" dirty="0">
                    <a:solidFill>
                      <a:schemeClr val="accent1"/>
                    </a:solidFill>
                  </a:rPr>
                  <a:t>It is more efficient to use the reduction clause.</a:t>
                </a:r>
              </a:p>
            </p:txBody>
          </p:sp>
        </mc:Choice>
        <mc:Fallback>
          <p:sp>
            <p:nvSpPr>
              <p:cNvPr id="9" name="TextBox 8">
                <a:extLst>
                  <a:ext uri="{FF2B5EF4-FFF2-40B4-BE49-F238E27FC236}">
                    <a16:creationId xmlns:a16="http://schemas.microsoft.com/office/drawing/2014/main" id="{82B5C7BE-6455-4049-A40B-D7543CA8E06A}"/>
                  </a:ext>
                </a:extLst>
              </p:cNvPr>
              <p:cNvSpPr txBox="1">
                <a:spLocks noRot="1" noChangeAspect="1" noMove="1" noResize="1" noEditPoints="1" noAdjustHandles="1" noChangeArrowheads="1" noChangeShapeType="1" noTextEdit="1"/>
              </p:cNvSpPr>
              <p:nvPr/>
            </p:nvSpPr>
            <p:spPr>
              <a:xfrm>
                <a:off x="828674" y="4833033"/>
                <a:ext cx="10925175" cy="1323439"/>
              </a:xfrm>
              <a:prstGeom prst="rect">
                <a:avLst/>
              </a:prstGeom>
              <a:blipFill>
                <a:blip r:embed="rId3"/>
                <a:stretch>
                  <a:fillRect l="-614" t="-2765" b="-7373"/>
                </a:stretch>
              </a:blipFill>
            </p:spPr>
            <p:txBody>
              <a:bodyPr/>
              <a:lstStyle/>
              <a:p>
                <a:r>
                  <a:rPr lang="en-US">
                    <a:noFill/>
                  </a:rPr>
                  <a:t> </a:t>
                </a:r>
              </a:p>
            </p:txBody>
          </p:sp>
        </mc:Fallback>
      </mc:AlternateContent>
    </p:spTree>
    <p:extLst>
      <p:ext uri="{BB962C8B-B14F-4D97-AF65-F5344CB8AC3E}">
        <p14:creationId xmlns:p14="http://schemas.microsoft.com/office/powerpoint/2010/main" val="400442629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09EEB-E187-4931-88B0-27D719505D05}"/>
              </a:ext>
            </a:extLst>
          </p:cNvPr>
          <p:cNvSpPr>
            <a:spLocks noGrp="1"/>
          </p:cNvSpPr>
          <p:nvPr>
            <p:ph type="title"/>
          </p:nvPr>
        </p:nvSpPr>
        <p:spPr/>
        <p:txBody>
          <a:bodyPr/>
          <a:lstStyle/>
          <a:p>
            <a:r>
              <a:rPr lang="en-US" dirty="0">
                <a:solidFill>
                  <a:schemeClr val="accent1"/>
                </a:solidFill>
              </a:rPr>
              <a:t>References</a:t>
            </a:r>
          </a:p>
        </p:txBody>
      </p:sp>
      <p:sp>
        <p:nvSpPr>
          <p:cNvPr id="3" name="Content Placeholder 2">
            <a:extLst>
              <a:ext uri="{FF2B5EF4-FFF2-40B4-BE49-F238E27FC236}">
                <a16:creationId xmlns:a16="http://schemas.microsoft.com/office/drawing/2014/main" id="{C557F1C5-6E25-4763-875C-0E300E24DAE8}"/>
              </a:ext>
            </a:extLst>
          </p:cNvPr>
          <p:cNvSpPr>
            <a:spLocks noGrp="1"/>
          </p:cNvSpPr>
          <p:nvPr>
            <p:ph idx="1"/>
          </p:nvPr>
        </p:nvSpPr>
        <p:spPr/>
        <p:txBody>
          <a:bodyPr>
            <a:normAutofit/>
          </a:bodyPr>
          <a:lstStyle/>
          <a:p>
            <a:pPr marL="0" indent="0">
              <a:buNone/>
            </a:pPr>
            <a:r>
              <a:rPr lang="en-US" sz="2000" dirty="0">
                <a:solidFill>
                  <a:srgbClr val="FF0000"/>
                </a:solidFill>
                <a:effectLst/>
              </a:rPr>
              <a:t>[1] </a:t>
            </a:r>
            <a:r>
              <a:rPr lang="en-US" sz="2000" b="0" i="1" dirty="0">
                <a:solidFill>
                  <a:schemeClr val="accent1"/>
                </a:solidFill>
                <a:effectLst/>
              </a:rPr>
              <a:t>Barbara Chapman, Gabriele </a:t>
            </a:r>
            <a:r>
              <a:rPr lang="en-US" sz="2000" b="0" i="1" dirty="0" err="1">
                <a:solidFill>
                  <a:schemeClr val="accent1"/>
                </a:solidFill>
                <a:effectLst/>
              </a:rPr>
              <a:t>Jost</a:t>
            </a:r>
            <a:r>
              <a:rPr lang="en-US" sz="2000" b="0" i="1" dirty="0">
                <a:solidFill>
                  <a:schemeClr val="accent1"/>
                </a:solidFill>
                <a:effectLst/>
              </a:rPr>
              <a:t>, and Ruud van der Pas. 2007. Using OpenMP: Portable Shared Memory Parallel Programming (Scientific and Engineering Computation). The MIT Press.</a:t>
            </a:r>
          </a:p>
          <a:p>
            <a:pPr marL="0" indent="0" algn="l">
              <a:buNone/>
            </a:pPr>
            <a:r>
              <a:rPr lang="en-US" sz="2000" dirty="0">
                <a:solidFill>
                  <a:srgbClr val="FF0000"/>
                </a:solidFill>
              </a:rPr>
              <a:t>[2] </a:t>
            </a:r>
            <a:r>
              <a:rPr lang="en-US" sz="2000" b="0" i="1" dirty="0" err="1">
                <a:solidFill>
                  <a:schemeClr val="accent1"/>
                </a:solidFill>
                <a:effectLst/>
              </a:rPr>
              <a:t>Robit</a:t>
            </a:r>
            <a:r>
              <a:rPr lang="en-US" sz="2000" b="0" i="1" dirty="0">
                <a:solidFill>
                  <a:schemeClr val="accent1"/>
                </a:solidFill>
                <a:effectLst/>
              </a:rPr>
              <a:t> Chandra, Leonardo </a:t>
            </a:r>
            <a:r>
              <a:rPr lang="en-US" sz="2000" b="0" i="1" dirty="0" err="1">
                <a:solidFill>
                  <a:schemeClr val="accent1"/>
                </a:solidFill>
                <a:effectLst/>
              </a:rPr>
              <a:t>Dagum</a:t>
            </a:r>
            <a:r>
              <a:rPr lang="en-US" sz="2000" b="0" i="1" dirty="0">
                <a:solidFill>
                  <a:schemeClr val="accent1"/>
                </a:solidFill>
                <a:effectLst/>
              </a:rPr>
              <a:t>, Dave </a:t>
            </a:r>
            <a:r>
              <a:rPr lang="en-US" sz="2000" b="0" i="1" dirty="0" err="1">
                <a:solidFill>
                  <a:schemeClr val="accent1"/>
                </a:solidFill>
                <a:effectLst/>
              </a:rPr>
              <a:t>Kohr</a:t>
            </a:r>
            <a:r>
              <a:rPr lang="en-US" sz="2000" b="0" i="1" dirty="0">
                <a:solidFill>
                  <a:schemeClr val="accent1"/>
                </a:solidFill>
                <a:effectLst/>
              </a:rPr>
              <a:t>, </a:t>
            </a:r>
            <a:r>
              <a:rPr lang="en-US" sz="2000" b="0" i="1" dirty="0" err="1">
                <a:solidFill>
                  <a:schemeClr val="accent1"/>
                </a:solidFill>
                <a:effectLst/>
              </a:rPr>
              <a:t>Dror</a:t>
            </a:r>
            <a:r>
              <a:rPr lang="en-US" sz="2000" b="0" i="1" dirty="0">
                <a:solidFill>
                  <a:schemeClr val="accent1"/>
                </a:solidFill>
                <a:effectLst/>
              </a:rPr>
              <a:t> </a:t>
            </a:r>
            <a:r>
              <a:rPr lang="en-US" sz="2000" b="0" i="1" dirty="0" err="1">
                <a:solidFill>
                  <a:schemeClr val="accent1"/>
                </a:solidFill>
                <a:effectLst/>
              </a:rPr>
              <a:t>Maydan</a:t>
            </a:r>
            <a:r>
              <a:rPr lang="en-US" sz="2000" b="0" i="1" dirty="0">
                <a:solidFill>
                  <a:schemeClr val="accent1"/>
                </a:solidFill>
                <a:effectLst/>
              </a:rPr>
              <a:t>, Jeff McDonald, and Ramesh Menon. 2001. Parallel programming in OpenMP. Morgan Kaufmann Publishers Inc., San Francisco, CA, USA.</a:t>
            </a:r>
          </a:p>
          <a:p>
            <a:pPr marL="0" indent="0">
              <a:buNone/>
            </a:pPr>
            <a:br>
              <a:rPr lang="en-US" sz="1400" dirty="0"/>
            </a:br>
            <a:endParaRPr lang="en-US" sz="2000" b="0" dirty="0">
              <a:solidFill>
                <a:schemeClr val="accent1"/>
              </a:solidFill>
              <a:effectLst/>
            </a:endParaRPr>
          </a:p>
          <a:p>
            <a:pPr marL="0" indent="0">
              <a:buNone/>
            </a:pPr>
            <a:endParaRPr lang="en-US" sz="2000" dirty="0">
              <a:solidFill>
                <a:schemeClr val="accent1"/>
              </a:solidFill>
            </a:endParaRPr>
          </a:p>
        </p:txBody>
      </p:sp>
    </p:spTree>
    <p:extLst>
      <p:ext uri="{BB962C8B-B14F-4D97-AF65-F5344CB8AC3E}">
        <p14:creationId xmlns:p14="http://schemas.microsoft.com/office/powerpoint/2010/main" val="30633974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A96709-F19A-454E-B888-E8E09F8A9991}"/>
              </a:ext>
            </a:extLst>
          </p:cNvPr>
          <p:cNvSpPr>
            <a:spLocks noGrp="1"/>
          </p:cNvSpPr>
          <p:nvPr>
            <p:ph type="title"/>
          </p:nvPr>
        </p:nvSpPr>
        <p:spPr/>
        <p:txBody>
          <a:bodyPr/>
          <a:lstStyle/>
          <a:p>
            <a:r>
              <a:rPr lang="en-US" dirty="0">
                <a:solidFill>
                  <a:schemeClr val="accent1"/>
                </a:solidFill>
              </a:rPr>
              <a:t>OpenMP: Incremental Parallelization</a:t>
            </a:r>
          </a:p>
        </p:txBody>
      </p:sp>
      <p:sp>
        <p:nvSpPr>
          <p:cNvPr id="3" name="Content Placeholder 2">
            <a:extLst>
              <a:ext uri="{FF2B5EF4-FFF2-40B4-BE49-F238E27FC236}">
                <a16:creationId xmlns:a16="http://schemas.microsoft.com/office/drawing/2014/main" id="{324A80AF-9A9D-41ED-BEF7-5C73D88CDE8B}"/>
              </a:ext>
            </a:extLst>
          </p:cNvPr>
          <p:cNvSpPr>
            <a:spLocks noGrp="1"/>
          </p:cNvSpPr>
          <p:nvPr>
            <p:ph idx="1"/>
          </p:nvPr>
        </p:nvSpPr>
        <p:spPr/>
        <p:txBody>
          <a:bodyPr>
            <a:normAutofit/>
          </a:bodyPr>
          <a:lstStyle/>
          <a:p>
            <a:pPr marL="0" indent="0">
              <a:buNone/>
            </a:pPr>
            <a:r>
              <a:rPr lang="en-US" sz="2000" dirty="0">
                <a:solidFill>
                  <a:srgbClr val="FF0000"/>
                </a:solidFill>
              </a:rPr>
              <a:t>OpenMP</a:t>
            </a:r>
            <a:r>
              <a:rPr lang="en-US" sz="2000" dirty="0">
                <a:solidFill>
                  <a:schemeClr val="accent1"/>
                </a:solidFill>
              </a:rPr>
              <a:t> is designed to allow an </a:t>
            </a:r>
            <a:r>
              <a:rPr lang="en-US" sz="2000" dirty="0">
                <a:solidFill>
                  <a:srgbClr val="FF0000"/>
                </a:solidFill>
              </a:rPr>
              <a:t>incremental approach </a:t>
            </a:r>
            <a:r>
              <a:rPr lang="en-US" sz="2000" dirty="0">
                <a:solidFill>
                  <a:schemeClr val="accent1"/>
                </a:solidFill>
              </a:rPr>
              <a:t>to parallelizing existing sequential code:</a:t>
            </a:r>
          </a:p>
          <a:p>
            <a:pPr lvl="1"/>
            <a:r>
              <a:rPr lang="en-US" sz="2000" dirty="0">
                <a:solidFill>
                  <a:schemeClr val="accent1"/>
                </a:solidFill>
              </a:rPr>
              <a:t>Portions of an existing sequential program are parallelized in </a:t>
            </a:r>
            <a:r>
              <a:rPr lang="en-US" sz="2000" dirty="0">
                <a:solidFill>
                  <a:srgbClr val="FF0000"/>
                </a:solidFill>
              </a:rPr>
              <a:t>successive steps</a:t>
            </a:r>
            <a:r>
              <a:rPr lang="en-US" sz="2000" dirty="0">
                <a:solidFill>
                  <a:schemeClr val="accent1"/>
                </a:solidFill>
              </a:rPr>
              <a:t>.</a:t>
            </a:r>
          </a:p>
          <a:p>
            <a:pPr lvl="1"/>
            <a:r>
              <a:rPr lang="en-US" sz="2000" dirty="0">
                <a:solidFill>
                  <a:schemeClr val="accent1"/>
                </a:solidFill>
              </a:rPr>
              <a:t>This is in contrast to the </a:t>
            </a:r>
            <a:r>
              <a:rPr lang="en-US" sz="2000" dirty="0">
                <a:solidFill>
                  <a:srgbClr val="FF0000"/>
                </a:solidFill>
              </a:rPr>
              <a:t>all-or-nothing conversion </a:t>
            </a:r>
            <a:r>
              <a:rPr lang="en-US" sz="2000" dirty="0">
                <a:solidFill>
                  <a:schemeClr val="accent1"/>
                </a:solidFill>
              </a:rPr>
              <a:t>of an entire program in </a:t>
            </a:r>
            <a:r>
              <a:rPr lang="en-US" sz="2000" dirty="0">
                <a:solidFill>
                  <a:srgbClr val="FF0000"/>
                </a:solidFill>
              </a:rPr>
              <a:t>a single step</a:t>
            </a:r>
            <a:r>
              <a:rPr lang="en-US" sz="2000" dirty="0">
                <a:solidFill>
                  <a:schemeClr val="accent1"/>
                </a:solidFill>
              </a:rPr>
              <a:t>.</a:t>
            </a:r>
          </a:p>
          <a:p>
            <a:pPr lvl="2"/>
            <a:r>
              <a:rPr lang="en-US" dirty="0">
                <a:solidFill>
                  <a:schemeClr val="accent1"/>
                </a:solidFill>
              </a:rPr>
              <a:t>This is typically the approach other parallel programming environments such as </a:t>
            </a:r>
            <a:r>
              <a:rPr lang="en-US" dirty="0">
                <a:solidFill>
                  <a:srgbClr val="00B050"/>
                </a:solidFill>
              </a:rPr>
              <a:t>Pthreads</a:t>
            </a:r>
            <a:r>
              <a:rPr lang="en-US" dirty="0">
                <a:solidFill>
                  <a:schemeClr val="accent1"/>
                </a:solidFill>
              </a:rPr>
              <a:t> and </a:t>
            </a:r>
            <a:r>
              <a:rPr lang="en-US" dirty="0">
                <a:solidFill>
                  <a:srgbClr val="00B050"/>
                </a:solidFill>
              </a:rPr>
              <a:t>MPI </a:t>
            </a:r>
            <a:r>
              <a:rPr lang="en-US" dirty="0">
                <a:solidFill>
                  <a:schemeClr val="accent1"/>
                </a:solidFill>
              </a:rPr>
              <a:t>adopt.</a:t>
            </a:r>
          </a:p>
          <a:p>
            <a:pPr marL="914400" lvl="2" indent="0">
              <a:buNone/>
            </a:pPr>
            <a:endParaRPr lang="en-US" dirty="0">
              <a:solidFill>
                <a:schemeClr val="accent1"/>
              </a:solidFill>
            </a:endParaRPr>
          </a:p>
          <a:p>
            <a:pPr marL="0" indent="0">
              <a:buNone/>
            </a:pPr>
            <a:r>
              <a:rPr lang="en-US" sz="2000" dirty="0">
                <a:solidFill>
                  <a:srgbClr val="FF0000"/>
                </a:solidFill>
              </a:rPr>
              <a:t>OpenMP</a:t>
            </a:r>
            <a:r>
              <a:rPr lang="en-US" sz="2000" dirty="0">
                <a:solidFill>
                  <a:schemeClr val="accent1"/>
                </a:solidFill>
              </a:rPr>
              <a:t> also enables the programmer to work with a </a:t>
            </a:r>
            <a:r>
              <a:rPr lang="en-US" sz="2000" dirty="0">
                <a:solidFill>
                  <a:srgbClr val="FF0000"/>
                </a:solidFill>
              </a:rPr>
              <a:t>single source code</a:t>
            </a:r>
            <a:r>
              <a:rPr lang="en-US" sz="2000" dirty="0">
                <a:solidFill>
                  <a:schemeClr val="accent1"/>
                </a:solidFill>
              </a:rPr>
              <a:t>:</a:t>
            </a:r>
          </a:p>
          <a:p>
            <a:pPr lvl="1"/>
            <a:r>
              <a:rPr lang="en-US" sz="2000" dirty="0">
                <a:solidFill>
                  <a:schemeClr val="accent1"/>
                </a:solidFill>
              </a:rPr>
              <a:t>If a single set of source files contains </a:t>
            </a:r>
            <a:r>
              <a:rPr lang="en-US" sz="2000" dirty="0">
                <a:solidFill>
                  <a:srgbClr val="00B050"/>
                </a:solidFill>
              </a:rPr>
              <a:t>both the sequential and parallel versions </a:t>
            </a:r>
            <a:r>
              <a:rPr lang="en-US" sz="2000" dirty="0">
                <a:solidFill>
                  <a:schemeClr val="accent1"/>
                </a:solidFill>
              </a:rPr>
              <a:t>of a program, then maintenance effort is substantially reduced.  </a:t>
            </a:r>
          </a:p>
          <a:p>
            <a:pPr lvl="1"/>
            <a:r>
              <a:rPr lang="en-US" sz="2000" dirty="0">
                <a:solidFill>
                  <a:schemeClr val="accent1"/>
                </a:solidFill>
              </a:rPr>
              <a:t>OpenMP requires compiler support: Compiling an OpenMP program with a </a:t>
            </a:r>
            <a:r>
              <a:rPr lang="en-US" sz="2000" dirty="0">
                <a:solidFill>
                  <a:srgbClr val="FF0000"/>
                </a:solidFill>
              </a:rPr>
              <a:t>non-OpenMP-enabled compiler </a:t>
            </a:r>
            <a:r>
              <a:rPr lang="en-US" sz="2000" dirty="0">
                <a:solidFill>
                  <a:schemeClr val="accent1"/>
                </a:solidFill>
              </a:rPr>
              <a:t>will default to the </a:t>
            </a:r>
            <a:r>
              <a:rPr lang="en-US" sz="2000" dirty="0">
                <a:solidFill>
                  <a:srgbClr val="FF0000"/>
                </a:solidFill>
              </a:rPr>
              <a:t>sequential version</a:t>
            </a:r>
            <a:r>
              <a:rPr lang="en-US" sz="2000" dirty="0">
                <a:solidFill>
                  <a:schemeClr val="accent1"/>
                </a:solidFill>
              </a:rPr>
              <a:t>.</a:t>
            </a:r>
            <a:endParaRPr lang="en-US" sz="2400" dirty="0">
              <a:solidFill>
                <a:schemeClr val="accent1"/>
              </a:solidFill>
            </a:endParaRPr>
          </a:p>
          <a:p>
            <a:pPr lvl="1"/>
            <a:endParaRPr lang="en-US" sz="2000" dirty="0">
              <a:solidFill>
                <a:schemeClr val="accent1"/>
              </a:solidFill>
            </a:endParaRPr>
          </a:p>
          <a:p>
            <a:pPr marL="0" indent="0">
              <a:buNone/>
            </a:pPr>
            <a:endParaRPr lang="en-US" dirty="0">
              <a:solidFill>
                <a:schemeClr val="accent1"/>
              </a:solidFill>
            </a:endParaRPr>
          </a:p>
        </p:txBody>
      </p:sp>
    </p:spTree>
    <p:extLst>
      <p:ext uri="{BB962C8B-B14F-4D97-AF65-F5344CB8AC3E}">
        <p14:creationId xmlns:p14="http://schemas.microsoft.com/office/powerpoint/2010/main" val="33048773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A96709-F19A-454E-B888-E8E09F8A9991}"/>
              </a:ext>
            </a:extLst>
          </p:cNvPr>
          <p:cNvSpPr>
            <a:spLocks noGrp="1"/>
          </p:cNvSpPr>
          <p:nvPr>
            <p:ph type="title"/>
          </p:nvPr>
        </p:nvSpPr>
        <p:spPr/>
        <p:txBody>
          <a:bodyPr/>
          <a:lstStyle/>
          <a:p>
            <a:r>
              <a:rPr lang="en-US" dirty="0">
                <a:solidFill>
                  <a:schemeClr val="accent1"/>
                </a:solidFill>
              </a:rPr>
              <a:t>OpenMP: Incremental Parallelization</a:t>
            </a:r>
          </a:p>
        </p:txBody>
      </p:sp>
      <p:sp>
        <p:nvSpPr>
          <p:cNvPr id="3" name="Content Placeholder 2">
            <a:extLst>
              <a:ext uri="{FF2B5EF4-FFF2-40B4-BE49-F238E27FC236}">
                <a16:creationId xmlns:a16="http://schemas.microsoft.com/office/drawing/2014/main" id="{324A80AF-9A9D-41ED-BEF7-5C73D88CDE8B}"/>
              </a:ext>
            </a:extLst>
          </p:cNvPr>
          <p:cNvSpPr>
            <a:spLocks noGrp="1"/>
          </p:cNvSpPr>
          <p:nvPr>
            <p:ph idx="1"/>
          </p:nvPr>
        </p:nvSpPr>
        <p:spPr/>
        <p:txBody>
          <a:bodyPr>
            <a:normAutofit/>
          </a:bodyPr>
          <a:lstStyle/>
          <a:p>
            <a:pPr marL="0" indent="0">
              <a:buNone/>
            </a:pPr>
            <a:r>
              <a:rPr lang="en-US" sz="2000" dirty="0">
                <a:solidFill>
                  <a:schemeClr val="accent1"/>
                </a:solidFill>
              </a:rPr>
              <a:t>The ability of </a:t>
            </a:r>
            <a:r>
              <a:rPr lang="en-US" sz="2000" dirty="0">
                <a:solidFill>
                  <a:srgbClr val="FF0000"/>
                </a:solidFill>
              </a:rPr>
              <a:t>OpenMP</a:t>
            </a:r>
            <a:r>
              <a:rPr lang="en-US" sz="2000" dirty="0">
                <a:solidFill>
                  <a:schemeClr val="accent1"/>
                </a:solidFill>
              </a:rPr>
              <a:t> to support </a:t>
            </a:r>
            <a:r>
              <a:rPr lang="en-US" sz="2000" dirty="0">
                <a:solidFill>
                  <a:srgbClr val="FF0000"/>
                </a:solidFill>
              </a:rPr>
              <a:t>incremental parallelization </a:t>
            </a:r>
            <a:r>
              <a:rPr lang="en-US" sz="2000" dirty="0">
                <a:solidFill>
                  <a:schemeClr val="accent1"/>
                </a:solidFill>
              </a:rPr>
              <a:t>is one of its </a:t>
            </a:r>
            <a:r>
              <a:rPr lang="en-US" sz="2000" dirty="0">
                <a:solidFill>
                  <a:srgbClr val="00B050"/>
                </a:solidFill>
              </a:rPr>
              <a:t>greatest advantages </a:t>
            </a:r>
            <a:r>
              <a:rPr lang="en-US" sz="2000" dirty="0">
                <a:solidFill>
                  <a:schemeClr val="accent1"/>
                </a:solidFill>
              </a:rPr>
              <a:t>over the other parallel programming environments since it allows the programmer to:</a:t>
            </a:r>
          </a:p>
          <a:p>
            <a:pPr lvl="1"/>
            <a:r>
              <a:rPr lang="en-US" sz="2000" dirty="0">
                <a:solidFill>
                  <a:schemeClr val="accent1"/>
                </a:solidFill>
              </a:rPr>
              <a:t>profile the execution of a sequential program</a:t>
            </a:r>
          </a:p>
          <a:p>
            <a:pPr lvl="1"/>
            <a:r>
              <a:rPr lang="en-US" sz="2000" dirty="0">
                <a:solidFill>
                  <a:schemeClr val="accent1"/>
                </a:solidFill>
              </a:rPr>
              <a:t>sort the program blocks according to how much time they consume</a:t>
            </a:r>
          </a:p>
          <a:p>
            <a:pPr lvl="1"/>
            <a:r>
              <a:rPr lang="en-US" sz="2000" dirty="0">
                <a:solidFill>
                  <a:schemeClr val="accent1"/>
                </a:solidFill>
              </a:rPr>
              <a:t>consider each block in turn beginning with the most-time consuming parallelizable one</a:t>
            </a:r>
          </a:p>
          <a:p>
            <a:pPr lvl="1"/>
            <a:r>
              <a:rPr lang="en-US" sz="2000" dirty="0">
                <a:solidFill>
                  <a:schemeClr val="accent1"/>
                </a:solidFill>
              </a:rPr>
              <a:t>stop when the effort required to achieve further performance improvements is not warranted. </a:t>
            </a:r>
          </a:p>
          <a:p>
            <a:endParaRPr lang="en-US" sz="2000" dirty="0">
              <a:solidFill>
                <a:schemeClr val="accent1"/>
              </a:solidFill>
            </a:endParaRPr>
          </a:p>
        </p:txBody>
      </p:sp>
    </p:spTree>
    <p:extLst>
      <p:ext uri="{BB962C8B-B14F-4D97-AF65-F5344CB8AC3E}">
        <p14:creationId xmlns:p14="http://schemas.microsoft.com/office/powerpoint/2010/main" val="21792610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AD3B9-600C-4E12-8CD4-84A65A376C3E}"/>
              </a:ext>
            </a:extLst>
          </p:cNvPr>
          <p:cNvSpPr>
            <a:spLocks noGrp="1"/>
          </p:cNvSpPr>
          <p:nvPr>
            <p:ph type="title"/>
          </p:nvPr>
        </p:nvSpPr>
        <p:spPr/>
        <p:txBody>
          <a:bodyPr/>
          <a:lstStyle/>
          <a:p>
            <a:r>
              <a:rPr lang="en-US" dirty="0">
                <a:solidFill>
                  <a:schemeClr val="accent1"/>
                </a:solidFill>
              </a:rPr>
              <a:t>OpenMP: The Fork-Join Model</a:t>
            </a:r>
            <a:endParaRPr lang="en-US" dirty="0"/>
          </a:p>
        </p:txBody>
      </p:sp>
      <p:sp>
        <p:nvSpPr>
          <p:cNvPr id="3" name="Content Placeholder 2">
            <a:extLst>
              <a:ext uri="{FF2B5EF4-FFF2-40B4-BE49-F238E27FC236}">
                <a16:creationId xmlns:a16="http://schemas.microsoft.com/office/drawing/2014/main" id="{4CFAA3B9-14F8-43CA-A299-82B62FA4EC4A}"/>
              </a:ext>
            </a:extLst>
          </p:cNvPr>
          <p:cNvSpPr>
            <a:spLocks noGrp="1"/>
          </p:cNvSpPr>
          <p:nvPr>
            <p:ph idx="1"/>
          </p:nvPr>
        </p:nvSpPr>
        <p:spPr/>
        <p:txBody>
          <a:bodyPr>
            <a:normAutofit/>
          </a:bodyPr>
          <a:lstStyle/>
          <a:p>
            <a:pPr marL="0" indent="0">
              <a:buNone/>
            </a:pPr>
            <a:r>
              <a:rPr lang="en-US" sz="2000" dirty="0">
                <a:solidFill>
                  <a:srgbClr val="FF0000"/>
                </a:solidFill>
              </a:rPr>
              <a:t>OpenMP</a:t>
            </a:r>
            <a:r>
              <a:rPr lang="en-US" sz="2000" dirty="0">
                <a:solidFill>
                  <a:schemeClr val="accent1"/>
                </a:solidFill>
              </a:rPr>
              <a:t> attempts to provide a </a:t>
            </a:r>
            <a:r>
              <a:rPr lang="en-US" sz="2000" dirty="0">
                <a:solidFill>
                  <a:srgbClr val="FF0000"/>
                </a:solidFill>
              </a:rPr>
              <a:t>structured approach </a:t>
            </a:r>
            <a:r>
              <a:rPr lang="en-US" sz="2000" dirty="0">
                <a:solidFill>
                  <a:schemeClr val="accent1"/>
                </a:solidFill>
              </a:rPr>
              <a:t>to multithreading programming in the form of </a:t>
            </a:r>
            <a:r>
              <a:rPr lang="en-US" sz="2000" dirty="0">
                <a:solidFill>
                  <a:srgbClr val="00B050"/>
                </a:solidFill>
              </a:rPr>
              <a:t>the</a:t>
            </a:r>
            <a:r>
              <a:rPr lang="en-US" sz="2000" dirty="0">
                <a:solidFill>
                  <a:schemeClr val="accent1"/>
                </a:solidFill>
              </a:rPr>
              <a:t> </a:t>
            </a:r>
            <a:r>
              <a:rPr lang="en-US" sz="2000" dirty="0">
                <a:solidFill>
                  <a:srgbClr val="00B050"/>
                </a:solidFill>
              </a:rPr>
              <a:t>Fork-Join programming model</a:t>
            </a:r>
            <a:r>
              <a:rPr lang="en-US" sz="2000" dirty="0">
                <a:solidFill>
                  <a:schemeClr val="accent1"/>
                </a:solidFill>
              </a:rPr>
              <a:t>. </a:t>
            </a:r>
          </a:p>
          <a:p>
            <a:pPr marL="0" indent="0">
              <a:buNone/>
            </a:pPr>
            <a:r>
              <a:rPr lang="en-US" sz="2000" dirty="0">
                <a:solidFill>
                  <a:schemeClr val="accent1"/>
                </a:solidFill>
              </a:rPr>
              <a:t>Under this multithreading programming model, a program starts as a single thread of execution, just like a sequential program:</a:t>
            </a:r>
          </a:p>
          <a:p>
            <a:pPr lvl="1"/>
            <a:r>
              <a:rPr lang="en-US" sz="2000" dirty="0">
                <a:solidFill>
                  <a:schemeClr val="accent1"/>
                </a:solidFill>
              </a:rPr>
              <a:t>The thread that executes this code is referred to as the </a:t>
            </a:r>
            <a:r>
              <a:rPr lang="en-US" sz="2000" dirty="0">
                <a:solidFill>
                  <a:srgbClr val="FF0000"/>
                </a:solidFill>
              </a:rPr>
              <a:t>initial thread.</a:t>
            </a:r>
          </a:p>
          <a:p>
            <a:pPr lvl="1"/>
            <a:r>
              <a:rPr lang="en-US" sz="2000" dirty="0">
                <a:solidFill>
                  <a:schemeClr val="accent1"/>
                </a:solidFill>
              </a:rPr>
              <a:t>Whenever an OpenMP </a:t>
            </a:r>
            <a:r>
              <a:rPr lang="en-US" sz="2000" dirty="0">
                <a:solidFill>
                  <a:srgbClr val="FF0000"/>
                </a:solidFill>
              </a:rPr>
              <a:t>parallel construct </a:t>
            </a:r>
            <a:r>
              <a:rPr lang="en-US" sz="2000" dirty="0">
                <a:solidFill>
                  <a:schemeClr val="accent1"/>
                </a:solidFill>
              </a:rPr>
              <a:t>is encountered by a thread, the OpenMP runtime creates or awakens </a:t>
            </a:r>
            <a:r>
              <a:rPr lang="en-US" sz="2000" dirty="0">
                <a:solidFill>
                  <a:srgbClr val="00B050"/>
                </a:solidFill>
              </a:rPr>
              <a:t>a team of threads </a:t>
            </a:r>
            <a:r>
              <a:rPr lang="en-US" sz="2000" dirty="0">
                <a:solidFill>
                  <a:schemeClr val="accent1"/>
                </a:solidFill>
              </a:rPr>
              <a:t>(this is called a </a:t>
            </a:r>
            <a:r>
              <a:rPr lang="en-US" sz="2000" dirty="0">
                <a:solidFill>
                  <a:srgbClr val="00B050"/>
                </a:solidFill>
              </a:rPr>
              <a:t>fork</a:t>
            </a:r>
            <a:r>
              <a:rPr lang="en-US" sz="2000" dirty="0">
                <a:solidFill>
                  <a:schemeClr val="accent1"/>
                </a:solidFill>
              </a:rPr>
              <a:t>) and becomes the </a:t>
            </a:r>
            <a:r>
              <a:rPr lang="en-US" sz="2000" dirty="0">
                <a:solidFill>
                  <a:srgbClr val="FF0000"/>
                </a:solidFill>
              </a:rPr>
              <a:t>master thread </a:t>
            </a:r>
            <a:r>
              <a:rPr lang="en-US" sz="2000" dirty="0">
                <a:solidFill>
                  <a:schemeClr val="accent1"/>
                </a:solidFill>
              </a:rPr>
              <a:t>of the team.</a:t>
            </a:r>
          </a:p>
          <a:p>
            <a:pPr lvl="1"/>
            <a:r>
              <a:rPr lang="en-US" sz="2000" dirty="0">
                <a:solidFill>
                  <a:schemeClr val="accent1"/>
                </a:solidFill>
              </a:rPr>
              <a:t>The master thread and the other team members will then cooperatively execute the code within the </a:t>
            </a:r>
            <a:r>
              <a:rPr lang="en-US" sz="2000" dirty="0">
                <a:solidFill>
                  <a:srgbClr val="FF0000"/>
                </a:solidFill>
              </a:rPr>
              <a:t>parallel construct</a:t>
            </a:r>
            <a:r>
              <a:rPr lang="en-US" sz="2000" dirty="0">
                <a:solidFill>
                  <a:schemeClr val="accent1"/>
                </a:solidFill>
              </a:rPr>
              <a:t>.</a:t>
            </a:r>
          </a:p>
          <a:p>
            <a:pPr lvl="1"/>
            <a:r>
              <a:rPr lang="en-US" sz="2000" dirty="0">
                <a:solidFill>
                  <a:srgbClr val="00B050"/>
                </a:solidFill>
              </a:rPr>
              <a:t>At the end </a:t>
            </a:r>
            <a:r>
              <a:rPr lang="en-US" sz="2000" dirty="0">
                <a:solidFill>
                  <a:schemeClr val="accent1"/>
                </a:solidFill>
              </a:rPr>
              <a:t>of the </a:t>
            </a:r>
            <a:r>
              <a:rPr lang="en-US" sz="2000" dirty="0">
                <a:solidFill>
                  <a:srgbClr val="FF0000"/>
                </a:solidFill>
              </a:rPr>
              <a:t>parallel construct</a:t>
            </a:r>
            <a:r>
              <a:rPr lang="en-US" sz="2000" dirty="0">
                <a:solidFill>
                  <a:schemeClr val="accent1"/>
                </a:solidFill>
              </a:rPr>
              <a:t>, the </a:t>
            </a:r>
            <a:r>
              <a:rPr lang="en-US" sz="2000" dirty="0">
                <a:solidFill>
                  <a:srgbClr val="00B050"/>
                </a:solidFill>
              </a:rPr>
              <a:t>master thread</a:t>
            </a:r>
            <a:r>
              <a:rPr lang="en-US" sz="2000" dirty="0">
                <a:solidFill>
                  <a:schemeClr val="accent1"/>
                </a:solidFill>
              </a:rPr>
              <a:t> continues whereas the other team members are terminated or suspended (this is called a </a:t>
            </a:r>
            <a:r>
              <a:rPr lang="en-US" sz="2000" dirty="0">
                <a:solidFill>
                  <a:srgbClr val="00B050"/>
                </a:solidFill>
              </a:rPr>
              <a:t>join</a:t>
            </a:r>
            <a:r>
              <a:rPr lang="en-US" sz="2000" dirty="0">
                <a:solidFill>
                  <a:schemeClr val="accent1"/>
                </a:solidFill>
              </a:rPr>
              <a:t>).</a:t>
            </a:r>
          </a:p>
          <a:p>
            <a:pPr lvl="1"/>
            <a:r>
              <a:rPr lang="en-US" sz="2000" dirty="0">
                <a:solidFill>
                  <a:schemeClr val="accent1"/>
                </a:solidFill>
              </a:rPr>
              <a:t>The code enclosed by a </a:t>
            </a:r>
            <a:r>
              <a:rPr lang="en-US" sz="2000" dirty="0">
                <a:solidFill>
                  <a:srgbClr val="FF0000"/>
                </a:solidFill>
              </a:rPr>
              <a:t>parallel construct </a:t>
            </a:r>
            <a:r>
              <a:rPr lang="en-US" sz="2000" dirty="0">
                <a:solidFill>
                  <a:schemeClr val="accent1"/>
                </a:solidFill>
              </a:rPr>
              <a:t>is called a </a:t>
            </a:r>
            <a:r>
              <a:rPr lang="en-US" sz="2000" dirty="0">
                <a:solidFill>
                  <a:srgbClr val="FF0000"/>
                </a:solidFill>
              </a:rPr>
              <a:t>parallel region</a:t>
            </a:r>
            <a:r>
              <a:rPr lang="en-US" sz="2000" dirty="0">
                <a:solidFill>
                  <a:schemeClr val="accent1"/>
                </a:solidFill>
              </a:rPr>
              <a:t>.</a:t>
            </a:r>
          </a:p>
          <a:p>
            <a:pPr marL="457200" lvl="1" indent="0">
              <a:buNone/>
            </a:pPr>
            <a:endParaRPr lang="en-US" sz="2000" dirty="0">
              <a:solidFill>
                <a:schemeClr val="accent1"/>
              </a:solidFill>
            </a:endParaRPr>
          </a:p>
          <a:p>
            <a:pPr lvl="1"/>
            <a:endParaRPr lang="en-US" sz="2000" dirty="0">
              <a:solidFill>
                <a:schemeClr val="accent1"/>
              </a:solidFill>
            </a:endParaRPr>
          </a:p>
        </p:txBody>
      </p:sp>
    </p:spTree>
    <p:extLst>
      <p:ext uri="{BB962C8B-B14F-4D97-AF65-F5344CB8AC3E}">
        <p14:creationId xmlns:p14="http://schemas.microsoft.com/office/powerpoint/2010/main" val="33738727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ACF795-DB1A-449D-A11D-43693C186D5A}"/>
              </a:ext>
            </a:extLst>
          </p:cNvPr>
          <p:cNvSpPr>
            <a:spLocks noGrp="1"/>
          </p:cNvSpPr>
          <p:nvPr>
            <p:ph type="title"/>
          </p:nvPr>
        </p:nvSpPr>
        <p:spPr/>
        <p:txBody>
          <a:bodyPr/>
          <a:lstStyle/>
          <a:p>
            <a:r>
              <a:rPr lang="en-US" dirty="0">
                <a:solidFill>
                  <a:schemeClr val="accent1"/>
                </a:solidFill>
              </a:rPr>
              <a:t>OpenMP: The Fork-Join Model</a:t>
            </a:r>
            <a:endParaRPr lang="en-US" dirty="0"/>
          </a:p>
        </p:txBody>
      </p:sp>
      <p:pic>
        <p:nvPicPr>
          <p:cNvPr id="7" name="Picture 6">
            <a:extLst>
              <a:ext uri="{FF2B5EF4-FFF2-40B4-BE49-F238E27FC236}">
                <a16:creationId xmlns:a16="http://schemas.microsoft.com/office/drawing/2014/main" id="{ACEDF789-76E9-4BC0-83FA-8C9BEA96678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67125" y="1559472"/>
            <a:ext cx="4318000" cy="3041547"/>
          </a:xfrm>
          <a:prstGeom prst="rect">
            <a:avLst/>
          </a:prstGeom>
        </p:spPr>
      </p:pic>
      <p:sp>
        <p:nvSpPr>
          <p:cNvPr id="8" name="TextBox 7">
            <a:extLst>
              <a:ext uri="{FF2B5EF4-FFF2-40B4-BE49-F238E27FC236}">
                <a16:creationId xmlns:a16="http://schemas.microsoft.com/office/drawing/2014/main" id="{4255FC63-D5FB-42D5-94BD-85CA3648A181}"/>
              </a:ext>
            </a:extLst>
          </p:cNvPr>
          <p:cNvSpPr txBox="1"/>
          <p:nvPr/>
        </p:nvSpPr>
        <p:spPr>
          <a:xfrm>
            <a:off x="971550" y="4469803"/>
            <a:ext cx="10382250" cy="2215991"/>
          </a:xfrm>
          <a:prstGeom prst="rect">
            <a:avLst/>
          </a:prstGeom>
          <a:noFill/>
        </p:spPr>
        <p:txBody>
          <a:bodyPr wrap="square" rtlCol="0">
            <a:spAutoFit/>
          </a:bodyPr>
          <a:lstStyle/>
          <a:p>
            <a:r>
              <a:rPr lang="en-US" sz="2000" dirty="0">
                <a:solidFill>
                  <a:schemeClr val="accent1"/>
                </a:solidFill>
              </a:rPr>
              <a:t>The </a:t>
            </a:r>
            <a:r>
              <a:rPr lang="en-US" sz="2000" dirty="0">
                <a:solidFill>
                  <a:srgbClr val="00B050"/>
                </a:solidFill>
              </a:rPr>
              <a:t>Fork-Join Programming Model </a:t>
            </a:r>
            <a:r>
              <a:rPr lang="en-US" sz="2000" dirty="0">
                <a:solidFill>
                  <a:schemeClr val="accent1"/>
                </a:solidFill>
              </a:rPr>
              <a:t>of OpenMP under which a program starts as a single thread, </a:t>
            </a:r>
            <a:r>
              <a:rPr lang="en-US" sz="2000" dirty="0">
                <a:solidFill>
                  <a:srgbClr val="FF0000"/>
                </a:solidFill>
              </a:rPr>
              <a:t>the</a:t>
            </a:r>
            <a:r>
              <a:rPr lang="en-US" sz="2000" dirty="0">
                <a:solidFill>
                  <a:schemeClr val="accent1"/>
                </a:solidFill>
              </a:rPr>
              <a:t> </a:t>
            </a:r>
            <a:r>
              <a:rPr lang="en-US" sz="2000" dirty="0">
                <a:solidFill>
                  <a:srgbClr val="FF0000"/>
                </a:solidFill>
              </a:rPr>
              <a:t>initial thread</a:t>
            </a:r>
            <a:r>
              <a:rPr lang="en-US" sz="2000" dirty="0">
                <a:solidFill>
                  <a:schemeClr val="accent1"/>
                </a:solidFill>
              </a:rPr>
              <a:t>, which </a:t>
            </a:r>
            <a:r>
              <a:rPr lang="en-US" sz="2000" dirty="0">
                <a:solidFill>
                  <a:srgbClr val="00B050"/>
                </a:solidFill>
              </a:rPr>
              <a:t>forks</a:t>
            </a:r>
            <a:r>
              <a:rPr lang="en-US" sz="2000" dirty="0">
                <a:solidFill>
                  <a:schemeClr val="accent1"/>
                </a:solidFill>
              </a:rPr>
              <a:t> a team of threads when it encounters a </a:t>
            </a:r>
            <a:r>
              <a:rPr lang="en-US" sz="2000" dirty="0">
                <a:solidFill>
                  <a:srgbClr val="FF0000"/>
                </a:solidFill>
              </a:rPr>
              <a:t>parallel region </a:t>
            </a:r>
            <a:r>
              <a:rPr lang="en-US" sz="2000" dirty="0">
                <a:solidFill>
                  <a:schemeClr val="accent1"/>
                </a:solidFill>
              </a:rPr>
              <a:t>and </a:t>
            </a:r>
            <a:r>
              <a:rPr lang="en-US" sz="2000" dirty="0">
                <a:solidFill>
                  <a:srgbClr val="00B050"/>
                </a:solidFill>
              </a:rPr>
              <a:t>joins</a:t>
            </a:r>
            <a:r>
              <a:rPr lang="en-US" sz="2000" dirty="0">
                <a:solidFill>
                  <a:schemeClr val="accent1"/>
                </a:solidFill>
              </a:rPr>
              <a:t> with the other team members at the end of the parallel region. </a:t>
            </a:r>
          </a:p>
          <a:p>
            <a:endParaRPr lang="en-US" sz="2000" dirty="0">
              <a:solidFill>
                <a:schemeClr val="accent1"/>
              </a:solidFill>
            </a:endParaRPr>
          </a:p>
          <a:p>
            <a:r>
              <a:rPr lang="en-US" sz="2000" dirty="0">
                <a:solidFill>
                  <a:schemeClr val="accent1"/>
                </a:solidFill>
              </a:rPr>
              <a:t>You can think of a </a:t>
            </a:r>
            <a:r>
              <a:rPr lang="en-US" sz="2000" dirty="0">
                <a:solidFill>
                  <a:srgbClr val="00B050"/>
                </a:solidFill>
              </a:rPr>
              <a:t>sequential program </a:t>
            </a:r>
            <a:r>
              <a:rPr lang="en-US" sz="2000" dirty="0">
                <a:solidFill>
                  <a:schemeClr val="accent1"/>
                </a:solidFill>
              </a:rPr>
              <a:t>as a </a:t>
            </a:r>
            <a:r>
              <a:rPr lang="en-US" sz="2000" dirty="0">
                <a:solidFill>
                  <a:srgbClr val="FF0000"/>
                </a:solidFill>
              </a:rPr>
              <a:t>special case </a:t>
            </a:r>
            <a:r>
              <a:rPr lang="en-US" sz="2000" dirty="0">
                <a:solidFill>
                  <a:schemeClr val="accent1"/>
                </a:solidFill>
              </a:rPr>
              <a:t>of parallel execution with only the initial thread and no fork-joins in it. </a:t>
            </a:r>
          </a:p>
          <a:p>
            <a:endParaRPr lang="en-US" dirty="0">
              <a:solidFill>
                <a:schemeClr val="accent1"/>
              </a:solidFill>
            </a:endParaRPr>
          </a:p>
        </p:txBody>
      </p:sp>
    </p:spTree>
    <p:extLst>
      <p:ext uri="{BB962C8B-B14F-4D97-AF65-F5344CB8AC3E}">
        <p14:creationId xmlns:p14="http://schemas.microsoft.com/office/powerpoint/2010/main" val="5136409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F820A8-309D-48E8-8492-A77FAAF436C2}"/>
              </a:ext>
            </a:extLst>
          </p:cNvPr>
          <p:cNvSpPr>
            <a:spLocks noGrp="1"/>
          </p:cNvSpPr>
          <p:nvPr>
            <p:ph type="title"/>
          </p:nvPr>
        </p:nvSpPr>
        <p:spPr/>
        <p:txBody>
          <a:bodyPr/>
          <a:lstStyle/>
          <a:p>
            <a:r>
              <a:rPr lang="en-US" dirty="0">
                <a:solidFill>
                  <a:schemeClr val="accent1"/>
                </a:solidFill>
              </a:rPr>
              <a:t>OpenMP: Overview</a:t>
            </a:r>
            <a:endParaRPr lang="en-US" dirty="0"/>
          </a:p>
        </p:txBody>
      </p:sp>
      <p:sp>
        <p:nvSpPr>
          <p:cNvPr id="3" name="Content Placeholder 2">
            <a:extLst>
              <a:ext uri="{FF2B5EF4-FFF2-40B4-BE49-F238E27FC236}">
                <a16:creationId xmlns:a16="http://schemas.microsoft.com/office/drawing/2014/main" id="{B4192D6E-40E4-4359-8F56-AA52C44801BF}"/>
              </a:ext>
            </a:extLst>
          </p:cNvPr>
          <p:cNvSpPr>
            <a:spLocks noGrp="1"/>
          </p:cNvSpPr>
          <p:nvPr>
            <p:ph idx="1"/>
          </p:nvPr>
        </p:nvSpPr>
        <p:spPr/>
        <p:txBody>
          <a:bodyPr/>
          <a:lstStyle/>
          <a:p>
            <a:pPr marL="0" indent="0">
              <a:buNone/>
            </a:pPr>
            <a:r>
              <a:rPr lang="en-US" sz="2000" dirty="0">
                <a:solidFill>
                  <a:srgbClr val="FF0000"/>
                </a:solidFill>
              </a:rPr>
              <a:t>OpenMP</a:t>
            </a:r>
            <a:r>
              <a:rPr lang="en-US" sz="2000" dirty="0">
                <a:solidFill>
                  <a:schemeClr val="accent1"/>
                </a:solidFill>
              </a:rPr>
              <a:t> provides a set of </a:t>
            </a:r>
            <a:r>
              <a:rPr lang="en-US" sz="2000" dirty="0">
                <a:solidFill>
                  <a:srgbClr val="FF0000"/>
                </a:solidFill>
              </a:rPr>
              <a:t>compiler directives</a:t>
            </a:r>
            <a:r>
              <a:rPr lang="en-US" sz="2000" dirty="0">
                <a:solidFill>
                  <a:schemeClr val="accent1"/>
                </a:solidFill>
              </a:rPr>
              <a:t>.</a:t>
            </a:r>
          </a:p>
          <a:p>
            <a:pPr lvl="1"/>
            <a:r>
              <a:rPr lang="en-US" sz="2000" dirty="0">
                <a:solidFill>
                  <a:schemeClr val="accent1"/>
                </a:solidFill>
              </a:rPr>
              <a:t>An OpenMP directive is a </a:t>
            </a:r>
            <a:r>
              <a:rPr lang="en-US" sz="2000" dirty="0">
                <a:solidFill>
                  <a:srgbClr val="00B050"/>
                </a:solidFill>
              </a:rPr>
              <a:t>pragma</a:t>
            </a:r>
            <a:r>
              <a:rPr lang="en-US" sz="2000" dirty="0">
                <a:solidFill>
                  <a:schemeClr val="accent1"/>
                </a:solidFill>
              </a:rPr>
              <a:t> that applies to code that immediately follows it. </a:t>
            </a:r>
          </a:p>
          <a:p>
            <a:pPr lvl="1"/>
            <a:endParaRPr lang="en-US" sz="2000" dirty="0">
              <a:solidFill>
                <a:schemeClr val="accent1"/>
              </a:solidFill>
            </a:endParaRPr>
          </a:p>
          <a:p>
            <a:pPr lvl="1"/>
            <a:endParaRPr lang="en-US" sz="2000" dirty="0">
              <a:solidFill>
                <a:schemeClr val="accent1"/>
              </a:solidFill>
            </a:endParaRPr>
          </a:p>
          <a:p>
            <a:pPr marL="457200" lvl="1" indent="0">
              <a:buNone/>
            </a:pPr>
            <a:endParaRPr lang="en-US" sz="2000" dirty="0">
              <a:solidFill>
                <a:schemeClr val="accent1"/>
              </a:solidFill>
            </a:endParaRPr>
          </a:p>
          <a:p>
            <a:pPr lvl="1"/>
            <a:r>
              <a:rPr lang="en-US" sz="2000" dirty="0">
                <a:solidFill>
                  <a:schemeClr val="accent1"/>
                </a:solidFill>
              </a:rPr>
              <a:t>An OpenMP directive generally affects only those threads that encounter it.</a:t>
            </a:r>
          </a:p>
          <a:p>
            <a:pPr lvl="1"/>
            <a:r>
              <a:rPr lang="en-US" sz="2000" dirty="0">
                <a:solidFill>
                  <a:schemeClr val="accent1"/>
                </a:solidFill>
              </a:rPr>
              <a:t>Many of the OpenMP directives are applied to a </a:t>
            </a:r>
            <a:r>
              <a:rPr lang="en-US" sz="2000" dirty="0">
                <a:solidFill>
                  <a:srgbClr val="FF0000"/>
                </a:solidFill>
              </a:rPr>
              <a:t>structured block</a:t>
            </a:r>
            <a:r>
              <a:rPr lang="en-US" sz="2000" dirty="0">
                <a:solidFill>
                  <a:schemeClr val="accent1"/>
                </a:solidFill>
              </a:rPr>
              <a:t> – a sequence of statements with a </a:t>
            </a:r>
            <a:r>
              <a:rPr lang="en-US" sz="2000" dirty="0">
                <a:solidFill>
                  <a:srgbClr val="FF0000"/>
                </a:solidFill>
              </a:rPr>
              <a:t>single entry </a:t>
            </a:r>
            <a:r>
              <a:rPr lang="en-US" sz="2000" dirty="0">
                <a:solidFill>
                  <a:schemeClr val="accent1"/>
                </a:solidFill>
              </a:rPr>
              <a:t>at the top and a </a:t>
            </a:r>
            <a:r>
              <a:rPr lang="en-US" sz="2000" dirty="0">
                <a:solidFill>
                  <a:srgbClr val="FF0000"/>
                </a:solidFill>
              </a:rPr>
              <a:t>single exit</a:t>
            </a:r>
            <a:r>
              <a:rPr lang="en-US" sz="2000" dirty="0">
                <a:solidFill>
                  <a:schemeClr val="accent1"/>
                </a:solidFill>
              </a:rPr>
              <a:t> at the bottom. </a:t>
            </a:r>
          </a:p>
          <a:p>
            <a:pPr lvl="2"/>
            <a:r>
              <a:rPr lang="en-US" dirty="0">
                <a:solidFill>
                  <a:schemeClr val="accent1"/>
                </a:solidFill>
              </a:rPr>
              <a:t>In other words, the program is not allowed to branch in and out of the associated block of code.</a:t>
            </a:r>
          </a:p>
          <a:p>
            <a:pPr lvl="2"/>
            <a:r>
              <a:rPr lang="en-US" dirty="0">
                <a:solidFill>
                  <a:schemeClr val="accent1"/>
                </a:solidFill>
              </a:rPr>
              <a:t>In C/C++, only the start of a block is marked by a pragma since the end of the block is explicit in C/C++.</a:t>
            </a:r>
          </a:p>
          <a:p>
            <a:pPr lvl="2"/>
            <a:r>
              <a:rPr lang="en-US" dirty="0">
                <a:solidFill>
                  <a:schemeClr val="accent1"/>
                </a:solidFill>
              </a:rPr>
              <a:t>In Fortran, both the start and the end need to be explicitly marked.</a:t>
            </a:r>
          </a:p>
        </p:txBody>
      </p:sp>
      <p:pic>
        <p:nvPicPr>
          <p:cNvPr id="7" name="Picture 6">
            <a:extLst>
              <a:ext uri="{FF2B5EF4-FFF2-40B4-BE49-F238E27FC236}">
                <a16:creationId xmlns:a16="http://schemas.microsoft.com/office/drawing/2014/main" id="{DC334631-20E3-4FE2-983F-CEC4079CCB4F}"/>
              </a:ext>
            </a:extLst>
          </p:cNvPr>
          <p:cNvPicPr>
            <a:picLocks noChangeAspect="1"/>
          </p:cNvPicPr>
          <p:nvPr/>
        </p:nvPicPr>
        <p:blipFill>
          <a:blip r:embed="rId2"/>
          <a:stretch>
            <a:fillRect/>
          </a:stretch>
        </p:blipFill>
        <p:spPr>
          <a:xfrm>
            <a:off x="2395537" y="2566987"/>
            <a:ext cx="7058025" cy="676275"/>
          </a:xfrm>
          <a:prstGeom prst="rect">
            <a:avLst/>
          </a:prstGeom>
        </p:spPr>
      </p:pic>
    </p:spTree>
    <p:extLst>
      <p:ext uri="{BB962C8B-B14F-4D97-AF65-F5344CB8AC3E}">
        <p14:creationId xmlns:p14="http://schemas.microsoft.com/office/powerpoint/2010/main" val="8042181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15573</TotalTime>
  <Words>3152</Words>
  <Application>Microsoft Office PowerPoint</Application>
  <PresentationFormat>Widescreen</PresentationFormat>
  <Paragraphs>262</Paragraphs>
  <Slides>46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46</vt:i4>
      </vt:variant>
    </vt:vector>
  </HeadingPairs>
  <TitlesOfParts>
    <vt:vector size="51" baseType="lpstr">
      <vt:lpstr>Arial</vt:lpstr>
      <vt:lpstr>Calibri</vt:lpstr>
      <vt:lpstr>Calibri Light</vt:lpstr>
      <vt:lpstr>Cambria Math</vt:lpstr>
      <vt:lpstr>Office Theme</vt:lpstr>
      <vt:lpstr>Parallel Computing</vt:lpstr>
      <vt:lpstr>PowerPoint Presentation</vt:lpstr>
      <vt:lpstr>OpenMP</vt:lpstr>
      <vt:lpstr>OpenMP</vt:lpstr>
      <vt:lpstr>OpenMP: Incremental Parallelization</vt:lpstr>
      <vt:lpstr>OpenMP: Incremental Parallelization</vt:lpstr>
      <vt:lpstr>OpenMP: The Fork-Join Model</vt:lpstr>
      <vt:lpstr>OpenMP: The Fork-Join Model</vt:lpstr>
      <vt:lpstr>OpenMP: Overview</vt:lpstr>
      <vt:lpstr>OpenMP: Overview</vt:lpstr>
      <vt:lpstr>OpenMP: Parallel Construct</vt:lpstr>
      <vt:lpstr>OpenMP: Parallel Construct</vt:lpstr>
      <vt:lpstr>OpenMP: Parallel Construct</vt:lpstr>
      <vt:lpstr>OpenMP: Parallel Construct</vt:lpstr>
      <vt:lpstr>OpenMP: Parallel Construct</vt:lpstr>
      <vt:lpstr>OpenMP: Parallel Construct</vt:lpstr>
      <vt:lpstr>OpenMP: Work Sharing Constructs</vt:lpstr>
      <vt:lpstr>OpenMP: Loop Construct</vt:lpstr>
      <vt:lpstr>OpenMP: Loop Construct</vt:lpstr>
      <vt:lpstr>OpenMP: Loop Construct</vt:lpstr>
      <vt:lpstr>OpenMP: Loop Construct</vt:lpstr>
      <vt:lpstr>OpenMP: Loop Construct</vt:lpstr>
      <vt:lpstr>OpenMP: Loop Construct</vt:lpstr>
      <vt:lpstr>OpenMP: Loop Construct</vt:lpstr>
      <vt:lpstr>OpenMP: Loop Construct</vt:lpstr>
      <vt:lpstr>OpenMP: Loop Construct</vt:lpstr>
      <vt:lpstr>OpenMP: Loop Construct</vt:lpstr>
      <vt:lpstr>OpenMP: Loop Construct</vt:lpstr>
      <vt:lpstr>OpenMP: Loop Construct</vt:lpstr>
      <vt:lpstr>OpenMP: Shared Clause</vt:lpstr>
      <vt:lpstr>OpenMP: Shared Clause</vt:lpstr>
      <vt:lpstr>OpenMP: Private Clause</vt:lpstr>
      <vt:lpstr>OpenMP: Private Clause</vt:lpstr>
      <vt:lpstr>OpenMP: Private Clause</vt:lpstr>
      <vt:lpstr>OpenMP: First-Private Clause</vt:lpstr>
      <vt:lpstr>OpenMP: First-Private Clause</vt:lpstr>
      <vt:lpstr>OpenMP: Last-Private Clause</vt:lpstr>
      <vt:lpstr>OpenMP: Last-Private Clause</vt:lpstr>
      <vt:lpstr>OpenMP: Last-Private Clause</vt:lpstr>
      <vt:lpstr>OpenMP: Default Clause</vt:lpstr>
      <vt:lpstr>OpenMP: No-Wait Clause</vt:lpstr>
      <vt:lpstr>OpenMP: Reduction Clause</vt:lpstr>
      <vt:lpstr>OpenMP: Reduction Clause</vt:lpstr>
      <vt:lpstr>OpenMP: Critical Section Construct</vt:lpstr>
      <vt:lpstr>OpenMP: Critical Section Construct</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Efficient Algorithms</dc:title>
  <dc:creator>Ekkapot Charoenwanit</dc:creator>
  <cp:lastModifiedBy>Ekkapot Charoenwanit</cp:lastModifiedBy>
  <cp:revision>2562</cp:revision>
  <cp:lastPrinted>2021-02-16T02:46:15Z</cp:lastPrinted>
  <dcterms:created xsi:type="dcterms:W3CDTF">2020-08-01T06:16:01Z</dcterms:created>
  <dcterms:modified xsi:type="dcterms:W3CDTF">2021-02-25T03:58:27Z</dcterms:modified>
</cp:coreProperties>
</file>