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05" r:id="rId3"/>
    <p:sldId id="306" r:id="rId4"/>
    <p:sldId id="307" r:id="rId5"/>
    <p:sldId id="308" r:id="rId6"/>
    <p:sldId id="309" r:id="rId7"/>
    <p:sldId id="310" r:id="rId8"/>
    <p:sldId id="312" r:id="rId9"/>
    <p:sldId id="314" r:id="rId10"/>
    <p:sldId id="315" r:id="rId11"/>
    <p:sldId id="316" r:id="rId12"/>
    <p:sldId id="317" r:id="rId13"/>
    <p:sldId id="318" r:id="rId14"/>
    <p:sldId id="319" r:id="rId15"/>
    <p:sldId id="322" r:id="rId16"/>
    <p:sldId id="320" r:id="rId17"/>
    <p:sldId id="32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48" r:id="rId31"/>
    <p:sldId id="350"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AB85-76F2-4CD3-8519-8E5E11A754D8}"/>
              </a:ext>
            </a:extLst>
          </p:cNvPr>
          <p:cNvSpPr>
            <a:spLocks noGrp="1"/>
          </p:cNvSpPr>
          <p:nvPr>
            <p:ph type="title"/>
          </p:nvPr>
        </p:nvSpPr>
        <p:spPr/>
        <p:txBody>
          <a:bodyPr/>
          <a:lstStyle/>
          <a:p>
            <a:r>
              <a:rPr lang="en-US" dirty="0">
                <a:solidFill>
                  <a:schemeClr val="accent1"/>
                </a:solidFill>
              </a:rPr>
              <a:t>Crossbar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A62AF-7B0D-4DA4-846D-35CA6B6E4559}"/>
                  </a:ext>
                </a:extLst>
              </p:cNvPr>
              <p:cNvSpPr>
                <a:spLocks noGrp="1"/>
              </p:cNvSpPr>
              <p:nvPr>
                <p:ph idx="1"/>
              </p:nvPr>
            </p:nvSpPr>
            <p:spPr/>
            <p:txBody>
              <a:bodyPr/>
              <a:lstStyle/>
              <a:p>
                <a:pPr marL="0" indent="0">
                  <a:buNone/>
                </a:pPr>
                <a:r>
                  <a:rPr lang="en-US" b="1" i="1" u="sng" dirty="0">
                    <a:solidFill>
                      <a:srgbClr val="FF0000"/>
                    </a:solidFill>
                  </a:rPr>
                  <a:t>Crossbar Network</a:t>
                </a:r>
                <a:r>
                  <a:rPr lang="en-US" b="1" i="1" dirty="0">
                    <a:solidFill>
                      <a:srgbClr val="FF0000"/>
                    </a:solidFill>
                  </a:rPr>
                  <a:t>:</a:t>
                </a:r>
                <a:endParaRPr lang="en-US" dirty="0">
                  <a:solidFill>
                    <a:schemeClr val="accent1"/>
                  </a:solidFill>
                </a:endParaRPr>
              </a:p>
              <a:p>
                <a:pPr marL="0" indent="0">
                  <a:buNone/>
                </a:pPr>
                <a:r>
                  <a:rPr lang="en-US" dirty="0">
                    <a:solidFill>
                      <a:schemeClr val="accent1"/>
                    </a:solidFill>
                  </a:rPr>
                  <a:t>It is reasonable to assume that the number of memory banks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oMath>
                </a14:m>
                <a:r>
                  <a:rPr lang="en-US" dirty="0">
                    <a:solidFill>
                      <a:schemeClr val="accent1"/>
                    </a:solidFill>
                  </a:rPr>
                  <a:t> is at least the number of processors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a:t>
                </a:r>
              </a:p>
              <a:p>
                <a:pPr lvl="1"/>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en-US" dirty="0">
                  <a:solidFill>
                    <a:schemeClr val="accent1"/>
                  </a:solidFill>
                </a:endParaRPr>
              </a:p>
              <a:p>
                <a:pPr lvl="1"/>
                <a:r>
                  <a:rPr lang="en-US" dirty="0">
                    <a:solidFill>
                      <a:schemeClr val="accent1"/>
                    </a:solidFill>
                  </a:rPr>
                  <a:t>As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 increases, the cost of the network grows as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a:p>
                <a:pPr lvl="1"/>
                <a:r>
                  <a:rPr lang="en-US" dirty="0">
                    <a:solidFill>
                      <a:schemeClr val="accent1"/>
                    </a:solidFill>
                  </a:rPr>
                  <a:t>The network is not scalable in terms of cost.</a:t>
                </a:r>
              </a:p>
              <a:p>
                <a:pPr lvl="1"/>
                <a:r>
                  <a:rPr lang="en-US" dirty="0">
                    <a:solidFill>
                      <a:schemeClr val="accent1"/>
                    </a:solidFill>
                  </a:rPr>
                  <a:t>The network is scalable in terms of performance, up to certain physical limitations.</a:t>
                </a:r>
              </a:p>
            </p:txBody>
          </p:sp>
        </mc:Choice>
        <mc:Fallback xmlns="">
          <p:sp>
            <p:nvSpPr>
              <p:cNvPr id="3" name="Content Placeholder 2">
                <a:extLst>
                  <a:ext uri="{FF2B5EF4-FFF2-40B4-BE49-F238E27FC236}">
                    <a16:creationId xmlns:a16="http://schemas.microsoft.com/office/drawing/2014/main" id="{08DA62AF-7B0D-4DA4-846D-35CA6B6E45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377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FC6-B6C7-4C24-9C90-9809A459B844}"/>
              </a:ext>
            </a:extLst>
          </p:cNvPr>
          <p:cNvSpPr>
            <a:spLocks noGrp="1"/>
          </p:cNvSpPr>
          <p:nvPr>
            <p:ph type="title"/>
          </p:nvPr>
        </p:nvSpPr>
        <p:spPr/>
        <p:txBody>
          <a:bodyPr/>
          <a:lstStyle/>
          <a:p>
            <a:r>
              <a:rPr lang="en-US" dirty="0">
                <a:solidFill>
                  <a:schemeClr val="accent1"/>
                </a:solidFill>
              </a:rPr>
              <a:t>Multistage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8EFB1-3ED1-48D8-8C44-D4080989A1A6}"/>
                  </a:ext>
                </a:extLst>
              </p:cNvPr>
              <p:cNvSpPr>
                <a:spLocks noGrp="1"/>
              </p:cNvSpPr>
              <p:nvPr>
                <p:ph idx="1"/>
              </p:nvPr>
            </p:nvSpPr>
            <p:spPr/>
            <p:txBody>
              <a:bodyPr/>
              <a:lstStyle/>
              <a:p>
                <a:pPr marL="0" indent="0">
                  <a:buNone/>
                </a:pPr>
                <a:r>
                  <a:rPr lang="en-US" b="1" i="1" u="sng" dirty="0">
                    <a:solidFill>
                      <a:srgbClr val="FF0000"/>
                    </a:solidFill>
                  </a:rPr>
                  <a:t>Bus vs Crossbar</a:t>
                </a:r>
                <a:r>
                  <a:rPr lang="en-US" b="1" i="1" dirty="0">
                    <a:solidFill>
                      <a:srgbClr val="FF0000"/>
                    </a:solidFill>
                  </a:rPr>
                  <a:t>:</a:t>
                </a:r>
              </a:p>
              <a:p>
                <a:pPr lvl="1"/>
                <a:r>
                  <a:rPr lang="en-US" dirty="0">
                    <a:solidFill>
                      <a:schemeClr val="accent1"/>
                    </a:solidFill>
                  </a:rPr>
                  <a:t>The crossbar network is scalable in terms of performance, but not scalable in terms of cost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lvl="1"/>
                <a:r>
                  <a:rPr lang="en-US" dirty="0">
                    <a:solidFill>
                      <a:schemeClr val="accent1"/>
                    </a:solidFill>
                  </a:rPr>
                  <a:t>The bus network is scalable in terms of cost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but not scalable in terms of performance. </a:t>
                </a:r>
              </a:p>
              <a:p>
                <a:pPr marL="0" indent="0">
                  <a:buNone/>
                </a:pPr>
                <a:endParaRPr lang="en-US" dirty="0">
                  <a:solidFill>
                    <a:schemeClr val="accent1"/>
                  </a:solidFill>
                </a:endParaRPr>
              </a:p>
              <a:p>
                <a:pPr marL="0" indent="0">
                  <a:buNone/>
                </a:pPr>
                <a:r>
                  <a:rPr lang="en-US" dirty="0">
                    <a:solidFill>
                      <a:schemeClr val="accent1"/>
                    </a:solidFill>
                  </a:rPr>
                  <a:t>An intermediate class of networks called </a:t>
                </a:r>
                <a:r>
                  <a:rPr lang="en-US" b="1" i="1" dirty="0">
                    <a:solidFill>
                      <a:srgbClr val="FF0000"/>
                    </a:solidFill>
                  </a:rPr>
                  <a:t>Multistage Network </a:t>
                </a:r>
                <a:r>
                  <a:rPr lang="en-US" dirty="0">
                    <a:solidFill>
                      <a:schemeClr val="accent1"/>
                    </a:solidFill>
                  </a:rPr>
                  <a:t>lies between these two extremes:</a:t>
                </a:r>
              </a:p>
              <a:p>
                <a:pPr lvl="1"/>
                <a:r>
                  <a:rPr lang="en-US" dirty="0">
                    <a:solidFill>
                      <a:schemeClr val="accent1"/>
                    </a:solidFill>
                  </a:rPr>
                  <a:t>More scalable in terms of cost than the crossbar network</a:t>
                </a:r>
              </a:p>
              <a:p>
                <a:pPr lvl="1"/>
                <a:r>
                  <a:rPr lang="en-US" dirty="0">
                    <a:solidFill>
                      <a:schemeClr val="accent1"/>
                    </a:solidFill>
                  </a:rPr>
                  <a:t>More scalable in terms of performance than the bus network</a:t>
                </a:r>
              </a:p>
              <a:p>
                <a:pPr marL="0" indent="0">
                  <a:buNone/>
                </a:pP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B98EFB1-3ED1-48D8-8C44-D4080989A1A6}"/>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08015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FBDF-05AE-46FC-97E3-A6356061BFB7}"/>
              </a:ext>
            </a:extLst>
          </p:cNvPr>
          <p:cNvSpPr>
            <a:spLocks noGrp="1"/>
          </p:cNvSpPr>
          <p:nvPr>
            <p:ph type="title"/>
          </p:nvPr>
        </p:nvSpPr>
        <p:spPr/>
        <p:txBody>
          <a:bodyPr/>
          <a:lstStyle/>
          <a:p>
            <a:r>
              <a:rPr lang="en-US" dirty="0">
                <a:solidFill>
                  <a:schemeClr val="accent1"/>
                </a:solidFill>
              </a:rPr>
              <a:t>Multistage Network</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A217904A-E273-4AE2-8AD7-0A1F7179D8EB}"/>
                  </a:ext>
                </a:extLst>
              </p:cNvPr>
              <p:cNvSpPr>
                <a:spLocks noGrp="1"/>
              </p:cNvSpPr>
              <p:nvPr>
                <p:ph idx="1"/>
              </p:nvPr>
            </p:nvSpPr>
            <p:spPr/>
            <p:txBody>
              <a:bodyPr/>
              <a:lstStyle/>
              <a:p>
                <a:pPr marL="0" indent="0">
                  <a:buNone/>
                </a:pPr>
                <a:r>
                  <a:rPr lang="en-US" dirty="0">
                    <a:solidFill>
                      <a:schemeClr val="accent1"/>
                    </a:solidFill>
                  </a:rPr>
                  <a:t>The diagram shows a general multistage network that connects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t> </a:t>
                </a:r>
                <a:r>
                  <a:rPr lang="en-US" dirty="0">
                    <a:solidFill>
                      <a:schemeClr val="accent1"/>
                    </a:solidFill>
                  </a:rPr>
                  <a:t>processors to </a:t>
                </a:r>
                <a14:m>
                  <m:oMath xmlns:m="http://schemas.openxmlformats.org/officeDocument/2006/math">
                    <m:r>
                      <a:rPr lang="en-US" b="0" i="1" smtClean="0">
                        <a:latin typeface="Cambria Math" panose="02040503050406030204" pitchFamily="18" charset="0"/>
                      </a:rPr>
                      <m:t>𝑏</m:t>
                    </m:r>
                  </m:oMath>
                </a14:m>
                <a:r>
                  <a:rPr lang="en-US" dirty="0"/>
                  <a:t> </a:t>
                </a:r>
                <a:r>
                  <a:rPr lang="en-US" dirty="0">
                    <a:solidFill>
                      <a:schemeClr val="accent1"/>
                    </a:solidFill>
                  </a:rPr>
                  <a:t>memory banks.</a:t>
                </a:r>
              </a:p>
              <a:p>
                <a:pPr marL="0" indent="0">
                  <a:buNone/>
                </a:pPr>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A217904A-E273-4AE2-8AD7-0A1F7179D8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9374F4B-92DD-4AD5-9520-6EE70B380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3216362"/>
            <a:ext cx="6353175" cy="2960601"/>
          </a:xfrm>
          <a:prstGeom prst="rect">
            <a:avLst/>
          </a:prstGeom>
        </p:spPr>
      </p:pic>
    </p:spTree>
    <p:extLst>
      <p:ext uri="{BB962C8B-B14F-4D97-AF65-F5344CB8AC3E}">
        <p14:creationId xmlns:p14="http://schemas.microsoft.com/office/powerpoint/2010/main" val="329356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76F2-C896-49EB-8192-16A99DF3EF0B}"/>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807B5C-C5C4-4B4D-AFC7-F16F8F9E1E54}"/>
                  </a:ext>
                </a:extLst>
              </p:cNvPr>
              <p:cNvSpPr>
                <a:spLocks noGrp="1"/>
              </p:cNvSpPr>
              <p:nvPr>
                <p:ph idx="1"/>
              </p:nvPr>
            </p:nvSpPr>
            <p:spPr/>
            <p:txBody>
              <a:bodyPr/>
              <a:lstStyle/>
              <a:p>
                <a:pPr marL="0" indent="0">
                  <a:buNone/>
                </a:pPr>
                <a:r>
                  <a:rPr lang="en-US" b="1" i="1" u="sng" dirty="0">
                    <a:solidFill>
                      <a:srgbClr val="FF0000"/>
                    </a:solidFill>
                  </a:rPr>
                  <a:t>Omega Network</a:t>
                </a:r>
                <a:r>
                  <a:rPr lang="en-US" b="1" i="1" dirty="0">
                    <a:solidFill>
                      <a:srgbClr val="FF0000"/>
                    </a:solidFill>
                  </a:rPr>
                  <a:t>:</a:t>
                </a:r>
              </a:p>
              <a:p>
                <a:pPr marL="0" indent="0">
                  <a:buNone/>
                </a:pPr>
                <a:r>
                  <a:rPr lang="en-US" dirty="0">
                    <a:solidFill>
                      <a:schemeClr val="accent1"/>
                    </a:solidFill>
                  </a:rPr>
                  <a:t>A commonly used multistage network is the </a:t>
                </a:r>
                <a:r>
                  <a:rPr lang="en-US" b="1" i="1" dirty="0">
                    <a:solidFill>
                      <a:srgbClr val="FF0000"/>
                    </a:solidFill>
                  </a:rPr>
                  <a:t>omega</a:t>
                </a:r>
                <a:r>
                  <a:rPr lang="en-US" dirty="0">
                    <a:solidFill>
                      <a:schemeClr val="accent1"/>
                    </a:solidFill>
                  </a:rPr>
                  <a:t> network:</a:t>
                </a:r>
              </a:p>
              <a:p>
                <a:pPr lvl="1"/>
                <a:r>
                  <a:rPr lang="en-US" dirty="0">
                    <a:solidFill>
                      <a:schemeClr val="accent1"/>
                    </a:solidFill>
                  </a:rPr>
                  <a:t>The network consists of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a:t>
                </a:r>
              </a:p>
              <a:p>
                <a:pPr lvl="1"/>
                <a:r>
                  <a:rPr lang="en-US" dirty="0">
                    <a:solidFill>
                      <a:schemeClr val="accent1"/>
                    </a:solidFill>
                  </a:rPr>
                  <a:t>Each stage consists of an interconnection pattern that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inputs to </a:t>
                </a:r>
                <a14:m>
                  <m:oMath xmlns:m="http://schemas.openxmlformats.org/officeDocument/2006/math">
                    <m:r>
                      <a:rPr lang="en-US" i="1">
                        <a:latin typeface="Cambria Math" panose="02040503050406030204" pitchFamily="18" charset="0"/>
                      </a:rPr>
                      <m:t>𝑝</m:t>
                    </m:r>
                  </m:oMath>
                </a14:m>
                <a:r>
                  <a:rPr lang="en-US" dirty="0">
                    <a:solidFill>
                      <a:schemeClr val="accent1"/>
                    </a:solidFill>
                  </a:rPr>
                  <a:t> outputs.</a:t>
                </a:r>
              </a:p>
              <a:p>
                <a:pPr lvl="1"/>
                <a:r>
                  <a:rPr lang="en-US" dirty="0">
                    <a:solidFill>
                      <a:schemeClr val="accent1"/>
                    </a:solidFill>
                  </a:rPr>
                  <a:t>A link exists between input </a:t>
                </a: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accent1"/>
                    </a:solidFill>
                  </a:rPr>
                  <a:t> and output </a:t>
                </a: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accent1"/>
                    </a:solidFill>
                  </a:rPr>
                  <a:t>  iff</a:t>
                </a:r>
              </a:p>
              <a:p>
                <a:pPr marL="457200" lvl="1" indent="0">
                  <a:buNone/>
                </a:pPr>
                <a:endParaRPr lang="en-US" dirty="0">
                  <a:solidFill>
                    <a:schemeClr val="accent1"/>
                  </a:solidFill>
                </a:endParaRP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0≤</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/2−1</m:t>
                              </m:r>
                            </m:e>
                            <m:e>
                              <m:r>
                                <a:rPr lang="en-US" b="0" i="1" smtClean="0">
                                  <a:solidFill>
                                    <a:schemeClr val="tx1"/>
                                  </a:solidFill>
                                  <a:latin typeface="Cambria Math" panose="02040503050406030204" pitchFamily="18" charset="0"/>
                                </a:rPr>
                                <m:t>&amp;2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eqArr>
                        </m:e>
                      </m:d>
                    </m:oMath>
                  </m:oMathPara>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D807B5C-C5C4-4B4D-AFC7-F16F8F9E1E5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9418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eqArr>
                            <m:eqArrPr>
                              <m:ctrlPr>
                                <a:rPr lang="en-US" sz="2000" b="0" i="1" smtClean="0">
                                  <a:solidFill>
                                    <a:schemeClr val="tx1"/>
                                  </a:solidFill>
                                  <a:latin typeface="Cambria Math" panose="02040503050406030204" pitchFamily="18" charset="0"/>
                                </a:rPr>
                              </m:ctrlPr>
                            </m:eqArr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              0≤</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/2−1</m:t>
                              </m:r>
                            </m:e>
                            <m:e>
                              <m:r>
                                <a:rPr lang="en-US" sz="2000" b="0" i="1" smtClean="0">
                                  <a:solidFill>
                                    <a:schemeClr val="tx1"/>
                                  </a:solidFill>
                                  <a:latin typeface="Cambria Math" panose="02040503050406030204" pitchFamily="18" charset="0"/>
                                </a:rPr>
                                <m:t>&amp;2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e>
                          </m:eqArr>
                        </m:e>
                      </m:d>
                    </m:oMath>
                  </m:oMathPara>
                </a14:m>
                <a:endParaRPr lang="en-US" sz="2000" dirty="0"/>
              </a:p>
              <a:p>
                <a:pPr marL="0" indent="0">
                  <a:buNone/>
                </a:pPr>
                <a:endParaRPr lang="en-US" sz="2000" dirty="0"/>
              </a:p>
              <a:p>
                <a:pPr marL="0" indent="0">
                  <a:buNone/>
                </a:pPr>
                <a:r>
                  <a:rPr lang="en-US" sz="2400" dirty="0">
                    <a:solidFill>
                      <a:schemeClr val="accent1"/>
                    </a:solidFill>
                  </a:rPr>
                  <a:t>The equation above represents a </a:t>
                </a:r>
                <a:r>
                  <a:rPr lang="en-US" sz="2400" b="1" i="1" dirty="0">
                    <a:solidFill>
                      <a:srgbClr val="FF0000"/>
                    </a:solidFill>
                  </a:rPr>
                  <a:t>left-rotation</a:t>
                </a:r>
                <a:r>
                  <a:rPr lang="en-US" sz="2400" dirty="0">
                    <a:solidFill>
                      <a:schemeClr val="accent1"/>
                    </a:solidFill>
                  </a:rPr>
                  <a:t> operation on the binary representation of input port </a:t>
                </a:r>
                <a14:m>
                  <m:oMath xmlns:m="http://schemas.openxmlformats.org/officeDocument/2006/math">
                    <m:r>
                      <a:rPr lang="en-US" sz="2400" b="0" i="1" smtClean="0">
                        <a:solidFill>
                          <a:schemeClr val="tx1"/>
                        </a:solidFill>
                        <a:latin typeface="Cambria Math" panose="02040503050406030204" pitchFamily="18" charset="0"/>
                      </a:rPr>
                      <m:t>𝑖</m:t>
                    </m:r>
                  </m:oMath>
                </a14:m>
                <a:r>
                  <a:rPr lang="en-US" sz="2400" dirty="0">
                    <a:solidFill>
                      <a:schemeClr val="accent1"/>
                    </a:solidFill>
                  </a:rPr>
                  <a:t> to figure out output port </a:t>
                </a:r>
                <a14:m>
                  <m:oMath xmlns:m="http://schemas.openxmlformats.org/officeDocument/2006/math">
                    <m:r>
                      <a:rPr lang="en-US" sz="2400" b="0" i="1" smtClean="0">
                        <a:solidFill>
                          <a:schemeClr val="tx1"/>
                        </a:solidFill>
                        <a:latin typeface="Cambria Math" panose="02040503050406030204" pitchFamily="18" charset="0"/>
                      </a:rPr>
                      <m:t>𝑗</m:t>
                    </m:r>
                  </m:oMath>
                </a14:m>
                <a:r>
                  <a:rPr lang="en-US" sz="2400" dirty="0">
                    <a:solidFill>
                      <a:schemeClr val="accent1"/>
                    </a:solidFill>
                  </a:rPr>
                  <a:t>:</a:t>
                </a:r>
              </a:p>
              <a:p>
                <a:pPr lvl="1"/>
                <a:r>
                  <a:rPr lang="en-US" dirty="0">
                    <a:solidFill>
                      <a:schemeClr val="accent1"/>
                    </a:solidFill>
                  </a:rPr>
                  <a:t>This interconnection pattern is called a </a:t>
                </a:r>
                <a:r>
                  <a:rPr lang="en-US" b="1" i="1" dirty="0">
                    <a:solidFill>
                      <a:srgbClr val="FF0000"/>
                    </a:solidFill>
                  </a:rPr>
                  <a:t>perfect shuffle</a:t>
                </a:r>
                <a:r>
                  <a:rPr lang="en-US" dirty="0">
                    <a:solidFill>
                      <a:schemeClr val="accent1"/>
                    </a:solidFill>
                  </a:rPr>
                  <a:t>.</a:t>
                </a:r>
              </a:p>
              <a:p>
                <a:pPr lvl="1"/>
                <a:r>
                  <a:rPr lang="en-US" dirty="0">
                    <a:solidFill>
                      <a:schemeClr val="accent1"/>
                    </a:solidFill>
                  </a:rPr>
                  <a:t>At each stage, a perfect shuffle interconnection pattern feeds into a set of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a:t>
                </a: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a:t>
                </a:r>
              </a:p>
            </p:txBody>
          </p:sp>
        </mc:Choice>
        <mc:Fallback xmlns="">
          <p:sp>
            <p:nvSpPr>
              <p:cNvPr id="3" name="Content Placeholder 2">
                <a:extLst>
                  <a:ext uri="{FF2B5EF4-FFF2-40B4-BE49-F238E27FC236}">
                    <a16:creationId xmlns:a16="http://schemas.microsoft.com/office/drawing/2014/main" id="{0C8BEA7D-63CD-4B4D-94BE-897066DA47EC}"/>
                  </a:ext>
                </a:extLst>
              </p:cNvPr>
              <p:cNvSpPr>
                <a:spLocks noGrp="1" noRot="1" noChangeAspect="1" noMove="1" noResize="1" noEditPoints="1" noAdjustHandles="1" noChangeArrowheads="1" noChangeShapeType="1" noTextEdit="1"/>
              </p:cNvSpPr>
              <p:nvPr>
                <p:ph idx="1"/>
              </p:nvPr>
            </p:nvSpPr>
            <p:spPr>
              <a:xfrm>
                <a:off x="914400" y="1844675"/>
                <a:ext cx="10515600" cy="4351338"/>
              </a:xfr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269805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endParaRPr lang="en-US" dirty="0">
              <a:solidFill>
                <a:schemeClr val="accent1"/>
              </a:solidFill>
            </a:endParaRPr>
          </a:p>
        </p:txBody>
      </p:sp>
      <p:pic>
        <p:nvPicPr>
          <p:cNvPr id="4" name="Picture 3">
            <a:extLst>
              <a:ext uri="{FF2B5EF4-FFF2-40B4-BE49-F238E27FC236}">
                <a16:creationId xmlns:a16="http://schemas.microsoft.com/office/drawing/2014/main" id="{8CCB739F-DB69-4D4B-8CAA-D0A079876607}"/>
              </a:ext>
            </a:extLst>
          </p:cNvPr>
          <p:cNvPicPr>
            <a:picLocks noChangeAspect="1"/>
          </p:cNvPicPr>
          <p:nvPr/>
        </p:nvPicPr>
        <p:blipFill>
          <a:blip r:embed="rId2"/>
          <a:stretch>
            <a:fillRect/>
          </a:stretch>
        </p:blipFill>
        <p:spPr>
          <a:xfrm>
            <a:off x="3738563" y="2055573"/>
            <a:ext cx="4867274" cy="3929542"/>
          </a:xfrm>
          <a:prstGeom prst="rect">
            <a:avLst/>
          </a:prstGeom>
        </p:spPr>
      </p:pic>
    </p:spTree>
    <p:extLst>
      <p:ext uri="{BB962C8B-B14F-4D97-AF65-F5344CB8AC3E}">
        <p14:creationId xmlns:p14="http://schemas.microsoft.com/office/powerpoint/2010/main" val="266795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 as in Figure </a:t>
            </a:r>
            <a:r>
              <a:rPr lang="en-US" b="1" dirty="0">
                <a:solidFill>
                  <a:srgbClr val="FF0000"/>
                </a:solidFill>
              </a:rPr>
              <a:t>(a)</a:t>
            </a:r>
            <a:r>
              <a:rPr lang="en-US" dirty="0">
                <a:solidFill>
                  <a:schemeClr val="accent1"/>
                </a:solidFill>
              </a:rPr>
              <a:t>.</a:t>
            </a:r>
          </a:p>
          <a:p>
            <a:pPr marL="914400" lvl="2" indent="0">
              <a:buNone/>
            </a:pPr>
            <a:endParaRPr lang="en-US" dirty="0">
              <a:solidFill>
                <a:schemeClr val="accent1"/>
              </a:solidFill>
            </a:endParaRP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 as in Figure </a:t>
            </a:r>
            <a:r>
              <a:rPr lang="en-US" b="1" dirty="0">
                <a:solidFill>
                  <a:srgbClr val="FF0000"/>
                </a:solidFill>
              </a:rPr>
              <a:t>(b)</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BD91C9A-E6E2-43B9-AA7C-42951C77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5" y="4020344"/>
            <a:ext cx="4962525" cy="1893595"/>
          </a:xfrm>
          <a:prstGeom prst="rect">
            <a:avLst/>
          </a:prstGeom>
        </p:spPr>
      </p:pic>
    </p:spTree>
    <p:extLst>
      <p:ext uri="{BB962C8B-B14F-4D97-AF65-F5344CB8AC3E}">
        <p14:creationId xmlns:p14="http://schemas.microsoft.com/office/powerpoint/2010/main" val="64987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0A49-25F4-4AFE-9A6A-A7E39F2CBF38}"/>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20053C-ED27-4BFC-8F6C-F291BFFB8184}"/>
                  </a:ext>
                </a:extLst>
              </p:cNvPr>
              <p:cNvSpPr>
                <a:spLocks noGrp="1"/>
              </p:cNvSpPr>
              <p:nvPr>
                <p:ph idx="1"/>
              </p:nvPr>
            </p:nvSpPr>
            <p:spPr/>
            <p:txBody>
              <a:bodyPr/>
              <a:lstStyle/>
              <a:p>
                <a:pPr marL="0" indent="0">
                  <a:buNone/>
                </a:pPr>
                <a:r>
                  <a:rPr lang="en-US" dirty="0">
                    <a:solidFill>
                      <a:schemeClr val="accent1"/>
                    </a:solidFill>
                  </a:rPr>
                  <a:t>The </a:t>
                </a:r>
                <a:r>
                  <a:rPr lang="en-US" b="1" i="1" dirty="0">
                    <a:solidFill>
                      <a:srgbClr val="FF0000"/>
                    </a:solidFill>
                  </a:rPr>
                  <a:t>omega network </a:t>
                </a:r>
                <a:r>
                  <a:rPr lang="en-US" dirty="0">
                    <a:solidFill>
                      <a:schemeClr val="accent1"/>
                    </a:solidFill>
                  </a:rPr>
                  <a:t>has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 each of which consists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In total, there are </a:t>
                </a:r>
                <a14:m>
                  <m:oMath xmlns:m="http://schemas.openxmlformats.org/officeDocument/2006/math">
                    <m:func>
                      <m:funcPr>
                        <m:ctrlPr>
                          <a:rPr lang="en-US" i="1" smtClean="0">
                            <a:solidFill>
                              <a:schemeClr val="tx1"/>
                            </a:solidFill>
                            <a:latin typeface="Cambria Math" panose="02040503050406030204" pitchFamily="18" charset="0"/>
                          </a:rPr>
                        </m:ctrlPr>
                      </m:funcPr>
                      <m:fNa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e>
                    </m:func>
                  </m:oMath>
                </a14:m>
                <a:r>
                  <a:rPr lang="en-US" dirty="0">
                    <a:solidFill>
                      <a:schemeClr val="accent1"/>
                    </a:solidFill>
                  </a:rPr>
                  <a:t>  switches.</a:t>
                </a:r>
              </a:p>
              <a:p>
                <a:pPr lvl="1"/>
                <a:r>
                  <a:rPr lang="en-US" dirty="0">
                    <a:solidFill>
                      <a:schemeClr val="accent1"/>
                    </a:solidFill>
                  </a:rPr>
                  <a:t>Therefore, the cost of the network is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oMath>
                </a14:m>
                <a:r>
                  <a:rPr lang="en-US" dirty="0">
                    <a:solidFill>
                      <a:schemeClr val="accent1"/>
                    </a:solidFill>
                  </a:rPr>
                  <a:t>.</a:t>
                </a:r>
              </a:p>
              <a:p>
                <a:pPr lvl="1"/>
                <a:r>
                  <a:rPr lang="en-US" dirty="0">
                    <a:solidFill>
                      <a:schemeClr val="accent1"/>
                    </a:solidFill>
                  </a:rPr>
                  <a:t>This is asymptotically smaller than the cost of the </a:t>
                </a:r>
                <a:r>
                  <a:rPr lang="en-US" b="1" i="1" dirty="0">
                    <a:solidFill>
                      <a:srgbClr val="FF0000"/>
                    </a:solidFill>
                  </a:rPr>
                  <a:t>crossbar network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820053C-ED27-4BFC-8F6C-F291BFFB818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2876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D54B-0FD9-4877-A521-9CB12DC8CE81}"/>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2B9B3D-CCD3-4252-8401-0EB7CAFFFDAF}"/>
                  </a:ext>
                </a:extLst>
              </p:cNvPr>
              <p:cNvSpPr>
                <a:spLocks noGrp="1"/>
              </p:cNvSpPr>
              <p:nvPr>
                <p:ph idx="1"/>
              </p:nvPr>
            </p:nvSpPr>
            <p:spPr/>
            <p:txBody>
              <a:bodyPr/>
              <a:lstStyle/>
              <a:p>
                <a:pPr marL="0" indent="0">
                  <a:buNone/>
                </a:pPr>
                <a:r>
                  <a:rPr lang="en-US" b="1" i="1" u="sng" dirty="0">
                    <a:solidFill>
                      <a:srgbClr val="FF0000"/>
                    </a:solidFill>
                  </a:rPr>
                  <a:t>Routing</a:t>
                </a:r>
                <a:r>
                  <a:rPr lang="en-US" b="1" i="1" dirty="0">
                    <a:solidFill>
                      <a:srgbClr val="FF0000"/>
                    </a:solidFill>
                  </a:rPr>
                  <a:t>:</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be the binary representation of a processor that needs to access a memory bank </a:t>
                </a:r>
                <a14:m>
                  <m:oMath xmlns:m="http://schemas.openxmlformats.org/officeDocument/2006/math">
                    <m:r>
                      <a:rPr lang="en-US" b="0" i="1" smtClean="0">
                        <a:latin typeface="Cambria Math" panose="02040503050406030204" pitchFamily="18" charset="0"/>
                      </a:rPr>
                      <m:t>𝑡</m:t>
                    </m:r>
                  </m:oMath>
                </a14:m>
                <a:r>
                  <a:rPr lang="en-US" dirty="0">
                    <a:solidFill>
                      <a:schemeClr val="accent1"/>
                    </a:solidFill>
                  </a:rPr>
                  <a:t>.</a:t>
                </a:r>
              </a:p>
              <a:p>
                <a:pPr lvl="1"/>
                <a:r>
                  <a:rPr lang="en-US" dirty="0">
                    <a:solidFill>
                      <a:schemeClr val="accent1"/>
                    </a:solidFill>
                  </a:rPr>
                  <a:t>The data traverses the link to the first switch. </a:t>
                </a:r>
              </a:p>
              <a:p>
                <a:pPr lvl="1"/>
                <a:r>
                  <a:rPr lang="en-US" dirty="0">
                    <a:solidFill>
                      <a:schemeClr val="accent1"/>
                    </a:solidFill>
                  </a:rPr>
                  <a:t>If the most significant bit of</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𝑡</m:t>
                    </m:r>
                  </m:oMath>
                </a14:m>
                <a:r>
                  <a:rPr lang="en-US" dirty="0">
                    <a:solidFill>
                      <a:schemeClr val="accent1"/>
                    </a:solidFill>
                  </a:rPr>
                  <a:t> are the same, the data is routed in the </a:t>
                </a:r>
                <a:r>
                  <a:rPr lang="en-US" b="1" i="1" dirty="0">
                    <a:solidFill>
                      <a:srgbClr val="FF0000"/>
                    </a:solidFill>
                  </a:rPr>
                  <a:t>pass-through</a:t>
                </a:r>
                <a:r>
                  <a:rPr lang="en-US" dirty="0">
                    <a:solidFill>
                      <a:schemeClr val="accent1"/>
                    </a:solidFill>
                  </a:rPr>
                  <a:t> mode. </a:t>
                </a:r>
              </a:p>
              <a:p>
                <a:pPr lvl="1"/>
                <a:r>
                  <a:rPr lang="en-US" dirty="0">
                    <a:solidFill>
                      <a:schemeClr val="accent1"/>
                    </a:solidFill>
                  </a:rPr>
                  <a:t>Otherwise,  the data is routed in the </a:t>
                </a:r>
                <a:r>
                  <a:rPr lang="en-US" b="1" i="1" dirty="0">
                    <a:solidFill>
                      <a:srgbClr val="FF0000"/>
                    </a:solidFill>
                  </a:rPr>
                  <a:t>cross-over</a:t>
                </a:r>
                <a:r>
                  <a:rPr lang="en-US" dirty="0">
                    <a:solidFill>
                      <a:schemeClr val="accent1"/>
                    </a:solidFill>
                  </a:rPr>
                  <a:t> mode.</a:t>
                </a:r>
              </a:p>
              <a:p>
                <a:pPr lvl="1"/>
                <a:r>
                  <a:rPr lang="en-US" dirty="0">
                    <a:solidFill>
                      <a:schemeClr val="accent1"/>
                    </a:solidFill>
                  </a:rPr>
                  <a:t>This scheme is repeated at the next switch using the next most significant bits of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b="0" i="1" smtClean="0">
                        <a:solidFill>
                          <a:schemeClr val="tx1"/>
                        </a:solidFill>
                        <a:latin typeface="Cambria Math" panose="02040503050406030204" pitchFamily="18" charset="0"/>
                      </a:rPr>
                      <m:t>𝑡</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1E2B9B3D-CCD3-4252-8401-0EB7CAFFFDAF}"/>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225119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The omega network is a </a:t>
            </a:r>
            <a:r>
              <a:rPr lang="en-US" b="1" i="1" dirty="0">
                <a:solidFill>
                  <a:srgbClr val="FF0000"/>
                </a:solidFill>
              </a:rPr>
              <a:t>blocking</a:t>
            </a:r>
            <a:r>
              <a:rPr lang="en-US" dirty="0">
                <a:solidFill>
                  <a:schemeClr val="accent1"/>
                </a:solidFill>
              </a:rPr>
              <a:t> network as can be seen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328900E3-1FAD-4EBA-9094-23D830C9666C}"/>
              </a:ext>
            </a:extLst>
          </p:cNvPr>
          <p:cNvPicPr>
            <a:picLocks noChangeAspect="1"/>
          </p:cNvPicPr>
          <p:nvPr/>
        </p:nvPicPr>
        <p:blipFill>
          <a:blip r:embed="rId2"/>
          <a:stretch>
            <a:fillRect/>
          </a:stretch>
        </p:blipFill>
        <p:spPr>
          <a:xfrm>
            <a:off x="5829300" y="2546598"/>
            <a:ext cx="5524500" cy="3765302"/>
          </a:xfrm>
          <a:prstGeom prst="rect">
            <a:avLst/>
          </a:prstGeom>
        </p:spPr>
      </p:pic>
      <p:sp>
        <p:nvSpPr>
          <p:cNvPr id="6" name="TextBox 5">
            <a:extLst>
              <a:ext uri="{FF2B5EF4-FFF2-40B4-BE49-F238E27FC236}">
                <a16:creationId xmlns:a16="http://schemas.microsoft.com/office/drawing/2014/main" id="{688C5682-0071-4410-A654-D8B9A6C88CE1}"/>
              </a:ext>
            </a:extLst>
          </p:cNvPr>
          <p:cNvSpPr txBox="1"/>
          <p:nvPr/>
        </p:nvSpPr>
        <p:spPr>
          <a:xfrm>
            <a:off x="771525" y="2916883"/>
            <a:ext cx="4991100" cy="2308324"/>
          </a:xfrm>
          <a:prstGeom prst="rect">
            <a:avLst/>
          </a:prstGeom>
          <a:noFill/>
        </p:spPr>
        <p:txBody>
          <a:bodyPr wrap="square" rtlCol="0">
            <a:spAutoFit/>
          </a:bodyPr>
          <a:lstStyle/>
          <a:p>
            <a:r>
              <a:rPr lang="en-US" dirty="0">
                <a:solidFill>
                  <a:schemeClr val="accent1"/>
                </a:solidFill>
              </a:rPr>
              <a:t>Processors </a:t>
            </a:r>
            <a:r>
              <a:rPr lang="en-US" dirty="0"/>
              <a:t>2</a:t>
            </a:r>
            <a:r>
              <a:rPr lang="en-US" dirty="0">
                <a:solidFill>
                  <a:schemeClr val="accent1"/>
                </a:solidFill>
              </a:rPr>
              <a:t> (</a:t>
            </a:r>
            <a:r>
              <a:rPr lang="en-US" dirty="0"/>
              <a:t>010</a:t>
            </a:r>
            <a:r>
              <a:rPr lang="en-US" dirty="0">
                <a:solidFill>
                  <a:schemeClr val="accent1"/>
                </a:solidFill>
              </a:rPr>
              <a:t>) is accessing memory bank </a:t>
            </a:r>
            <a:r>
              <a:rPr lang="en-US" dirty="0"/>
              <a:t>7</a:t>
            </a:r>
            <a:r>
              <a:rPr lang="en-US" dirty="0">
                <a:solidFill>
                  <a:schemeClr val="accent1"/>
                </a:solidFill>
              </a:rPr>
              <a:t> (</a:t>
            </a:r>
            <a:r>
              <a:rPr lang="en-US" dirty="0"/>
              <a:t>111</a:t>
            </a:r>
            <a:r>
              <a:rPr lang="en-US" dirty="0">
                <a:solidFill>
                  <a:schemeClr val="accent1"/>
                </a:solidFill>
              </a:rPr>
              <a:t>).</a:t>
            </a:r>
          </a:p>
          <a:p>
            <a:r>
              <a:rPr lang="en-US" dirty="0">
                <a:solidFill>
                  <a:schemeClr val="accent1"/>
                </a:solidFill>
              </a:rPr>
              <a:t>Processors </a:t>
            </a:r>
            <a:r>
              <a:rPr lang="en-US" dirty="0"/>
              <a:t>6</a:t>
            </a:r>
            <a:r>
              <a:rPr lang="en-US" dirty="0">
                <a:solidFill>
                  <a:schemeClr val="accent1"/>
                </a:solidFill>
              </a:rPr>
              <a:t> (</a:t>
            </a:r>
            <a:r>
              <a:rPr lang="en-US" dirty="0"/>
              <a:t>110</a:t>
            </a:r>
            <a:r>
              <a:rPr lang="en-US" dirty="0">
                <a:solidFill>
                  <a:schemeClr val="accent1"/>
                </a:solidFill>
              </a:rPr>
              <a:t>)  is accessing memory bank </a:t>
            </a:r>
            <a:r>
              <a:rPr lang="en-US" dirty="0"/>
              <a:t>4 </a:t>
            </a:r>
            <a:r>
              <a:rPr lang="en-US" dirty="0">
                <a:solidFill>
                  <a:schemeClr val="accent1"/>
                </a:solidFill>
              </a:rPr>
              <a:t>(</a:t>
            </a:r>
            <a:r>
              <a:rPr lang="en-US" dirty="0"/>
              <a:t>100</a:t>
            </a:r>
            <a:r>
              <a:rPr lang="en-US" dirty="0">
                <a:solidFill>
                  <a:schemeClr val="accent1"/>
                </a:solidFill>
              </a:rPr>
              <a:t>).</a:t>
            </a:r>
          </a:p>
          <a:p>
            <a:endParaRPr lang="en-US" dirty="0">
              <a:solidFill>
                <a:schemeClr val="accent1"/>
              </a:solidFill>
            </a:endParaRPr>
          </a:p>
          <a:p>
            <a:r>
              <a:rPr lang="en-US" dirty="0">
                <a:solidFill>
                  <a:schemeClr val="accent1"/>
                </a:solidFill>
              </a:rPr>
              <a:t>Although the two processors are accessing two different memory banks, there is a contention on the communication link </a:t>
            </a:r>
            <a:r>
              <a:rPr lang="en-US" b="1" dirty="0"/>
              <a:t>AB</a:t>
            </a:r>
            <a:r>
              <a:rPr lang="en-US" dirty="0">
                <a:solidFill>
                  <a:schemeClr val="accent1"/>
                </a:solidFill>
              </a:rPr>
              <a:t> as shown in the figure.</a:t>
            </a:r>
          </a:p>
        </p:txBody>
      </p:sp>
    </p:spTree>
    <p:extLst>
      <p:ext uri="{BB962C8B-B14F-4D97-AF65-F5344CB8AC3E}">
        <p14:creationId xmlns:p14="http://schemas.microsoft.com/office/powerpoint/2010/main" val="338226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2: </a:t>
            </a:r>
            <a:br>
              <a:rPr lang="en-US" sz="4400" dirty="0">
                <a:solidFill>
                  <a:schemeClr val="accent1"/>
                </a:solidFill>
              </a:rPr>
            </a:br>
            <a:r>
              <a:rPr lang="en-US" sz="4400" dirty="0">
                <a:solidFill>
                  <a:schemeClr val="accent1"/>
                </a:solidFill>
              </a:rPr>
              <a:t>	</a:t>
            </a:r>
            <a:br>
              <a:rPr lang="en-US" sz="4400" dirty="0">
                <a:solidFill>
                  <a:schemeClr val="accent1"/>
                </a:solidFill>
              </a:rPr>
            </a:br>
            <a:r>
              <a:rPr lang="en-US" sz="4400" dirty="0">
                <a:solidFill>
                  <a:schemeClr val="accent1"/>
                </a:solidFill>
              </a:rPr>
              <a:t>	Interconnection Networks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Fully-Connected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fully-connected </a:t>
                </a:r>
                <a:r>
                  <a:rPr lang="en-US" dirty="0">
                    <a:solidFill>
                      <a:schemeClr val="accent1"/>
                    </a:solidFill>
                  </a:rPr>
                  <a:t>network is a network where each node is connected to every other node:</a:t>
                </a:r>
              </a:p>
              <a:p>
                <a:pPr lvl="1"/>
                <a:r>
                  <a:rPr lang="en-US" dirty="0">
                    <a:solidFill>
                      <a:schemeClr val="accent1"/>
                    </a:solidFill>
                  </a:rPr>
                  <a:t>Any pair of nodes can send a message to each other in a </a:t>
                </a:r>
                <a:r>
                  <a:rPr lang="en-US" b="1" i="1" dirty="0">
                    <a:solidFill>
                      <a:srgbClr val="FF0000"/>
                    </a:solidFill>
                  </a:rPr>
                  <a:t>single step</a:t>
                </a:r>
                <a:r>
                  <a:rPr lang="en-US" dirty="0">
                    <a:solidFill>
                      <a:schemeClr val="accent1"/>
                    </a:solidFill>
                  </a:rPr>
                  <a:t>.</a:t>
                </a:r>
              </a:p>
              <a:p>
                <a:pPr lvl="1"/>
                <a:r>
                  <a:rPr lang="en-US" dirty="0">
                    <a:solidFill>
                      <a:schemeClr val="accent1"/>
                    </a:solidFill>
                  </a:rPr>
                  <a:t>The number of links is </a:t>
                </a:r>
                <a14:m>
                  <m:oMath xmlns:m="http://schemas.openxmlformats.org/officeDocument/2006/math">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𝑝</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endParaRPr lang="en-US" dirty="0">
                  <a:solidFill>
                    <a:schemeClr val="accent1"/>
                  </a:solidFill>
                </a:endParaRP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p:txBody>
          </p:sp>
        </mc:Choice>
        <mc:Fallback xmlns="">
          <p:sp>
            <p:nvSpPr>
              <p:cNvPr id="3" name="Content Placeholder 2">
                <a:extLst>
                  <a:ext uri="{FF2B5EF4-FFF2-40B4-BE49-F238E27FC236}">
                    <a16:creationId xmlns:a16="http://schemas.microsoft.com/office/drawing/2014/main" id="{B7836C21-8F54-4DCF-8DF7-68282D8DD2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75D4565-45F7-494D-8182-652FA81302A0}"/>
              </a:ext>
            </a:extLst>
          </p:cNvPr>
          <p:cNvPicPr>
            <a:picLocks noChangeAspect="1"/>
          </p:cNvPicPr>
          <p:nvPr/>
        </p:nvPicPr>
        <p:blipFill>
          <a:blip r:embed="rId3"/>
          <a:stretch>
            <a:fillRect/>
          </a:stretch>
        </p:blipFill>
        <p:spPr>
          <a:xfrm>
            <a:off x="8348489" y="3543300"/>
            <a:ext cx="2800523" cy="2492375"/>
          </a:xfrm>
          <a:prstGeom prst="rect">
            <a:avLst/>
          </a:prstGeom>
        </p:spPr>
      </p:pic>
    </p:spTree>
    <p:extLst>
      <p:ext uri="{BB962C8B-B14F-4D97-AF65-F5344CB8AC3E}">
        <p14:creationId xmlns:p14="http://schemas.microsoft.com/office/powerpoint/2010/main" val="193717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C55F-BF68-4814-B929-D7D78515CE4B}"/>
              </a:ext>
            </a:extLst>
          </p:cNvPr>
          <p:cNvSpPr>
            <a:spLocks noGrp="1"/>
          </p:cNvSpPr>
          <p:nvPr>
            <p:ph type="title"/>
          </p:nvPr>
        </p:nvSpPr>
        <p:spPr/>
        <p:txBody>
          <a:bodyPr/>
          <a:lstStyle/>
          <a:p>
            <a:r>
              <a:rPr lang="en-US" dirty="0">
                <a:solidFill>
                  <a:schemeClr val="accent1"/>
                </a:solidFill>
              </a:rPr>
              <a:t>Linear Array Network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54B9B52-5266-4B6D-B971-68D6F2C6D8CD}"/>
                  </a:ext>
                </a:extLst>
              </p:cNvPr>
              <p:cNvSpPr>
                <a:spLocks noGrp="1"/>
              </p:cNvSpPr>
              <p:nvPr>
                <p:ph idx="1"/>
              </p:nvPr>
            </p:nvSpPr>
            <p:spPr>
              <a:xfrm>
                <a:off x="838200" y="1844675"/>
                <a:ext cx="10515600" cy="4351338"/>
              </a:xfrm>
            </p:spPr>
            <p:txBody>
              <a:bodyPr/>
              <a:lstStyle/>
              <a:p>
                <a:pPr marL="0" indent="0">
                  <a:buNone/>
                </a:pPr>
                <a:r>
                  <a:rPr lang="en-US" dirty="0">
                    <a:solidFill>
                      <a:schemeClr val="accent1"/>
                    </a:solidFill>
                  </a:rPr>
                  <a:t>Suppose a linear array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[#Links]</a:t>
                </a:r>
              </a:p>
              <a:p>
                <a:pPr lvl="1"/>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754B9B52-5266-4B6D-B971-68D6F2C6D8CD}"/>
                  </a:ext>
                </a:extLst>
              </p:cNvPr>
              <p:cNvSpPr>
                <a:spLocks noGrp="1" noRot="1" noChangeAspect="1" noMove="1" noResize="1" noEditPoints="1" noAdjustHandles="1" noChangeArrowheads="1" noChangeShapeType="1" noTextEdit="1"/>
              </p:cNvSpPr>
              <p:nvPr>
                <p:ph idx="1"/>
              </p:nvPr>
            </p:nvSpPr>
            <p:spPr>
              <a:xfrm>
                <a:off x="838200" y="1844675"/>
                <a:ext cx="10515600" cy="4351338"/>
              </a:xfrm>
              <a:blipFill>
                <a:blip r:embed="rId2"/>
                <a:stretch>
                  <a:fillRect l="-1217" t="-238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65574DA-2D0A-4FAA-B3DA-F3E01D55C0D9}"/>
              </a:ext>
            </a:extLst>
          </p:cNvPr>
          <p:cNvPicPr>
            <a:picLocks noChangeAspect="1"/>
          </p:cNvPicPr>
          <p:nvPr/>
        </p:nvPicPr>
        <p:blipFill>
          <a:blip r:embed="rId3"/>
          <a:stretch>
            <a:fillRect/>
          </a:stretch>
        </p:blipFill>
        <p:spPr>
          <a:xfrm>
            <a:off x="3333750" y="2533650"/>
            <a:ext cx="4400550" cy="895350"/>
          </a:xfrm>
          <a:prstGeom prst="rect">
            <a:avLst/>
          </a:prstGeom>
        </p:spPr>
      </p:pic>
    </p:spTree>
    <p:extLst>
      <p:ext uri="{BB962C8B-B14F-4D97-AF65-F5344CB8AC3E}">
        <p14:creationId xmlns:p14="http://schemas.microsoft.com/office/powerpoint/2010/main" val="161602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9E5B-E0E1-4FA0-AE88-DC356B380108}"/>
              </a:ext>
            </a:extLst>
          </p:cNvPr>
          <p:cNvSpPr>
            <a:spLocks noGrp="1"/>
          </p:cNvSpPr>
          <p:nvPr>
            <p:ph type="title"/>
          </p:nvPr>
        </p:nvSpPr>
        <p:spPr/>
        <p:txBody>
          <a:bodyPr/>
          <a:lstStyle/>
          <a:p>
            <a:r>
              <a:rPr lang="en-US" dirty="0">
                <a:solidFill>
                  <a:schemeClr val="accent1"/>
                </a:solidFill>
              </a:rPr>
              <a:t>1D-Ring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3A719-E00B-4F5C-A3FB-90B082902B27}"/>
                  </a:ext>
                </a:extLst>
              </p:cNvPr>
              <p:cNvSpPr>
                <a:spLocks noGrp="1"/>
              </p:cNvSpPr>
              <p:nvPr>
                <p:ph idx="1"/>
              </p:nvPr>
            </p:nvSpPr>
            <p:spPr/>
            <p:txBody>
              <a:bodyPr/>
              <a:lstStyle/>
              <a:p>
                <a:pPr marL="0" indent="0">
                  <a:buNone/>
                </a:pPr>
                <a:r>
                  <a:rPr lang="en-US" dirty="0">
                    <a:solidFill>
                      <a:schemeClr val="accent1"/>
                    </a:solidFill>
                  </a:rPr>
                  <a:t>Suppose a 1D-ring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93A719-E00B-4F5C-A3FB-90B082902B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F5A3BD-B685-47DC-958D-A1B1AAFBE80C}"/>
              </a:ext>
            </a:extLst>
          </p:cNvPr>
          <p:cNvPicPr>
            <a:picLocks noChangeAspect="1"/>
          </p:cNvPicPr>
          <p:nvPr/>
        </p:nvPicPr>
        <p:blipFill>
          <a:blip r:embed="rId3"/>
          <a:stretch>
            <a:fillRect/>
          </a:stretch>
        </p:blipFill>
        <p:spPr>
          <a:xfrm>
            <a:off x="3724275" y="2486025"/>
            <a:ext cx="3924300" cy="942975"/>
          </a:xfrm>
          <a:prstGeom prst="rect">
            <a:avLst/>
          </a:prstGeom>
        </p:spPr>
      </p:pic>
    </p:spTree>
    <p:extLst>
      <p:ext uri="{BB962C8B-B14F-4D97-AF65-F5344CB8AC3E}">
        <p14:creationId xmlns:p14="http://schemas.microsoft.com/office/powerpoint/2010/main" val="191285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without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b="0" i="1" smtClean="0">
                            <a:latin typeface="Cambria Math" panose="02040503050406030204" pitchFamily="18" charset="0"/>
                          </a:rPr>
                          <m:t> </m:t>
                        </m:r>
                      </m:e>
                    </m:rad>
                    <m:r>
                      <a:rPr lang="en-US" b="0" i="1" smtClean="0">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b="0" i="1" smtClean="0">
                        <a:solidFill>
                          <a:schemeClr val="tx1"/>
                        </a:solidFill>
                        <a:latin typeface="Cambria Math" panose="02040503050406030204" pitchFamily="18" charset="0"/>
                      </a:rPr>
                      <m:t>)</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2DD41F-645E-4187-BEB2-92F3B521F26D}"/>
              </a:ext>
            </a:extLst>
          </p:cNvPr>
          <p:cNvPicPr>
            <a:picLocks noChangeAspect="1"/>
          </p:cNvPicPr>
          <p:nvPr/>
        </p:nvPicPr>
        <p:blipFill>
          <a:blip r:embed="rId3"/>
          <a:stretch>
            <a:fillRect/>
          </a:stretch>
        </p:blipFill>
        <p:spPr>
          <a:xfrm>
            <a:off x="4456286" y="2231923"/>
            <a:ext cx="2712965" cy="2260804"/>
          </a:xfrm>
          <a:prstGeom prst="rect">
            <a:avLst/>
          </a:prstGeom>
        </p:spPr>
      </p:pic>
    </p:spTree>
    <p:extLst>
      <p:ext uri="{BB962C8B-B14F-4D97-AF65-F5344CB8AC3E}">
        <p14:creationId xmlns:p14="http://schemas.microsoft.com/office/powerpoint/2010/main" val="13320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i="1">
                            <a:latin typeface="Cambria Math" panose="02040503050406030204" pitchFamily="18" charset="0"/>
                          </a:rPr>
                          <m:t>/2</m:t>
                        </m:r>
                      </m:e>
                    </m:d>
                    <m:r>
                      <a:rPr lang="en-US" b="0" i="1" smtClean="0">
                        <a:latin typeface="Cambria Math" panose="02040503050406030204" pitchFamily="18" charset="0"/>
                      </a:rPr>
                      <m:t>)</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
                      <a:rPr lang="en-US" b="0" i="0"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latin typeface="Cambria Math" panose="02040503050406030204" pitchFamily="18" charset="0"/>
                      </a:rPr>
                      <m:t>4</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F6813F2-1924-4A73-823C-6269443532C7}"/>
              </a:ext>
            </a:extLst>
          </p:cNvPr>
          <p:cNvPicPr>
            <a:picLocks noChangeAspect="1"/>
          </p:cNvPicPr>
          <p:nvPr/>
        </p:nvPicPr>
        <p:blipFill>
          <a:blip r:embed="rId3"/>
          <a:stretch>
            <a:fillRect/>
          </a:stretch>
        </p:blipFill>
        <p:spPr>
          <a:xfrm>
            <a:off x="4833937" y="2271712"/>
            <a:ext cx="2524125" cy="2314575"/>
          </a:xfrm>
          <a:prstGeom prst="rect">
            <a:avLst/>
          </a:prstGeom>
        </p:spPr>
      </p:pic>
    </p:spTree>
    <p:extLst>
      <p:ext uri="{BB962C8B-B14F-4D97-AF65-F5344CB8AC3E}">
        <p14:creationId xmlns:p14="http://schemas.microsoft.com/office/powerpoint/2010/main" val="330974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2DC-396E-4FC1-8192-2D0A1A5286D7}"/>
              </a:ext>
            </a:extLst>
          </p:cNvPr>
          <p:cNvSpPr>
            <a:spLocks noGrp="1"/>
          </p:cNvSpPr>
          <p:nvPr>
            <p:ph type="title"/>
          </p:nvPr>
        </p:nvSpPr>
        <p:spPr/>
        <p:txBody>
          <a:bodyPr/>
          <a:lstStyle/>
          <a:p>
            <a:r>
              <a:rPr lang="en-US" dirty="0">
                <a:solidFill>
                  <a:schemeClr val="accent1"/>
                </a:solidFill>
              </a:rPr>
              <a:t>Tree-Based Network</a:t>
            </a:r>
          </a:p>
        </p:txBody>
      </p:sp>
      <p:sp>
        <p:nvSpPr>
          <p:cNvPr id="3" name="Content Placeholder 2">
            <a:extLst>
              <a:ext uri="{FF2B5EF4-FFF2-40B4-BE49-F238E27FC236}">
                <a16:creationId xmlns:a16="http://schemas.microsoft.com/office/drawing/2014/main" id="{2F59DF9D-CB01-4920-ACE1-2B50C4C86359}"/>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tree-based</a:t>
            </a:r>
            <a:r>
              <a:rPr lang="en-US" dirty="0">
                <a:solidFill>
                  <a:schemeClr val="accent1"/>
                </a:solidFill>
              </a:rPr>
              <a:t> network is one where there is only path between any nodes any pair of nodes:</a:t>
            </a:r>
          </a:p>
          <a:p>
            <a:pPr lvl="1"/>
            <a:r>
              <a:rPr lang="en-US" dirty="0">
                <a:solidFill>
                  <a:schemeClr val="accent1"/>
                </a:solidFill>
              </a:rPr>
              <a:t>The linear array is a special kind of tree-based networks.</a:t>
            </a:r>
          </a:p>
          <a:p>
            <a:pPr marL="0" indent="0">
              <a:buNone/>
            </a:pPr>
            <a:r>
              <a:rPr lang="en-US" dirty="0">
                <a:solidFill>
                  <a:schemeClr val="accent1"/>
                </a:solidFill>
              </a:rPr>
              <a:t>	</a:t>
            </a:r>
          </a:p>
          <a:p>
            <a:pPr lvl="1"/>
            <a:r>
              <a:rPr lang="en-US" dirty="0">
                <a:solidFill>
                  <a:schemeClr val="accent1"/>
                </a:solidFill>
              </a:rPr>
              <a:t>Static Tree: 	Figure </a:t>
            </a:r>
            <a:r>
              <a:rPr lang="en-US" b="1" dirty="0">
                <a:solidFill>
                  <a:srgbClr val="FF0000"/>
                </a:solidFill>
              </a:rPr>
              <a:t>(a)</a:t>
            </a:r>
          </a:p>
          <a:p>
            <a:pPr lvl="1"/>
            <a:r>
              <a:rPr lang="en-US" dirty="0">
                <a:solidFill>
                  <a:schemeClr val="accent1"/>
                </a:solidFill>
              </a:rPr>
              <a:t>Dynamic Tree:	Figure </a:t>
            </a:r>
            <a:r>
              <a:rPr lang="en-US" b="1" dirty="0">
                <a:solidFill>
                  <a:srgbClr val="FF0000"/>
                </a:solidFill>
              </a:rPr>
              <a:t>(b)</a:t>
            </a:r>
          </a:p>
        </p:txBody>
      </p:sp>
      <p:pic>
        <p:nvPicPr>
          <p:cNvPr id="9" name="Picture 8">
            <a:extLst>
              <a:ext uri="{FF2B5EF4-FFF2-40B4-BE49-F238E27FC236}">
                <a16:creationId xmlns:a16="http://schemas.microsoft.com/office/drawing/2014/main" id="{6EBFC809-58A1-4848-B224-C153FB26760C}"/>
              </a:ext>
            </a:extLst>
          </p:cNvPr>
          <p:cNvPicPr>
            <a:picLocks noChangeAspect="1"/>
          </p:cNvPicPr>
          <p:nvPr/>
        </p:nvPicPr>
        <p:blipFill>
          <a:blip r:embed="rId2"/>
          <a:stretch>
            <a:fillRect/>
          </a:stretch>
        </p:blipFill>
        <p:spPr>
          <a:xfrm>
            <a:off x="5200650" y="3077129"/>
            <a:ext cx="6238875" cy="2863296"/>
          </a:xfrm>
          <a:prstGeom prst="rect">
            <a:avLst/>
          </a:prstGeom>
        </p:spPr>
      </p:pic>
    </p:spTree>
    <p:extLst>
      <p:ext uri="{BB962C8B-B14F-4D97-AF65-F5344CB8AC3E}">
        <p14:creationId xmlns:p14="http://schemas.microsoft.com/office/powerpoint/2010/main" val="404388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Static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lstStyle/>
              <a:p>
                <a:pPr marL="0" indent="0">
                  <a:buNone/>
                </a:pPr>
                <a:r>
                  <a:rPr lang="en-US" dirty="0">
                    <a:solidFill>
                      <a:schemeClr val="accent1"/>
                    </a:solidFill>
                  </a:rPr>
                  <a:t>Suppose a </a:t>
                </a:r>
                <a:r>
                  <a:rPr lang="en-US" b="1" i="1" dirty="0">
                    <a:solidFill>
                      <a:srgbClr val="FF0000"/>
                    </a:solidFill>
                  </a:rPr>
                  <a:t>static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lvl="1"/>
                <a:r>
                  <a:rPr lang="en-US" dirty="0">
                    <a:solidFill>
                      <a:schemeClr val="accent1"/>
                    </a:solidFill>
                  </a:rPr>
                  <a:t>The network is a </a:t>
                </a:r>
                <a:r>
                  <a:rPr lang="en-US" b="1" i="1" dirty="0">
                    <a:solidFill>
                      <a:srgbClr val="FF0000"/>
                    </a:solidFill>
                  </a:rPr>
                  <a:t>complete binary tree</a:t>
                </a:r>
                <a:r>
                  <a:rPr lang="en-US" dirty="0">
                    <a:solidFill>
                      <a:schemeClr val="accent1"/>
                    </a:solidFill>
                  </a:rPr>
                  <a:t> so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−1</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𝑙</m:t>
                    </m:r>
                    <m:r>
                      <m:rPr>
                        <m:sty m:val="p"/>
                      </m:rPr>
                      <a:rPr lang="en-US" b="0" i="0" smtClean="0">
                        <a:solidFill>
                          <a:schemeClr val="tx1"/>
                        </a:solidFill>
                        <a:latin typeface="Cambria Math" panose="02040503050406030204" pitchFamily="18" charset="0"/>
                      </a:rPr>
                      <m:t>og</m:t>
                    </m:r>
                    <m:r>
                      <a:rPr lang="en-US" b="0" i="0"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+1</m:t>
                        </m:r>
                      </m:e>
                    </m:d>
                    <m:r>
                      <a:rPr lang="en-US" b="0" i="0"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6258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Dynamic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normAutofit/>
              </a:bodyPr>
              <a:lstStyle/>
              <a:p>
                <a:pPr marL="0" indent="0">
                  <a:buNone/>
                </a:pPr>
                <a:r>
                  <a:rPr lang="en-US" dirty="0">
                    <a:solidFill>
                      <a:schemeClr val="accent1"/>
                    </a:solidFill>
                  </a:rPr>
                  <a:t>Suppose a </a:t>
                </a:r>
                <a:r>
                  <a:rPr lang="en-US" b="1" i="1" dirty="0">
                    <a:solidFill>
                      <a:srgbClr val="FF0000"/>
                    </a:solidFill>
                  </a:rPr>
                  <a:t>dynamic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and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switches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  </a:t>
                </a:r>
              </a:p>
              <a:p>
                <a:pPr lvl="1"/>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39726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normAutofit/>
          </a:bodyPr>
          <a:lstStyle/>
          <a:p>
            <a:pPr marL="0" indent="0">
              <a:buNone/>
            </a:pPr>
            <a:r>
              <a:rPr lang="en-US" b="1" i="1" u="sng" dirty="0">
                <a:solidFill>
                  <a:srgbClr val="FF0000"/>
                </a:solidFill>
              </a:rPr>
              <a:t>Routing</a:t>
            </a:r>
            <a:r>
              <a:rPr lang="en-US" b="1" i="1" dirty="0">
                <a:solidFill>
                  <a:srgbClr val="FF0000"/>
                </a:solidFill>
              </a:rPr>
              <a:t>: </a:t>
            </a:r>
            <a:endParaRPr lang="en-US" dirty="0">
              <a:solidFill>
                <a:schemeClr val="accent1"/>
              </a:solidFill>
            </a:endParaRPr>
          </a:p>
          <a:p>
            <a:pPr marL="0" indent="0">
              <a:buNone/>
            </a:pPr>
            <a:r>
              <a:rPr lang="en-US" dirty="0">
                <a:solidFill>
                  <a:schemeClr val="accent1"/>
                </a:solidFill>
              </a:rPr>
              <a:t>To route a message, the source node sends the message up the tree until the node at the root of the smallest subtree that contains both source and destination nodes. </a:t>
            </a:r>
          </a:p>
          <a:p>
            <a:pPr marL="0" indent="0">
              <a:buNone/>
            </a:pPr>
            <a:endParaRPr lang="en-US" dirty="0">
              <a:solidFill>
                <a:schemeClr val="accent1"/>
              </a:solidFill>
            </a:endParaRPr>
          </a:p>
          <a:p>
            <a:pPr marL="0" indent="0">
              <a:buNone/>
            </a:pPr>
            <a:r>
              <a:rPr lang="en-US" dirty="0">
                <a:solidFill>
                  <a:schemeClr val="accent1"/>
                </a:solidFill>
              </a:rPr>
              <a:t>Therefore, tree-based networks suffer from a </a:t>
            </a:r>
            <a:r>
              <a:rPr lang="en-US" b="1" i="1" dirty="0">
                <a:solidFill>
                  <a:srgbClr val="FF0000"/>
                </a:solidFill>
              </a:rPr>
              <a:t>communication bottleneck</a:t>
            </a:r>
            <a:r>
              <a:rPr lang="en-US" dirty="0">
                <a:solidFill>
                  <a:schemeClr val="accent1"/>
                </a:solidFill>
              </a:rPr>
              <a:t> at higher levels of the tree.</a:t>
            </a:r>
          </a:p>
          <a:p>
            <a:pPr lvl="2"/>
            <a:r>
              <a:rPr lang="en-US" dirty="0">
                <a:solidFill>
                  <a:schemeClr val="accent1"/>
                </a:solidFill>
              </a:rPr>
              <a:t>Imagine many nodes in the left subtree of a node communicate with many nodes in the right subtree. </a:t>
            </a:r>
          </a:p>
          <a:p>
            <a:pPr lvl="2"/>
            <a:r>
              <a:rPr lang="en-US" dirty="0">
                <a:solidFill>
                  <a:schemeClr val="accent1"/>
                </a:solidFill>
              </a:rPr>
              <a:t>Under such a circumstance,  the root node must handle all the messages.		</a:t>
            </a:r>
          </a:p>
          <a:p>
            <a:pPr marL="0" indent="0">
              <a:buNone/>
            </a:pPr>
            <a:endParaRPr lang="en-US" dirty="0">
              <a:solidFill>
                <a:srgbClr val="FF0000"/>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2319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lstStyle/>
          <a:p>
            <a:pPr marL="0" indent="0">
              <a:buNone/>
            </a:pPr>
            <a:r>
              <a:rPr lang="en-US" dirty="0">
                <a:solidFill>
                  <a:schemeClr val="accent1"/>
                </a:solidFill>
              </a:rPr>
              <a:t>The communication bottleneck at higher levels of a tree-based network can be alleviated in dynamic tree networks by increasing the number of communication links and switching nodes closer to the root.</a:t>
            </a:r>
          </a:p>
          <a:p>
            <a:pPr marL="0" indent="0">
              <a:buNone/>
            </a:pPr>
            <a:r>
              <a:rPr lang="en-US" dirty="0">
                <a:solidFill>
                  <a:schemeClr val="accent1"/>
                </a:solidFill>
              </a:rPr>
              <a:t>This network is called  a </a:t>
            </a:r>
            <a:r>
              <a:rPr lang="en-US" b="1" i="1" dirty="0">
                <a:solidFill>
                  <a:srgbClr val="FF0000"/>
                </a:solidFill>
              </a:rPr>
              <a:t>fat tree</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rgbClr val="FF0000"/>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2FC39EA8-C754-4388-BBF8-A246713BE2CE}"/>
              </a:ext>
            </a:extLst>
          </p:cNvPr>
          <p:cNvPicPr>
            <a:picLocks noChangeAspect="1"/>
          </p:cNvPicPr>
          <p:nvPr/>
        </p:nvPicPr>
        <p:blipFill>
          <a:blip r:embed="rId2"/>
          <a:stretch>
            <a:fillRect/>
          </a:stretch>
        </p:blipFill>
        <p:spPr>
          <a:xfrm>
            <a:off x="2724150" y="3812781"/>
            <a:ext cx="6355150" cy="2499120"/>
          </a:xfrm>
          <a:prstGeom prst="rect">
            <a:avLst/>
          </a:prstGeom>
        </p:spPr>
      </p:pic>
    </p:spTree>
    <p:extLst>
      <p:ext uri="{BB962C8B-B14F-4D97-AF65-F5344CB8AC3E}">
        <p14:creationId xmlns:p14="http://schemas.microsoft.com/office/powerpoint/2010/main" val="68101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In a </a:t>
            </a:r>
            <a:r>
              <a:rPr lang="en-US" b="1" i="1" dirty="0">
                <a:solidFill>
                  <a:srgbClr val="FF0000"/>
                </a:solidFill>
              </a:rPr>
              <a:t>bus-based</a:t>
            </a:r>
            <a:r>
              <a:rPr lang="en-US" dirty="0">
                <a:solidFill>
                  <a:schemeClr val="accent1"/>
                </a:solidFill>
              </a:rPr>
              <a:t> network, nodes communicate over a shared medium common to all of them:</a:t>
            </a:r>
          </a:p>
          <a:p>
            <a:pPr lvl="1"/>
            <a:r>
              <a:rPr lang="en-US" dirty="0">
                <a:solidFill>
                  <a:schemeClr val="accent1"/>
                </a:solidFill>
              </a:rPr>
              <a:t>Conventionally, a shared medium allows </a:t>
            </a:r>
            <a:r>
              <a:rPr lang="en-US" b="1" i="1" dirty="0">
                <a:solidFill>
                  <a:srgbClr val="FF0000"/>
                </a:solidFill>
              </a:rPr>
              <a:t>only one </a:t>
            </a:r>
            <a:r>
              <a:rPr lang="en-US" dirty="0">
                <a:solidFill>
                  <a:schemeClr val="accent1"/>
                </a:solidFill>
              </a:rPr>
              <a:t>message to be sent </a:t>
            </a:r>
            <a:r>
              <a:rPr lang="en-US" b="1" i="1" dirty="0">
                <a:solidFill>
                  <a:srgbClr val="FF0000"/>
                </a:solidFill>
              </a:rPr>
              <a:t>at a time</a:t>
            </a:r>
            <a:r>
              <a:rPr lang="en-US" dirty="0">
                <a:solidFill>
                  <a:schemeClr val="accent1"/>
                </a:solidFill>
              </a:rPr>
              <a:t>.</a:t>
            </a:r>
          </a:p>
          <a:p>
            <a:pPr lvl="1"/>
            <a:endParaRPr lang="en-US" dirty="0">
              <a:solidFill>
                <a:schemeClr val="accent1"/>
              </a:solidFill>
            </a:endParaRPr>
          </a:p>
          <a:p>
            <a:pPr marL="0" indent="0">
              <a:buNone/>
            </a:pPr>
            <a:r>
              <a:rPr lang="en-US" dirty="0">
                <a:solidFill>
                  <a:schemeClr val="accent1"/>
                </a:solidFill>
              </a:rPr>
              <a:t>Nodes broadcast their messages over the shared medium:</a:t>
            </a:r>
          </a:p>
          <a:p>
            <a:pPr lvl="1"/>
            <a:r>
              <a:rPr lang="en-US" dirty="0">
                <a:solidFill>
                  <a:schemeClr val="accent1"/>
                </a:solidFill>
              </a:rPr>
              <a:t>Each node </a:t>
            </a:r>
            <a:r>
              <a:rPr lang="en-US" b="1" i="1" dirty="0">
                <a:solidFill>
                  <a:srgbClr val="FF0000"/>
                </a:solidFill>
              </a:rPr>
              <a:t>listens</a:t>
            </a:r>
            <a:r>
              <a:rPr lang="en-US" dirty="0">
                <a:solidFill>
                  <a:schemeClr val="accent1"/>
                </a:solidFill>
              </a:rPr>
              <a:t> to every message and receives the ones for which it is the destination.</a:t>
            </a:r>
          </a:p>
          <a:p>
            <a:pPr lvl="1"/>
            <a:r>
              <a:rPr lang="en-US" dirty="0">
                <a:solidFill>
                  <a:schemeClr val="accent1"/>
                </a:solidFill>
              </a:rPr>
              <a:t>Typically, before sending a message, a processor listens until the medium is not occupied, then attempts to send its message.</a:t>
            </a:r>
          </a:p>
          <a:p>
            <a:pPr marL="0" indent="0">
              <a:buNone/>
            </a:pPr>
            <a:endParaRPr lang="en-US" dirty="0">
              <a:solidFill>
                <a:schemeClr val="accent1"/>
              </a:solidFill>
            </a:endParaRPr>
          </a:p>
        </p:txBody>
      </p:sp>
    </p:spTree>
    <p:extLst>
      <p:ext uri="{BB962C8B-B14F-4D97-AF65-F5344CB8AC3E}">
        <p14:creationId xmlns:p14="http://schemas.microsoft.com/office/powerpoint/2010/main" val="88443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6C85-D2F7-448D-A354-D90A50D5D4C0}"/>
              </a:ext>
            </a:extLst>
          </p:cNvPr>
          <p:cNvSpPr>
            <a:spLocks noGrp="1"/>
          </p:cNvSpPr>
          <p:nvPr>
            <p:ph type="title"/>
          </p:nvPr>
        </p:nvSpPr>
        <p:spPr/>
        <p:txBody>
          <a:bodyPr/>
          <a:lstStyle/>
          <a:p>
            <a:r>
              <a:rPr lang="en-US" dirty="0">
                <a:solidFill>
                  <a:schemeClr val="accent1"/>
                </a:solidFill>
              </a:rPr>
              <a:t>Hypercube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276FD-DF9B-461F-B425-B1BDC9ADE73E}"/>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Suppose a </a:t>
                </a:r>
                <a14:m>
                  <m:oMath xmlns:m="http://schemas.openxmlformats.org/officeDocument/2006/math">
                    <m:r>
                      <a:rPr lang="en-US" b="0" i="1" smtClean="0">
                        <a:latin typeface="Cambria Math" panose="02040503050406030204" pitchFamily="18" charset="0"/>
                      </a:rPr>
                      <m:t>𝑑</m:t>
                    </m:r>
                  </m:oMath>
                </a14:m>
                <a:r>
                  <a:rPr lang="en-US" dirty="0">
                    <a:solidFill>
                      <a:schemeClr val="accent1"/>
                    </a:solidFill>
                  </a:rPr>
                  <a:t>-dimension</a:t>
                </a:r>
                <a14:m>
                  <m:oMath xmlns:m="http://schemas.openxmlformats.org/officeDocument/2006/math">
                    <m:r>
                      <a:rPr lang="en-US" i="1">
                        <a:latin typeface="Cambria Math" panose="02040503050406030204" pitchFamily="18" charset="0"/>
                      </a:rPr>
                      <m:t> </m:t>
                    </m:r>
                  </m:oMath>
                </a14:m>
                <a:r>
                  <a:rPr lang="en-US" dirty="0">
                    <a:solidFill>
                      <a:schemeClr val="accent1"/>
                    </a:solidFill>
                  </a:rPr>
                  <a:t>hypercube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𝑑</m:t>
                        </m:r>
                      </m:sup>
                    </m:sSup>
                  </m:oMath>
                </a14:m>
                <a:r>
                  <a:rPr lang="en-US" dirty="0">
                    <a:solidFill>
                      <a:schemeClr val="accent1"/>
                    </a:solidFill>
                  </a:rPr>
                  <a:t>.</a:t>
                </a:r>
              </a:p>
              <a:p>
                <a:r>
                  <a:rPr lang="en-US" dirty="0">
                    <a:solidFill>
                      <a:schemeClr val="accent1"/>
                    </a:solidFill>
                  </a:rPr>
                  <a:t>The distance between any two processors is given by the number bit positions at which the two differ.</a:t>
                </a:r>
              </a:p>
              <a:p>
                <a:r>
                  <a:rPr lang="en-US" dirty="0">
                    <a:solidFill>
                      <a:schemeClr val="accent1"/>
                    </a:solidFill>
                  </a:rPr>
                  <a:t>Each processor has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neighbors.</a:t>
                </a: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/2</m:t>
                    </m:r>
                  </m:oMath>
                </a14:m>
                <a:endParaRPr lang="en-US" dirty="0">
                  <a:solidFill>
                    <a:schemeClr val="accent1"/>
                  </a:solidFill>
                </a:endParaRPr>
              </a:p>
              <a:p>
                <a:r>
                  <a:rPr lang="en-US" dirty="0">
                    <a:solidFill>
                      <a:schemeClr val="accent1"/>
                    </a:solidFill>
                  </a:rPr>
                  <a:t>Connectivity:</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log</m:t>
                        </m:r>
                      </m:fName>
                      <m:e>
                        <m:r>
                          <a:rPr lang="en-US" i="1">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 </m:t>
                        </m:r>
                      </m:e>
                    </m:func>
                    <m:r>
                      <a:rPr lang="en-US" b="0" i="1" smtClean="0">
                        <a:solidFill>
                          <a:schemeClr val="tx1"/>
                        </a:solidFill>
                        <a:latin typeface="Cambria Math" panose="02040503050406030204" pitchFamily="18" charset="0"/>
                      </a:rPr>
                      <m:t> </m:t>
                    </m:r>
                  </m:oMath>
                </a14:m>
                <a:r>
                  <a:rPr lang="en-US" i="1" dirty="0">
                    <a:solidFill>
                      <a:schemeClr val="accent1"/>
                    </a:solidFill>
                  </a:rPr>
                  <a:t>	</a:t>
                </a:r>
                <a:r>
                  <a:rPr lang="en-US" dirty="0">
                    <a:solidFill>
                      <a:schemeClr val="accent1"/>
                    </a:solidFill>
                  </a:rPr>
                  <a:t>[#Links]</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61276FD-DF9B-461F-B425-B1BDC9ADE73E}"/>
                  </a:ext>
                </a:extLst>
              </p:cNvPr>
              <p:cNvSpPr>
                <a:spLocks noGrp="1" noRot="1" noChangeAspect="1" noMove="1" noResize="1" noEditPoints="1" noAdjustHandles="1" noChangeArrowheads="1" noChangeShapeType="1" noTextEdit="1"/>
              </p:cNvSpPr>
              <p:nvPr>
                <p:ph idx="1"/>
              </p:nvPr>
            </p:nvSpPr>
            <p:spPr>
              <a:blipFill>
                <a:blip r:embed="rId2"/>
                <a:stretch>
                  <a:fillRect l="-1043" t="-2801" b="-2381"/>
                </a:stretch>
              </a:blipFill>
            </p:spPr>
            <p:txBody>
              <a:bodyPr/>
              <a:lstStyle/>
              <a:p>
                <a:r>
                  <a:rPr lang="en-US">
                    <a:noFill/>
                  </a:rPr>
                  <a:t> </a:t>
                </a:r>
              </a:p>
            </p:txBody>
          </p:sp>
        </mc:Fallback>
      </mc:AlternateContent>
    </p:spTree>
    <p:extLst>
      <p:ext uri="{BB962C8B-B14F-4D97-AF65-F5344CB8AC3E}">
        <p14:creationId xmlns:p14="http://schemas.microsoft.com/office/powerpoint/2010/main" val="722990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3A5-E119-4943-9ACC-EE9ED7C3901E}"/>
              </a:ext>
            </a:extLst>
          </p:cNvPr>
          <p:cNvSpPr>
            <a:spLocks noGrp="1"/>
          </p:cNvSpPr>
          <p:nvPr>
            <p:ph type="title"/>
          </p:nvPr>
        </p:nvSpPr>
        <p:spPr/>
        <p:txBody>
          <a:bodyPr/>
          <a:lstStyle/>
          <a:p>
            <a:r>
              <a:rPr lang="en-US" dirty="0">
                <a:solidFill>
                  <a:schemeClr val="accent1"/>
                </a:solidFill>
              </a:rPr>
              <a:t>Hypercube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0497E1-391E-4083-A098-2E0BB33B5D95}"/>
                  </a:ext>
                </a:extLst>
              </p:cNvPr>
              <p:cNvSpPr>
                <a:spLocks noGrp="1"/>
              </p:cNvSpPr>
              <p:nvPr>
                <p:ph idx="1"/>
              </p:nvPr>
            </p:nvSpPr>
            <p:spPr/>
            <p:txBody>
              <a:bodyPr>
                <a:normAutofit/>
              </a:bodyPr>
              <a:lstStyle/>
              <a:p>
                <a:pPr marL="0" indent="0">
                  <a:buNone/>
                </a:pPr>
                <a:r>
                  <a:rPr lang="en-US" sz="2400" b="0" i="0" u="none" strike="noStrike" baseline="0" dirty="0">
                    <a:solidFill>
                      <a:schemeClr val="accent1"/>
                    </a:solidFill>
                    <a:latin typeface="Verdana" panose="020B0604030504040204" pitchFamily="34" charset="0"/>
                  </a:rPr>
                  <a:t>In general, a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 </m:t>
                    </m:r>
                  </m:oMath>
                </a14:m>
                <a:r>
                  <a:rPr lang="en-US" sz="2400" b="0" i="0" u="none" strike="noStrike" baseline="0" dirty="0">
                    <a:solidFill>
                      <a:schemeClr val="accent1"/>
                    </a:solidFill>
                    <a:latin typeface="Verdana" panose="020B0604030504040204" pitchFamily="34" charset="0"/>
                  </a:rPr>
                  <a:t>-dimensional hypercube is constructed by</a:t>
                </a:r>
                <a:r>
                  <a:rPr lang="en-US" sz="2400" b="0" i="0" u="none" strike="noStrike" dirty="0">
                    <a:solidFill>
                      <a:schemeClr val="accent1"/>
                    </a:solidFill>
                    <a:latin typeface="Verdana" panose="020B0604030504040204" pitchFamily="34" charset="0"/>
                  </a:rPr>
                  <a:t> </a:t>
                </a:r>
                <a:r>
                  <a:rPr lang="en-US" sz="2400" b="0" i="0" u="none" strike="noStrike" baseline="0" dirty="0">
                    <a:solidFill>
                      <a:schemeClr val="accent1"/>
                    </a:solidFill>
                    <a:latin typeface="Verdana" panose="020B0604030504040204" pitchFamily="34" charset="0"/>
                  </a:rPr>
                  <a:t>connecting corresponding nodes of </a:t>
                </a:r>
                <a:r>
                  <a:rPr lang="en-US" sz="2400" b="1" i="1" u="none" strike="noStrike" baseline="0" dirty="0">
                    <a:solidFill>
                      <a:srgbClr val="FF0000"/>
                    </a:solidFill>
                    <a:latin typeface="Verdana" panose="020B0604030504040204" pitchFamily="34" charset="0"/>
                  </a:rPr>
                  <a:t>two</a:t>
                </a:r>
                <a:r>
                  <a:rPr lang="en-US" sz="2400" b="0" i="0" u="none" strike="noStrike" baseline="0" dirty="0">
                    <a:solidFill>
                      <a:schemeClr val="accent1"/>
                    </a:solidFill>
                    <a:latin typeface="Verdana" panose="020B0604030504040204" pitchFamily="34" charset="0"/>
                  </a:rPr>
                  <a:t> </a:t>
                </a:r>
                <a14:m>
                  <m:oMath xmlns:m="http://schemas.openxmlformats.org/officeDocument/2006/math">
                    <m:r>
                      <a:rPr lang="en-US" sz="2400" b="0" i="0" smtClean="0">
                        <a:latin typeface="Cambria Math" panose="02040503050406030204" pitchFamily="18" charset="0"/>
                      </a:rPr>
                      <m:t>(</m:t>
                    </m:r>
                    <m:r>
                      <a:rPr lang="en-US" sz="2400" i="1">
                        <a:latin typeface="Cambria Math" panose="02040503050406030204" pitchFamily="18" charset="0"/>
                      </a:rPr>
                      <m:t>𝑑</m:t>
                    </m:r>
                    <m:r>
                      <a:rPr lang="en-US" sz="2400" b="0" i="1" smtClean="0">
                        <a:latin typeface="Cambria Math" panose="02040503050406030204" pitchFamily="18" charset="0"/>
                      </a:rPr>
                      <m:t>−1)</m:t>
                    </m:r>
                  </m:oMath>
                </a14:m>
                <a:r>
                  <a:rPr lang="en-US" sz="2400" b="0" i="0" u="none" strike="noStrike" baseline="0" dirty="0">
                    <a:solidFill>
                      <a:schemeClr val="accent1"/>
                    </a:solidFill>
                    <a:latin typeface="Verdana" panose="020B0604030504040204" pitchFamily="34" charset="0"/>
                  </a:rPr>
                  <a:t> dimensional hypercubes.</a:t>
                </a:r>
              </a:p>
              <a:p>
                <a:pPr marL="0" indent="0">
                  <a:buNone/>
                </a:pPr>
                <a:endParaRPr lang="en-US" sz="2400" dirty="0">
                  <a:solidFill>
                    <a:schemeClr val="accent1"/>
                  </a:solidFill>
                  <a:latin typeface="Verdana" panose="020B0604030504040204" pitchFamily="34" charset="0"/>
                </a:endParaRPr>
              </a:p>
              <a:p>
                <a:pPr marL="0" indent="0">
                  <a:buNone/>
                </a:pPr>
                <a:endParaRPr lang="en-US" sz="2400" dirty="0">
                  <a:solidFill>
                    <a:schemeClr val="accent1"/>
                  </a:solidFill>
                </a:endParaRPr>
              </a:p>
            </p:txBody>
          </p:sp>
        </mc:Choice>
        <mc:Fallback xmlns="">
          <p:sp>
            <p:nvSpPr>
              <p:cNvPr id="3" name="Content Placeholder 2">
                <a:extLst>
                  <a:ext uri="{FF2B5EF4-FFF2-40B4-BE49-F238E27FC236}">
                    <a16:creationId xmlns:a16="http://schemas.microsoft.com/office/drawing/2014/main" id="{D20497E1-391E-4083-A098-2E0BB33B5D95}"/>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ABBFC77-75B3-48D1-9D73-E41C5554541D}"/>
              </a:ext>
            </a:extLst>
          </p:cNvPr>
          <p:cNvPicPr>
            <a:picLocks noChangeAspect="1"/>
          </p:cNvPicPr>
          <p:nvPr/>
        </p:nvPicPr>
        <p:blipFill>
          <a:blip r:embed="rId3"/>
          <a:stretch>
            <a:fillRect/>
          </a:stretch>
        </p:blipFill>
        <p:spPr>
          <a:xfrm>
            <a:off x="4131062" y="2800350"/>
            <a:ext cx="3929875" cy="3903570"/>
          </a:xfrm>
          <a:prstGeom prst="rect">
            <a:avLst/>
          </a:prstGeom>
        </p:spPr>
      </p:pic>
    </p:spTree>
    <p:extLst>
      <p:ext uri="{BB962C8B-B14F-4D97-AF65-F5344CB8AC3E}">
        <p14:creationId xmlns:p14="http://schemas.microsoft.com/office/powerpoint/2010/main" val="151573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C29D-BD96-45F1-A853-C60667BC813F}"/>
              </a:ext>
            </a:extLst>
          </p:cNvPr>
          <p:cNvSpPr>
            <a:spLocks noGrp="1"/>
          </p:cNvSpPr>
          <p:nvPr>
            <p:ph type="title"/>
          </p:nvPr>
        </p:nvSpPr>
        <p:spPr/>
        <p:txBody>
          <a:bodyPr/>
          <a:lstStyle/>
          <a:p>
            <a:r>
              <a:rPr lang="en-US" dirty="0">
                <a:solidFill>
                  <a:schemeClr val="accent1"/>
                </a:solidFill>
              </a:rPr>
              <a:t>Communication Cost</a:t>
            </a:r>
          </a:p>
        </p:txBody>
      </p:sp>
      <p:sp>
        <p:nvSpPr>
          <p:cNvPr id="3" name="Content Placeholder 2">
            <a:extLst>
              <a:ext uri="{FF2B5EF4-FFF2-40B4-BE49-F238E27FC236}">
                <a16:creationId xmlns:a16="http://schemas.microsoft.com/office/drawing/2014/main" id="{2388452C-FB31-46DD-B76C-853C54DE8F07}"/>
              </a:ext>
            </a:extLst>
          </p:cNvPr>
          <p:cNvSpPr>
            <a:spLocks noGrp="1"/>
          </p:cNvSpPr>
          <p:nvPr>
            <p:ph idx="1"/>
          </p:nvPr>
        </p:nvSpPr>
        <p:spPr/>
        <p:txBody>
          <a:bodyPr/>
          <a:lstStyle/>
          <a:p>
            <a:pPr marL="0" indent="0">
              <a:buNone/>
            </a:pPr>
            <a:r>
              <a:rPr lang="en-US" dirty="0">
                <a:solidFill>
                  <a:schemeClr val="accent1"/>
                </a:solidFill>
              </a:rPr>
              <a:t>One of the major overheads in the execution of parallel programs arises from the exchange of data between processors.</a:t>
            </a:r>
          </a:p>
          <a:p>
            <a:pPr marL="0" indent="0">
              <a:buNone/>
            </a:pPr>
            <a:endParaRPr lang="en-US" dirty="0">
              <a:solidFill>
                <a:schemeClr val="accent1"/>
              </a:solidFill>
            </a:endParaRPr>
          </a:p>
          <a:p>
            <a:pPr marL="0" indent="0">
              <a:buNone/>
            </a:pPr>
            <a:r>
              <a:rPr lang="en-US" dirty="0">
                <a:solidFill>
                  <a:schemeClr val="accent1"/>
                </a:solidFill>
              </a:rPr>
              <a:t>The cost of communication depends on a variety of factors such as the parallel programming paradigm, the network topology, data handling and routing, as well as associated software protocols.</a:t>
            </a:r>
          </a:p>
          <a:p>
            <a:pPr marL="0" indent="0">
              <a:buNone/>
            </a:pPr>
            <a:endParaRPr lang="en-US" dirty="0">
              <a:solidFill>
                <a:schemeClr val="accent1"/>
              </a:solidFill>
            </a:endParaRPr>
          </a:p>
          <a:p>
            <a:pPr marL="0" indent="0">
              <a:buNone/>
            </a:pPr>
            <a:r>
              <a:rPr lang="en-US" dirty="0">
                <a:solidFill>
                  <a:schemeClr val="accent1"/>
                </a:solidFill>
              </a:rPr>
              <a:t>In this lecture, we will focus on </a:t>
            </a:r>
            <a:r>
              <a:rPr lang="en-US" b="1" i="1" dirty="0">
                <a:solidFill>
                  <a:srgbClr val="FF0000"/>
                </a:solidFill>
              </a:rPr>
              <a:t>Message Passing cost</a:t>
            </a:r>
            <a:r>
              <a:rPr lang="en-US" dirty="0">
                <a:solidFill>
                  <a:schemeClr val="accent1"/>
                </a:solidFill>
              </a:rPr>
              <a:t>.</a:t>
            </a:r>
          </a:p>
        </p:txBody>
      </p:sp>
    </p:spTree>
    <p:extLst>
      <p:ext uri="{BB962C8B-B14F-4D97-AF65-F5344CB8AC3E}">
        <p14:creationId xmlns:p14="http://schemas.microsoft.com/office/powerpoint/2010/main" val="3685006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29B4-6D8B-4ECC-99FD-AE99CDCD6D6A}"/>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1152FF-B6A5-4742-93AF-1B1F54B5455A}"/>
                  </a:ext>
                </a:extLst>
              </p:cNvPr>
              <p:cNvSpPr>
                <a:spLocks noGrp="1"/>
              </p:cNvSpPr>
              <p:nvPr>
                <p:ph idx="1"/>
              </p:nvPr>
            </p:nvSpPr>
            <p:spPr/>
            <p:txBody>
              <a:bodyPr/>
              <a:lstStyle/>
              <a:p>
                <a:pPr marL="0" indent="0">
                  <a:buNone/>
                </a:pPr>
                <a:r>
                  <a:rPr lang="en-US" dirty="0">
                    <a:solidFill>
                      <a:schemeClr val="accent1"/>
                    </a:solidFill>
                  </a:rPr>
                  <a:t>The time taken to communicate a message between two processors is the sum of the following </a:t>
                </a:r>
                <a:r>
                  <a:rPr lang="en-US" b="1" i="1" dirty="0">
                    <a:solidFill>
                      <a:srgbClr val="FF0000"/>
                    </a:solidFill>
                  </a:rPr>
                  <a:t>three </a:t>
                </a:r>
                <a:r>
                  <a:rPr lang="en-US" dirty="0">
                    <a:solidFill>
                      <a:schemeClr val="accent1"/>
                    </a:solidFill>
                  </a:rPr>
                  <a:t>components:</a:t>
                </a:r>
              </a:p>
              <a:p>
                <a:pPr lvl="1"/>
                <a:r>
                  <a:rPr lang="en-US" b="1" i="1" dirty="0">
                    <a:solidFill>
                      <a:srgbClr val="FF0000"/>
                    </a:solidFill>
                  </a:rPr>
                  <a:t>Startup time </a:t>
                </a:r>
                <a14:m>
                  <m:oMath xmlns:m="http://schemas.openxmlformats.org/officeDocument/2006/math">
                    <m:r>
                      <a:rPr lang="en-US" b="1" i="1" smtClean="0">
                        <a:solidFill>
                          <a:srgbClr val="FF0000"/>
                        </a:solidFill>
                        <a:latin typeface="Cambria Math" panose="02040503050406030204" pitchFamily="18" charset="0"/>
                      </a:rPr>
                      <m:t> </m:t>
                    </m:r>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i="1" dirty="0">
                  <a:solidFill>
                    <a:schemeClr val="accent1"/>
                  </a:solidFill>
                </a:endParaRPr>
              </a:p>
              <a:p>
                <a:pPr lvl="1"/>
                <a:r>
                  <a:rPr lang="en-US" b="1" i="1" dirty="0">
                    <a:solidFill>
                      <a:srgbClr val="FF0000"/>
                    </a:solidFill>
                  </a:rPr>
                  <a:t>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b="1" i="1" dirty="0">
                  <a:solidFill>
                    <a:srgbClr val="FF0000"/>
                  </a:solidFill>
                </a:endParaRPr>
              </a:p>
              <a:p>
                <a:pPr lvl="1"/>
                <a:r>
                  <a:rPr lang="en-US" b="1" i="1" dirty="0">
                    <a:solidFill>
                      <a:srgbClr val="FF0000"/>
                    </a:solidFill>
                  </a:rPr>
                  <a:t>Per-word transfer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 </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9F1152FF-B6A5-4742-93AF-1B1F54B5455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2670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buNone/>
                </a:pPr>
                <a:r>
                  <a:rPr lang="en-US" b="1" i="1" u="sng" dirty="0">
                    <a:solidFill>
                      <a:srgbClr val="FF0000"/>
                    </a:solidFill>
                  </a:rPr>
                  <a:t>Startup time</a:t>
                </a:r>
                <a:r>
                  <a:rPr lang="en-US"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b="1" i="1" dirty="0">
                  <a:solidFill>
                    <a:srgbClr val="FF0000"/>
                  </a:solidFill>
                </a:endParaRPr>
              </a:p>
              <a:p>
                <a:pPr marL="0" indent="0">
                  <a:buNone/>
                </a:pPr>
                <a:endParaRPr lang="en-US" b="1" i="1" dirty="0">
                  <a:solidFill>
                    <a:srgbClr val="FF0000"/>
                  </a:solidFill>
                </a:endParaRPr>
              </a:p>
              <a:p>
                <a:pPr lvl="1"/>
                <a:r>
                  <a:rPr lang="en-US" dirty="0">
                    <a:solidFill>
                      <a:schemeClr val="accent1"/>
                    </a:solidFill>
                  </a:rPr>
                  <a:t>The startup time is the time required to handle a message at the sending and receiving processors. </a:t>
                </a:r>
              </a:p>
              <a:p>
                <a:pPr marL="457200" lvl="1" indent="0">
                  <a:buNone/>
                </a:pPr>
                <a:endParaRPr lang="en-US" dirty="0">
                  <a:solidFill>
                    <a:schemeClr val="accent1"/>
                  </a:solidFill>
                </a:endParaRPr>
              </a:p>
              <a:p>
                <a:pPr lvl="1"/>
                <a:r>
                  <a:rPr lang="en-US" dirty="0">
                    <a:solidFill>
                      <a:schemeClr val="accent1"/>
                    </a:solidFill>
                  </a:rPr>
                  <a:t>This includes </a:t>
                </a:r>
              </a:p>
              <a:p>
                <a:pPr lvl="2"/>
                <a:r>
                  <a:rPr lang="en-US" dirty="0">
                    <a:solidFill>
                      <a:schemeClr val="accent1"/>
                    </a:solidFill>
                  </a:rPr>
                  <a:t>the time to prepare the message (adding header, trailer, and error correction information)</a:t>
                </a:r>
              </a:p>
              <a:p>
                <a:pPr lvl="2"/>
                <a:r>
                  <a:rPr lang="en-US" dirty="0">
                    <a:solidFill>
                      <a:schemeClr val="accent1"/>
                    </a:solidFill>
                  </a:rPr>
                  <a:t>the time to execute the routing algorithm</a:t>
                </a:r>
              </a:p>
              <a:p>
                <a:pPr lvl="2"/>
                <a:r>
                  <a:rPr lang="en-US" dirty="0">
                    <a:solidFill>
                      <a:schemeClr val="accent1"/>
                    </a:solidFill>
                  </a:rPr>
                  <a:t>the time to establish an interface between the local node and the router</a:t>
                </a:r>
              </a:p>
              <a:p>
                <a:pPr marL="914400" lvl="2" indent="0">
                  <a:buNone/>
                </a:pPr>
                <a:endParaRPr lang="en-US" dirty="0">
                  <a:solidFill>
                    <a:schemeClr val="accent1"/>
                  </a:solidFill>
                </a:endParaRPr>
              </a:p>
              <a:p>
                <a:pPr lvl="1"/>
                <a:r>
                  <a:rPr lang="en-US" dirty="0">
                    <a:solidFill>
                      <a:schemeClr val="accent1"/>
                    </a:solidFill>
                  </a:rPr>
                  <a:t>This delay is incurred only once for a single message transfer.</a:t>
                </a:r>
                <a:endParaRPr lang="en-US"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r="-348"/>
                </a:stretch>
              </a:blipFill>
            </p:spPr>
            <p:txBody>
              <a:bodyPr/>
              <a:lstStyle/>
              <a:p>
                <a:r>
                  <a:rPr lang="en-US">
                    <a:noFill/>
                  </a:rPr>
                  <a:t> </a:t>
                </a:r>
              </a:p>
            </p:txBody>
          </p:sp>
        </mc:Fallback>
      </mc:AlternateContent>
    </p:spTree>
    <p:extLst>
      <p:ext uri="{BB962C8B-B14F-4D97-AF65-F5344CB8AC3E}">
        <p14:creationId xmlns:p14="http://schemas.microsoft.com/office/powerpoint/2010/main" val="278349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lgn="l">
                  <a:buNone/>
                </a:pPr>
                <a:r>
                  <a:rPr lang="en-US" b="1" i="1" u="sng" dirty="0">
                    <a:solidFill>
                      <a:srgbClr val="FF0000"/>
                    </a:solidFill>
                  </a:rPr>
                  <a:t>Per-hop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sz="2600" b="0" i="0" u="none" strike="noStrike" baseline="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After a message leaves a node, it takes a finite amount of time to reach the next node in its path.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time taken by the header of a message to travel between two directly-connected nodes in the network is called </a:t>
                </a:r>
                <a:r>
                  <a:rPr lang="en-US" b="1" i="1" u="none" strike="noStrike" baseline="0" dirty="0">
                    <a:solidFill>
                      <a:srgbClr val="FF0000"/>
                    </a:solidFill>
                  </a:rPr>
                  <a:t>the per-hop time</a:t>
                </a:r>
                <a:r>
                  <a:rPr lang="en-US" b="0" i="0" u="none" strike="noStrike" baseline="0" dirty="0">
                    <a:solidFill>
                      <a:schemeClr val="accent1"/>
                    </a:solidFill>
                  </a:rPr>
                  <a:t>, also known as </a:t>
                </a:r>
                <a:r>
                  <a:rPr lang="en-US" b="1" i="1" u="none" strike="noStrike" baseline="0" dirty="0">
                    <a:solidFill>
                      <a:srgbClr val="FF0000"/>
                    </a:solidFill>
                  </a:rPr>
                  <a:t>node latency</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per-hop time is directly related to the </a:t>
                </a:r>
                <a:r>
                  <a:rPr lang="en-US" b="1" i="1" u="none" strike="noStrike" baseline="0" dirty="0">
                    <a:solidFill>
                      <a:srgbClr val="FF0000"/>
                    </a:solidFill>
                  </a:rPr>
                  <a:t>latency within the routing switch </a:t>
                </a:r>
                <a:r>
                  <a:rPr lang="en-US" b="0" i="0" u="none" strike="noStrike" baseline="0" dirty="0">
                    <a:solidFill>
                      <a:schemeClr val="accent1"/>
                    </a:solidFill>
                  </a:rPr>
                  <a:t>for determining which output buffer or channel the message should be forwarded to.</a:t>
                </a: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093522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a:bodyPr>
              <a:lstStyle/>
              <a:p>
                <a:pPr marL="0" indent="0" algn="l">
                  <a:buNone/>
                </a:pPr>
                <a:r>
                  <a:rPr lang="en-US" b="1" i="1" u="sng" dirty="0">
                    <a:solidFill>
                      <a:srgbClr val="FF0000"/>
                    </a:solidFill>
                  </a:rPr>
                  <a:t>Per-word transfer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endParaRPr lang="en-US" sz="260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If the </a:t>
                </a:r>
                <a:r>
                  <a:rPr lang="en-US" b="1" i="1" u="none" strike="noStrike" baseline="0" dirty="0">
                    <a:solidFill>
                      <a:srgbClr val="FF0000"/>
                    </a:solidFill>
                  </a:rPr>
                  <a:t>channel bandwidth </a:t>
                </a:r>
                <a:r>
                  <a:rPr lang="en-US" b="0" i="0" u="none" strike="noStrike" baseline="0" dirty="0">
                    <a:solidFill>
                      <a:schemeClr val="accent1"/>
                    </a:solidFill>
                  </a:rPr>
                  <a:t>is </a:t>
                </a:r>
                <a14:m>
                  <m:oMath xmlns:m="http://schemas.openxmlformats.org/officeDocument/2006/math">
                    <m:r>
                      <a:rPr lang="en-US" b="0" i="1" u="none" strike="noStrike" baseline="0" dirty="0" smtClean="0">
                        <a:solidFill>
                          <a:schemeClr val="tx1"/>
                        </a:solidFill>
                        <a:latin typeface="Cambria Math" panose="02040503050406030204" pitchFamily="18" charset="0"/>
                      </a:rPr>
                      <m:t>𝑟</m:t>
                    </m:r>
                  </m:oMath>
                </a14:m>
                <a:r>
                  <a:rPr lang="en-US" b="0" i="1" u="none" strike="noStrike" baseline="0" dirty="0">
                    <a:solidFill>
                      <a:schemeClr val="accent1"/>
                    </a:solidFill>
                  </a:rPr>
                  <a:t> </a:t>
                </a:r>
                <a:r>
                  <a:rPr lang="en-US" b="0" i="0" u="none" strike="noStrike" baseline="0" dirty="0">
                    <a:solidFill>
                      <a:schemeClr val="accent1"/>
                    </a:solidFill>
                  </a:rPr>
                  <a:t>words per second, then each word takes time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𝑟</m:t>
                    </m:r>
                  </m:oMath>
                </a14:m>
                <a:r>
                  <a:rPr lang="en-US" b="0" i="0" u="none" strike="noStrike" baseline="0" dirty="0">
                    <a:solidFill>
                      <a:schemeClr val="accent1"/>
                    </a:solidFill>
                  </a:rPr>
                  <a:t> to traverse the link.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is called the </a:t>
                </a:r>
                <a:r>
                  <a:rPr lang="en-US" b="1" i="1" u="none" strike="noStrike" baseline="0" dirty="0">
                    <a:solidFill>
                      <a:srgbClr val="FF0000"/>
                    </a:solidFill>
                  </a:rPr>
                  <a:t>per-word transfer time</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includes network as well as buffering overheads.</a:t>
                </a: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6959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a:bodyPr>
          <a:lstStyle/>
          <a:p>
            <a:pPr marL="0" indent="0" algn="l">
              <a:buNone/>
            </a:pPr>
            <a:r>
              <a:rPr lang="en-US" sz="2400" b="1" i="1" u="sng" dirty="0">
                <a:solidFill>
                  <a:srgbClr val="FF0000"/>
                </a:solidFill>
              </a:rPr>
              <a:t>S</a:t>
            </a:r>
            <a:r>
              <a:rPr lang="en-US" sz="2400" b="1" i="1" u="sng" strike="noStrike" baseline="0" dirty="0">
                <a:solidFill>
                  <a:srgbClr val="FF0000"/>
                </a:solidFill>
              </a:rPr>
              <a:t>tore-and-Forward </a:t>
            </a:r>
            <a:r>
              <a:rPr lang="en-US" sz="2400" b="1" i="1" u="sng" dirty="0">
                <a:solidFill>
                  <a:srgbClr val="FF0000"/>
                </a:solidFill>
              </a:rPr>
              <a:t>R</a:t>
            </a:r>
            <a:r>
              <a:rPr lang="en-US" sz="2400" b="1" i="1" u="sng" strike="noStrike" baseline="0" dirty="0">
                <a:solidFill>
                  <a:srgbClr val="FF0000"/>
                </a:solidFill>
              </a:rPr>
              <a:t>outing</a:t>
            </a:r>
            <a:endParaRPr lang="en-US" sz="2400" dirty="0">
              <a:solidFill>
                <a:schemeClr val="accent1"/>
              </a:solidFill>
            </a:endParaRPr>
          </a:p>
          <a:p>
            <a:pPr lvl="1"/>
            <a:r>
              <a:rPr lang="en-US" b="0" i="0" u="none" strike="noStrike" baseline="0" dirty="0">
                <a:solidFill>
                  <a:schemeClr val="accent1"/>
                </a:solidFill>
              </a:rPr>
              <a:t>A switching node forwards </a:t>
            </a:r>
            <a:r>
              <a:rPr lang="en-US" dirty="0">
                <a:solidFill>
                  <a:schemeClr val="accent1"/>
                </a:solidFill>
              </a:rPr>
              <a:t>a </a:t>
            </a:r>
            <a:r>
              <a:rPr lang="en-US" b="0" i="0" u="none" strike="noStrike" baseline="0" dirty="0">
                <a:solidFill>
                  <a:schemeClr val="accent1"/>
                </a:solidFill>
              </a:rPr>
              <a:t>message to the next node only after it has </a:t>
            </a:r>
            <a:r>
              <a:rPr lang="en-US" u="none" strike="noStrike" baseline="0" dirty="0">
                <a:solidFill>
                  <a:schemeClr val="accent1"/>
                </a:solidFill>
              </a:rPr>
              <a:t>received and stored the </a:t>
            </a:r>
            <a:r>
              <a:rPr lang="en-US" b="1" i="1" u="none" strike="noStrike" baseline="0" dirty="0">
                <a:solidFill>
                  <a:srgbClr val="FF0000"/>
                </a:solidFill>
              </a:rPr>
              <a:t>entire</a:t>
            </a:r>
            <a:r>
              <a:rPr lang="en-US" u="none" strike="noStrike" baseline="0" dirty="0">
                <a:solidFill>
                  <a:schemeClr val="accent1"/>
                </a:solidFill>
              </a:rPr>
              <a:t> message.</a:t>
            </a:r>
          </a:p>
          <a:p>
            <a:pPr marL="457200" lvl="1" indent="0">
              <a:buNone/>
            </a:pPr>
            <a:endParaRPr lang="en-US" u="none" strike="noStrike" baseline="0" dirty="0">
              <a:solidFill>
                <a:schemeClr val="accent1"/>
              </a:solidFill>
            </a:endParaRPr>
          </a:p>
        </p:txBody>
      </p:sp>
      <p:pic>
        <p:nvPicPr>
          <p:cNvPr id="7" name="Picture 6">
            <a:extLst>
              <a:ext uri="{FF2B5EF4-FFF2-40B4-BE49-F238E27FC236}">
                <a16:creationId xmlns:a16="http://schemas.microsoft.com/office/drawing/2014/main" id="{D27B3C56-62D4-42E6-9B3F-5960E7D93E0C}"/>
              </a:ext>
            </a:extLst>
          </p:cNvPr>
          <p:cNvPicPr>
            <a:picLocks noChangeAspect="1"/>
          </p:cNvPicPr>
          <p:nvPr/>
        </p:nvPicPr>
        <p:blipFill>
          <a:blip r:embed="rId2"/>
          <a:stretch>
            <a:fillRect/>
          </a:stretch>
        </p:blipFill>
        <p:spPr>
          <a:xfrm>
            <a:off x="2867025" y="3543300"/>
            <a:ext cx="4800600" cy="2438400"/>
          </a:xfrm>
          <a:prstGeom prst="rect">
            <a:avLst/>
          </a:prstGeom>
        </p:spPr>
      </p:pic>
    </p:spTree>
    <p:extLst>
      <p:ext uri="{BB962C8B-B14F-4D97-AF65-F5344CB8AC3E}">
        <p14:creationId xmlns:p14="http://schemas.microsoft.com/office/powerpoint/2010/main" val="1543640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fontScale="92500" lnSpcReduction="10000"/>
              </a:bodyPr>
              <a:lstStyle/>
              <a:p>
                <a:pPr marL="0" indent="0">
                  <a:buNone/>
                </a:pPr>
                <a:r>
                  <a:rPr lang="en-US" sz="2400" dirty="0">
                    <a:solidFill>
                      <a:schemeClr val="accent1"/>
                    </a:solidFill>
                  </a:rPr>
                  <a:t>Suppose that a message of size </a:t>
                </a:r>
                <a14:m>
                  <m:oMath xmlns:m="http://schemas.openxmlformats.org/officeDocument/2006/math">
                    <m:r>
                      <a:rPr lang="en-US" sz="2400" b="0" i="1" smtClean="0">
                        <a:solidFill>
                          <a:schemeClr val="tx1"/>
                        </a:solidFill>
                        <a:latin typeface="Cambria Math" panose="02040503050406030204" pitchFamily="18" charset="0"/>
                      </a:rPr>
                      <m:t>𝑚</m:t>
                    </m:r>
                  </m:oMath>
                </a14:m>
                <a:r>
                  <a:rPr lang="en-US" sz="2400" dirty="0">
                    <a:solidFill>
                      <a:schemeClr val="accent1"/>
                    </a:solidFill>
                  </a:rPr>
                  <a:t> is being transmitted through a network that uses </a:t>
                </a:r>
                <a:r>
                  <a:rPr lang="en-US" sz="2400" b="1" i="1" dirty="0">
                    <a:solidFill>
                      <a:srgbClr val="FF0000"/>
                    </a:solidFill>
                  </a:rPr>
                  <a:t>store-and-forward routing</a:t>
                </a:r>
                <a:r>
                  <a:rPr lang="en-US" sz="2400" dirty="0">
                    <a:solidFill>
                      <a:schemeClr val="accent1"/>
                    </a:solidFill>
                  </a:rPr>
                  <a:t>. </a:t>
                </a:r>
              </a:p>
              <a:p>
                <a:pPr marL="0" indent="0">
                  <a:buNone/>
                </a:pPr>
                <a:r>
                  <a:rPr lang="en-US" sz="2400" dirty="0">
                    <a:solidFill>
                      <a:schemeClr val="accent1"/>
                    </a:solidFill>
                  </a:rPr>
                  <a:t>Assume that it will need to traverse </a:t>
                </a:r>
                <a14:m>
                  <m:oMath xmlns:m="http://schemas.openxmlformats.org/officeDocument/2006/math">
                    <m:r>
                      <a:rPr lang="en-US" sz="2400" b="0" i="1" smtClean="0">
                        <a:solidFill>
                          <a:schemeClr val="tx1"/>
                        </a:solidFill>
                        <a:latin typeface="Cambria Math" panose="02040503050406030204" pitchFamily="18" charset="0"/>
                      </a:rPr>
                      <m:t>𝑙</m:t>
                    </m:r>
                  </m:oMath>
                </a14:m>
                <a:r>
                  <a:rPr lang="en-US" sz="2400" dirty="0">
                    <a:solidFill>
                      <a:schemeClr val="accent1"/>
                    </a:solidFill>
                  </a:rPr>
                  <a:t> communication links, at each of which the message incurs a cost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oMath>
                </a14:m>
                <a:r>
                  <a:rPr lang="en-US" sz="2400" dirty="0">
                    <a:solidFill>
                      <a:schemeClr val="accent1"/>
                    </a:solidFill>
                  </a:rPr>
                  <a:t>for the </a:t>
                </a:r>
                <a:r>
                  <a:rPr lang="en-US" sz="2400" b="1" i="1" dirty="0">
                    <a:solidFill>
                      <a:srgbClr val="FF0000"/>
                    </a:solidFill>
                  </a:rPr>
                  <a:t>header</a:t>
                </a:r>
                <a:r>
                  <a:rPr lang="en-US" sz="2400" dirty="0">
                    <a:solidFill>
                      <a:schemeClr val="accent1"/>
                    </a:solidFill>
                  </a:rPr>
                  <a:t> to be processed and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sz="2400" dirty="0">
                    <a:solidFill>
                      <a:schemeClr val="accent1"/>
                    </a:solidFill>
                  </a:rPr>
                  <a:t> for the rest of the message to transverse the link.</a:t>
                </a:r>
              </a:p>
              <a:p>
                <a:pPr marL="0" indent="0">
                  <a:buNone/>
                </a:pPr>
                <a:r>
                  <a:rPr lang="en-US" sz="2400" dirty="0">
                    <a:solidFill>
                      <a:schemeClr val="accent1"/>
                    </a:solidFill>
                  </a:rPr>
                  <a:t>Therefore, the total communication cost in a store-and-forward routing network is </a:t>
                </a:r>
              </a:p>
              <a:p>
                <a:pPr marL="0" indent="0" algn="ctr">
                  <a:buNone/>
                </a:pPr>
                <a:r>
                  <a:rPr lang="en-US" sz="2400" dirty="0">
                    <a:solidFill>
                      <a:schemeClr val="accent1"/>
                    </a:solidFill>
                  </a:rPr>
                  <a:t>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d>
                      <m:dPr>
                        <m:ctrlPr>
                          <a:rPr lang="en-US" sz="2400" b="0" i="1" smtClean="0">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e>
                    </m:d>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0" indent="0" algn="ctr">
                  <a:buNone/>
                </a:pPr>
                <a:endParaRPr lang="en-US" sz="2400" dirty="0">
                  <a:solidFill>
                    <a:schemeClr val="accent1"/>
                  </a:solidFill>
                </a:endParaRPr>
              </a:p>
              <a:p>
                <a:pPr marL="0" indent="0">
                  <a:buNone/>
                </a:pPr>
                <a:r>
                  <a:rPr lang="en-US" sz="2400" dirty="0">
                    <a:solidFill>
                      <a:schemeClr val="accent1"/>
                    </a:solidFill>
                  </a:rPr>
                  <a:t>In typical parallel computers, the per-hop time is relatively small and, in most parallel algorithms, it is smaller than </a:t>
                </a:r>
                <a14:m>
                  <m:oMath xmlns:m="http://schemas.openxmlformats.org/officeDocument/2006/math">
                    <m:r>
                      <a:rPr lang="en-US" sz="2400" i="1">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𝑤</m:t>
                        </m:r>
                      </m:sub>
                    </m:sSub>
                    <m:r>
                      <a:rPr lang="en-US" sz="2400" i="1">
                        <a:solidFill>
                          <a:schemeClr val="tx2"/>
                        </a:solidFill>
                        <a:latin typeface="Cambria Math" panose="02040503050406030204" pitchFamily="18" charset="0"/>
                      </a:rPr>
                      <m:t> </m:t>
                    </m:r>
                  </m:oMath>
                </a14:m>
                <a:r>
                  <a:rPr lang="en-US" sz="2400" dirty="0">
                    <a:solidFill>
                      <a:schemeClr val="accent1"/>
                    </a:solidFill>
                  </a:rPr>
                  <a:t>even for small values of </a:t>
                </a:r>
                <a14:m>
                  <m:oMath xmlns:m="http://schemas.openxmlformats.org/officeDocument/2006/math">
                    <m:r>
                      <a:rPr lang="en-US" sz="2400" b="0" i="1" smtClean="0">
                        <a:solidFill>
                          <a:schemeClr val="tx2"/>
                        </a:solidFill>
                        <a:latin typeface="Cambria Math" panose="02040503050406030204" pitchFamily="18" charset="0"/>
                      </a:rPr>
                      <m:t>𝑚</m:t>
                    </m:r>
                  </m:oMath>
                </a14:m>
                <a:r>
                  <a:rPr lang="en-US" sz="2400" dirty="0">
                    <a:solidFill>
                      <a:schemeClr val="accent1"/>
                    </a:solidFill>
                  </a:rPr>
                  <a:t> so it can be safely ignored.</a:t>
                </a:r>
              </a:p>
              <a:p>
                <a:pPr marL="0" indent="0">
                  <a:buNone/>
                </a:pPr>
                <a:endParaRPr lang="en-US" sz="2400" dirty="0">
                  <a:solidFill>
                    <a:schemeClr val="accent1"/>
                  </a:solidFill>
                </a:endParaRPr>
              </a:p>
              <a:p>
                <a:pPr marL="457200" lvl="1" indent="0">
                  <a:buNone/>
                </a:pPr>
                <a:r>
                  <a:rPr lang="en-US" sz="2400" b="0" dirty="0">
                    <a:solidFill>
                      <a:schemeClr val="tx2"/>
                    </a:solidFill>
                  </a:rPr>
                  <a:t>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457200" lvl="1" indent="0">
                  <a:buNone/>
                </a:pPr>
                <a:endParaRPr lang="en-US" u="none" strike="noStrike" baseline="0" dirty="0">
                  <a:solidFill>
                    <a:schemeClr val="accent1"/>
                  </a:solidFill>
                </a:endParaRPr>
              </a:p>
            </p:txBody>
          </p:sp>
        </mc:Choice>
        <mc:Fallback xmlns="">
          <p:sp>
            <p:nvSpPr>
              <p:cNvPr id="3" name="Content Placeholder 2">
                <a:extLst>
                  <a:ext uri="{FF2B5EF4-FFF2-40B4-BE49-F238E27FC236}">
                    <a16:creationId xmlns:a16="http://schemas.microsoft.com/office/drawing/2014/main" id="{F662AB41-D582-4F7B-A355-4686DF394EBD}"/>
                  </a:ext>
                </a:extLst>
              </p:cNvPr>
              <p:cNvSpPr>
                <a:spLocks noGrp="1" noRot="1" noChangeAspect="1" noMove="1" noResize="1" noEditPoints="1" noAdjustHandles="1" noChangeArrowheads="1" noChangeShapeType="1" noTextEdit="1"/>
              </p:cNvSpPr>
              <p:nvPr>
                <p:ph idx="1"/>
              </p:nvPr>
            </p:nvSpPr>
            <p:spPr>
              <a:blipFill>
                <a:blip r:embed="rId2"/>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899921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lstStyle/>
          <a:p>
            <a:pPr marL="0" indent="0" algn="l">
              <a:buNone/>
            </a:pPr>
            <a:r>
              <a:rPr lang="en-US" sz="2800" b="1" i="1" dirty="0">
                <a:solidFill>
                  <a:srgbClr val="FF0000"/>
                </a:solidFill>
              </a:rPr>
              <a:t>S</a:t>
            </a:r>
            <a:r>
              <a:rPr lang="en-US" sz="2800" b="1" i="1" strike="noStrike" baseline="0" dirty="0">
                <a:solidFill>
                  <a:srgbClr val="FF0000"/>
                </a:solidFill>
              </a:rPr>
              <a:t>tore-and-Forward outing </a:t>
            </a:r>
            <a:r>
              <a:rPr lang="en-US" sz="2800" strike="noStrike" baseline="0" dirty="0">
                <a:solidFill>
                  <a:schemeClr val="accent1"/>
                </a:solidFill>
              </a:rPr>
              <a:t>makes poor use of communication resources.</a:t>
            </a:r>
          </a:p>
          <a:p>
            <a:pPr marL="0" indent="0">
              <a:buNone/>
            </a:pPr>
            <a:r>
              <a:rPr lang="en-US" dirty="0">
                <a:solidFill>
                  <a:schemeClr val="accent1"/>
                </a:solidFill>
              </a:rPr>
              <a:t>In </a:t>
            </a:r>
            <a:r>
              <a:rPr lang="en-US" b="1" i="1" dirty="0">
                <a:solidFill>
                  <a:srgbClr val="FF0000"/>
                </a:solidFill>
              </a:rPr>
              <a:t>packet routing</a:t>
            </a:r>
            <a:r>
              <a:rPr lang="en-US" dirty="0">
                <a:solidFill>
                  <a:schemeClr val="accent1"/>
                </a:solidFill>
              </a:rPr>
              <a:t>, messages are broken into </a:t>
            </a:r>
            <a:r>
              <a:rPr lang="en-US" b="1" i="1" dirty="0">
                <a:solidFill>
                  <a:srgbClr val="FF0000"/>
                </a:solidFill>
              </a:rPr>
              <a:t>packets </a:t>
            </a:r>
            <a:r>
              <a:rPr lang="en-US" dirty="0">
                <a:solidFill>
                  <a:schemeClr val="accent1"/>
                </a:solidFill>
              </a:rPr>
              <a:t>(of smaller size) and</a:t>
            </a:r>
            <a:r>
              <a:rPr lang="th-TH" dirty="0">
                <a:solidFill>
                  <a:schemeClr val="accent1"/>
                </a:solidFill>
              </a:rPr>
              <a:t> </a:t>
            </a:r>
            <a:r>
              <a:rPr lang="en-US" dirty="0">
                <a:solidFill>
                  <a:schemeClr val="accent1"/>
                </a:solidFill>
              </a:rPr>
              <a:t>pipeline them through</a:t>
            </a:r>
            <a:r>
              <a:rPr lang="th-TH" dirty="0">
                <a:solidFill>
                  <a:schemeClr val="accent1"/>
                </a:solidFill>
              </a:rPr>
              <a:t> </a:t>
            </a:r>
            <a:r>
              <a:rPr lang="en-US" dirty="0">
                <a:solidFill>
                  <a:schemeClr val="accent1"/>
                </a:solidFill>
              </a:rPr>
              <a:t>network.</a:t>
            </a:r>
          </a:p>
          <a:p>
            <a:pPr lvl="1"/>
            <a:r>
              <a:rPr lang="en-US" sz="2000" dirty="0">
                <a:solidFill>
                  <a:schemeClr val="accent1"/>
                </a:solidFill>
              </a:rPr>
              <a:t>Packets may take </a:t>
            </a:r>
            <a:r>
              <a:rPr lang="en-US" sz="2000" b="1" i="1" dirty="0">
                <a:solidFill>
                  <a:srgbClr val="FF0000"/>
                </a:solidFill>
              </a:rPr>
              <a:t>different paths </a:t>
            </a:r>
            <a:r>
              <a:rPr lang="en-US" sz="2000" dirty="0">
                <a:solidFill>
                  <a:schemeClr val="accent1"/>
                </a:solidFill>
              </a:rPr>
              <a:t>so each packet must carry routing, error-checking and sequencing information. </a:t>
            </a:r>
          </a:p>
          <a:p>
            <a:pPr lvl="1"/>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p:pic>
        <p:nvPicPr>
          <p:cNvPr id="9" name="Picture 8">
            <a:extLst>
              <a:ext uri="{FF2B5EF4-FFF2-40B4-BE49-F238E27FC236}">
                <a16:creationId xmlns:a16="http://schemas.microsoft.com/office/drawing/2014/main" id="{08F4F740-18B0-4521-A5A7-5E34EC1DCCDC}"/>
              </a:ext>
            </a:extLst>
          </p:cNvPr>
          <p:cNvPicPr>
            <a:picLocks noChangeAspect="1"/>
          </p:cNvPicPr>
          <p:nvPr/>
        </p:nvPicPr>
        <p:blipFill>
          <a:blip r:embed="rId2"/>
          <a:stretch>
            <a:fillRect/>
          </a:stretch>
        </p:blipFill>
        <p:spPr>
          <a:xfrm>
            <a:off x="3638550" y="4172108"/>
            <a:ext cx="4719637" cy="2320767"/>
          </a:xfrm>
          <a:prstGeom prst="rect">
            <a:avLst/>
          </a:prstGeom>
        </p:spPr>
      </p:pic>
    </p:spTree>
    <p:extLst>
      <p:ext uri="{BB962C8B-B14F-4D97-AF65-F5344CB8AC3E}">
        <p14:creationId xmlns:p14="http://schemas.microsoft.com/office/powerpoint/2010/main" val="156475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normAutofit/>
              </a:bodyPr>
              <a:lstStyle/>
              <a:p>
                <a:pPr marL="0" indent="0">
                  <a:buNone/>
                </a:pPr>
                <a:r>
                  <a:rPr lang="en-US" b="1" i="1" u="sng" dirty="0">
                    <a:solidFill>
                      <a:srgbClr val="FF0000"/>
                    </a:solidFill>
                  </a:rPr>
                  <a:t>Advantages</a:t>
                </a:r>
                <a:r>
                  <a:rPr lang="en-US" b="1" i="1" dirty="0">
                    <a:solidFill>
                      <a:srgbClr val="FF0000"/>
                    </a:solidFill>
                  </a:rPr>
                  <a:t>:</a:t>
                </a:r>
                <a:endParaRPr lang="en-US" dirty="0">
                  <a:solidFill>
                    <a:schemeClr val="accent1"/>
                  </a:solidFill>
                </a:endParaRPr>
              </a:p>
              <a:p>
                <a:pPr lvl="1"/>
                <a:r>
                  <a:rPr lang="en-US" dirty="0">
                    <a:solidFill>
                      <a:schemeClr val="accent1"/>
                    </a:solidFill>
                  </a:rPr>
                  <a:t>Cost scales linearly with the number of nodes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oMath>
                </a14:m>
                <a:r>
                  <a:rPr lang="en-US" dirty="0">
                    <a:solidFill>
                      <a:schemeClr val="accent1"/>
                    </a:solidFill>
                  </a:rPr>
                  <a:t>.</a:t>
                </a:r>
              </a:p>
              <a:p>
                <a:pPr lvl="1"/>
                <a:r>
                  <a:rPr lang="en-US" dirty="0">
                    <a:solidFill>
                      <a:schemeClr val="accent1"/>
                    </a:solidFill>
                  </a:rPr>
                  <a:t>Distance between any two node is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(1)</m:t>
                    </m:r>
                  </m:oMath>
                </a14:m>
                <a:r>
                  <a:rPr lang="en-US" dirty="0">
                    <a:solidFill>
                      <a:schemeClr val="accent1"/>
                    </a:solidFill>
                  </a:rPr>
                  <a:t>.</a:t>
                </a:r>
              </a:p>
              <a:p>
                <a:pPr lvl="1"/>
                <a:r>
                  <a:rPr lang="en-US" dirty="0">
                    <a:solidFill>
                      <a:schemeClr val="accent1"/>
                    </a:solidFill>
                  </a:rPr>
                  <a:t>A bus-based machine is ideal for broadcasting information among nodes.</a:t>
                </a:r>
              </a:p>
              <a:p>
                <a:pPr marL="457200" lvl="1" indent="0">
                  <a:buNone/>
                </a:pPr>
                <a:endParaRPr lang="en-US" dirty="0">
                  <a:solidFill>
                    <a:schemeClr val="tx1"/>
                  </a:solidFill>
                </a:endParaRPr>
              </a:p>
              <a:p>
                <a:pPr marL="0" indent="0">
                  <a:buNone/>
                </a:pPr>
                <a:r>
                  <a:rPr lang="en-US" b="1" i="1" u="sng" dirty="0">
                    <a:solidFill>
                      <a:srgbClr val="FF0000"/>
                    </a:solidFill>
                  </a:rPr>
                  <a:t>Disadvantages</a:t>
                </a:r>
                <a:r>
                  <a:rPr lang="en-US" b="1" i="1" dirty="0">
                    <a:solidFill>
                      <a:srgbClr val="FF0000"/>
                    </a:solidFill>
                  </a:rPr>
                  <a:t>:</a:t>
                </a:r>
              </a:p>
              <a:p>
                <a:pPr lvl="1"/>
                <a:r>
                  <a:rPr lang="en-US" dirty="0">
                    <a:solidFill>
                      <a:schemeClr val="accent1"/>
                    </a:solidFill>
                  </a:rPr>
                  <a:t>Performance does not scale well as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increases as a result of contention for the shared medium.</a:t>
                </a:r>
              </a:p>
              <a:p>
                <a:pPr lvl="1"/>
                <a:r>
                  <a:rPr lang="en-US" dirty="0">
                    <a:solidFill>
                      <a:schemeClr val="accent1"/>
                    </a:solidFill>
                  </a:rPr>
                  <a:t>Therefore, a bus-based machine is only limited to a few dozen of nodes.</a:t>
                </a: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6EE1E063-375C-4982-BA3B-E4F7B77EA9C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6651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62500" lnSpcReduction="20000"/>
              </a:bodyPr>
              <a:lstStyle/>
              <a:p>
                <a:pPr marL="0" indent="0">
                  <a:buNone/>
                </a:pPr>
                <a:r>
                  <a:rPr lang="en-US" b="0" dirty="0">
                    <a:solidFill>
                      <a:schemeClr val="accent1"/>
                    </a:solidFill>
                  </a:rPr>
                  <a:t>Suppose the size of a single packet is given by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oMath>
                </a14:m>
                <a:r>
                  <a:rPr lang="en-US" b="0" dirty="0">
                    <a:solidFill>
                      <a:schemeClr val="accent1"/>
                    </a:solidFill>
                  </a:rPr>
                  <a:t>, where </a:t>
                </a:r>
              </a:p>
              <a:p>
                <a:pPr lvl="1"/>
                <a14:m>
                  <m:oMath xmlns:m="http://schemas.openxmlformats.org/officeDocument/2006/math">
                    <m:r>
                      <a:rPr lang="en-US" b="0" i="1" smtClean="0">
                        <a:solidFill>
                          <a:schemeClr val="tx1"/>
                        </a:solidFill>
                        <a:latin typeface="Cambria Math" panose="02040503050406030204" pitchFamily="18" charset="0"/>
                      </a:rPr>
                      <m:t>𝑟</m:t>
                    </m:r>
                  </m:oMath>
                </a14:m>
                <a:r>
                  <a:rPr lang="en-US" dirty="0">
                    <a:solidFill>
                      <a:schemeClr val="accent1"/>
                    </a:solidFill>
                  </a:rPr>
                  <a:t> is the size  pertaining to </a:t>
                </a:r>
                <a:r>
                  <a:rPr lang="en-US" b="1" i="1" dirty="0">
                    <a:solidFill>
                      <a:srgbClr val="FF0000"/>
                    </a:solidFill>
                  </a:rPr>
                  <a:t>actual data</a:t>
                </a:r>
              </a:p>
              <a:p>
                <a:pPr lvl="1"/>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is the size pertaining to </a:t>
                </a:r>
                <a:r>
                  <a:rPr lang="en-US" b="1" i="1" dirty="0">
                    <a:solidFill>
                      <a:srgbClr val="FF0000"/>
                    </a:solidFill>
                  </a:rPr>
                  <a:t>additional information </a:t>
                </a:r>
                <a:r>
                  <a:rPr lang="en-US" dirty="0">
                    <a:solidFill>
                      <a:schemeClr val="accent1"/>
                    </a:solidFill>
                  </a:rPr>
                  <a:t>carried by the packet</a:t>
                </a:r>
              </a:p>
              <a:p>
                <a:pPr marL="0" indent="0">
                  <a:buNone/>
                </a:pPr>
                <a:endParaRPr lang="en-US" dirty="0">
                  <a:solidFill>
                    <a:schemeClr val="accent1"/>
                  </a:solidFill>
                </a:endParaRPr>
              </a:p>
              <a:p>
                <a:pPr marL="0" indent="0">
                  <a:buNone/>
                </a:pPr>
                <a:r>
                  <a:rPr lang="en-US" dirty="0">
                    <a:solidFill>
                      <a:schemeClr val="accent1"/>
                    </a:solidFill>
                  </a:rPr>
                  <a:t>The time for packetizing a message is proportional to the size of the message. We denote this time by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𝑚</m:t>
                        </m:r>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1</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If the network is capable of communicating one word every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2</m:t>
                        </m:r>
                      </m:sub>
                    </m:sSub>
                  </m:oMath>
                </a14:m>
                <a:r>
                  <a:rPr lang="en-US" dirty="0">
                    <a:solidFill>
                      <a:schemeClr val="accent1"/>
                    </a:solidFill>
                  </a:rPr>
                  <a:t> seconds, incurs a delay of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seconds on each hop and if the </a:t>
                </a:r>
                <a:r>
                  <a:rPr lang="en-US" b="1" i="1" dirty="0">
                    <a:solidFill>
                      <a:srgbClr val="FF0000"/>
                    </a:solidFill>
                  </a:rPr>
                  <a:t>first packet </a:t>
                </a:r>
                <a:r>
                  <a:rPr lang="en-US" dirty="0">
                    <a:solidFill>
                      <a:schemeClr val="accent1"/>
                    </a:solidFill>
                  </a:rPr>
                  <a:t>traverses </a:t>
                </a:r>
                <a14:m>
                  <m:oMath xmlns:m="http://schemas.openxmlformats.org/officeDocument/2006/math">
                    <m:r>
                      <a:rPr lang="en-US" b="0" i="1" smtClean="0">
                        <a:latin typeface="Cambria Math" panose="02040503050406030204" pitchFamily="18" charset="0"/>
                      </a:rPr>
                      <m:t>𝑙</m:t>
                    </m:r>
                  </m:oMath>
                </a14:m>
                <a:r>
                  <a:rPr lang="en-US" b="1" i="1" dirty="0">
                    <a:solidFill>
                      <a:srgbClr val="FF0000"/>
                    </a:solidFill>
                  </a:rPr>
                  <a:t> </a:t>
                </a:r>
                <a:r>
                  <a:rPr lang="en-US" dirty="0">
                    <a:solidFill>
                      <a:schemeClr val="accent1"/>
                    </a:solidFill>
                  </a:rPr>
                  <a:t>hops, then this packet takes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to reach the destination.</a:t>
                </a:r>
              </a:p>
              <a:p>
                <a:pPr marL="0" indent="0">
                  <a:buNone/>
                </a:pPr>
                <a:endParaRPr lang="en-US" dirty="0">
                  <a:solidFill>
                    <a:schemeClr val="accent1"/>
                  </a:solidFill>
                </a:endParaRPr>
              </a:p>
              <a:p>
                <a:pPr marL="0" indent="0">
                  <a:buNone/>
                </a:pPr>
                <a:r>
                  <a:rPr lang="en-US" dirty="0">
                    <a:solidFill>
                      <a:schemeClr val="accent1"/>
                    </a:solidFill>
                  </a:rPr>
                  <a:t>After this time, the destination node receives the </a:t>
                </a:r>
                <a:r>
                  <a:rPr lang="en-US" b="1" i="1" dirty="0">
                    <a:solidFill>
                      <a:srgbClr val="FF0000"/>
                    </a:solidFill>
                  </a:rPr>
                  <a:t>remaining packets </a:t>
                </a:r>
                <a:r>
                  <a:rPr lang="en-US" dirty="0">
                    <a:solidFill>
                      <a:schemeClr val="accent1"/>
                    </a:solidFill>
                  </a:rPr>
                  <a:t>every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a:t>
                </a:r>
              </a:p>
              <a:p>
                <a:pPr marL="0" indent="0">
                  <a:buNone/>
                </a:pPr>
                <a:r>
                  <a:rPr lang="en-US" dirty="0">
                    <a:solidFill>
                      <a:schemeClr val="accent1"/>
                    </a:solidFill>
                  </a:rPr>
                  <a:t>Since there are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𝑚</m:t>
                        </m:r>
                      </m:num>
                      <m:den>
                        <m:r>
                          <a:rPr lang="en-US" b="0" i="1" smtClean="0">
                            <a:solidFill>
                              <a:schemeClr val="tx1"/>
                            </a:solidFill>
                            <a:latin typeface="Cambria Math" panose="02040503050406030204" pitchFamily="18" charset="0"/>
                          </a:rPr>
                          <m:t>𝑟</m:t>
                        </m:r>
                      </m:den>
                    </m:f>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remaining packets, the total communication time is </a:t>
                </a:r>
              </a:p>
              <a:p>
                <a:pPr marL="0" indent="0">
                  <a:buNone/>
                </a:pPr>
                <a:r>
                  <a:rPr lang="en-US" dirty="0">
                    <a:solidFill>
                      <a:schemeClr val="accent1"/>
                    </a:solidFill>
                  </a:rPr>
                  <a:t>		</a:t>
                </a:r>
                <a14:m>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a14:m>
                <a:endParaRPr lang="en-US" dirty="0">
                  <a:solidFill>
                    <a:schemeClr val="accent1"/>
                  </a:solidFill>
                </a:endParaRPr>
              </a:p>
              <a:p>
                <a:pPr marL="0" indent="0">
                  <a:buNone/>
                </a:pPr>
                <a:r>
                  <a:rPr lang="en-US" dirty="0">
                    <a:solidFill>
                      <a:schemeClr val="accent1"/>
                    </a:solidFill>
                  </a:rPr>
                  <a:t>	</a:t>
                </a:r>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2520583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The total communication time is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sSub>
                      <m:sSubPr>
                        <m:ctrlPr>
                          <a:rPr lang="en-US" i="1" smtClean="0">
                            <a:solidFill>
                              <a:schemeClr val="tx2"/>
                            </a:solidFill>
                            <a:latin typeface="Cambria Math" panose="02040503050406030204" pitchFamily="18" charset="0"/>
                          </a:rPr>
                        </m:ctrlPr>
                      </m:sSubPr>
                      <m:e>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(1+</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𝑠</m:t>
                            </m:r>
                          </m:num>
                          <m:den>
                            <m:r>
                              <a:rPr lang="en-US" b="0" i="1" smtClean="0">
                                <a:solidFill>
                                  <a:schemeClr val="tx2"/>
                                </a:solidFill>
                                <a:latin typeface="Cambria Math" panose="02040503050406030204" pitchFamily="18" charset="0"/>
                              </a:rPr>
                              <m:t>𝑟</m:t>
                            </m:r>
                          </m:den>
                        </m:f>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b="0" i="1" smtClean="0">
                            <a:solidFill>
                              <a:schemeClr val="tx2"/>
                            </a:solidFill>
                            <a:latin typeface="Cambria Math" panose="02040503050406030204" pitchFamily="18" charset="0"/>
                          </a:rPr>
                          <m:t>2</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This simplifies to:</a:t>
                </a:r>
                <a:endParaRPr lang="th-TH"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Note that this cost model assumes that all the packets of a message </a:t>
                </a:r>
                <a:r>
                  <a:rPr lang="en-US" b="1" i="1" dirty="0">
                    <a:solidFill>
                      <a:srgbClr val="FF0000"/>
                    </a:solidFill>
                  </a:rPr>
                  <a:t>follows the same path</a:t>
                </a:r>
                <a:r>
                  <a:rPr lang="en-US" dirty="0">
                    <a:solidFill>
                      <a:schemeClr val="accent1"/>
                    </a:solidFill>
                  </a:rPr>
                  <a:t>, which may not be the case for a packet routing network.</a:t>
                </a:r>
              </a:p>
            </p:txBody>
          </p:sp>
        </mc:Choice>
        <mc:Fallback xmlns="">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627354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r>
                  <a:rPr lang="en-US" dirty="0">
                    <a:solidFill>
                      <a:schemeClr val="accent1"/>
                    </a:solidFill>
                  </a:rPr>
                  <a:t>The equation implies that, in order to optimize the cost of message transfers, we need to:</a:t>
                </a:r>
              </a:p>
              <a:p>
                <a:r>
                  <a:rPr lang="en-US" b="1" i="1" dirty="0">
                    <a:solidFill>
                      <a:srgbClr val="FF0000"/>
                    </a:solidFill>
                  </a:rPr>
                  <a:t>communicate in bulk:</a:t>
                </a:r>
              </a:p>
              <a:p>
                <a:pPr lvl="1"/>
                <a:r>
                  <a:rPr lang="en-US" dirty="0">
                    <a:solidFill>
                      <a:schemeClr val="accent1"/>
                    </a:solidFill>
                  </a:rPr>
                  <a:t>Instead of sending small messages and paying for a startup cost</a:t>
                </a:r>
                <a:r>
                  <a:rPr lang="en-US" sz="2400" dirty="0">
                    <a:solidFill>
                      <a:schemeClr val="tx2"/>
                    </a:solidFill>
                  </a:rPr>
                  <a: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for each, we want to aggregate small messages into a single large message and amortize the startup latency across a larger message. </a:t>
                </a:r>
              </a:p>
              <a:p>
                <a:pPr lvl="1"/>
                <a:r>
                  <a:rPr lang="en-US" dirty="0">
                    <a:solidFill>
                      <a:schemeClr val="accent1"/>
                    </a:solidFill>
                  </a:rPr>
                  <a:t>On typical platforms such as clusters and message-passing machines,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 is much smaller than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 or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a:t>
                </a:r>
              </a:p>
              <a:p>
                <a:r>
                  <a:rPr lang="en-US" b="1" i="1" dirty="0">
                    <a:solidFill>
                      <a:srgbClr val="FF0000"/>
                    </a:solidFill>
                  </a:rPr>
                  <a:t>minimize the volume of data:</a:t>
                </a:r>
              </a:p>
              <a:p>
                <a:pPr lvl="1"/>
                <a:r>
                  <a:rPr lang="en-US" dirty="0">
                    <a:solidFill>
                      <a:schemeClr val="accent1"/>
                    </a:solidFill>
                  </a:rPr>
                  <a:t>To minimize the overhead paid in terms of per-word transfer time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dirty="0">
                    <a:solidFill>
                      <a:schemeClr val="accent1"/>
                    </a:solidFill>
                  </a:rPr>
                  <a:t>, it is desirable to reduce the volume of data communicated as much as possible.</a:t>
                </a:r>
              </a:p>
              <a:p>
                <a:r>
                  <a:rPr lang="en-US" b="1" i="1" dirty="0">
                    <a:solidFill>
                      <a:srgbClr val="FF0000"/>
                    </a:solidFill>
                  </a:rPr>
                  <a:t>minimize distance of data transfer:</a:t>
                </a:r>
              </a:p>
              <a:p>
                <a:pPr lvl="1"/>
                <a:r>
                  <a:rPr lang="en-US" dirty="0">
                    <a:solidFill>
                      <a:schemeClr val="accent1"/>
                    </a:solidFill>
                  </a:rPr>
                  <a:t>We should minimize the number of hops </a:t>
                </a:r>
                <a14:m>
                  <m:oMath xmlns:m="http://schemas.openxmlformats.org/officeDocument/2006/math">
                    <m:r>
                      <a:rPr lang="en-US" b="0" i="1" smtClean="0">
                        <a:solidFill>
                          <a:schemeClr val="tx2"/>
                        </a:solidFill>
                        <a:latin typeface="Cambria Math" panose="02040503050406030204" pitchFamily="18" charset="0"/>
                      </a:rPr>
                      <m:t>𝑙</m:t>
                    </m:r>
                  </m:oMath>
                </a14:m>
                <a:r>
                  <a:rPr lang="en-US" dirty="0">
                    <a:solidFill>
                      <a:schemeClr val="accent1"/>
                    </a:solidFill>
                  </a:rPr>
                  <a:t> that a message must traverse.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en-US">
                    <a:noFill/>
                  </a:rPr>
                  <a:t> </a:t>
                </a:r>
              </a:p>
            </p:txBody>
          </p:sp>
        </mc:Fallback>
      </mc:AlternateContent>
    </p:spTree>
    <p:extLst>
      <p:ext uri="{BB962C8B-B14F-4D97-AF65-F5344CB8AC3E}">
        <p14:creationId xmlns:p14="http://schemas.microsoft.com/office/powerpoint/2010/main" val="58330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is typically dominated by the startup latency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r>
                  <a:rPr lang="en-US" dirty="0">
                    <a:solidFill>
                      <a:schemeClr val="accent1"/>
                    </a:solidFill>
                  </a:rPr>
                  <a:t> for small messages or by the transfer time </a:t>
                </a:r>
                <a14:m>
                  <m:oMath xmlns:m="http://schemas.openxmlformats.org/officeDocument/2006/math">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𝑚</m:t>
                        </m:r>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 for large messages.</a:t>
                </a:r>
              </a:p>
              <a:p>
                <a:r>
                  <a:rPr lang="en-US" dirty="0">
                    <a:solidFill>
                      <a:schemeClr val="accent1"/>
                    </a:solidFill>
                  </a:rPr>
                  <a:t>the maximum number of hops</a:t>
                </a:r>
                <a:r>
                  <a:rPr lang="en-US" dirty="0">
                    <a:solidFill>
                      <a:schemeClr val="tx2"/>
                    </a:solidFill>
                  </a:rPr>
                  <a:t> </a:t>
                </a:r>
                <a14:m>
                  <m:oMath xmlns:m="http://schemas.openxmlformats.org/officeDocument/2006/math">
                    <m:r>
                      <a:rPr lang="en-US" i="1">
                        <a:solidFill>
                          <a:schemeClr val="tx2"/>
                        </a:solidFill>
                        <a:latin typeface="Cambria Math" panose="02040503050406030204" pitchFamily="18" charset="0"/>
                      </a:rPr>
                      <m:t>𝑙</m:t>
                    </m:r>
                  </m:oMath>
                </a14:m>
                <a:r>
                  <a:rPr lang="en-US" dirty="0">
                    <a:solidFill>
                      <a:schemeClr val="accent1"/>
                    </a:solidFill>
                  </a:rPr>
                  <a:t> in most networks is relatively small so 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 </m:t>
                    </m:r>
                  </m:oMath>
                </a14:m>
                <a:r>
                  <a:rPr lang="en-US" dirty="0">
                    <a:solidFill>
                      <a:schemeClr val="accent1"/>
                    </a:solidFill>
                  </a:rPr>
                  <a:t>can be ignored with little loss in accuracy.</a:t>
                </a:r>
              </a:p>
              <a:p>
                <a:pPr marL="0" indent="0">
                  <a:buNone/>
                </a:pPr>
                <a:endParaRPr lang="en-US" dirty="0">
                  <a:solidFill>
                    <a:schemeClr val="accent1"/>
                  </a:solidFill>
                </a:endParaRPr>
              </a:p>
              <a:p>
                <a:pPr marL="0" indent="0">
                  <a:buNone/>
                </a:pPr>
                <a:r>
                  <a:rPr lang="en-US" dirty="0">
                    <a:solidFill>
                      <a:schemeClr val="accent1"/>
                    </a:solidFill>
                  </a:rPr>
                  <a:t>All of these point to the following simpler cost model:</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4206284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Simplified Cost Model</a:t>
                </a:r>
                <a:r>
                  <a:rPr lang="en-US" b="1" i="1" dirty="0">
                    <a:solidFill>
                      <a:srgbClr val="FF0000"/>
                    </a:solidFill>
                  </a:rPr>
                  <a:t>:</a:t>
                </a:r>
                <a:endParaRPr lang="en-US" sz="2800" b="1" i="1" u="sng" dirty="0">
                  <a:solidFill>
                    <a:srgbClr val="FF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equation has significant implications for </a:t>
                </a:r>
                <a:r>
                  <a:rPr lang="en-US" b="1" i="1" dirty="0">
                    <a:solidFill>
                      <a:srgbClr val="FF0000"/>
                    </a:solidFill>
                  </a:rPr>
                  <a:t>architecture-independent </a:t>
                </a:r>
                <a:r>
                  <a:rPr lang="en-US" dirty="0">
                    <a:solidFill>
                      <a:schemeClr val="accent1"/>
                    </a:solidFill>
                  </a:rPr>
                  <a:t>parallel algorithms.</a:t>
                </a:r>
              </a:p>
              <a:p>
                <a:pPr marL="0" indent="0">
                  <a:buNone/>
                </a:pPr>
                <a:endParaRPr lang="en-US" dirty="0">
                  <a:solidFill>
                    <a:schemeClr val="accent1"/>
                  </a:solidFill>
                </a:endParaRPr>
              </a:p>
              <a:p>
                <a:pPr marL="0" indent="0">
                  <a:buNone/>
                </a:pPr>
                <a:r>
                  <a:rPr lang="en-US" dirty="0">
                    <a:solidFill>
                      <a:schemeClr val="accent1"/>
                    </a:solidFill>
                  </a:rPr>
                  <a:t>Since the cost model implies that it takes the same amount of time for any pair of processors to communicate, the equation corresponds very well to a </a:t>
                </a:r>
                <a:r>
                  <a:rPr lang="en-US" b="1" i="1" dirty="0">
                    <a:solidFill>
                      <a:srgbClr val="FF0000"/>
                    </a:solidFill>
                  </a:rPr>
                  <a:t>fully-connected network</a:t>
                </a:r>
                <a:r>
                  <a:rPr lang="en-US" i="1" dirty="0">
                    <a:solidFill>
                      <a:schemeClr val="accent1"/>
                    </a:solidFill>
                  </a:rPr>
                  <a:t>.</a:t>
                </a:r>
              </a:p>
              <a:p>
                <a:pPr lvl="1"/>
                <a:r>
                  <a:rPr lang="en-US" dirty="0">
                    <a:solidFill>
                      <a:schemeClr val="accent1"/>
                    </a:solidFill>
                  </a:rPr>
                  <a:t>Instead of designing an architecture-specific parallel algorithm, we design a parallel algorithm with this cost model in mind and port it to any target parallel computer architecture.</a:t>
                </a:r>
              </a:p>
              <a:p>
                <a:pPr marL="457200" lvl="1" indent="0">
                  <a:buNone/>
                </a:pPr>
                <a:endParaRPr lang="en-US" dirty="0">
                  <a:solidFill>
                    <a:schemeClr val="accent1"/>
                  </a:solidFill>
                </a:endParaRPr>
              </a:p>
              <a:p>
                <a:pPr lvl="1"/>
                <a:r>
                  <a:rPr lang="en-US" dirty="0">
                    <a:solidFill>
                      <a:schemeClr val="accent1"/>
                    </a:solidFill>
                  </a:rPr>
                  <a:t>It is also important to keep in mind that this cost model assumes </a:t>
                </a:r>
                <a:r>
                  <a:rPr lang="en-US" b="1" i="1" dirty="0">
                    <a:solidFill>
                      <a:srgbClr val="FF0000"/>
                    </a:solidFill>
                  </a:rPr>
                  <a:t>uncongested</a:t>
                </a:r>
                <a:r>
                  <a:rPr lang="en-US" dirty="0">
                    <a:solidFill>
                      <a:schemeClr val="accent1"/>
                    </a:solidFill>
                  </a:rPr>
                  <a:t> networks so it is valid as long as the underlying communication pattern does not congest the network.</a:t>
                </a:r>
                <a:endParaRPr lang="th-TH"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227483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Switch Networks</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switch network </a:t>
            </a:r>
            <a:r>
              <a:rPr lang="en-US" dirty="0">
                <a:solidFill>
                  <a:schemeClr val="accent1"/>
                </a:solidFill>
              </a:rPr>
              <a:t>can be represented as a </a:t>
            </a:r>
            <a:r>
              <a:rPr lang="en-US" b="1" i="1" dirty="0">
                <a:solidFill>
                  <a:srgbClr val="FF0000"/>
                </a:solidFill>
              </a:rPr>
              <a:t>graph</a:t>
            </a:r>
            <a:r>
              <a:rPr lang="en-US" dirty="0">
                <a:solidFill>
                  <a:schemeClr val="accent1"/>
                </a:solidFill>
              </a:rPr>
              <a:t> where </a:t>
            </a:r>
            <a:r>
              <a:rPr lang="en-US" b="1" i="1" dirty="0">
                <a:solidFill>
                  <a:srgbClr val="FF0000"/>
                </a:solidFill>
              </a:rPr>
              <a:t>vertices</a:t>
            </a:r>
            <a:r>
              <a:rPr lang="en-US" dirty="0">
                <a:solidFill>
                  <a:schemeClr val="accent1"/>
                </a:solidFill>
              </a:rPr>
              <a:t> represent processors and switches, and </a:t>
            </a:r>
            <a:r>
              <a:rPr lang="en-US" b="1" i="1" dirty="0">
                <a:solidFill>
                  <a:srgbClr val="FF0000"/>
                </a:solidFill>
              </a:rPr>
              <a:t>edges</a:t>
            </a:r>
            <a:r>
              <a:rPr lang="en-US" dirty="0">
                <a:solidFill>
                  <a:schemeClr val="accent1"/>
                </a:solidFill>
              </a:rPr>
              <a:t> represent communication paths. </a:t>
            </a:r>
          </a:p>
          <a:p>
            <a:pPr lvl="1"/>
            <a:r>
              <a:rPr lang="en-US" dirty="0">
                <a:solidFill>
                  <a:schemeClr val="accent1"/>
                </a:solidFill>
              </a:rPr>
              <a:t>Each processor is connected to one switch. </a:t>
            </a:r>
          </a:p>
          <a:p>
            <a:pPr lvl="1"/>
            <a:r>
              <a:rPr lang="en-US" dirty="0">
                <a:solidFill>
                  <a:schemeClr val="accent1"/>
                </a:solidFill>
              </a:rPr>
              <a:t>Switches connect processors and/or other switches.</a:t>
            </a:r>
          </a:p>
        </p:txBody>
      </p:sp>
    </p:spTree>
    <p:extLst>
      <p:ext uri="{BB962C8B-B14F-4D97-AF65-F5344CB8AC3E}">
        <p14:creationId xmlns:p14="http://schemas.microsoft.com/office/powerpoint/2010/main" val="201582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Diameter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Diameter</a:t>
                </a:r>
                <a:r>
                  <a:rPr lang="en-US" b="1" i="1" dirty="0">
                    <a:solidFill>
                      <a:srgbClr val="FF0000"/>
                    </a:solidFill>
                  </a:rPr>
                  <a:t>: </a:t>
                </a:r>
              </a:p>
              <a:p>
                <a:pPr lvl="1"/>
                <a:r>
                  <a:rPr lang="en-US" dirty="0">
                    <a:solidFill>
                      <a:schemeClr val="accent1"/>
                    </a:solidFill>
                  </a:rPr>
                  <a:t>Maximum distance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b="0" i="1" smtClean="0">
                            <a:solidFill>
                              <a:schemeClr val="tx1"/>
                            </a:solidFill>
                            <a:latin typeface="Cambria Math" panose="02040503050406030204" pitchFamily="18" charset="0"/>
                            <a:ea typeface="Cambria Math" panose="02040503050406030204" pitchFamily="18" charset="0"/>
                          </a:rPr>
                          <m:t>𝑚𝑎𝑥</m:t>
                        </m:r>
                      </m:sub>
                    </m:sSub>
                  </m:oMath>
                </a14:m>
                <a:r>
                  <a:rPr lang="en-US" dirty="0">
                    <a:solidFill>
                      <a:schemeClr val="tx1"/>
                    </a:solidFill>
                  </a:rPr>
                  <a:t> </a:t>
                </a:r>
                <a:r>
                  <a:rPr lang="en-US" dirty="0">
                    <a:solidFill>
                      <a:schemeClr val="accent1"/>
                    </a:solidFill>
                  </a:rPr>
                  <a:t>between any two switch nodes</a:t>
                </a:r>
              </a:p>
              <a:p>
                <a:pPr lvl="2"/>
                <a:r>
                  <a:rPr lang="en-US" dirty="0">
                    <a:solidFill>
                      <a:schemeClr val="accent1"/>
                    </a:solidFill>
                  </a:rPr>
                  <a:t>Distance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Length of a Shortest Path in Terms of Links </a:t>
                </a:r>
              </a:p>
              <a:p>
                <a:pPr lvl="1"/>
                <a:r>
                  <a:rPr lang="en-US" dirty="0">
                    <a:solidFill>
                      <a:schemeClr val="accent1"/>
                    </a:solidFill>
                  </a:rPr>
                  <a:t>The lower,  the better.</a:t>
                </a:r>
              </a:p>
              <a:p>
                <a:pPr lvl="1"/>
                <a:r>
                  <a:rPr lang="en-US" dirty="0">
                    <a:solidFill>
                      <a:schemeClr val="accent1"/>
                    </a:solidFill>
                  </a:rPr>
                  <a:t>Determines lower bound on communication time</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7C470A6-0DF5-4AA7-87C7-E4C601977A1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8874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Bisection Width</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Bisection Width</a:t>
            </a:r>
            <a:r>
              <a:rPr lang="en-US" b="1" i="1" dirty="0">
                <a:solidFill>
                  <a:srgbClr val="FF0000"/>
                </a:solidFill>
              </a:rPr>
              <a:t>:</a:t>
            </a:r>
          </a:p>
          <a:p>
            <a:pPr lvl="1"/>
            <a:r>
              <a:rPr lang="en-US" dirty="0">
                <a:solidFill>
                  <a:schemeClr val="accent1"/>
                </a:solidFill>
              </a:rPr>
              <a:t>Minimum number of links that must be removed in order to divide the network into two halves of equal size or size differing by at most one node</a:t>
            </a:r>
          </a:p>
          <a:p>
            <a:pPr lvl="1"/>
            <a:r>
              <a:rPr lang="en-US" dirty="0">
                <a:solidFill>
                  <a:schemeClr val="accent1"/>
                </a:solidFill>
              </a:rPr>
              <a:t>The higher, the better.</a:t>
            </a:r>
          </a:p>
          <a:p>
            <a:pPr lvl="1"/>
            <a:r>
              <a:rPr lang="en-US" dirty="0">
                <a:solidFill>
                  <a:schemeClr val="accent1"/>
                </a:solidFill>
              </a:rPr>
              <a:t>Better fault-tolerance </a:t>
            </a:r>
          </a:p>
          <a:p>
            <a:pPr marL="0" indent="0">
              <a:buNone/>
            </a:pPr>
            <a:r>
              <a:rPr lang="en-US" dirty="0">
                <a:solidFill>
                  <a:schemeClr val="accent1"/>
                </a:solidFill>
              </a:rPr>
              <a:t>Imagine a network whose bisection width is </a:t>
            </a:r>
            <a:r>
              <a:rPr lang="en-US" b="1" i="1" dirty="0">
                <a:solidFill>
                  <a:srgbClr val="FF0000"/>
                </a:solidFill>
              </a:rPr>
              <a:t>one</a:t>
            </a:r>
            <a:r>
              <a:rPr lang="en-US" dirty="0">
                <a:solidFill>
                  <a:schemeClr val="accent1"/>
                </a:solidFill>
              </a:rPr>
              <a:t>. This means removing a certain link will split the network into two halves of equal size. All data that flow from one half to the other must pass through this link, meaning that this link is a </a:t>
            </a:r>
            <a:r>
              <a:rPr lang="en-US" b="1" i="1" dirty="0">
                <a:solidFill>
                  <a:srgbClr val="FF0000"/>
                </a:solidFill>
              </a:rPr>
              <a:t>bottleneck</a:t>
            </a:r>
            <a:r>
              <a:rPr lang="en-US" dirty="0">
                <a:solidFill>
                  <a:schemeClr val="accent1"/>
                </a:solidFill>
              </a:rPr>
              <a:t> through which data must flow through </a:t>
            </a:r>
            <a:r>
              <a:rPr lang="en-US" b="1" i="1" dirty="0">
                <a:solidFill>
                  <a:srgbClr val="FF0000"/>
                </a:solidFill>
              </a:rPr>
              <a:t>sequentially</a:t>
            </a:r>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30413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Connectivity and Cost</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Connectivity</a:t>
            </a:r>
            <a:r>
              <a:rPr lang="en-US" b="1" i="1" dirty="0">
                <a:solidFill>
                  <a:srgbClr val="FF0000"/>
                </a:solidFill>
              </a:rPr>
              <a:t>:</a:t>
            </a:r>
          </a:p>
          <a:p>
            <a:pPr lvl="1"/>
            <a:r>
              <a:rPr lang="en-US" dirty="0">
                <a:solidFill>
                  <a:schemeClr val="accent1"/>
                </a:solidFill>
              </a:rPr>
              <a:t>Minimum number of links needed to be removed to break the network into two disconnected networks.</a:t>
            </a:r>
          </a:p>
          <a:p>
            <a:pPr lvl="1"/>
            <a:r>
              <a:rPr lang="en-US" dirty="0">
                <a:solidFill>
                  <a:schemeClr val="accent1"/>
                </a:solidFill>
              </a:rPr>
              <a:t>The higher, the better.</a:t>
            </a:r>
          </a:p>
          <a:p>
            <a:pPr lvl="1"/>
            <a:r>
              <a:rPr lang="en-US" dirty="0">
                <a:solidFill>
                  <a:schemeClr val="accent1"/>
                </a:solidFill>
              </a:rPr>
              <a:t>Measures multiplicity of paths</a:t>
            </a:r>
          </a:p>
          <a:p>
            <a:pPr marL="0" indent="0">
              <a:buNone/>
            </a:pPr>
            <a:r>
              <a:rPr lang="en-US" b="1" i="1" u="sng" dirty="0">
                <a:solidFill>
                  <a:srgbClr val="FF0000"/>
                </a:solidFill>
              </a:rPr>
              <a:t>Cost</a:t>
            </a:r>
            <a:r>
              <a:rPr lang="en-US" b="1" i="1" dirty="0">
                <a:solidFill>
                  <a:srgbClr val="FF0000"/>
                </a:solidFill>
              </a:rPr>
              <a:t>:</a:t>
            </a:r>
          </a:p>
          <a:p>
            <a:pPr lvl="1"/>
            <a:r>
              <a:rPr lang="en-US" dirty="0">
                <a:solidFill>
                  <a:schemeClr val="accent1"/>
                </a:solidFill>
              </a:rPr>
              <a:t>Number of </a:t>
            </a:r>
            <a:r>
              <a:rPr lang="en-US" b="1" i="1" dirty="0">
                <a:solidFill>
                  <a:srgbClr val="FF0000"/>
                </a:solidFill>
              </a:rPr>
              <a:t>links</a:t>
            </a:r>
            <a:r>
              <a:rPr lang="en-US" dirty="0">
                <a:solidFill>
                  <a:schemeClr val="accent1"/>
                </a:solidFill>
              </a:rPr>
              <a:t> or </a:t>
            </a:r>
            <a:r>
              <a:rPr lang="en-US" b="1" i="1" dirty="0">
                <a:solidFill>
                  <a:srgbClr val="FF0000"/>
                </a:solidFill>
              </a:rPr>
              <a:t>switches</a:t>
            </a:r>
            <a:r>
              <a:rPr lang="en-US" dirty="0">
                <a:solidFill>
                  <a:schemeClr val="accent1"/>
                </a:solidFill>
              </a:rPr>
              <a:t>, depending on which one is </a:t>
            </a:r>
            <a:r>
              <a:rPr lang="en-US" b="1" i="1" dirty="0">
                <a:solidFill>
                  <a:srgbClr val="FF0000"/>
                </a:solidFill>
              </a:rPr>
              <a:t>asymptotically larger</a:t>
            </a:r>
            <a:endParaRPr lang="en-US" b="1" i="1" dirty="0">
              <a:solidFill>
                <a:schemeClr val="accent1"/>
              </a:solidFill>
            </a:endParaRPr>
          </a:p>
          <a:p>
            <a:pPr lvl="1"/>
            <a:r>
              <a:rPr lang="en-US" dirty="0">
                <a:solidFill>
                  <a:schemeClr val="accent1"/>
                </a:solidFill>
              </a:rPr>
              <a:t>The smaller, the better.</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21841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CBE8E-3669-4E79-9DE5-EE0E98B66FA2}"/>
              </a:ext>
            </a:extLst>
          </p:cNvPr>
          <p:cNvPicPr>
            <a:picLocks noChangeAspect="1"/>
          </p:cNvPicPr>
          <p:nvPr/>
        </p:nvPicPr>
        <p:blipFill>
          <a:blip r:embed="rId2"/>
          <a:stretch>
            <a:fillRect/>
          </a:stretch>
        </p:blipFill>
        <p:spPr>
          <a:xfrm>
            <a:off x="6391274" y="2830178"/>
            <a:ext cx="4772025" cy="3306930"/>
          </a:xfrm>
          <a:prstGeom prst="rect">
            <a:avLst/>
          </a:prstGeom>
        </p:spPr>
      </p:pic>
      <p:sp>
        <p:nvSpPr>
          <p:cNvPr id="2" name="Title 1">
            <a:extLst>
              <a:ext uri="{FF2B5EF4-FFF2-40B4-BE49-F238E27FC236}">
                <a16:creationId xmlns:a16="http://schemas.microsoft.com/office/drawing/2014/main" id="{FEFE53F3-5548-4774-AFBD-184744E012D6}"/>
              </a:ext>
            </a:extLst>
          </p:cNvPr>
          <p:cNvSpPr>
            <a:spLocks noGrp="1"/>
          </p:cNvSpPr>
          <p:nvPr>
            <p:ph type="title"/>
          </p:nvPr>
        </p:nvSpPr>
        <p:spPr/>
        <p:txBody>
          <a:bodyPr/>
          <a:lstStyle/>
          <a:p>
            <a:r>
              <a:rPr lang="en-US" dirty="0">
                <a:solidFill>
                  <a:schemeClr val="accent1"/>
                </a:solidFill>
              </a:rPr>
              <a:t>Crossbar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05D919-2DA7-47F2-9F3A-CA5B740E1AC5}"/>
                  </a:ext>
                </a:extLst>
              </p:cNvPr>
              <p:cNvSpPr>
                <a:spLocks noGrp="1"/>
              </p:cNvSpPr>
              <p:nvPr>
                <p:ph idx="1"/>
              </p:nvPr>
            </p:nvSpPr>
            <p:spPr/>
            <p:txBody>
              <a:bodyPr/>
              <a:lstStyle/>
              <a:p>
                <a:pPr marL="0" indent="0">
                  <a:buNone/>
                </a:pPr>
                <a:r>
                  <a:rPr lang="en-US" dirty="0">
                    <a:solidFill>
                      <a:schemeClr val="accent1"/>
                    </a:solidFill>
                  </a:rPr>
                  <a:t>A simple way to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to </a:t>
                </a:r>
                <a14:m>
                  <m:oMath xmlns:m="http://schemas.openxmlformats.org/officeDocument/2006/math">
                    <m:r>
                      <a:rPr lang="en-US" b="0" i="1" smtClean="0">
                        <a:latin typeface="Cambria Math" panose="02040503050406030204" pitchFamily="18" charset="0"/>
                      </a:rPr>
                      <m:t>𝑏</m:t>
                    </m:r>
                  </m:oMath>
                </a14:m>
                <a:r>
                  <a:rPr lang="en-US" dirty="0">
                    <a:solidFill>
                      <a:schemeClr val="accent1"/>
                    </a:solidFill>
                  </a:rPr>
                  <a:t> memory banks is to use a </a:t>
                </a:r>
                <a:r>
                  <a:rPr lang="en-US" b="1" i="1" dirty="0">
                    <a:solidFill>
                      <a:srgbClr val="FF0000"/>
                    </a:solidFill>
                  </a:rPr>
                  <a:t>crossbar</a:t>
                </a:r>
                <a:r>
                  <a:rPr lang="en-US" dirty="0">
                    <a:solidFill>
                      <a:schemeClr val="accent1"/>
                    </a:solidFill>
                  </a:rPr>
                  <a:t> network:</a:t>
                </a:r>
              </a:p>
              <a:p>
                <a:pPr lvl="1"/>
                <a:r>
                  <a:rPr lang="en-US" dirty="0">
                    <a:solidFill>
                      <a:schemeClr val="accent1"/>
                    </a:solidFill>
                  </a:rPr>
                  <a:t>The network employs a grid of switches.</a:t>
                </a:r>
              </a:p>
              <a:p>
                <a:pPr lvl="1"/>
                <a:r>
                  <a:rPr lang="en-US" dirty="0">
                    <a:solidFill>
                      <a:schemeClr val="accent1"/>
                    </a:solidFill>
                  </a:rPr>
                  <a:t>The network is non-blocking:</a:t>
                </a:r>
              </a:p>
              <a:p>
                <a:pPr lvl="2"/>
                <a:r>
                  <a:rPr lang="en-US" dirty="0">
                    <a:solidFill>
                      <a:schemeClr val="accent1"/>
                    </a:solidFill>
                  </a:rPr>
                  <a:t>The connection of a processor nodes to</a:t>
                </a:r>
              </a:p>
              <a:p>
                <a:pPr marL="914400" lvl="2" indent="0">
                  <a:buNone/>
                </a:pPr>
                <a:r>
                  <a:rPr lang="en-US" dirty="0">
                    <a:solidFill>
                      <a:schemeClr val="accent1"/>
                    </a:solidFill>
                  </a:rPr>
                  <a:t>    a memory bank does not block the </a:t>
                </a:r>
              </a:p>
              <a:p>
                <a:pPr marL="914400" lvl="2" indent="0">
                  <a:buNone/>
                </a:pPr>
                <a:r>
                  <a:rPr lang="en-US" dirty="0">
                    <a:solidFill>
                      <a:schemeClr val="accent1"/>
                    </a:solidFill>
                  </a:rPr>
                  <a:t>    connection of any other processors to</a:t>
                </a:r>
              </a:p>
              <a:p>
                <a:pPr marL="914400" lvl="2" indent="0">
                  <a:buNone/>
                </a:pPr>
                <a:r>
                  <a:rPr lang="en-US" dirty="0">
                    <a:solidFill>
                      <a:schemeClr val="accent1"/>
                    </a:solidFill>
                  </a:rPr>
                  <a:t>    any other memory banks.</a:t>
                </a:r>
              </a:p>
              <a:p>
                <a:pPr lvl="1"/>
                <a:r>
                  <a:rPr lang="en-US" dirty="0">
                    <a:solidFill>
                      <a:schemeClr val="accent1"/>
                    </a:solidFill>
                  </a:rPr>
                  <a:t>The number of switches is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𝑝𝑏</m:t>
                    </m:r>
                    <m:r>
                      <a:rPr lang="en-US" b="0" i="1" smtClean="0">
                        <a:solidFill>
                          <a:schemeClr val="tx1"/>
                        </a:solidFill>
                        <a:latin typeface="Cambria Math" panose="02040503050406030204" pitchFamily="18" charset="0"/>
                        <a:ea typeface="Cambria Math" panose="02040503050406030204" pitchFamily="18" charset="0"/>
                      </a:rPr>
                      <m:t>=</m:t>
                    </m:r>
                    <m:r>
                      <a:rPr lang="en-US" b="0" i="0"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𝑝𝑏</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205D919-2DA7-47F2-9F3A-CA5B740E1AC5}"/>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820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11019</TotalTime>
  <Words>2825</Words>
  <Application>Microsoft Office PowerPoint</Application>
  <PresentationFormat>Widescreen</PresentationFormat>
  <Paragraphs>321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Verdana</vt:lpstr>
      <vt:lpstr>Office Theme</vt:lpstr>
      <vt:lpstr>Parallel Computing</vt:lpstr>
      <vt:lpstr>PowerPoint Presentation</vt:lpstr>
      <vt:lpstr>Bus-Based Network</vt:lpstr>
      <vt:lpstr>Bus-Based Network</vt:lpstr>
      <vt:lpstr>Switch Networks</vt:lpstr>
      <vt:lpstr>Switch Networks: Diameter</vt:lpstr>
      <vt:lpstr>Switch Networks: Bisection Width</vt:lpstr>
      <vt:lpstr>Switch Networks: Connectivity and Cost</vt:lpstr>
      <vt:lpstr>Crossbar Network</vt:lpstr>
      <vt:lpstr>Crossbar Network</vt:lpstr>
      <vt:lpstr>Multistage Network</vt:lpstr>
      <vt:lpstr>Multistage Network</vt:lpstr>
      <vt:lpstr>Omega Network</vt:lpstr>
      <vt:lpstr>Multistage Network: Omega Network</vt:lpstr>
      <vt:lpstr>Omega Network</vt:lpstr>
      <vt:lpstr>Omega Network</vt:lpstr>
      <vt:lpstr>Multistage Network: Omega Network</vt:lpstr>
      <vt:lpstr>Omega Network</vt:lpstr>
      <vt:lpstr>Omega Network</vt:lpstr>
      <vt:lpstr>Fully-Connected Network</vt:lpstr>
      <vt:lpstr>Linear Array Network</vt:lpstr>
      <vt:lpstr>1D-Ring Network</vt:lpstr>
      <vt:lpstr>2D-Mesh Network without Wraparound</vt:lpstr>
      <vt:lpstr>2D-Mesh Network with Wraparound</vt:lpstr>
      <vt:lpstr>Tree-Based Network</vt:lpstr>
      <vt:lpstr>Tree-Based Network: Static Tree</vt:lpstr>
      <vt:lpstr>Tree-Based Network: Dynamic Tree</vt:lpstr>
      <vt:lpstr>Tree-Based Network</vt:lpstr>
      <vt:lpstr>Tree-Based Network</vt:lpstr>
      <vt:lpstr>Hypercube</vt:lpstr>
      <vt:lpstr>Hypercube</vt:lpstr>
      <vt:lpstr>Communication Cost</vt:lpstr>
      <vt:lpstr>Message Passing Cost</vt:lpstr>
      <vt:lpstr>Message Passing Cost</vt:lpstr>
      <vt:lpstr>Message Passing Cost</vt:lpstr>
      <vt:lpstr>Message Passing Cost</vt:lpstr>
      <vt:lpstr>Store-and-Forward Routing</vt:lpstr>
      <vt:lpstr>Store-and-Forward Routing</vt:lpstr>
      <vt:lpstr>Packet Routing</vt:lpstr>
      <vt:lpstr>Packet Routing</vt:lpstr>
      <vt:lpstr>Packet Routing</vt:lpstr>
      <vt:lpstr>Simplified Cost Model</vt:lpstr>
      <vt:lpstr>Simplified Cost Model</vt:lpstr>
      <vt:lpstr>Simplified Cost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2236</cp:revision>
  <cp:lastPrinted>2021-01-22T04:15:45Z</cp:lastPrinted>
  <dcterms:created xsi:type="dcterms:W3CDTF">2020-08-01T06:16:01Z</dcterms:created>
  <dcterms:modified xsi:type="dcterms:W3CDTF">2021-01-22T08:54:52Z</dcterms:modified>
</cp:coreProperties>
</file>