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305" r:id="rId3"/>
    <p:sldId id="306" r:id="rId4"/>
    <p:sldId id="307" r:id="rId5"/>
    <p:sldId id="308" r:id="rId6"/>
    <p:sldId id="309" r:id="rId7"/>
    <p:sldId id="310" r:id="rId8"/>
    <p:sldId id="311" r:id="rId9"/>
    <p:sldId id="312" r:id="rId10"/>
    <p:sldId id="313" r:id="rId11"/>
    <p:sldId id="314" r:id="rId12"/>
    <p:sldId id="315" r:id="rId13"/>
    <p:sldId id="316" r:id="rId14"/>
    <p:sldId id="345" r:id="rId15"/>
    <p:sldId id="346" r:id="rId16"/>
    <p:sldId id="347" r:id="rId17"/>
    <p:sldId id="348" r:id="rId18"/>
    <p:sldId id="317" r:id="rId19"/>
    <p:sldId id="318" r:id="rId20"/>
    <p:sldId id="319" r:id="rId21"/>
    <p:sldId id="320" r:id="rId22"/>
    <p:sldId id="321" r:id="rId23"/>
    <p:sldId id="322" r:id="rId24"/>
    <p:sldId id="323" r:id="rId25"/>
    <p:sldId id="325" r:id="rId26"/>
    <p:sldId id="324" r:id="rId27"/>
    <p:sldId id="326" r:id="rId28"/>
    <p:sldId id="327" r:id="rId29"/>
    <p:sldId id="361" r:id="rId30"/>
    <p:sldId id="362" r:id="rId31"/>
    <p:sldId id="328" r:id="rId32"/>
    <p:sldId id="329" r:id="rId33"/>
    <p:sldId id="330" r:id="rId34"/>
    <p:sldId id="331" r:id="rId35"/>
    <p:sldId id="332" r:id="rId36"/>
    <p:sldId id="333" r:id="rId37"/>
    <p:sldId id="358" r:id="rId38"/>
    <p:sldId id="359" r:id="rId39"/>
    <p:sldId id="360" r:id="rId40"/>
    <p:sldId id="334" r:id="rId41"/>
    <p:sldId id="335" r:id="rId42"/>
    <p:sldId id="337" r:id="rId43"/>
    <p:sldId id="336" r:id="rId44"/>
    <p:sldId id="338" r:id="rId45"/>
    <p:sldId id="339" r:id="rId46"/>
    <p:sldId id="340" r:id="rId47"/>
    <p:sldId id="341" r:id="rId48"/>
    <p:sldId id="342" r:id="rId49"/>
    <p:sldId id="343" r:id="rId50"/>
    <p:sldId id="344" r:id="rId51"/>
    <p:sldId id="349" r:id="rId52"/>
    <p:sldId id="350" r:id="rId53"/>
    <p:sldId id="351" r:id="rId54"/>
    <p:sldId id="352" r:id="rId55"/>
    <p:sldId id="353" r:id="rId56"/>
    <p:sldId id="355" r:id="rId57"/>
    <p:sldId id="357" r:id="rId58"/>
    <p:sldId id="356" r:id="rId59"/>
    <p:sldId id="354"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kkapot Charoenwanit" initials="EC" lastIdx="1" clrIdx="0">
    <p:extLst>
      <p:ext uri="{19B8F6BF-5375-455C-9EA6-DF929625EA0E}">
        <p15:presenceInfo xmlns:p15="http://schemas.microsoft.com/office/powerpoint/2012/main" userId="b2b041a1871b1c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B48AD5-CDAE-4B7B-B49D-6DB81FF5A179}" type="datetimeFigureOut">
              <a:rPr lang="en-US" smtClean="0"/>
              <a:t>1/29/2021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220F5B-E185-4480-8B7D-C6E755DC94A0}" type="slidenum">
              <a:rPr lang="en-US" smtClean="0"/>
              <a:t>‹#›</a:t>
            </a:fld>
            <a:endParaRPr lang="en-US"/>
          </a:p>
        </p:txBody>
      </p:sp>
    </p:spTree>
    <p:extLst>
      <p:ext uri="{BB962C8B-B14F-4D97-AF65-F5344CB8AC3E}">
        <p14:creationId xmlns:p14="http://schemas.microsoft.com/office/powerpoint/2010/main" val="723040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83C5B-AFCB-43D4-92D9-64A8C31AEB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4E1FE6-3A77-46D2-B577-61915542F1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EB1CE1-AB5B-46D7-9B4D-DED14BFC375C}"/>
              </a:ext>
            </a:extLst>
          </p:cNvPr>
          <p:cNvSpPr>
            <a:spLocks noGrp="1"/>
          </p:cNvSpPr>
          <p:nvPr>
            <p:ph type="dt" sz="half" idx="10"/>
          </p:nvPr>
        </p:nvSpPr>
        <p:spPr/>
        <p:txBody>
          <a:bodyPr/>
          <a:lstStyle/>
          <a:p>
            <a:fld id="{C4959B56-7D6D-462F-B061-93C9E323EE8A}" type="datetimeFigureOut">
              <a:rPr lang="en-US" smtClean="0"/>
              <a:t>1/29/2021</a:t>
            </a:fld>
            <a:endParaRPr lang="en-US"/>
          </a:p>
        </p:txBody>
      </p:sp>
      <p:sp>
        <p:nvSpPr>
          <p:cNvPr id="5" name="Footer Placeholder 4">
            <a:extLst>
              <a:ext uri="{FF2B5EF4-FFF2-40B4-BE49-F238E27FC236}">
                <a16:creationId xmlns:a16="http://schemas.microsoft.com/office/drawing/2014/main" id="{48FAF585-55D3-4F7D-92A5-7E4E21A6A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7954B-6FCD-42E0-9BE1-53A1FE3B02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635293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4804-6BAD-4914-B88F-04807C2BE2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4E1CEA-FFAF-431B-9C3C-CAD578DDCC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60351-9129-47AD-A0B7-04FF470E0758}"/>
              </a:ext>
            </a:extLst>
          </p:cNvPr>
          <p:cNvSpPr>
            <a:spLocks noGrp="1"/>
          </p:cNvSpPr>
          <p:nvPr>
            <p:ph type="dt" sz="half" idx="10"/>
          </p:nvPr>
        </p:nvSpPr>
        <p:spPr/>
        <p:txBody>
          <a:bodyPr/>
          <a:lstStyle/>
          <a:p>
            <a:fld id="{C4959B56-7D6D-462F-B061-93C9E323EE8A}" type="datetimeFigureOut">
              <a:rPr lang="en-US" smtClean="0"/>
              <a:t>1/29/2021</a:t>
            </a:fld>
            <a:endParaRPr lang="en-US"/>
          </a:p>
        </p:txBody>
      </p:sp>
      <p:sp>
        <p:nvSpPr>
          <p:cNvPr id="5" name="Footer Placeholder 4">
            <a:extLst>
              <a:ext uri="{FF2B5EF4-FFF2-40B4-BE49-F238E27FC236}">
                <a16:creationId xmlns:a16="http://schemas.microsoft.com/office/drawing/2014/main" id="{26C5DC78-C60B-4C87-932D-D1DAB6E572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8AABC-B7F2-4848-AD55-2202A58374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23408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18168B-1E7B-4CF2-964B-646ECBB8D7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CAED3C-FC3B-4427-BF71-056C427649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402A27-CC2C-45ED-B3AC-3969C47EC4A5}"/>
              </a:ext>
            </a:extLst>
          </p:cNvPr>
          <p:cNvSpPr>
            <a:spLocks noGrp="1"/>
          </p:cNvSpPr>
          <p:nvPr>
            <p:ph type="dt" sz="half" idx="10"/>
          </p:nvPr>
        </p:nvSpPr>
        <p:spPr/>
        <p:txBody>
          <a:bodyPr/>
          <a:lstStyle/>
          <a:p>
            <a:fld id="{C4959B56-7D6D-462F-B061-93C9E323EE8A}" type="datetimeFigureOut">
              <a:rPr lang="en-US" smtClean="0"/>
              <a:t>1/29/2021</a:t>
            </a:fld>
            <a:endParaRPr lang="en-US"/>
          </a:p>
        </p:txBody>
      </p:sp>
      <p:sp>
        <p:nvSpPr>
          <p:cNvPr id="5" name="Footer Placeholder 4">
            <a:extLst>
              <a:ext uri="{FF2B5EF4-FFF2-40B4-BE49-F238E27FC236}">
                <a16:creationId xmlns:a16="http://schemas.microsoft.com/office/drawing/2014/main" id="{42E68B0C-F958-4212-9E5E-ABD021FF4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840623-DB97-4EA6-B69F-493D7EC6DDC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92352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3B4AB-17EE-484A-855D-B6C4F6C9A0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CBDD47-C839-4119-88CA-D7101180E4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048E2-79E3-419F-87F5-8912BB988EB8}"/>
              </a:ext>
            </a:extLst>
          </p:cNvPr>
          <p:cNvSpPr>
            <a:spLocks noGrp="1"/>
          </p:cNvSpPr>
          <p:nvPr>
            <p:ph type="dt" sz="half" idx="10"/>
          </p:nvPr>
        </p:nvSpPr>
        <p:spPr/>
        <p:txBody>
          <a:bodyPr/>
          <a:lstStyle/>
          <a:p>
            <a:fld id="{C4959B56-7D6D-462F-B061-93C9E323EE8A}" type="datetimeFigureOut">
              <a:rPr lang="en-US" smtClean="0"/>
              <a:t>1/29/2021</a:t>
            </a:fld>
            <a:endParaRPr lang="en-US"/>
          </a:p>
        </p:txBody>
      </p:sp>
      <p:sp>
        <p:nvSpPr>
          <p:cNvPr id="5" name="Footer Placeholder 4">
            <a:extLst>
              <a:ext uri="{FF2B5EF4-FFF2-40B4-BE49-F238E27FC236}">
                <a16:creationId xmlns:a16="http://schemas.microsoft.com/office/drawing/2014/main" id="{DB11C7C3-A566-4B66-A0B3-101E520AB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C4C1D-3AA4-4498-B551-16140AA2564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90410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7C97-5C42-49A2-956F-67C5D42610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E718F3-E861-479A-B011-B416E5C3E2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DD2108-6F51-4778-8E67-8EB60932BDA8}"/>
              </a:ext>
            </a:extLst>
          </p:cNvPr>
          <p:cNvSpPr>
            <a:spLocks noGrp="1"/>
          </p:cNvSpPr>
          <p:nvPr>
            <p:ph type="dt" sz="half" idx="10"/>
          </p:nvPr>
        </p:nvSpPr>
        <p:spPr/>
        <p:txBody>
          <a:bodyPr/>
          <a:lstStyle/>
          <a:p>
            <a:fld id="{C4959B56-7D6D-462F-B061-93C9E323EE8A}" type="datetimeFigureOut">
              <a:rPr lang="en-US" smtClean="0"/>
              <a:t>1/29/2021</a:t>
            </a:fld>
            <a:endParaRPr lang="en-US"/>
          </a:p>
        </p:txBody>
      </p:sp>
      <p:sp>
        <p:nvSpPr>
          <p:cNvPr id="5" name="Footer Placeholder 4">
            <a:extLst>
              <a:ext uri="{FF2B5EF4-FFF2-40B4-BE49-F238E27FC236}">
                <a16:creationId xmlns:a16="http://schemas.microsoft.com/office/drawing/2014/main" id="{3DEA00AA-1985-45AB-A4A0-D3728D1864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61326-9172-4984-AAFB-441BA7F4F83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185438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8E81-CA93-43BA-84BC-305119BA8E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4F4DFF-6237-45C1-A655-68709EBC4B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A516AC-E975-41E1-8FCF-630EA2498A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81D79B-7F16-451A-B308-63238E56DEE7}"/>
              </a:ext>
            </a:extLst>
          </p:cNvPr>
          <p:cNvSpPr>
            <a:spLocks noGrp="1"/>
          </p:cNvSpPr>
          <p:nvPr>
            <p:ph type="dt" sz="half" idx="10"/>
          </p:nvPr>
        </p:nvSpPr>
        <p:spPr/>
        <p:txBody>
          <a:bodyPr/>
          <a:lstStyle/>
          <a:p>
            <a:fld id="{C4959B56-7D6D-462F-B061-93C9E323EE8A}" type="datetimeFigureOut">
              <a:rPr lang="en-US" smtClean="0"/>
              <a:t>1/29/2021</a:t>
            </a:fld>
            <a:endParaRPr lang="en-US"/>
          </a:p>
        </p:txBody>
      </p:sp>
      <p:sp>
        <p:nvSpPr>
          <p:cNvPr id="6" name="Footer Placeholder 5">
            <a:extLst>
              <a:ext uri="{FF2B5EF4-FFF2-40B4-BE49-F238E27FC236}">
                <a16:creationId xmlns:a16="http://schemas.microsoft.com/office/drawing/2014/main" id="{765489AA-97B1-443B-9FDE-37F5EE3B96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258D4-FF0F-47FB-9BFD-41A07812D59A}"/>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629372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E922D-BE8E-45EC-AC72-D9D7E5332F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48A1C9-447B-48DD-8FE1-26A9F835E5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AB9F55-D38B-424A-8E96-504BD8E11E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D156AF-6535-4985-ABCB-BEAD4CC2A2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618301-17DD-4337-9EB1-1E03A628C6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AAED4B-60EE-4BE3-8672-8D3C3F67F135}"/>
              </a:ext>
            </a:extLst>
          </p:cNvPr>
          <p:cNvSpPr>
            <a:spLocks noGrp="1"/>
          </p:cNvSpPr>
          <p:nvPr>
            <p:ph type="dt" sz="half" idx="10"/>
          </p:nvPr>
        </p:nvSpPr>
        <p:spPr/>
        <p:txBody>
          <a:bodyPr/>
          <a:lstStyle/>
          <a:p>
            <a:fld id="{C4959B56-7D6D-462F-B061-93C9E323EE8A}" type="datetimeFigureOut">
              <a:rPr lang="en-US" smtClean="0"/>
              <a:t>1/29/2021</a:t>
            </a:fld>
            <a:endParaRPr lang="en-US"/>
          </a:p>
        </p:txBody>
      </p:sp>
      <p:sp>
        <p:nvSpPr>
          <p:cNvPr id="8" name="Footer Placeholder 7">
            <a:extLst>
              <a:ext uri="{FF2B5EF4-FFF2-40B4-BE49-F238E27FC236}">
                <a16:creationId xmlns:a16="http://schemas.microsoft.com/office/drawing/2014/main" id="{ED7EC449-912B-4031-91A1-13CB46ABAC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B44E91-EAC6-4E6A-B4A7-939BC274B50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709681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4392-D6B2-4CA3-A885-B02A42D239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1948EE-9461-43E1-BA2D-42A91BF0C657}"/>
              </a:ext>
            </a:extLst>
          </p:cNvPr>
          <p:cNvSpPr>
            <a:spLocks noGrp="1"/>
          </p:cNvSpPr>
          <p:nvPr>
            <p:ph type="dt" sz="half" idx="10"/>
          </p:nvPr>
        </p:nvSpPr>
        <p:spPr/>
        <p:txBody>
          <a:bodyPr/>
          <a:lstStyle/>
          <a:p>
            <a:fld id="{C4959B56-7D6D-462F-B061-93C9E323EE8A}" type="datetimeFigureOut">
              <a:rPr lang="en-US" smtClean="0"/>
              <a:t>1/29/2021</a:t>
            </a:fld>
            <a:endParaRPr lang="en-US"/>
          </a:p>
        </p:txBody>
      </p:sp>
      <p:sp>
        <p:nvSpPr>
          <p:cNvPr id="4" name="Footer Placeholder 3">
            <a:extLst>
              <a:ext uri="{FF2B5EF4-FFF2-40B4-BE49-F238E27FC236}">
                <a16:creationId xmlns:a16="http://schemas.microsoft.com/office/drawing/2014/main" id="{51E166B0-EAAA-4321-BADB-C3A888BE3C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072789-241F-4DCF-8CDE-9A0C9872F037}"/>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03421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CC5DA5-08E7-46CF-B3C5-A90AA50FBB38}"/>
              </a:ext>
            </a:extLst>
          </p:cNvPr>
          <p:cNvSpPr>
            <a:spLocks noGrp="1"/>
          </p:cNvSpPr>
          <p:nvPr>
            <p:ph type="dt" sz="half" idx="10"/>
          </p:nvPr>
        </p:nvSpPr>
        <p:spPr/>
        <p:txBody>
          <a:bodyPr/>
          <a:lstStyle/>
          <a:p>
            <a:fld id="{C4959B56-7D6D-462F-B061-93C9E323EE8A}" type="datetimeFigureOut">
              <a:rPr lang="en-US" smtClean="0"/>
              <a:t>1/29/2021</a:t>
            </a:fld>
            <a:endParaRPr lang="en-US"/>
          </a:p>
        </p:txBody>
      </p:sp>
      <p:sp>
        <p:nvSpPr>
          <p:cNvPr id="3" name="Footer Placeholder 2">
            <a:extLst>
              <a:ext uri="{FF2B5EF4-FFF2-40B4-BE49-F238E27FC236}">
                <a16:creationId xmlns:a16="http://schemas.microsoft.com/office/drawing/2014/main" id="{FC62B830-A1FA-4458-A422-C824BFCE72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3B267F-63B1-4C81-B81A-A0C530BEDF0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23129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9C87-AFA1-4D66-8351-7FF849C163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323CF7-102C-4037-B075-5D4CD5B444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F7103A-97FB-4024-9A25-D7B88C541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15D0FA-8AE9-4B4C-9011-B4DEB85D5295}"/>
              </a:ext>
            </a:extLst>
          </p:cNvPr>
          <p:cNvSpPr>
            <a:spLocks noGrp="1"/>
          </p:cNvSpPr>
          <p:nvPr>
            <p:ph type="dt" sz="half" idx="10"/>
          </p:nvPr>
        </p:nvSpPr>
        <p:spPr/>
        <p:txBody>
          <a:bodyPr/>
          <a:lstStyle/>
          <a:p>
            <a:fld id="{C4959B56-7D6D-462F-B061-93C9E323EE8A}" type="datetimeFigureOut">
              <a:rPr lang="en-US" smtClean="0"/>
              <a:t>1/29/2021</a:t>
            </a:fld>
            <a:endParaRPr lang="en-US"/>
          </a:p>
        </p:txBody>
      </p:sp>
      <p:sp>
        <p:nvSpPr>
          <p:cNvPr id="6" name="Footer Placeholder 5">
            <a:extLst>
              <a:ext uri="{FF2B5EF4-FFF2-40B4-BE49-F238E27FC236}">
                <a16:creationId xmlns:a16="http://schemas.microsoft.com/office/drawing/2014/main" id="{27D7EE15-4E6F-462D-9DDE-65E34DD743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9B0D07-7FD0-495F-8897-0F17ABCF28D4}"/>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532059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EF9B-8949-49E7-B779-C5ABC656A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141B8D-CE92-49F6-AE34-00CAEFAE0B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B7BC76-B587-42D9-8773-94794F598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A64705-B642-413A-9D12-EA96EB5F012A}"/>
              </a:ext>
            </a:extLst>
          </p:cNvPr>
          <p:cNvSpPr>
            <a:spLocks noGrp="1"/>
          </p:cNvSpPr>
          <p:nvPr>
            <p:ph type="dt" sz="half" idx="10"/>
          </p:nvPr>
        </p:nvSpPr>
        <p:spPr/>
        <p:txBody>
          <a:bodyPr/>
          <a:lstStyle/>
          <a:p>
            <a:fld id="{C4959B56-7D6D-462F-B061-93C9E323EE8A}" type="datetimeFigureOut">
              <a:rPr lang="en-US" smtClean="0"/>
              <a:t>1/29/2021</a:t>
            </a:fld>
            <a:endParaRPr lang="en-US"/>
          </a:p>
        </p:txBody>
      </p:sp>
      <p:sp>
        <p:nvSpPr>
          <p:cNvPr id="6" name="Footer Placeholder 5">
            <a:extLst>
              <a:ext uri="{FF2B5EF4-FFF2-40B4-BE49-F238E27FC236}">
                <a16:creationId xmlns:a16="http://schemas.microsoft.com/office/drawing/2014/main" id="{12D87C4D-FBB3-46C7-A0B5-3E96E0911A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13BC3-D365-427E-800A-771F3742B97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038192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8ECFBA-B907-4CB0-8FFD-5226BB8873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889BC5-3E09-4D17-ACC3-9874FBCF14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0A5ED-84AA-422C-89F1-3231724B11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959B56-7D6D-462F-B061-93C9E323EE8A}" type="datetimeFigureOut">
              <a:rPr lang="en-US" smtClean="0"/>
              <a:t>1/29/2021</a:t>
            </a:fld>
            <a:endParaRPr lang="en-US"/>
          </a:p>
        </p:txBody>
      </p:sp>
      <p:sp>
        <p:nvSpPr>
          <p:cNvPr id="5" name="Footer Placeholder 4">
            <a:extLst>
              <a:ext uri="{FF2B5EF4-FFF2-40B4-BE49-F238E27FC236}">
                <a16:creationId xmlns:a16="http://schemas.microsoft.com/office/drawing/2014/main" id="{CFEF9284-3472-4422-9A05-1D9A785DC7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D65B3F-5F0B-4EAA-B2CB-DB40014472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8BFC5-1250-44A8-A04A-0385187222BE}" type="slidenum">
              <a:rPr lang="en-US" smtClean="0"/>
              <a:t>‹#›</a:t>
            </a:fld>
            <a:endParaRPr lang="en-US"/>
          </a:p>
        </p:txBody>
      </p:sp>
    </p:spTree>
    <p:extLst>
      <p:ext uri="{BB962C8B-B14F-4D97-AF65-F5344CB8AC3E}">
        <p14:creationId xmlns:p14="http://schemas.microsoft.com/office/powerpoint/2010/main" val="3976722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AC2B-F4CA-4E33-8BEF-3CDE6E00DA54}"/>
              </a:ext>
            </a:extLst>
          </p:cNvPr>
          <p:cNvSpPr>
            <a:spLocks noGrp="1"/>
          </p:cNvSpPr>
          <p:nvPr>
            <p:ph type="ctrTitle"/>
          </p:nvPr>
        </p:nvSpPr>
        <p:spPr>
          <a:xfrm>
            <a:off x="1524000" y="406400"/>
            <a:ext cx="9144000" cy="2387600"/>
          </a:xfrm>
        </p:spPr>
        <p:txBody>
          <a:bodyPr>
            <a:normAutofit/>
          </a:bodyPr>
          <a:lstStyle/>
          <a:p>
            <a:r>
              <a:rPr lang="en-US" sz="7200" dirty="0">
                <a:solidFill>
                  <a:schemeClr val="accent1"/>
                </a:solidFill>
                <a:latin typeface="+mn-lt"/>
              </a:rPr>
              <a:t>Parallel Computing</a:t>
            </a:r>
          </a:p>
        </p:txBody>
      </p:sp>
      <p:sp>
        <p:nvSpPr>
          <p:cNvPr id="3" name="Subtitle 2">
            <a:extLst>
              <a:ext uri="{FF2B5EF4-FFF2-40B4-BE49-F238E27FC236}">
                <a16:creationId xmlns:a16="http://schemas.microsoft.com/office/drawing/2014/main" id="{808FCECD-EE13-4977-9D8B-EA853689BE7C}"/>
              </a:ext>
            </a:extLst>
          </p:cNvPr>
          <p:cNvSpPr>
            <a:spLocks noGrp="1"/>
          </p:cNvSpPr>
          <p:nvPr>
            <p:ph type="subTitle" idx="1"/>
          </p:nvPr>
        </p:nvSpPr>
        <p:spPr>
          <a:xfrm>
            <a:off x="1524000" y="3602038"/>
            <a:ext cx="9144000" cy="2849562"/>
          </a:xfrm>
        </p:spPr>
        <p:txBody>
          <a:bodyPr>
            <a:normAutofit fontScale="92500" lnSpcReduction="10000"/>
          </a:bodyPr>
          <a:lstStyle/>
          <a:p>
            <a:endParaRPr lang="en-US" dirty="0"/>
          </a:p>
          <a:p>
            <a:r>
              <a:rPr lang="en-US" sz="3000" dirty="0">
                <a:solidFill>
                  <a:schemeClr val="accent2"/>
                </a:solidFill>
              </a:rPr>
              <a:t>Ekkapot Charoenwanit</a:t>
            </a:r>
          </a:p>
          <a:p>
            <a:endParaRPr lang="en-US" dirty="0">
              <a:solidFill>
                <a:schemeClr val="accent2"/>
              </a:solidFill>
            </a:endParaRPr>
          </a:p>
          <a:p>
            <a:r>
              <a:rPr lang="en-US" sz="3000" dirty="0">
                <a:solidFill>
                  <a:schemeClr val="accent1"/>
                </a:solidFill>
              </a:rPr>
              <a:t>Software Systems Engineering</a:t>
            </a:r>
          </a:p>
          <a:p>
            <a:r>
              <a:rPr lang="en-US" sz="3000" dirty="0">
                <a:solidFill>
                  <a:schemeClr val="accent1"/>
                </a:solidFill>
              </a:rPr>
              <a:t>TGGS</a:t>
            </a:r>
          </a:p>
          <a:p>
            <a:r>
              <a:rPr lang="en-US" sz="3000" dirty="0">
                <a:solidFill>
                  <a:schemeClr val="accent1"/>
                </a:solidFill>
              </a:rPr>
              <a:t>KMUTNB</a:t>
            </a:r>
          </a:p>
        </p:txBody>
      </p:sp>
    </p:spTree>
    <p:extLst>
      <p:ext uri="{BB962C8B-B14F-4D97-AF65-F5344CB8AC3E}">
        <p14:creationId xmlns:p14="http://schemas.microsoft.com/office/powerpoint/2010/main" val="236462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45916-193F-44DB-A099-AC64ABC32B16}"/>
              </a:ext>
            </a:extLst>
          </p:cNvPr>
          <p:cNvSpPr>
            <a:spLocks noGrp="1"/>
          </p:cNvSpPr>
          <p:nvPr>
            <p:ph type="title"/>
          </p:nvPr>
        </p:nvSpPr>
        <p:spPr/>
        <p:txBody>
          <a:bodyPr/>
          <a:lstStyle/>
          <a:p>
            <a:r>
              <a:rPr lang="en-US" dirty="0">
                <a:solidFill>
                  <a:schemeClr val="accent1"/>
                </a:solidFill>
              </a:rPr>
              <a:t>Virtual Address Space</a:t>
            </a:r>
            <a:endParaRPr lang="en-US" dirty="0"/>
          </a:p>
        </p:txBody>
      </p:sp>
      <p:sp>
        <p:nvSpPr>
          <p:cNvPr id="3" name="Content Placeholder 2">
            <a:extLst>
              <a:ext uri="{FF2B5EF4-FFF2-40B4-BE49-F238E27FC236}">
                <a16:creationId xmlns:a16="http://schemas.microsoft.com/office/drawing/2014/main" id="{97FF5DC6-5730-42E2-8F2B-C2F593579CC6}"/>
              </a:ext>
            </a:extLst>
          </p:cNvPr>
          <p:cNvSpPr>
            <a:spLocks noGrp="1"/>
          </p:cNvSpPr>
          <p:nvPr>
            <p:ph idx="1"/>
          </p:nvPr>
        </p:nvSpPr>
        <p:spPr/>
        <p:txBody>
          <a:bodyPr>
            <a:noAutofit/>
          </a:bodyPr>
          <a:lstStyle/>
          <a:p>
            <a:pPr marL="0" indent="0">
              <a:buNone/>
            </a:pPr>
            <a:r>
              <a:rPr lang="en-US" sz="1800" dirty="0">
                <a:solidFill>
                  <a:schemeClr val="accent1"/>
                </a:solidFill>
              </a:rPr>
              <a:t>This organization provides the following </a:t>
            </a:r>
            <a:r>
              <a:rPr lang="en-US" sz="1800" b="1" i="1" dirty="0">
                <a:solidFill>
                  <a:srgbClr val="FF0000"/>
                </a:solidFill>
              </a:rPr>
              <a:t>advantages</a:t>
            </a:r>
            <a:r>
              <a:rPr lang="en-US" sz="1800" dirty="0">
                <a:solidFill>
                  <a:schemeClr val="accent1"/>
                </a:solidFill>
              </a:rPr>
              <a:t>:</a:t>
            </a:r>
            <a:r>
              <a:rPr lang="th-TH" sz="1800" dirty="0">
                <a:solidFill>
                  <a:schemeClr val="accent1"/>
                </a:solidFill>
              </a:rPr>
              <a:t>	</a:t>
            </a:r>
          </a:p>
          <a:p>
            <a:r>
              <a:rPr lang="en-US" sz="1800" dirty="0">
                <a:solidFill>
                  <a:schemeClr val="accent1"/>
                </a:solidFill>
              </a:rPr>
              <a:t>Processes are isolated from each other so that one process cannot read or modify the memory of another process.</a:t>
            </a:r>
          </a:p>
          <a:p>
            <a:pPr lvl="1"/>
            <a:r>
              <a:rPr lang="en-US" sz="1800" dirty="0">
                <a:solidFill>
                  <a:schemeClr val="accent1"/>
                </a:solidFill>
              </a:rPr>
              <a:t>This is achieved by having the page-table entries point to distinct sets of pages in RAM or in the swap area. </a:t>
            </a:r>
          </a:p>
          <a:p>
            <a:r>
              <a:rPr lang="en-US" sz="1800" dirty="0">
                <a:solidFill>
                  <a:schemeClr val="accent1"/>
                </a:solidFill>
              </a:rPr>
              <a:t>Where appropriate,  two or more processes can share memory.</a:t>
            </a:r>
          </a:p>
          <a:p>
            <a:pPr lvl="2"/>
            <a:r>
              <a:rPr lang="en-US" sz="1800" dirty="0">
                <a:solidFill>
                  <a:schemeClr val="accent1"/>
                </a:solidFill>
              </a:rPr>
              <a:t>The OS achieves </a:t>
            </a:r>
            <a:r>
              <a:rPr lang="en-US" sz="1800" b="1" i="1" dirty="0">
                <a:solidFill>
                  <a:srgbClr val="FF0000"/>
                </a:solidFill>
              </a:rPr>
              <a:t>shared memory </a:t>
            </a:r>
            <a:r>
              <a:rPr lang="en-US" sz="1800" dirty="0">
                <a:solidFill>
                  <a:schemeClr val="accent1"/>
                </a:solidFill>
              </a:rPr>
              <a:t>by having page-table entries in different processes refer to the same pages of RAM.</a:t>
            </a:r>
          </a:p>
          <a:p>
            <a:r>
              <a:rPr lang="en-US" sz="1800" dirty="0">
                <a:solidFill>
                  <a:schemeClr val="accent1"/>
                </a:solidFill>
              </a:rPr>
              <a:t>Programmers, and tools such the compiler and linker do not concern themselves with the physical layout of computer programs in RAM. </a:t>
            </a:r>
          </a:p>
          <a:p>
            <a:r>
              <a:rPr lang="en-US" sz="1800" dirty="0">
                <a:solidFill>
                  <a:schemeClr val="accent1"/>
                </a:solidFill>
              </a:rPr>
              <a:t>Only a part of a program needs to reside in RAM so the program loads and runs faster.</a:t>
            </a:r>
          </a:p>
          <a:p>
            <a:pPr lvl="1"/>
            <a:r>
              <a:rPr lang="en-US" sz="1800" dirty="0">
                <a:solidFill>
                  <a:schemeClr val="accent1"/>
                </a:solidFill>
              </a:rPr>
              <a:t>The memory footprint of a process can exceed the amount of RAM available</a:t>
            </a:r>
          </a:p>
          <a:p>
            <a:r>
              <a:rPr lang="en-US" sz="1800" dirty="0">
                <a:solidFill>
                  <a:schemeClr val="accent1"/>
                </a:solidFill>
              </a:rPr>
              <a:t>Since each process requires less RAM at any one time, more processes can simultaneously be held in RAM and  this leads to better CPU utilization since there is an increased likelihood that, at any moment, there are more processes resident in RAM that can be readily scheduled on the CPU. </a:t>
            </a:r>
          </a:p>
        </p:txBody>
      </p:sp>
    </p:spTree>
    <p:extLst>
      <p:ext uri="{BB962C8B-B14F-4D97-AF65-F5344CB8AC3E}">
        <p14:creationId xmlns:p14="http://schemas.microsoft.com/office/powerpoint/2010/main" val="2511878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96511-55E4-45E5-B1AA-EA880261E3FE}"/>
              </a:ext>
            </a:extLst>
          </p:cNvPr>
          <p:cNvSpPr>
            <a:spLocks noGrp="1"/>
          </p:cNvSpPr>
          <p:nvPr>
            <p:ph type="title"/>
          </p:nvPr>
        </p:nvSpPr>
        <p:spPr/>
        <p:txBody>
          <a:bodyPr/>
          <a:lstStyle/>
          <a:p>
            <a:r>
              <a:rPr lang="en-US" dirty="0">
                <a:solidFill>
                  <a:schemeClr val="accent1"/>
                </a:solidFill>
              </a:rPr>
              <a:t>Shared Memory</a:t>
            </a:r>
          </a:p>
        </p:txBody>
      </p:sp>
      <p:sp>
        <p:nvSpPr>
          <p:cNvPr id="3" name="Content Placeholder 2">
            <a:extLst>
              <a:ext uri="{FF2B5EF4-FFF2-40B4-BE49-F238E27FC236}">
                <a16:creationId xmlns:a16="http://schemas.microsoft.com/office/drawing/2014/main" id="{C688C582-096C-4288-9535-196657483DBA}"/>
              </a:ext>
            </a:extLst>
          </p:cNvPr>
          <p:cNvSpPr>
            <a:spLocks noGrp="1"/>
          </p:cNvSpPr>
          <p:nvPr>
            <p:ph idx="1"/>
          </p:nvPr>
        </p:nvSpPr>
        <p:spPr/>
        <p:txBody>
          <a:bodyPr/>
          <a:lstStyle/>
          <a:p>
            <a:pPr marL="0" indent="0">
              <a:buNone/>
            </a:pPr>
            <a:r>
              <a:rPr lang="en-US" dirty="0">
                <a:solidFill>
                  <a:schemeClr val="accent1"/>
                </a:solidFill>
              </a:rPr>
              <a:t>The sharing of memory between processes occur in </a:t>
            </a:r>
            <a:r>
              <a:rPr lang="en-US" b="1" dirty="0">
                <a:solidFill>
                  <a:srgbClr val="FF0000"/>
                </a:solidFill>
              </a:rPr>
              <a:t>two common circumstances</a:t>
            </a:r>
            <a:r>
              <a:rPr lang="en-US" dirty="0">
                <a:solidFill>
                  <a:schemeClr val="accent1"/>
                </a:solidFill>
              </a:rPr>
              <a:t>:</a:t>
            </a:r>
          </a:p>
          <a:p>
            <a:pPr marL="0" indent="0">
              <a:buNone/>
            </a:pPr>
            <a:r>
              <a:rPr lang="en-US" dirty="0">
                <a:solidFill>
                  <a:schemeClr val="accent1"/>
                </a:solidFill>
              </a:rPr>
              <a:t> </a:t>
            </a:r>
          </a:p>
          <a:p>
            <a:pPr lvl="1"/>
            <a:r>
              <a:rPr lang="en-US" dirty="0">
                <a:solidFill>
                  <a:schemeClr val="accent1"/>
                </a:solidFill>
              </a:rPr>
              <a:t>Multiple processes that execute the same executable can share a single copy of the machine code, i.e., the </a:t>
            </a:r>
            <a:r>
              <a:rPr lang="en-US" b="1" i="1" dirty="0">
                <a:solidFill>
                  <a:srgbClr val="FF0000"/>
                </a:solidFill>
              </a:rPr>
              <a:t>text segment</a:t>
            </a:r>
            <a:r>
              <a:rPr lang="en-US" dirty="0">
                <a:solidFill>
                  <a:schemeClr val="accent1"/>
                </a:solidFill>
              </a:rPr>
              <a:t>.</a:t>
            </a:r>
          </a:p>
          <a:p>
            <a:pPr lvl="2"/>
            <a:r>
              <a:rPr lang="en-US" dirty="0">
                <a:solidFill>
                  <a:schemeClr val="accent1"/>
                </a:solidFill>
              </a:rPr>
              <a:t>This type of sharing is implicitly performed by the </a:t>
            </a:r>
            <a:r>
              <a:rPr lang="en-US" b="1" i="1" dirty="0">
                <a:solidFill>
                  <a:srgbClr val="FF0000"/>
                </a:solidFill>
              </a:rPr>
              <a:t>loader</a:t>
            </a:r>
            <a:r>
              <a:rPr lang="en-US" dirty="0">
                <a:solidFill>
                  <a:schemeClr val="accent1"/>
                </a:solidFill>
              </a:rPr>
              <a:t> and the </a:t>
            </a:r>
            <a:r>
              <a:rPr lang="en-US" b="1" i="1" dirty="0">
                <a:solidFill>
                  <a:srgbClr val="FF0000"/>
                </a:solidFill>
              </a:rPr>
              <a:t>dynamic linker</a:t>
            </a:r>
            <a:r>
              <a:rPr lang="en-US" dirty="0">
                <a:solidFill>
                  <a:schemeClr val="accent1"/>
                </a:solidFill>
              </a:rPr>
              <a:t>.</a:t>
            </a:r>
          </a:p>
          <a:p>
            <a:pPr marL="914400" lvl="2" indent="0">
              <a:buNone/>
            </a:pPr>
            <a:endParaRPr lang="en-US" dirty="0">
              <a:solidFill>
                <a:schemeClr val="accent1"/>
              </a:solidFill>
            </a:endParaRPr>
          </a:p>
          <a:p>
            <a:pPr lvl="1"/>
            <a:r>
              <a:rPr lang="en-US" dirty="0">
                <a:solidFill>
                  <a:schemeClr val="accent1"/>
                </a:solidFill>
              </a:rPr>
              <a:t>Processes use some </a:t>
            </a:r>
            <a:r>
              <a:rPr lang="en-US" b="1" i="1" dirty="0">
                <a:solidFill>
                  <a:srgbClr val="FF0000"/>
                </a:solidFill>
              </a:rPr>
              <a:t>system calls </a:t>
            </a:r>
            <a:r>
              <a:rPr lang="en-US" dirty="0">
                <a:solidFill>
                  <a:schemeClr val="accent1"/>
                </a:solidFill>
              </a:rPr>
              <a:t>to explicitly request sharing of memory regions with other processes for the purpose of </a:t>
            </a:r>
            <a:r>
              <a:rPr lang="en-US" b="1" i="1" dirty="0">
                <a:solidFill>
                  <a:srgbClr val="FF0000"/>
                </a:solidFill>
              </a:rPr>
              <a:t>interprocess communication</a:t>
            </a:r>
            <a:r>
              <a:rPr lang="en-US" dirty="0">
                <a:solidFill>
                  <a:schemeClr val="accent1"/>
                </a:solidFill>
              </a:rPr>
              <a:t>, commonly referred to as </a:t>
            </a:r>
            <a:r>
              <a:rPr lang="en-US" b="1" i="1" dirty="0">
                <a:solidFill>
                  <a:srgbClr val="FF0000"/>
                </a:solidFill>
              </a:rPr>
              <a:t>IPC</a:t>
            </a:r>
            <a:r>
              <a:rPr lang="en-US" dirty="0">
                <a:solidFill>
                  <a:schemeClr val="accent1"/>
                </a:solidFill>
              </a:rPr>
              <a:t>.</a:t>
            </a:r>
          </a:p>
          <a:p>
            <a:pPr lvl="1"/>
            <a:endParaRPr lang="en-US" dirty="0">
              <a:solidFill>
                <a:schemeClr val="accent1"/>
              </a:solidFill>
            </a:endParaRPr>
          </a:p>
        </p:txBody>
      </p:sp>
    </p:spTree>
    <p:extLst>
      <p:ext uri="{BB962C8B-B14F-4D97-AF65-F5344CB8AC3E}">
        <p14:creationId xmlns:p14="http://schemas.microsoft.com/office/powerpoint/2010/main" val="1054462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30F4-5B58-4C73-8137-FB6B93FA922D}"/>
              </a:ext>
            </a:extLst>
          </p:cNvPr>
          <p:cNvSpPr>
            <a:spLocks noGrp="1"/>
          </p:cNvSpPr>
          <p:nvPr>
            <p:ph type="title"/>
          </p:nvPr>
        </p:nvSpPr>
        <p:spPr/>
        <p:txBody>
          <a:bodyPr/>
          <a:lstStyle/>
          <a:p>
            <a:r>
              <a:rPr lang="en-US" dirty="0">
                <a:solidFill>
                  <a:schemeClr val="accent1"/>
                </a:solidFill>
              </a:rPr>
              <a:t>Stack and Stack Frames</a:t>
            </a:r>
          </a:p>
        </p:txBody>
      </p:sp>
      <p:sp>
        <p:nvSpPr>
          <p:cNvPr id="3" name="Content Placeholder 2">
            <a:extLst>
              <a:ext uri="{FF2B5EF4-FFF2-40B4-BE49-F238E27FC236}">
                <a16:creationId xmlns:a16="http://schemas.microsoft.com/office/drawing/2014/main" id="{E0A5D8B9-859A-4462-85A8-CF3EF40E6486}"/>
              </a:ext>
            </a:extLst>
          </p:cNvPr>
          <p:cNvSpPr>
            <a:spLocks noGrp="1"/>
          </p:cNvSpPr>
          <p:nvPr>
            <p:ph idx="1"/>
          </p:nvPr>
        </p:nvSpPr>
        <p:spPr/>
        <p:txBody>
          <a:bodyPr>
            <a:normAutofit lnSpcReduction="10000"/>
          </a:bodyPr>
          <a:lstStyle/>
          <a:p>
            <a:pPr marL="0" indent="0">
              <a:buNone/>
            </a:pPr>
            <a:r>
              <a:rPr lang="en-US" dirty="0">
                <a:solidFill>
                  <a:schemeClr val="accent1"/>
                </a:solidFill>
              </a:rPr>
              <a:t>The </a:t>
            </a:r>
            <a:r>
              <a:rPr lang="en-US" b="1" i="1" dirty="0">
                <a:solidFill>
                  <a:srgbClr val="FF0000"/>
                </a:solidFill>
              </a:rPr>
              <a:t>stack</a:t>
            </a:r>
            <a:r>
              <a:rPr lang="en-US" dirty="0">
                <a:solidFill>
                  <a:schemeClr val="accent1"/>
                </a:solidFill>
              </a:rPr>
              <a:t> grows and shrinks linearly as functions are called and returned.</a:t>
            </a:r>
          </a:p>
          <a:p>
            <a:pPr marL="0" indent="0">
              <a:buNone/>
            </a:pPr>
            <a:endParaRPr lang="en-US" dirty="0">
              <a:solidFill>
                <a:schemeClr val="accent1"/>
              </a:solidFill>
            </a:endParaRPr>
          </a:p>
          <a:p>
            <a:pPr marL="0" indent="0">
              <a:buNone/>
            </a:pPr>
            <a:r>
              <a:rPr lang="en-US" dirty="0">
                <a:solidFill>
                  <a:schemeClr val="accent1"/>
                </a:solidFill>
              </a:rPr>
              <a:t>For Linux/x86 and many UNIX implementations, the stack resides at the high end of the virtual address space and </a:t>
            </a:r>
            <a:r>
              <a:rPr lang="en-US" b="1" i="1" dirty="0">
                <a:solidFill>
                  <a:srgbClr val="FF0000"/>
                </a:solidFill>
              </a:rPr>
              <a:t>grows downwards </a:t>
            </a:r>
            <a:r>
              <a:rPr lang="en-US" dirty="0">
                <a:solidFill>
                  <a:schemeClr val="accent1"/>
                </a:solidFill>
              </a:rPr>
              <a:t>towards the </a:t>
            </a:r>
            <a:r>
              <a:rPr lang="en-US" b="1" i="1" dirty="0">
                <a:solidFill>
                  <a:srgbClr val="FF0000"/>
                </a:solidFill>
              </a:rPr>
              <a:t>heap region</a:t>
            </a:r>
            <a:r>
              <a:rPr lang="en-US" dirty="0">
                <a:solidFill>
                  <a:schemeClr val="accent1"/>
                </a:solidFill>
              </a:rPr>
              <a:t>:</a:t>
            </a:r>
          </a:p>
          <a:p>
            <a:pPr marL="0" indent="0">
              <a:buNone/>
            </a:pPr>
            <a:endParaRPr lang="en-US" dirty="0">
              <a:solidFill>
                <a:schemeClr val="accent1"/>
              </a:solidFill>
            </a:endParaRPr>
          </a:p>
          <a:p>
            <a:pPr lvl="1"/>
            <a:r>
              <a:rPr lang="en-US" dirty="0">
                <a:solidFill>
                  <a:schemeClr val="accent1"/>
                </a:solidFill>
              </a:rPr>
              <a:t>Each time a function is called, a new stack frame is allocated on the stack</a:t>
            </a:r>
          </a:p>
          <a:p>
            <a:pPr marL="457200" lvl="1" indent="0">
              <a:buNone/>
            </a:pPr>
            <a:endParaRPr lang="en-US" dirty="0">
              <a:solidFill>
                <a:schemeClr val="accent1"/>
              </a:solidFill>
            </a:endParaRPr>
          </a:p>
          <a:p>
            <a:pPr lvl="1"/>
            <a:r>
              <a:rPr lang="en-US" dirty="0">
                <a:solidFill>
                  <a:schemeClr val="accent1"/>
                </a:solidFill>
              </a:rPr>
              <a:t>The top of the stack is pointed to by a special-purpose register, known as the </a:t>
            </a:r>
            <a:r>
              <a:rPr lang="en-US" b="1" i="1" dirty="0">
                <a:solidFill>
                  <a:srgbClr val="FF0000"/>
                </a:solidFill>
              </a:rPr>
              <a:t>stack pointer</a:t>
            </a:r>
            <a:r>
              <a:rPr lang="en-US" dirty="0">
                <a:solidFill>
                  <a:schemeClr val="accent1"/>
                </a:solidFill>
              </a:rPr>
              <a:t>.</a:t>
            </a:r>
          </a:p>
        </p:txBody>
      </p:sp>
    </p:spTree>
    <p:extLst>
      <p:ext uri="{BB962C8B-B14F-4D97-AF65-F5344CB8AC3E}">
        <p14:creationId xmlns:p14="http://schemas.microsoft.com/office/powerpoint/2010/main" val="556363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30F4-5B58-4C73-8137-FB6B93FA922D}"/>
              </a:ext>
            </a:extLst>
          </p:cNvPr>
          <p:cNvSpPr>
            <a:spLocks noGrp="1"/>
          </p:cNvSpPr>
          <p:nvPr>
            <p:ph type="title"/>
          </p:nvPr>
        </p:nvSpPr>
        <p:spPr/>
        <p:txBody>
          <a:bodyPr/>
          <a:lstStyle/>
          <a:p>
            <a:r>
              <a:rPr lang="en-US" dirty="0">
                <a:solidFill>
                  <a:schemeClr val="accent1"/>
                </a:solidFill>
              </a:rPr>
              <a:t>Stack and Stack Frames</a:t>
            </a:r>
          </a:p>
        </p:txBody>
      </p:sp>
      <p:sp>
        <p:nvSpPr>
          <p:cNvPr id="3" name="Content Placeholder 2">
            <a:extLst>
              <a:ext uri="{FF2B5EF4-FFF2-40B4-BE49-F238E27FC236}">
                <a16:creationId xmlns:a16="http://schemas.microsoft.com/office/drawing/2014/main" id="{E0A5D8B9-859A-4462-85A8-CF3EF40E6486}"/>
              </a:ext>
            </a:extLst>
          </p:cNvPr>
          <p:cNvSpPr>
            <a:spLocks noGrp="1"/>
          </p:cNvSpPr>
          <p:nvPr>
            <p:ph idx="1"/>
          </p:nvPr>
        </p:nvSpPr>
        <p:spPr/>
        <p:txBody>
          <a:bodyPr>
            <a:normAutofit/>
          </a:bodyPr>
          <a:lstStyle/>
          <a:p>
            <a:pPr marL="0" indent="0">
              <a:buNone/>
            </a:pPr>
            <a:r>
              <a:rPr lang="en-US" dirty="0">
                <a:solidFill>
                  <a:schemeClr val="accent1"/>
                </a:solidFill>
              </a:rPr>
              <a:t>Each </a:t>
            </a:r>
            <a:r>
              <a:rPr lang="en-US" b="1" i="1" dirty="0">
                <a:solidFill>
                  <a:srgbClr val="FF0000"/>
                </a:solidFill>
              </a:rPr>
              <a:t>stack frame </a:t>
            </a:r>
            <a:r>
              <a:rPr lang="en-US" dirty="0">
                <a:solidFill>
                  <a:schemeClr val="accent1"/>
                </a:solidFill>
              </a:rPr>
              <a:t>contains the following information:</a:t>
            </a:r>
          </a:p>
          <a:p>
            <a:r>
              <a:rPr lang="en-US" dirty="0">
                <a:solidFill>
                  <a:schemeClr val="accent1"/>
                </a:solidFill>
              </a:rPr>
              <a:t>Function arguments and local variables:</a:t>
            </a:r>
          </a:p>
          <a:p>
            <a:pPr lvl="1"/>
            <a:r>
              <a:rPr lang="en-US" dirty="0">
                <a:solidFill>
                  <a:schemeClr val="accent1"/>
                </a:solidFill>
              </a:rPr>
              <a:t>In C/C++, these variables are referred to as </a:t>
            </a:r>
            <a:r>
              <a:rPr lang="en-US" b="1" i="1" dirty="0">
                <a:solidFill>
                  <a:srgbClr val="FF0000"/>
                </a:solidFill>
              </a:rPr>
              <a:t>automatic</a:t>
            </a:r>
            <a:r>
              <a:rPr lang="en-US" dirty="0">
                <a:solidFill>
                  <a:schemeClr val="accent1"/>
                </a:solidFill>
              </a:rPr>
              <a:t> variables since they are automatically created when a function is called and automatically destroyed when the function returns.  </a:t>
            </a:r>
          </a:p>
          <a:p>
            <a:r>
              <a:rPr lang="en-US" dirty="0">
                <a:solidFill>
                  <a:schemeClr val="accent1"/>
                </a:solidFill>
              </a:rPr>
              <a:t>Call linkage information:	</a:t>
            </a:r>
          </a:p>
          <a:p>
            <a:pPr lvl="1"/>
            <a:r>
              <a:rPr lang="en-US" dirty="0">
                <a:solidFill>
                  <a:schemeClr val="accent1"/>
                </a:solidFill>
              </a:rPr>
              <a:t>Each function uses certain </a:t>
            </a:r>
            <a:r>
              <a:rPr lang="en-US" b="1" i="1" dirty="0">
                <a:solidFill>
                  <a:srgbClr val="FF0000"/>
                </a:solidFill>
              </a:rPr>
              <a:t>CPU registers</a:t>
            </a:r>
            <a:r>
              <a:rPr lang="en-US" dirty="0">
                <a:solidFill>
                  <a:schemeClr val="accent1"/>
                </a:solidFill>
              </a:rPr>
              <a:t>, such as the program counter, which points to the next machine instruction to be executed.</a:t>
            </a:r>
          </a:p>
          <a:p>
            <a:pPr lvl="1"/>
            <a:r>
              <a:rPr lang="en-US" dirty="0">
                <a:solidFill>
                  <a:schemeClr val="accent1"/>
                </a:solidFill>
              </a:rPr>
              <a:t>Each time a function calls another, a copy of these registers is saved on the </a:t>
            </a:r>
            <a:r>
              <a:rPr lang="en-US" b="1" i="1" dirty="0">
                <a:solidFill>
                  <a:srgbClr val="FF0000"/>
                </a:solidFill>
              </a:rPr>
              <a:t>callee</a:t>
            </a:r>
            <a:r>
              <a:rPr lang="en-US" dirty="0">
                <a:solidFill>
                  <a:schemeClr val="accent1"/>
                </a:solidFill>
              </a:rPr>
              <a:t>’s stack frame so that when the function returns, the appropriate register values can be restored for the </a:t>
            </a:r>
            <a:r>
              <a:rPr lang="en-US" b="1" i="1" dirty="0">
                <a:solidFill>
                  <a:srgbClr val="FF0000"/>
                </a:solidFill>
              </a:rPr>
              <a:t>caller</a:t>
            </a:r>
            <a:r>
              <a:rPr lang="en-US" dirty="0">
                <a:solidFill>
                  <a:schemeClr val="accent1"/>
                </a:solidFill>
              </a:rPr>
              <a:t>. </a:t>
            </a:r>
          </a:p>
        </p:txBody>
      </p:sp>
    </p:spTree>
    <p:extLst>
      <p:ext uri="{BB962C8B-B14F-4D97-AF65-F5344CB8AC3E}">
        <p14:creationId xmlns:p14="http://schemas.microsoft.com/office/powerpoint/2010/main" val="359978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C2CBC-926D-4436-BB7E-CEEE7D54A1DC}"/>
              </a:ext>
            </a:extLst>
          </p:cNvPr>
          <p:cNvSpPr>
            <a:spLocks noGrp="1"/>
          </p:cNvSpPr>
          <p:nvPr>
            <p:ph type="title"/>
          </p:nvPr>
        </p:nvSpPr>
        <p:spPr/>
        <p:txBody>
          <a:bodyPr/>
          <a:lstStyle/>
          <a:p>
            <a:r>
              <a:rPr lang="en-US" dirty="0">
                <a:solidFill>
                  <a:schemeClr val="accent1"/>
                </a:solidFill>
              </a:rPr>
              <a:t>Threads</a:t>
            </a:r>
          </a:p>
        </p:txBody>
      </p:sp>
      <p:sp>
        <p:nvSpPr>
          <p:cNvPr id="3" name="Content Placeholder 2">
            <a:extLst>
              <a:ext uri="{FF2B5EF4-FFF2-40B4-BE49-F238E27FC236}">
                <a16:creationId xmlns:a16="http://schemas.microsoft.com/office/drawing/2014/main" id="{464D15D5-1D2A-4D7E-AA17-D84DC3F8BD35}"/>
              </a:ext>
            </a:extLst>
          </p:cNvPr>
          <p:cNvSpPr>
            <a:spLocks noGrp="1"/>
          </p:cNvSpPr>
          <p:nvPr>
            <p:ph idx="1"/>
          </p:nvPr>
        </p:nvSpPr>
        <p:spPr/>
        <p:txBody>
          <a:bodyPr/>
          <a:lstStyle/>
          <a:p>
            <a:pPr marL="0" indent="0">
              <a:buNone/>
            </a:pPr>
            <a:r>
              <a:rPr lang="en-US" dirty="0">
                <a:solidFill>
                  <a:schemeClr val="accent1"/>
                </a:solidFill>
              </a:rPr>
              <a:t>Like processes, threads are a mechanism that allows an application to execute concurrently.</a:t>
            </a:r>
          </a:p>
          <a:p>
            <a:pPr marL="0" indent="0">
              <a:buNone/>
            </a:pPr>
            <a:endParaRPr lang="en-US" dirty="0">
              <a:solidFill>
                <a:schemeClr val="accent1"/>
              </a:solidFill>
            </a:endParaRPr>
          </a:p>
          <a:p>
            <a:pPr marL="0" indent="0">
              <a:buNone/>
            </a:pPr>
            <a:r>
              <a:rPr lang="en-US" dirty="0">
                <a:solidFill>
                  <a:schemeClr val="accent1"/>
                </a:solidFill>
              </a:rPr>
              <a:t>A single process can contain multiple threads, all of which concurrently execute the same program (</a:t>
            </a:r>
            <a:r>
              <a:rPr lang="en-US" b="1" i="1" dirty="0">
                <a:solidFill>
                  <a:srgbClr val="FF0000"/>
                </a:solidFill>
              </a:rPr>
              <a:t>text segment</a:t>
            </a:r>
            <a:r>
              <a:rPr lang="en-US" dirty="0">
                <a:solidFill>
                  <a:schemeClr val="accent1"/>
                </a:solidFill>
              </a:rPr>
              <a:t>) and share the </a:t>
            </a:r>
            <a:r>
              <a:rPr lang="en-US" b="1" i="1" dirty="0">
                <a:solidFill>
                  <a:srgbClr val="FF0000"/>
                </a:solidFill>
              </a:rPr>
              <a:t>same virtual address space</a:t>
            </a:r>
            <a:r>
              <a:rPr lang="en-US" dirty="0">
                <a:solidFill>
                  <a:schemeClr val="accent1"/>
                </a:solidFill>
              </a:rPr>
              <a:t>.</a:t>
            </a:r>
          </a:p>
          <a:p>
            <a:pPr lvl="1"/>
            <a:r>
              <a:rPr lang="en-US" dirty="0">
                <a:solidFill>
                  <a:schemeClr val="accent1"/>
                </a:solidFill>
              </a:rPr>
              <a:t>The threads in a process can execute concurrently.</a:t>
            </a:r>
          </a:p>
          <a:p>
            <a:pPr lvl="1"/>
            <a:r>
              <a:rPr lang="en-US" dirty="0">
                <a:solidFill>
                  <a:schemeClr val="accent1"/>
                </a:solidFill>
              </a:rPr>
              <a:t>On a multiprocessor system, multiple threads can execute in parallel.</a:t>
            </a:r>
          </a:p>
          <a:p>
            <a:pPr lvl="1"/>
            <a:r>
              <a:rPr lang="en-US" dirty="0">
                <a:solidFill>
                  <a:schemeClr val="accent1"/>
                </a:solidFill>
              </a:rPr>
              <a:t>If one thread is blocked on an I/O operation, other threads can still proceed and execute.</a:t>
            </a:r>
          </a:p>
        </p:txBody>
      </p:sp>
    </p:spTree>
    <p:extLst>
      <p:ext uri="{BB962C8B-B14F-4D97-AF65-F5344CB8AC3E}">
        <p14:creationId xmlns:p14="http://schemas.microsoft.com/office/powerpoint/2010/main" val="81399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3EF87-12A7-41E5-9F68-DE8217D8D0DF}"/>
              </a:ext>
            </a:extLst>
          </p:cNvPr>
          <p:cNvSpPr>
            <a:spLocks noGrp="1"/>
          </p:cNvSpPr>
          <p:nvPr>
            <p:ph type="title"/>
          </p:nvPr>
        </p:nvSpPr>
        <p:spPr/>
        <p:txBody>
          <a:bodyPr/>
          <a:lstStyle/>
          <a:p>
            <a:r>
              <a:rPr lang="en-US" dirty="0">
                <a:solidFill>
                  <a:schemeClr val="accent1"/>
                </a:solidFill>
              </a:rPr>
              <a:t>Threads</a:t>
            </a:r>
            <a:endParaRPr lang="en-US" dirty="0"/>
          </a:p>
        </p:txBody>
      </p:sp>
      <p:pic>
        <p:nvPicPr>
          <p:cNvPr id="8" name="Content Placeholder 4">
            <a:extLst>
              <a:ext uri="{FF2B5EF4-FFF2-40B4-BE49-F238E27FC236}">
                <a16:creationId xmlns:a16="http://schemas.microsoft.com/office/drawing/2014/main" id="{407B11B0-B892-422D-B6A6-1128CEFC0F5D}"/>
              </a:ext>
            </a:extLst>
          </p:cNvPr>
          <p:cNvPicPr>
            <a:picLocks noGrp="1" noChangeAspect="1"/>
          </p:cNvPicPr>
          <p:nvPr>
            <p:ph idx="1"/>
          </p:nvPr>
        </p:nvPicPr>
        <p:blipFill>
          <a:blip r:embed="rId2"/>
          <a:stretch>
            <a:fillRect/>
          </a:stretch>
        </p:blipFill>
        <p:spPr>
          <a:xfrm>
            <a:off x="4146556" y="1539875"/>
            <a:ext cx="3898888" cy="4351338"/>
          </a:xfrm>
        </p:spPr>
      </p:pic>
      <p:sp>
        <p:nvSpPr>
          <p:cNvPr id="10" name="TextBox 9">
            <a:extLst>
              <a:ext uri="{FF2B5EF4-FFF2-40B4-BE49-F238E27FC236}">
                <a16:creationId xmlns:a16="http://schemas.microsoft.com/office/drawing/2014/main" id="{DD2DC975-17B4-4334-835D-5D155C4BD634}"/>
              </a:ext>
            </a:extLst>
          </p:cNvPr>
          <p:cNvSpPr txBox="1"/>
          <p:nvPr/>
        </p:nvSpPr>
        <p:spPr>
          <a:xfrm>
            <a:off x="3048000" y="3244334"/>
            <a:ext cx="6096000" cy="3416320"/>
          </a:xfrm>
          <a:prstGeom prst="rect">
            <a:avLst/>
          </a:prstGeom>
          <a:noFill/>
        </p:spPr>
        <p:txBody>
          <a:bodyPr wrap="square">
            <a:spAutoFit/>
          </a:bodyPr>
          <a:lstStyle/>
          <a:p>
            <a:pPr marL="0" indent="0" algn="ctr">
              <a:buNone/>
            </a:pPr>
            <a:endParaRPr lang="en-US" sz="1800" dirty="0">
              <a:solidFill>
                <a:schemeClr val="accent1"/>
              </a:solidFill>
            </a:endParaRPr>
          </a:p>
          <a:p>
            <a:pPr marL="0" indent="0" algn="ctr">
              <a:buNone/>
            </a:pPr>
            <a:endParaRPr lang="en-US" dirty="0">
              <a:solidFill>
                <a:schemeClr val="accent1"/>
              </a:solidFill>
            </a:endParaRPr>
          </a:p>
          <a:p>
            <a:pPr marL="0" indent="0" algn="ctr">
              <a:buNone/>
            </a:pPr>
            <a:endParaRPr lang="en-US" sz="1800" dirty="0">
              <a:solidFill>
                <a:schemeClr val="accent1"/>
              </a:solidFill>
            </a:endParaRPr>
          </a:p>
          <a:p>
            <a:pPr marL="0" indent="0" algn="ctr">
              <a:buNone/>
            </a:pPr>
            <a:endParaRPr lang="en-US" dirty="0">
              <a:solidFill>
                <a:schemeClr val="accent1"/>
              </a:solidFill>
            </a:endParaRPr>
          </a:p>
          <a:p>
            <a:pPr marL="0" indent="0" algn="ctr">
              <a:buNone/>
            </a:pPr>
            <a:endParaRPr lang="en-US" sz="1800" dirty="0">
              <a:solidFill>
                <a:schemeClr val="accent1"/>
              </a:solidFill>
            </a:endParaRPr>
          </a:p>
          <a:p>
            <a:pPr marL="0" indent="0" algn="ctr">
              <a:buNone/>
            </a:pPr>
            <a:endParaRPr lang="en-US" dirty="0">
              <a:solidFill>
                <a:schemeClr val="accent1"/>
              </a:solidFill>
            </a:endParaRPr>
          </a:p>
          <a:p>
            <a:pPr marL="0" indent="0" algn="ctr">
              <a:buNone/>
            </a:pPr>
            <a:endParaRPr lang="en-US" sz="1800" dirty="0">
              <a:solidFill>
                <a:schemeClr val="accent1"/>
              </a:solidFill>
            </a:endParaRPr>
          </a:p>
          <a:p>
            <a:pPr marL="0" indent="0" algn="ctr">
              <a:buNone/>
            </a:pPr>
            <a:endParaRPr lang="en-US" dirty="0">
              <a:solidFill>
                <a:schemeClr val="accent1"/>
              </a:solidFill>
            </a:endParaRPr>
          </a:p>
          <a:p>
            <a:pPr marL="0" indent="0" algn="ctr">
              <a:buNone/>
            </a:pPr>
            <a:endParaRPr lang="en-US" sz="1800" dirty="0">
              <a:solidFill>
                <a:schemeClr val="accent1"/>
              </a:solidFill>
            </a:endParaRPr>
          </a:p>
          <a:p>
            <a:pPr marL="0" indent="0" algn="ctr">
              <a:buNone/>
            </a:pPr>
            <a:endParaRPr lang="en-US" dirty="0">
              <a:solidFill>
                <a:schemeClr val="accent1"/>
              </a:solidFill>
            </a:endParaRPr>
          </a:p>
          <a:p>
            <a:pPr marL="0" indent="0" algn="ctr">
              <a:buNone/>
            </a:pPr>
            <a:r>
              <a:rPr lang="en-US" sz="1800" dirty="0">
                <a:solidFill>
                  <a:schemeClr val="accent1"/>
                </a:solidFill>
              </a:rPr>
              <a:t>Typical memory layout of a multithreaded process on Linux/x86-32 </a:t>
            </a:r>
          </a:p>
        </p:txBody>
      </p:sp>
    </p:spTree>
    <p:extLst>
      <p:ext uri="{BB962C8B-B14F-4D97-AF65-F5344CB8AC3E}">
        <p14:creationId xmlns:p14="http://schemas.microsoft.com/office/powerpoint/2010/main" val="1532170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358C5-2E48-4417-8A0F-4867B0BF67D9}"/>
              </a:ext>
            </a:extLst>
          </p:cNvPr>
          <p:cNvSpPr>
            <a:spLocks noGrp="1"/>
          </p:cNvSpPr>
          <p:nvPr>
            <p:ph type="title"/>
          </p:nvPr>
        </p:nvSpPr>
        <p:spPr/>
        <p:txBody>
          <a:bodyPr/>
          <a:lstStyle/>
          <a:p>
            <a:r>
              <a:rPr lang="en-US" dirty="0">
                <a:solidFill>
                  <a:schemeClr val="accent1"/>
                </a:solidFill>
              </a:rPr>
              <a:t>Threads</a:t>
            </a:r>
            <a:endParaRPr lang="en-US" dirty="0"/>
          </a:p>
        </p:txBody>
      </p:sp>
      <p:sp>
        <p:nvSpPr>
          <p:cNvPr id="3" name="Content Placeholder 2">
            <a:extLst>
              <a:ext uri="{FF2B5EF4-FFF2-40B4-BE49-F238E27FC236}">
                <a16:creationId xmlns:a16="http://schemas.microsoft.com/office/drawing/2014/main" id="{786B2713-8AF2-4EFB-95D5-CD0B6B4A4544}"/>
              </a:ext>
            </a:extLst>
          </p:cNvPr>
          <p:cNvSpPr>
            <a:spLocks noGrp="1"/>
          </p:cNvSpPr>
          <p:nvPr>
            <p:ph idx="1"/>
          </p:nvPr>
        </p:nvSpPr>
        <p:spPr/>
        <p:txBody>
          <a:bodyPr>
            <a:normAutofit fontScale="92500" lnSpcReduction="20000"/>
          </a:bodyPr>
          <a:lstStyle/>
          <a:p>
            <a:pPr marL="0" indent="0">
              <a:buNone/>
            </a:pPr>
            <a:r>
              <a:rPr lang="en-US" b="1" i="1" u="sng" dirty="0">
                <a:solidFill>
                  <a:srgbClr val="FF0000"/>
                </a:solidFill>
              </a:rPr>
              <a:t>Process</a:t>
            </a:r>
            <a:r>
              <a:rPr lang="en-US" b="1" i="1" dirty="0">
                <a:solidFill>
                  <a:srgbClr val="FF0000"/>
                </a:solidFill>
              </a:rPr>
              <a:t>:</a:t>
            </a:r>
          </a:p>
          <a:p>
            <a:pPr lvl="1"/>
            <a:r>
              <a:rPr lang="en-US" dirty="0">
                <a:solidFill>
                  <a:schemeClr val="accent1"/>
                </a:solidFill>
              </a:rPr>
              <a:t>It is difficult to share information among a multiprocess application even through the processes were created through the </a:t>
            </a:r>
            <a:r>
              <a:rPr lang="en-US" b="1" i="1" dirty="0">
                <a:solidFill>
                  <a:srgbClr val="FF0000"/>
                </a:solidFill>
              </a:rPr>
              <a:t>fork</a:t>
            </a:r>
            <a:r>
              <a:rPr lang="en-US" dirty="0">
                <a:solidFill>
                  <a:schemeClr val="accent1"/>
                </a:solidFill>
              </a:rPr>
              <a:t> system call.</a:t>
            </a:r>
          </a:p>
          <a:p>
            <a:pPr lvl="2"/>
            <a:r>
              <a:rPr lang="en-US" dirty="0">
                <a:solidFill>
                  <a:schemeClr val="accent1"/>
                </a:solidFill>
              </a:rPr>
              <a:t>The parent and the child do not share the virtual address space although they may share the </a:t>
            </a:r>
            <a:r>
              <a:rPr lang="en-US" b="1" i="1" dirty="0">
                <a:solidFill>
                  <a:srgbClr val="FF0000"/>
                </a:solidFill>
              </a:rPr>
              <a:t>text segment</a:t>
            </a:r>
            <a:r>
              <a:rPr lang="en-US" b="1" i="1" dirty="0">
                <a:solidFill>
                  <a:schemeClr val="accent1"/>
                </a:solidFill>
              </a:rPr>
              <a:t> </a:t>
            </a:r>
            <a:r>
              <a:rPr lang="en-US" dirty="0">
                <a:solidFill>
                  <a:schemeClr val="accent1"/>
                </a:solidFill>
              </a:rPr>
              <a:t>so some form of IPC must be used to permit the processes in the application to communicate.</a:t>
            </a:r>
          </a:p>
          <a:p>
            <a:pPr lvl="1"/>
            <a:r>
              <a:rPr lang="en-US" dirty="0">
                <a:solidFill>
                  <a:schemeClr val="accent1"/>
                </a:solidFill>
              </a:rPr>
              <a:t>The creation of a process with the </a:t>
            </a:r>
            <a:r>
              <a:rPr lang="en-US" b="1" i="1" dirty="0">
                <a:solidFill>
                  <a:srgbClr val="FF0000"/>
                </a:solidFill>
              </a:rPr>
              <a:t>fork </a:t>
            </a:r>
            <a:r>
              <a:rPr lang="en-US" dirty="0">
                <a:solidFill>
                  <a:schemeClr val="accent1"/>
                </a:solidFill>
              </a:rPr>
              <a:t>system call is relatively expensive even with the </a:t>
            </a:r>
            <a:r>
              <a:rPr lang="en-US" b="1" i="1" dirty="0">
                <a:solidFill>
                  <a:srgbClr val="FF0000"/>
                </a:solidFill>
              </a:rPr>
              <a:t>copy-on-write</a:t>
            </a:r>
            <a:r>
              <a:rPr lang="en-US" dirty="0">
                <a:solidFill>
                  <a:schemeClr val="accent1"/>
                </a:solidFill>
              </a:rPr>
              <a:t> (</a:t>
            </a:r>
            <a:r>
              <a:rPr lang="en-US" b="1" i="1" dirty="0">
                <a:solidFill>
                  <a:srgbClr val="FF0000"/>
                </a:solidFill>
              </a:rPr>
              <a:t>COW</a:t>
            </a:r>
            <a:r>
              <a:rPr lang="en-US" dirty="0">
                <a:solidFill>
                  <a:schemeClr val="accent1"/>
                </a:solidFill>
              </a:rPr>
              <a:t>) technique since there must be a separate set of resources such as a page table, a file descriptor table etc.</a:t>
            </a:r>
          </a:p>
          <a:p>
            <a:pPr marL="0" indent="0">
              <a:buNone/>
            </a:pPr>
            <a:r>
              <a:rPr lang="en-US" b="1" i="1" u="sng" dirty="0">
                <a:solidFill>
                  <a:srgbClr val="FF0000"/>
                </a:solidFill>
              </a:rPr>
              <a:t>Thread</a:t>
            </a:r>
            <a:r>
              <a:rPr lang="en-US" b="1" i="1" dirty="0">
                <a:solidFill>
                  <a:srgbClr val="FF0000"/>
                </a:solidFill>
              </a:rPr>
              <a:t>:</a:t>
            </a:r>
          </a:p>
          <a:p>
            <a:pPr lvl="1"/>
            <a:r>
              <a:rPr lang="en-US" dirty="0">
                <a:solidFill>
                  <a:schemeClr val="accent1"/>
                </a:solidFill>
              </a:rPr>
              <a:t>Sharing information between threads is easy and fast since it is just a matter of reading and writing shared variables (</a:t>
            </a:r>
            <a:r>
              <a:rPr lang="en-US" b="1" i="1" dirty="0">
                <a:solidFill>
                  <a:srgbClr val="FF0000"/>
                </a:solidFill>
              </a:rPr>
              <a:t>data </a:t>
            </a:r>
            <a:r>
              <a:rPr lang="en-US" b="1" i="1" dirty="0" err="1">
                <a:solidFill>
                  <a:srgbClr val="FF0000"/>
                </a:solidFill>
              </a:rPr>
              <a:t>segment</a:t>
            </a:r>
            <a:r>
              <a:rPr lang="en-US" b="1" i="1" dirty="0" err="1">
                <a:solidFill>
                  <a:schemeClr val="accent1"/>
                </a:solidFill>
              </a:rPr>
              <a:t>+</a:t>
            </a:r>
            <a:r>
              <a:rPr lang="en-US" b="1" i="1" dirty="0" err="1">
                <a:solidFill>
                  <a:srgbClr val="FF0000"/>
                </a:solidFill>
              </a:rPr>
              <a:t>heap</a:t>
            </a:r>
            <a:r>
              <a:rPr lang="en-US" b="1" i="1" dirty="0">
                <a:solidFill>
                  <a:srgbClr val="FF0000"/>
                </a:solidFill>
              </a:rPr>
              <a:t> segment</a:t>
            </a:r>
            <a:r>
              <a:rPr lang="en-US" dirty="0">
                <a:solidFill>
                  <a:schemeClr val="accent1"/>
                </a:solidFill>
              </a:rPr>
              <a:t>).</a:t>
            </a:r>
          </a:p>
          <a:p>
            <a:pPr lvl="1"/>
            <a:r>
              <a:rPr lang="en-US" dirty="0">
                <a:solidFill>
                  <a:schemeClr val="accent1"/>
                </a:solidFill>
              </a:rPr>
              <a:t>The creation of a thread is faster than that of a process through the </a:t>
            </a:r>
            <a:r>
              <a:rPr lang="en-US" b="1" i="1" dirty="0">
                <a:solidFill>
                  <a:srgbClr val="FF0000"/>
                </a:solidFill>
              </a:rPr>
              <a:t>clone</a:t>
            </a:r>
            <a:r>
              <a:rPr lang="en-US" dirty="0">
                <a:solidFill>
                  <a:schemeClr val="accent1"/>
                </a:solidFill>
              </a:rPr>
              <a:t> system call – typically an order of magnitude faster – since they all share the same virtual address space; hence </a:t>
            </a:r>
            <a:r>
              <a:rPr lang="en-US" b="1" i="1" dirty="0">
                <a:solidFill>
                  <a:srgbClr val="FF0000"/>
                </a:solidFill>
              </a:rPr>
              <a:t>COW </a:t>
            </a:r>
            <a:r>
              <a:rPr lang="en-US" dirty="0">
                <a:solidFill>
                  <a:schemeClr val="accent1"/>
                </a:solidFill>
              </a:rPr>
              <a:t>is not required.</a:t>
            </a:r>
          </a:p>
          <a:p>
            <a:endParaRPr lang="en-US" dirty="0">
              <a:solidFill>
                <a:schemeClr val="accent1"/>
              </a:solidFill>
            </a:endParaRPr>
          </a:p>
          <a:p>
            <a:pPr marL="457200" lvl="1" indent="0">
              <a:buNone/>
            </a:pPr>
            <a:endParaRPr lang="en-US" dirty="0">
              <a:solidFill>
                <a:schemeClr val="accent1"/>
              </a:solidFill>
            </a:endParaRPr>
          </a:p>
          <a:p>
            <a:pPr marL="457200" lvl="1" indent="0">
              <a:buNone/>
            </a:pPr>
            <a:endParaRPr lang="en-US" dirty="0">
              <a:solidFill>
                <a:schemeClr val="accent1"/>
              </a:solidFill>
            </a:endParaRPr>
          </a:p>
        </p:txBody>
      </p:sp>
    </p:spTree>
    <p:extLst>
      <p:ext uri="{BB962C8B-B14F-4D97-AF65-F5344CB8AC3E}">
        <p14:creationId xmlns:p14="http://schemas.microsoft.com/office/powerpoint/2010/main" val="1733090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EA86E-E197-49D4-9878-9FF4881FF445}"/>
              </a:ext>
            </a:extLst>
          </p:cNvPr>
          <p:cNvSpPr>
            <a:spLocks noGrp="1"/>
          </p:cNvSpPr>
          <p:nvPr>
            <p:ph type="title"/>
          </p:nvPr>
        </p:nvSpPr>
        <p:spPr/>
        <p:txBody>
          <a:bodyPr/>
          <a:lstStyle/>
          <a:p>
            <a:r>
              <a:rPr lang="en-US" dirty="0">
                <a:solidFill>
                  <a:schemeClr val="accent1"/>
                </a:solidFill>
              </a:rPr>
              <a:t>Copy-on-Write</a:t>
            </a:r>
          </a:p>
        </p:txBody>
      </p:sp>
      <p:pic>
        <p:nvPicPr>
          <p:cNvPr id="5" name="Content Placeholder 4">
            <a:extLst>
              <a:ext uri="{FF2B5EF4-FFF2-40B4-BE49-F238E27FC236}">
                <a16:creationId xmlns:a16="http://schemas.microsoft.com/office/drawing/2014/main" id="{3FBC7B86-BA61-42A4-AB47-7B7D7F686A26}"/>
              </a:ext>
            </a:extLst>
          </p:cNvPr>
          <p:cNvPicPr>
            <a:picLocks noGrp="1" noChangeAspect="1"/>
          </p:cNvPicPr>
          <p:nvPr>
            <p:ph idx="1"/>
          </p:nvPr>
        </p:nvPicPr>
        <p:blipFill>
          <a:blip r:embed="rId2"/>
          <a:stretch>
            <a:fillRect/>
          </a:stretch>
        </p:blipFill>
        <p:spPr>
          <a:xfrm>
            <a:off x="2989063" y="1444625"/>
            <a:ext cx="6213873" cy="4351338"/>
          </a:xfrm>
        </p:spPr>
      </p:pic>
      <p:sp>
        <p:nvSpPr>
          <p:cNvPr id="7" name="TextBox 6">
            <a:extLst>
              <a:ext uri="{FF2B5EF4-FFF2-40B4-BE49-F238E27FC236}">
                <a16:creationId xmlns:a16="http://schemas.microsoft.com/office/drawing/2014/main" id="{F749951E-A72E-464E-8F47-A7C0D1D817BA}"/>
              </a:ext>
            </a:extLst>
          </p:cNvPr>
          <p:cNvSpPr txBox="1"/>
          <p:nvPr/>
        </p:nvSpPr>
        <p:spPr>
          <a:xfrm>
            <a:off x="2790825" y="6007784"/>
            <a:ext cx="7088386" cy="369332"/>
          </a:xfrm>
          <a:prstGeom prst="rect">
            <a:avLst/>
          </a:prstGeom>
          <a:noFill/>
        </p:spPr>
        <p:txBody>
          <a:bodyPr wrap="square">
            <a:spAutoFit/>
          </a:bodyPr>
          <a:lstStyle/>
          <a:p>
            <a:pPr marL="0" indent="0" algn="ctr">
              <a:buNone/>
            </a:pPr>
            <a:r>
              <a:rPr lang="en-US" sz="1800" b="0" i="0" u="none" strike="noStrike" baseline="0" dirty="0">
                <a:solidFill>
                  <a:schemeClr val="accent1"/>
                </a:solidFill>
              </a:rPr>
              <a:t>Page tables before and after modification of a shared copy-on-write page</a:t>
            </a:r>
            <a:endParaRPr lang="en-US" sz="1800" dirty="0">
              <a:solidFill>
                <a:schemeClr val="accent1"/>
              </a:solidFill>
            </a:endParaRPr>
          </a:p>
        </p:txBody>
      </p:sp>
    </p:spTree>
    <p:extLst>
      <p:ext uri="{BB962C8B-B14F-4D97-AF65-F5344CB8AC3E}">
        <p14:creationId xmlns:p14="http://schemas.microsoft.com/office/powerpoint/2010/main" val="2549616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B56A9-F579-4B29-A27A-FC90C7661B85}"/>
              </a:ext>
            </a:extLst>
          </p:cNvPr>
          <p:cNvSpPr>
            <a:spLocks noGrp="1"/>
          </p:cNvSpPr>
          <p:nvPr>
            <p:ph type="title"/>
          </p:nvPr>
        </p:nvSpPr>
        <p:spPr/>
        <p:txBody>
          <a:bodyPr/>
          <a:lstStyle/>
          <a:p>
            <a:r>
              <a:rPr lang="en-US" dirty="0">
                <a:solidFill>
                  <a:schemeClr val="accent1"/>
                </a:solidFill>
              </a:rPr>
              <a:t>Synchronization Primitives</a:t>
            </a:r>
          </a:p>
        </p:txBody>
      </p:sp>
      <p:sp>
        <p:nvSpPr>
          <p:cNvPr id="3" name="Content Placeholder 2">
            <a:extLst>
              <a:ext uri="{FF2B5EF4-FFF2-40B4-BE49-F238E27FC236}">
                <a16:creationId xmlns:a16="http://schemas.microsoft.com/office/drawing/2014/main" id="{8AAF7550-4425-4529-BD3C-F862DBE87CAD}"/>
              </a:ext>
            </a:extLst>
          </p:cNvPr>
          <p:cNvSpPr>
            <a:spLocks noGrp="1"/>
          </p:cNvSpPr>
          <p:nvPr>
            <p:ph idx="1"/>
          </p:nvPr>
        </p:nvSpPr>
        <p:spPr/>
        <p:txBody>
          <a:bodyPr>
            <a:normAutofit fontScale="92500" lnSpcReduction="20000"/>
          </a:bodyPr>
          <a:lstStyle/>
          <a:p>
            <a:pPr marL="0" indent="0">
              <a:buNone/>
            </a:pPr>
            <a:r>
              <a:rPr lang="en-US" dirty="0">
                <a:solidFill>
                  <a:schemeClr val="accent1"/>
                </a:solidFill>
              </a:rPr>
              <a:t>Tasks frequently need to communicate with each other.</a:t>
            </a:r>
          </a:p>
          <a:p>
            <a:pPr marL="0" indent="0">
              <a:buNone/>
            </a:pPr>
            <a:r>
              <a:rPr lang="en-US" dirty="0">
                <a:solidFill>
                  <a:schemeClr val="accent1"/>
                </a:solidFill>
              </a:rPr>
              <a:t>The following </a:t>
            </a:r>
            <a:r>
              <a:rPr lang="en-US" b="1" i="1" dirty="0">
                <a:solidFill>
                  <a:srgbClr val="FF0000"/>
                </a:solidFill>
              </a:rPr>
              <a:t>three questions </a:t>
            </a:r>
            <a:r>
              <a:rPr lang="en-US" dirty="0">
                <a:solidFill>
                  <a:schemeClr val="accent1"/>
                </a:solidFill>
              </a:rPr>
              <a:t>can arise:</a:t>
            </a:r>
          </a:p>
          <a:p>
            <a:pPr marL="914400" lvl="1" indent="-457200">
              <a:buFont typeface="+mj-lt"/>
              <a:buAutoNum type="arabicParenR"/>
            </a:pPr>
            <a:r>
              <a:rPr lang="en-US" dirty="0">
                <a:solidFill>
                  <a:schemeClr val="accent1"/>
                </a:solidFill>
              </a:rPr>
              <a:t>How do we share data among each other?</a:t>
            </a:r>
          </a:p>
          <a:p>
            <a:pPr marL="914400" lvl="1" indent="-457200">
              <a:buFont typeface="+mj-lt"/>
              <a:buAutoNum type="arabicParenR"/>
            </a:pPr>
            <a:r>
              <a:rPr lang="en-US" dirty="0">
                <a:solidFill>
                  <a:schemeClr val="accent1"/>
                </a:solidFill>
              </a:rPr>
              <a:t>How do we make sure that two or more tasks do not get in each other way?</a:t>
            </a:r>
          </a:p>
          <a:p>
            <a:pPr marL="914400" lvl="1" indent="-457200">
              <a:buFont typeface="+mj-lt"/>
              <a:buAutoNum type="arabicParenR"/>
            </a:pPr>
            <a:r>
              <a:rPr lang="en-US" dirty="0">
                <a:solidFill>
                  <a:schemeClr val="accent1"/>
                </a:solidFill>
              </a:rPr>
              <a:t>How do we make sure the proper sequencing when dependencies between them are present?</a:t>
            </a:r>
          </a:p>
          <a:p>
            <a:pPr marL="0" indent="0">
              <a:buNone/>
            </a:pPr>
            <a:endParaRPr lang="en-US" dirty="0">
              <a:solidFill>
                <a:schemeClr val="accent1"/>
              </a:solidFill>
            </a:endParaRPr>
          </a:p>
          <a:p>
            <a:pPr marL="0" indent="0">
              <a:buNone/>
            </a:pPr>
            <a:r>
              <a:rPr lang="en-US" dirty="0">
                <a:solidFill>
                  <a:schemeClr val="accent1"/>
                </a:solidFill>
              </a:rPr>
              <a:t>We will discuss 1) in details in the lectures on </a:t>
            </a:r>
            <a:r>
              <a:rPr lang="en-US" b="1" i="1" dirty="0">
                <a:solidFill>
                  <a:srgbClr val="FF0000"/>
                </a:solidFill>
              </a:rPr>
              <a:t>shared-memory programming</a:t>
            </a:r>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Let us now focus on 2) and 3), which involves </a:t>
            </a:r>
            <a:r>
              <a:rPr lang="en-US" b="1" i="1" dirty="0">
                <a:solidFill>
                  <a:srgbClr val="FF0000"/>
                </a:solidFill>
              </a:rPr>
              <a:t>mutual exclusion </a:t>
            </a:r>
            <a:r>
              <a:rPr lang="en-US" dirty="0">
                <a:solidFill>
                  <a:schemeClr val="accent1"/>
                </a:solidFill>
              </a:rPr>
              <a:t>and </a:t>
            </a:r>
            <a:r>
              <a:rPr lang="en-US" b="1" i="1" dirty="0">
                <a:solidFill>
                  <a:srgbClr val="FF0000"/>
                </a:solidFill>
              </a:rPr>
              <a:t>synchronization</a:t>
            </a:r>
            <a:r>
              <a:rPr lang="en-US" dirty="0">
                <a:solidFill>
                  <a:schemeClr val="accent1"/>
                </a:solidFill>
              </a:rPr>
              <a:t> issues, respectively. </a:t>
            </a:r>
          </a:p>
        </p:txBody>
      </p:sp>
    </p:spTree>
    <p:extLst>
      <p:ext uri="{BB962C8B-B14F-4D97-AF65-F5344CB8AC3E}">
        <p14:creationId xmlns:p14="http://schemas.microsoft.com/office/powerpoint/2010/main" val="214437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BF38A-D7DA-4572-BA14-B55D09E88A37}"/>
              </a:ext>
            </a:extLst>
          </p:cNvPr>
          <p:cNvSpPr>
            <a:spLocks noGrp="1"/>
          </p:cNvSpPr>
          <p:nvPr>
            <p:ph type="title"/>
          </p:nvPr>
        </p:nvSpPr>
        <p:spPr/>
        <p:txBody>
          <a:bodyPr/>
          <a:lstStyle/>
          <a:p>
            <a:r>
              <a:rPr lang="en-US" dirty="0">
                <a:solidFill>
                  <a:schemeClr val="accent1"/>
                </a:solidFill>
              </a:rPr>
              <a:t>Race Conditions</a:t>
            </a:r>
          </a:p>
        </p:txBody>
      </p:sp>
      <p:sp>
        <p:nvSpPr>
          <p:cNvPr id="3" name="Content Placeholder 2">
            <a:extLst>
              <a:ext uri="{FF2B5EF4-FFF2-40B4-BE49-F238E27FC236}">
                <a16:creationId xmlns:a16="http://schemas.microsoft.com/office/drawing/2014/main" id="{5FBCC959-0A33-47E5-85A0-29948DF82208}"/>
              </a:ext>
            </a:extLst>
          </p:cNvPr>
          <p:cNvSpPr>
            <a:spLocks noGrp="1"/>
          </p:cNvSpPr>
          <p:nvPr>
            <p:ph idx="1"/>
          </p:nvPr>
        </p:nvSpPr>
        <p:spPr/>
        <p:txBody>
          <a:bodyPr/>
          <a:lstStyle/>
          <a:p>
            <a:pPr marL="0" indent="0">
              <a:buNone/>
            </a:pPr>
            <a:r>
              <a:rPr lang="en-US" dirty="0">
                <a:solidFill>
                  <a:schemeClr val="accent1"/>
                </a:solidFill>
              </a:rPr>
              <a:t>Threads that are working together may share some common storage each one can read and write.</a:t>
            </a:r>
          </a:p>
          <a:p>
            <a:pPr lvl="1"/>
            <a:r>
              <a:rPr lang="en-US" dirty="0">
                <a:solidFill>
                  <a:schemeClr val="accent1"/>
                </a:solidFill>
              </a:rPr>
              <a:t>The shared storage may be in main memory or it may be a shared file.</a:t>
            </a:r>
          </a:p>
          <a:p>
            <a:pPr marL="0" indent="0">
              <a:buNone/>
            </a:pPr>
            <a:endParaRPr lang="en-US" dirty="0">
              <a:solidFill>
                <a:schemeClr val="accent1"/>
              </a:solidFill>
            </a:endParaRPr>
          </a:p>
          <a:p>
            <a:pPr marL="0" indent="0">
              <a:buNone/>
            </a:pPr>
            <a:r>
              <a:rPr lang="en-US" dirty="0">
                <a:solidFill>
                  <a:schemeClr val="accent1"/>
                </a:solidFill>
              </a:rPr>
              <a:t>Let us consider a simple example: a </a:t>
            </a:r>
            <a:r>
              <a:rPr lang="en-US" b="1" i="1" dirty="0">
                <a:solidFill>
                  <a:srgbClr val="FF0000"/>
                </a:solidFill>
              </a:rPr>
              <a:t>printer spooler</a:t>
            </a:r>
            <a:r>
              <a:rPr lang="en-US" dirty="0">
                <a:solidFill>
                  <a:schemeClr val="accent1"/>
                </a:solidFill>
              </a:rPr>
              <a:t>.</a:t>
            </a:r>
          </a:p>
          <a:p>
            <a:pPr lvl="1"/>
            <a:r>
              <a:rPr lang="en-US" dirty="0">
                <a:solidFill>
                  <a:schemeClr val="accent1"/>
                </a:solidFill>
              </a:rPr>
              <a:t>When a process (a user) wants to print a file, it enters the file name in a special </a:t>
            </a:r>
            <a:r>
              <a:rPr lang="en-US" b="1" i="1" dirty="0">
                <a:solidFill>
                  <a:srgbClr val="FF0000"/>
                </a:solidFill>
              </a:rPr>
              <a:t>spooler directory</a:t>
            </a:r>
            <a:r>
              <a:rPr lang="en-US" dirty="0">
                <a:solidFill>
                  <a:schemeClr val="accent1"/>
                </a:solidFill>
              </a:rPr>
              <a:t>.</a:t>
            </a:r>
          </a:p>
          <a:p>
            <a:pPr lvl="1"/>
            <a:r>
              <a:rPr lang="en-US" dirty="0">
                <a:solidFill>
                  <a:schemeClr val="accent1"/>
                </a:solidFill>
              </a:rPr>
              <a:t>Another process, the </a:t>
            </a:r>
            <a:r>
              <a:rPr lang="en-US" b="1" i="1" dirty="0">
                <a:solidFill>
                  <a:srgbClr val="FF0000"/>
                </a:solidFill>
              </a:rPr>
              <a:t>printer daemon</a:t>
            </a:r>
            <a:r>
              <a:rPr lang="en-US" dirty="0">
                <a:solidFill>
                  <a:schemeClr val="accent1"/>
                </a:solidFill>
              </a:rPr>
              <a:t>, periodically checks to see if there are any files to be printed, and if there are, it prints them and then removes their names from the directory.</a:t>
            </a:r>
          </a:p>
          <a:p>
            <a:pPr marL="0" indent="0">
              <a:buNone/>
            </a:pPr>
            <a:endParaRPr lang="en-US" dirty="0">
              <a:solidFill>
                <a:schemeClr val="accent1"/>
              </a:solidFill>
            </a:endParaRPr>
          </a:p>
        </p:txBody>
      </p:sp>
    </p:spTree>
    <p:extLst>
      <p:ext uri="{BB962C8B-B14F-4D97-AF65-F5344CB8AC3E}">
        <p14:creationId xmlns:p14="http://schemas.microsoft.com/office/powerpoint/2010/main" val="4044495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6070-61A5-4356-9C31-AE0A38591868}"/>
              </a:ext>
            </a:extLst>
          </p:cNvPr>
          <p:cNvSpPr>
            <a:spLocks noGrp="1"/>
          </p:cNvSpPr>
          <p:nvPr>
            <p:ph type="title"/>
          </p:nvPr>
        </p:nvSpPr>
        <p:spPr/>
        <p:txBody>
          <a:bodyPr/>
          <a:lstStyle/>
          <a:p>
            <a:pPr algn="ctr"/>
            <a:endParaRPr lang="en-US" dirty="0">
              <a:solidFill>
                <a:schemeClr val="accent1"/>
              </a:solidFill>
            </a:endParaRPr>
          </a:p>
        </p:txBody>
      </p:sp>
      <p:sp>
        <p:nvSpPr>
          <p:cNvPr id="3" name="Content Placeholder 2">
            <a:extLst>
              <a:ext uri="{FF2B5EF4-FFF2-40B4-BE49-F238E27FC236}">
                <a16:creationId xmlns:a16="http://schemas.microsoft.com/office/drawing/2014/main" id="{206F444E-BC98-41BD-8334-55BDE5C74B1F}"/>
              </a:ext>
            </a:extLst>
          </p:cNvPr>
          <p:cNvSpPr>
            <a:spLocks noGrp="1"/>
          </p:cNvSpPr>
          <p:nvPr>
            <p:ph idx="1"/>
          </p:nvPr>
        </p:nvSpPr>
        <p:spPr/>
        <p:txBody>
          <a:bodyPr>
            <a:normAutofit fontScale="92500" lnSpcReduction="10000"/>
          </a:bodyPr>
          <a:lstStyle/>
          <a:p>
            <a:endParaRPr lang="en-US" dirty="0"/>
          </a:p>
          <a:p>
            <a:pPr marL="0" indent="0">
              <a:buNone/>
            </a:pPr>
            <a:endParaRPr lang="en-US" dirty="0"/>
          </a:p>
          <a:p>
            <a:pPr marL="0" indent="0">
              <a:buNone/>
            </a:pPr>
            <a:r>
              <a:rPr lang="en-US" sz="4400" dirty="0">
                <a:solidFill>
                  <a:schemeClr val="accent1"/>
                </a:solidFill>
              </a:rPr>
              <a:t>Lecture 3:</a:t>
            </a:r>
          </a:p>
          <a:p>
            <a:pPr lvl="1"/>
            <a:r>
              <a:rPr lang="en-US" sz="4000" dirty="0">
                <a:solidFill>
                  <a:schemeClr val="accent1"/>
                </a:solidFill>
              </a:rPr>
              <a:t> Processes and Threads</a:t>
            </a:r>
            <a:r>
              <a:rPr lang="en-US" sz="4000">
                <a:solidFill>
                  <a:schemeClr val="accent1"/>
                </a:solidFill>
              </a:rPr>
              <a:t>	</a:t>
            </a:r>
          </a:p>
          <a:p>
            <a:pPr marL="457200" lvl="1" indent="0">
              <a:buNone/>
            </a:pPr>
            <a:endParaRPr lang="en-US" sz="4000" dirty="0">
              <a:solidFill>
                <a:schemeClr val="accent1"/>
              </a:solidFill>
            </a:endParaRPr>
          </a:p>
          <a:p>
            <a:pPr lvl="1"/>
            <a:r>
              <a:rPr lang="en-US" sz="4000" dirty="0">
                <a:solidFill>
                  <a:schemeClr val="accent1"/>
                </a:solidFill>
              </a:rPr>
              <a:t>Synchronization Primitives in Shared Memory Programming</a:t>
            </a:r>
          </a:p>
          <a:p>
            <a:pPr marL="0" indent="0">
              <a:buNone/>
            </a:pPr>
            <a:r>
              <a:rPr lang="en-US" sz="4400" dirty="0">
                <a:solidFill>
                  <a:schemeClr val="accent1"/>
                </a:solidFill>
              </a:rPr>
              <a:t>		</a:t>
            </a:r>
          </a:p>
        </p:txBody>
      </p:sp>
    </p:spTree>
    <p:extLst>
      <p:ext uri="{BB962C8B-B14F-4D97-AF65-F5344CB8AC3E}">
        <p14:creationId xmlns:p14="http://schemas.microsoft.com/office/powerpoint/2010/main" val="316990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B0155-EBAD-46F9-BDC5-EFA2FBB720AC}"/>
              </a:ext>
            </a:extLst>
          </p:cNvPr>
          <p:cNvSpPr>
            <a:spLocks noGrp="1"/>
          </p:cNvSpPr>
          <p:nvPr>
            <p:ph type="title"/>
          </p:nvPr>
        </p:nvSpPr>
        <p:spPr/>
        <p:txBody>
          <a:bodyPr/>
          <a:lstStyle/>
          <a:p>
            <a:r>
              <a:rPr lang="en-US" dirty="0">
                <a:solidFill>
                  <a:schemeClr val="accent1"/>
                </a:solidFill>
              </a:rPr>
              <a:t>Race Conditions: Printer Spooler</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44C43B-91EA-40E2-9EC3-1C6583F049FF}"/>
                  </a:ext>
                </a:extLst>
              </p:cNvPr>
              <p:cNvSpPr>
                <a:spLocks noGrp="1"/>
              </p:cNvSpPr>
              <p:nvPr>
                <p:ph idx="1"/>
              </p:nvPr>
            </p:nvSpPr>
            <p:spPr/>
            <p:txBody>
              <a:bodyPr/>
              <a:lstStyle/>
              <a:p>
                <a:pPr marL="0" indent="0">
                  <a:buNone/>
                </a:pPr>
                <a:r>
                  <a:rPr lang="en-US" dirty="0">
                    <a:solidFill>
                      <a:schemeClr val="accent1"/>
                    </a:solidFill>
                  </a:rPr>
                  <a:t>Imagine that </a:t>
                </a:r>
              </a:p>
              <a:p>
                <a:pPr lvl="1"/>
                <a:r>
                  <a:rPr lang="en-US" dirty="0">
                    <a:solidFill>
                      <a:schemeClr val="accent1"/>
                    </a:solidFill>
                  </a:rPr>
                  <a:t>our </a:t>
                </a:r>
                <a:r>
                  <a:rPr lang="en-US" b="1" i="1" dirty="0">
                    <a:solidFill>
                      <a:srgbClr val="FF0000"/>
                    </a:solidFill>
                  </a:rPr>
                  <a:t>spooler directory </a:t>
                </a:r>
                <a:r>
                  <a:rPr lang="en-US" dirty="0">
                    <a:solidFill>
                      <a:schemeClr val="accent1"/>
                    </a:solidFill>
                  </a:rPr>
                  <a:t>has a very large number of slots, numbered </a:t>
                </a:r>
                <a14:m>
                  <m:oMath xmlns:m="http://schemas.openxmlformats.org/officeDocument/2006/math">
                    <m:r>
                      <a:rPr lang="en-US" b="0" i="1" smtClean="0">
                        <a:solidFill>
                          <a:schemeClr val="tx1"/>
                        </a:solidFill>
                        <a:latin typeface="Cambria Math" panose="02040503050406030204" pitchFamily="18" charset="0"/>
                      </a:rPr>
                      <m:t>0</m:t>
                    </m:r>
                  </m:oMath>
                </a14:m>
                <a:r>
                  <a:rPr lang="en-US" dirty="0">
                    <a:solidFill>
                      <a:schemeClr val="accent1"/>
                    </a:solidFill>
                  </a:rPr>
                  <a:t>, </a:t>
                </a:r>
                <a:r>
                  <a:rPr lang="en-US" dirty="0"/>
                  <a:t>1</a:t>
                </a:r>
                <a:r>
                  <a:rPr lang="en-US" dirty="0">
                    <a:solidFill>
                      <a:schemeClr val="accent1"/>
                    </a:solidFill>
                  </a:rPr>
                  <a:t>, </a:t>
                </a:r>
                <a:r>
                  <a:rPr lang="en-US" dirty="0"/>
                  <a:t>2</a:t>
                </a:r>
                <a:r>
                  <a:rPr lang="en-US" dirty="0">
                    <a:solidFill>
                      <a:schemeClr val="accent1"/>
                    </a:solidFill>
                  </a:rPr>
                  <a:t>, … each one capable of holding a file name.</a:t>
                </a:r>
              </a:p>
              <a:p>
                <a:pPr lvl="1"/>
                <a:r>
                  <a:rPr lang="en-US" dirty="0">
                    <a:solidFill>
                      <a:schemeClr val="accent1"/>
                    </a:solidFill>
                  </a:rPr>
                  <a:t>there are </a:t>
                </a:r>
                <a:r>
                  <a:rPr lang="en-US" b="1" i="1" dirty="0">
                    <a:solidFill>
                      <a:srgbClr val="FF0000"/>
                    </a:solidFill>
                  </a:rPr>
                  <a:t>two shared variables</a:t>
                </a:r>
                <a:r>
                  <a:rPr lang="en-US" dirty="0">
                    <a:solidFill>
                      <a:schemeClr val="accent1"/>
                    </a:solidFill>
                  </a:rPr>
                  <a:t>, </a:t>
                </a:r>
                <a14:m>
                  <m:oMath xmlns:m="http://schemas.openxmlformats.org/officeDocument/2006/math">
                    <m:r>
                      <a:rPr lang="en-US" b="0" i="1" smtClean="0">
                        <a:solidFill>
                          <a:schemeClr val="tx1"/>
                        </a:solidFill>
                        <a:latin typeface="Cambria Math" panose="02040503050406030204" pitchFamily="18" charset="0"/>
                      </a:rPr>
                      <m:t>𝑜𝑢𝑡</m:t>
                    </m:r>
                  </m:oMath>
                </a14:m>
                <a:r>
                  <a:rPr lang="en-US" dirty="0">
                    <a:solidFill>
                      <a:schemeClr val="accent1"/>
                    </a:solidFill>
                  </a:rPr>
                  <a:t>, which points to the next file to be printed, and </a:t>
                </a:r>
                <a14:m>
                  <m:oMath xmlns:m="http://schemas.openxmlformats.org/officeDocument/2006/math">
                    <m:r>
                      <a:rPr lang="en-US" b="0" i="1" smtClean="0">
                        <a:solidFill>
                          <a:schemeClr val="tx1"/>
                        </a:solidFill>
                        <a:latin typeface="Cambria Math" panose="02040503050406030204" pitchFamily="18" charset="0"/>
                      </a:rPr>
                      <m:t>𝑖𝑛</m:t>
                    </m:r>
                  </m:oMath>
                </a14:m>
                <a:r>
                  <a:rPr lang="en-US" dirty="0">
                    <a:solidFill>
                      <a:schemeClr val="accent1"/>
                    </a:solidFill>
                  </a:rPr>
                  <a:t>, which points to the next free slot.</a:t>
                </a:r>
                <a:r>
                  <a:rPr lang="en-US" dirty="0"/>
                  <a:t> </a:t>
                </a:r>
              </a:p>
            </p:txBody>
          </p:sp>
        </mc:Choice>
        <mc:Fallback xmlns="">
          <p:sp>
            <p:nvSpPr>
              <p:cNvPr id="3" name="Content Placeholder 2">
                <a:extLst>
                  <a:ext uri="{FF2B5EF4-FFF2-40B4-BE49-F238E27FC236}">
                    <a16:creationId xmlns:a16="http://schemas.microsoft.com/office/drawing/2014/main" id="{0444C43B-91EA-40E2-9EC3-1C6583F049F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06075DD9-0D1E-4FFD-AAF5-3E74F2935514}"/>
              </a:ext>
            </a:extLst>
          </p:cNvPr>
          <p:cNvPicPr>
            <a:picLocks noChangeAspect="1"/>
          </p:cNvPicPr>
          <p:nvPr/>
        </p:nvPicPr>
        <p:blipFill>
          <a:blip r:embed="rId3"/>
          <a:stretch>
            <a:fillRect/>
          </a:stretch>
        </p:blipFill>
        <p:spPr>
          <a:xfrm>
            <a:off x="3387565" y="3834224"/>
            <a:ext cx="4775360" cy="2916000"/>
          </a:xfrm>
          <a:prstGeom prst="rect">
            <a:avLst/>
          </a:prstGeom>
        </p:spPr>
      </p:pic>
    </p:spTree>
    <p:extLst>
      <p:ext uri="{BB962C8B-B14F-4D97-AF65-F5344CB8AC3E}">
        <p14:creationId xmlns:p14="http://schemas.microsoft.com/office/powerpoint/2010/main" val="2396030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B0155-EBAD-46F9-BDC5-EFA2FBB720AC}"/>
              </a:ext>
            </a:extLst>
          </p:cNvPr>
          <p:cNvSpPr>
            <a:spLocks noGrp="1"/>
          </p:cNvSpPr>
          <p:nvPr>
            <p:ph type="title"/>
          </p:nvPr>
        </p:nvSpPr>
        <p:spPr/>
        <p:txBody>
          <a:bodyPr/>
          <a:lstStyle/>
          <a:p>
            <a:r>
              <a:rPr lang="en-US" dirty="0">
                <a:solidFill>
                  <a:schemeClr val="accent1"/>
                </a:solidFill>
              </a:rPr>
              <a:t>Race Conditions: Printer Spooler</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44C43B-91EA-40E2-9EC3-1C6583F049FF}"/>
                  </a:ext>
                </a:extLst>
              </p:cNvPr>
              <p:cNvSpPr>
                <a:spLocks noGrp="1"/>
              </p:cNvSpPr>
              <p:nvPr>
                <p:ph idx="1"/>
              </p:nvPr>
            </p:nvSpPr>
            <p:spPr/>
            <p:txBody>
              <a:bodyPr>
                <a:normAutofit fontScale="85000" lnSpcReduction="20000"/>
              </a:bodyPr>
              <a:lstStyle/>
              <a:p>
                <a:pPr marL="0" indent="0">
                  <a:buNone/>
                </a:pPr>
                <a:r>
                  <a:rPr lang="en-US" sz="2800" dirty="0">
                    <a:solidFill>
                      <a:schemeClr val="accent1"/>
                    </a:solidFill>
                  </a:rPr>
                  <a:t>At a certain instant, slots </a:t>
                </a:r>
                <a14:m>
                  <m:oMath xmlns:m="http://schemas.openxmlformats.org/officeDocument/2006/math">
                    <m:r>
                      <a:rPr lang="en-US" sz="2800" b="0" i="1" smtClean="0">
                        <a:solidFill>
                          <a:schemeClr val="tx1"/>
                        </a:solidFill>
                        <a:latin typeface="Cambria Math" panose="02040503050406030204" pitchFamily="18" charset="0"/>
                      </a:rPr>
                      <m:t>0</m:t>
                    </m:r>
                  </m:oMath>
                </a14:m>
                <a:r>
                  <a:rPr lang="en-US" sz="2800" dirty="0">
                    <a:solidFill>
                      <a:schemeClr val="accent1"/>
                    </a:solidFill>
                  </a:rPr>
                  <a:t> to </a:t>
                </a:r>
                <a14:m>
                  <m:oMath xmlns:m="http://schemas.openxmlformats.org/officeDocument/2006/math">
                    <m:r>
                      <a:rPr lang="en-US" sz="2800" b="0" i="1" smtClean="0">
                        <a:solidFill>
                          <a:schemeClr val="tx1"/>
                        </a:solidFill>
                        <a:latin typeface="Cambria Math" panose="02040503050406030204" pitchFamily="18" charset="0"/>
                      </a:rPr>
                      <m:t>3</m:t>
                    </m:r>
                  </m:oMath>
                </a14:m>
                <a:r>
                  <a:rPr lang="en-US" sz="2800" dirty="0">
                    <a:solidFill>
                      <a:schemeClr val="accent1"/>
                    </a:solidFill>
                  </a:rPr>
                  <a:t> are empty and slots </a:t>
                </a:r>
                <a14:m>
                  <m:oMath xmlns:m="http://schemas.openxmlformats.org/officeDocument/2006/math">
                    <m:r>
                      <a:rPr lang="en-US" sz="2800" b="0" i="1" smtClean="0">
                        <a:latin typeface="Cambria Math" panose="02040503050406030204" pitchFamily="18" charset="0"/>
                      </a:rPr>
                      <m:t>4</m:t>
                    </m:r>
                  </m:oMath>
                </a14:m>
                <a:r>
                  <a:rPr lang="en-US" sz="2800" dirty="0">
                    <a:solidFill>
                      <a:schemeClr val="accent1"/>
                    </a:solidFill>
                  </a:rPr>
                  <a:t> to </a:t>
                </a:r>
                <a14:m>
                  <m:oMath xmlns:m="http://schemas.openxmlformats.org/officeDocument/2006/math">
                    <m:r>
                      <a:rPr lang="en-US" sz="2800" b="0" i="1" smtClean="0">
                        <a:latin typeface="Cambria Math" panose="02040503050406030204" pitchFamily="18" charset="0"/>
                      </a:rPr>
                      <m:t>6</m:t>
                    </m:r>
                  </m:oMath>
                </a14:m>
                <a:r>
                  <a:rPr lang="en-US" sz="2800" dirty="0">
                    <a:solidFill>
                      <a:schemeClr val="accent1"/>
                    </a:solidFill>
                  </a:rPr>
                  <a:t> are full.</a:t>
                </a:r>
              </a:p>
              <a:p>
                <a:pPr marL="0" indent="0">
                  <a:buNone/>
                </a:pPr>
                <a:endParaRPr lang="en-US" dirty="0">
                  <a:solidFill>
                    <a:schemeClr val="accent1"/>
                  </a:solidFill>
                </a:endParaRPr>
              </a:p>
              <a:p>
                <a:pPr marL="0" indent="0">
                  <a:buNone/>
                </a:pPr>
                <a:r>
                  <a:rPr lang="en-US" sz="2800" dirty="0">
                    <a:solidFill>
                      <a:schemeClr val="accent1"/>
                    </a:solidFill>
                  </a:rPr>
                  <a:t>Suppose that, more or less simultaneously, </a:t>
                </a:r>
                <a:r>
                  <a:rPr lang="en-US" sz="2800" b="1" i="1" dirty="0">
                    <a:solidFill>
                      <a:srgbClr val="FF0000"/>
                    </a:solidFill>
                  </a:rPr>
                  <a:t>Process A</a:t>
                </a:r>
                <a:r>
                  <a:rPr lang="en-US" sz="2800" dirty="0">
                    <a:solidFill>
                      <a:schemeClr val="accent1"/>
                    </a:solidFill>
                  </a:rPr>
                  <a:t> and </a:t>
                </a:r>
                <a:r>
                  <a:rPr lang="en-US" sz="2800" b="1" i="1" dirty="0">
                    <a:solidFill>
                      <a:srgbClr val="FF0000"/>
                    </a:solidFill>
                  </a:rPr>
                  <a:t>Process B</a:t>
                </a:r>
              </a:p>
              <a:p>
                <a:pPr marL="0" indent="0">
                  <a:buNone/>
                </a:pPr>
                <a:r>
                  <a:rPr lang="en-US" sz="2800" dirty="0">
                    <a:solidFill>
                      <a:schemeClr val="accent1"/>
                    </a:solidFill>
                  </a:rPr>
                  <a:t>are queuing their a file for printing</a:t>
                </a:r>
                <a:r>
                  <a:rPr lang="en-US" dirty="0">
                    <a:solidFill>
                      <a:schemeClr val="accent1"/>
                    </a:solidFill>
                  </a:rPr>
                  <a:t> and t</a:t>
                </a:r>
                <a:r>
                  <a:rPr lang="en-US" sz="2800" dirty="0">
                    <a:solidFill>
                      <a:schemeClr val="accent1"/>
                    </a:solidFill>
                  </a:rPr>
                  <a:t>he following could happen.</a:t>
                </a:r>
              </a:p>
              <a:p>
                <a:pPr lvl="1"/>
                <a:r>
                  <a:rPr lang="en-US" b="1" i="1" dirty="0">
                    <a:solidFill>
                      <a:srgbClr val="FF0000"/>
                    </a:solidFill>
                  </a:rPr>
                  <a:t>Process A</a:t>
                </a:r>
                <a:r>
                  <a:rPr lang="en-US" b="1" i="1" dirty="0">
                    <a:solidFill>
                      <a:schemeClr val="accent1"/>
                    </a:solidFill>
                  </a:rPr>
                  <a:t> </a:t>
                </a:r>
                <a:r>
                  <a:rPr lang="en-US" dirty="0">
                    <a:solidFill>
                      <a:schemeClr val="accent1"/>
                    </a:solidFill>
                  </a:rPr>
                  <a:t>reads </a:t>
                </a:r>
                <a14:m>
                  <m:oMath xmlns:m="http://schemas.openxmlformats.org/officeDocument/2006/math">
                    <m:r>
                      <a:rPr lang="en-US" b="0" i="1" smtClean="0">
                        <a:solidFill>
                          <a:schemeClr val="tx1"/>
                        </a:solidFill>
                        <a:latin typeface="Cambria Math" panose="02040503050406030204" pitchFamily="18" charset="0"/>
                      </a:rPr>
                      <m:t>𝑖𝑛</m:t>
                    </m:r>
                  </m:oMath>
                </a14:m>
                <a:r>
                  <a:rPr lang="en-US" dirty="0">
                    <a:solidFill>
                      <a:schemeClr val="accent1"/>
                    </a:solidFill>
                  </a:rPr>
                  <a:t> and stores the value of </a:t>
                </a:r>
                <a14:m>
                  <m:oMath xmlns:m="http://schemas.openxmlformats.org/officeDocument/2006/math">
                    <m:r>
                      <a:rPr lang="en-US" b="0" i="1" smtClean="0">
                        <a:latin typeface="Cambria Math" panose="02040503050406030204" pitchFamily="18" charset="0"/>
                      </a:rPr>
                      <m:t>7</m:t>
                    </m:r>
                  </m:oMath>
                </a14:m>
                <a:r>
                  <a:rPr lang="en-US" dirty="0">
                    <a:solidFill>
                      <a:schemeClr val="accent1"/>
                    </a:solidFill>
                  </a:rPr>
                  <a:t> in a local variable called </a:t>
                </a:r>
                <a14:m>
                  <m:oMath xmlns:m="http://schemas.openxmlformats.org/officeDocument/2006/math">
                    <m:r>
                      <a:rPr lang="en-US" i="1">
                        <a:latin typeface="Cambria Math" panose="02040503050406030204" pitchFamily="18" charset="0"/>
                      </a:rPr>
                      <m:t>𝑛</m:t>
                    </m:r>
                    <m:r>
                      <a:rPr lang="en-US" b="0" i="1" smtClean="0">
                        <a:latin typeface="Cambria Math" panose="02040503050406030204" pitchFamily="18" charset="0"/>
                      </a:rPr>
                      <m:t>𝑒𝑥𝑡</m:t>
                    </m:r>
                    <m:r>
                      <a:rPr lang="en-US" b="0" i="1" smtClean="0">
                        <a:latin typeface="Cambria Math" panose="02040503050406030204" pitchFamily="18" charset="0"/>
                      </a:rPr>
                      <m:t>_</m:t>
                    </m:r>
                    <m:r>
                      <a:rPr lang="en-US" b="0" i="1" smtClean="0">
                        <a:latin typeface="Cambria Math" panose="02040503050406030204" pitchFamily="18" charset="0"/>
                      </a:rPr>
                      <m:t>𝑓𝑟𝑒𝑒</m:t>
                    </m:r>
                    <m:r>
                      <a:rPr lang="en-US" b="0" i="1" smtClean="0">
                        <a:latin typeface="Cambria Math" panose="02040503050406030204" pitchFamily="18" charset="0"/>
                      </a:rPr>
                      <m:t>_</m:t>
                    </m:r>
                    <m:r>
                      <a:rPr lang="en-US" b="0" i="1" smtClean="0">
                        <a:latin typeface="Cambria Math" panose="02040503050406030204" pitchFamily="18" charset="0"/>
                      </a:rPr>
                      <m:t>𝑠𝑙𝑜𝑡</m:t>
                    </m:r>
                  </m:oMath>
                </a14:m>
                <a:r>
                  <a:rPr lang="en-US" dirty="0">
                    <a:solidFill>
                      <a:schemeClr val="accent1"/>
                    </a:solidFill>
                  </a:rPr>
                  <a:t>.</a:t>
                </a:r>
              </a:p>
              <a:p>
                <a:pPr lvl="1"/>
                <a:r>
                  <a:rPr lang="en-US" dirty="0">
                    <a:solidFill>
                      <a:schemeClr val="accent1"/>
                    </a:solidFill>
                  </a:rPr>
                  <a:t>Just then a clock interrupt occurs, and the OS scheduler decides that it should context-switch to </a:t>
                </a:r>
                <a:r>
                  <a:rPr lang="en-US" b="1" i="1" dirty="0">
                    <a:solidFill>
                      <a:srgbClr val="FF0000"/>
                    </a:solidFill>
                  </a:rPr>
                  <a:t>Process B</a:t>
                </a:r>
                <a:r>
                  <a:rPr lang="en-US" dirty="0">
                    <a:solidFill>
                      <a:schemeClr val="accent1"/>
                    </a:solidFill>
                  </a:rPr>
                  <a:t>.</a:t>
                </a:r>
              </a:p>
              <a:p>
                <a:pPr lvl="1"/>
                <a:r>
                  <a:rPr lang="en-US" b="1" i="1" dirty="0">
                    <a:solidFill>
                      <a:srgbClr val="FF0000"/>
                    </a:solidFill>
                  </a:rPr>
                  <a:t>Process B</a:t>
                </a:r>
                <a:r>
                  <a:rPr lang="en-US" dirty="0">
                    <a:solidFill>
                      <a:schemeClr val="accent1"/>
                    </a:solidFill>
                  </a:rPr>
                  <a:t> also reads </a:t>
                </a:r>
                <a14:m>
                  <m:oMath xmlns:m="http://schemas.openxmlformats.org/officeDocument/2006/math">
                    <m:r>
                      <a:rPr lang="en-US" b="0" i="1" smtClean="0">
                        <a:solidFill>
                          <a:schemeClr val="tx1"/>
                        </a:solidFill>
                        <a:latin typeface="Cambria Math" panose="02040503050406030204" pitchFamily="18" charset="0"/>
                      </a:rPr>
                      <m:t>𝑖𝑛</m:t>
                    </m:r>
                  </m:oMath>
                </a14:m>
                <a:r>
                  <a:rPr lang="en-US" dirty="0">
                    <a:solidFill>
                      <a:schemeClr val="accent1"/>
                    </a:solidFill>
                  </a:rPr>
                  <a:t> and also gets </a:t>
                </a:r>
                <a14:m>
                  <m:oMath xmlns:m="http://schemas.openxmlformats.org/officeDocument/2006/math">
                    <m:r>
                      <a:rPr lang="en-US" i="1">
                        <a:latin typeface="Cambria Math" panose="02040503050406030204" pitchFamily="18" charset="0"/>
                      </a:rPr>
                      <m:t>7</m:t>
                    </m:r>
                    <m:r>
                      <a:rPr lang="en-US" b="0" i="0" smtClean="0">
                        <a:latin typeface="Cambria Math" panose="02040503050406030204" pitchFamily="18" charset="0"/>
                      </a:rPr>
                      <m:t> </m:t>
                    </m:r>
                  </m:oMath>
                </a14:m>
                <a:r>
                  <a:rPr lang="en-US" dirty="0">
                    <a:solidFill>
                      <a:schemeClr val="accent1"/>
                    </a:solidFill>
                  </a:rPr>
                  <a:t> and stores this value into its local variable </a:t>
                </a:r>
                <a14:m>
                  <m:oMath xmlns:m="http://schemas.openxmlformats.org/officeDocument/2006/math">
                    <m:r>
                      <a:rPr lang="en-US" i="1">
                        <a:latin typeface="Cambria Math" panose="02040503050406030204" pitchFamily="18" charset="0"/>
                      </a:rPr>
                      <m:t>𝑛𝑒𝑥𝑡</m:t>
                    </m:r>
                    <m:r>
                      <a:rPr lang="en-US" i="1">
                        <a:latin typeface="Cambria Math" panose="02040503050406030204" pitchFamily="18" charset="0"/>
                      </a:rPr>
                      <m:t>_</m:t>
                    </m:r>
                    <m:r>
                      <a:rPr lang="en-US" i="1">
                        <a:latin typeface="Cambria Math" panose="02040503050406030204" pitchFamily="18" charset="0"/>
                      </a:rPr>
                      <m:t>𝑓𝑟𝑒𝑒</m:t>
                    </m:r>
                    <m:r>
                      <a:rPr lang="en-US" i="1">
                        <a:latin typeface="Cambria Math" panose="02040503050406030204" pitchFamily="18" charset="0"/>
                      </a:rPr>
                      <m:t>_</m:t>
                    </m:r>
                    <m:r>
                      <a:rPr lang="en-US" i="1">
                        <a:latin typeface="Cambria Math" panose="02040503050406030204" pitchFamily="18" charset="0"/>
                      </a:rPr>
                      <m:t>𝑠𝑙𝑜𝑡</m:t>
                    </m:r>
                  </m:oMath>
                </a14:m>
                <a:r>
                  <a:rPr lang="en-US" dirty="0">
                    <a:solidFill>
                      <a:schemeClr val="accent1"/>
                    </a:solidFill>
                  </a:rPr>
                  <a:t>.</a:t>
                </a:r>
              </a:p>
              <a:p>
                <a:pPr lvl="1"/>
                <a:r>
                  <a:rPr lang="en-US" dirty="0">
                    <a:solidFill>
                      <a:schemeClr val="accent1"/>
                    </a:solidFill>
                  </a:rPr>
                  <a:t>At this moment, both think that the next available slot is </a:t>
                </a:r>
                <a14:m>
                  <m:oMath xmlns:m="http://schemas.openxmlformats.org/officeDocument/2006/math">
                    <m:r>
                      <a:rPr lang="en-US" b="0" i="1" smtClean="0">
                        <a:latin typeface="Cambria Math" panose="02040503050406030204" pitchFamily="18" charset="0"/>
                      </a:rPr>
                      <m:t>7</m:t>
                    </m:r>
                  </m:oMath>
                </a14:m>
                <a:r>
                  <a:rPr lang="en-US" dirty="0">
                    <a:solidFill>
                      <a:schemeClr val="accent1"/>
                    </a:solidFill>
                  </a:rPr>
                  <a:t>.</a:t>
                </a:r>
              </a:p>
              <a:p>
                <a:pPr lvl="1"/>
                <a:r>
                  <a:rPr lang="en-US" b="1" i="1" dirty="0">
                    <a:solidFill>
                      <a:srgbClr val="FF0000"/>
                    </a:solidFill>
                  </a:rPr>
                  <a:t>Process B </a:t>
                </a:r>
                <a:r>
                  <a:rPr lang="en-US" dirty="0">
                    <a:solidFill>
                      <a:schemeClr val="accent1"/>
                    </a:solidFill>
                  </a:rPr>
                  <a:t>continues to run, stores the name of the file in slot </a:t>
                </a:r>
                <a14:m>
                  <m:oMath xmlns:m="http://schemas.openxmlformats.org/officeDocument/2006/math">
                    <m:r>
                      <a:rPr lang="en-US" b="0" i="1" smtClean="0">
                        <a:latin typeface="Cambria Math" panose="02040503050406030204" pitchFamily="18" charset="0"/>
                      </a:rPr>
                      <m:t>7</m:t>
                    </m:r>
                  </m:oMath>
                </a14:m>
                <a:r>
                  <a:rPr lang="en-US" dirty="0">
                    <a:solidFill>
                      <a:schemeClr val="accent1"/>
                    </a:solidFill>
                  </a:rPr>
                  <a:t>, and updates </a:t>
                </a:r>
                <a14:m>
                  <m:oMath xmlns:m="http://schemas.openxmlformats.org/officeDocument/2006/math">
                    <m:r>
                      <a:rPr lang="en-US" i="1">
                        <a:latin typeface="Cambria Math" panose="02040503050406030204" pitchFamily="18" charset="0"/>
                      </a:rPr>
                      <m:t>𝑖𝑛</m:t>
                    </m:r>
                  </m:oMath>
                </a14:m>
                <a:r>
                  <a:rPr lang="en-US" dirty="0">
                    <a:solidFill>
                      <a:schemeClr val="accent1"/>
                    </a:solidFill>
                  </a:rPr>
                  <a:t> to </a:t>
                </a:r>
                <a14:m>
                  <m:oMath xmlns:m="http://schemas.openxmlformats.org/officeDocument/2006/math">
                    <m:r>
                      <a:rPr lang="en-US" b="0" i="1" smtClean="0">
                        <a:solidFill>
                          <a:schemeClr val="tx1"/>
                        </a:solidFill>
                        <a:latin typeface="Cambria Math" panose="02040503050406030204" pitchFamily="18" charset="0"/>
                      </a:rPr>
                      <m:t>8</m:t>
                    </m:r>
                  </m:oMath>
                </a14:m>
                <a:r>
                  <a:rPr lang="en-US" dirty="0">
                    <a:solidFill>
                      <a:schemeClr val="accent1"/>
                    </a:solidFill>
                  </a:rPr>
                  <a:t>.</a:t>
                </a:r>
              </a:p>
              <a:p>
                <a:pPr lvl="1"/>
                <a:r>
                  <a:rPr lang="en-US" dirty="0">
                    <a:solidFill>
                      <a:schemeClr val="accent1"/>
                    </a:solidFill>
                  </a:rPr>
                  <a:t>Eventually, </a:t>
                </a:r>
                <a:r>
                  <a:rPr lang="en-US" b="1" i="1" dirty="0">
                    <a:solidFill>
                      <a:srgbClr val="FF0000"/>
                    </a:solidFill>
                  </a:rPr>
                  <a:t>Process A </a:t>
                </a:r>
                <a:r>
                  <a:rPr lang="en-US" dirty="0">
                    <a:solidFill>
                      <a:schemeClr val="accent1"/>
                    </a:solidFill>
                  </a:rPr>
                  <a:t>runs again, starting from where it left off.</a:t>
                </a:r>
              </a:p>
              <a:p>
                <a:pPr lvl="1"/>
                <a:r>
                  <a:rPr lang="en-US" b="1" i="1" dirty="0">
                    <a:solidFill>
                      <a:srgbClr val="FF0000"/>
                    </a:solidFill>
                  </a:rPr>
                  <a:t>Process A </a:t>
                </a:r>
                <a:r>
                  <a:rPr lang="en-US" dirty="0">
                    <a:solidFill>
                      <a:schemeClr val="accent1"/>
                    </a:solidFill>
                  </a:rPr>
                  <a:t>looks at</a:t>
                </a:r>
                <a:r>
                  <a:rPr lang="en-US" dirty="0"/>
                  <a:t> </a:t>
                </a:r>
                <a14:m>
                  <m:oMath xmlns:m="http://schemas.openxmlformats.org/officeDocument/2006/math">
                    <m:r>
                      <a:rPr lang="en-US" i="1">
                        <a:latin typeface="Cambria Math" panose="02040503050406030204" pitchFamily="18" charset="0"/>
                      </a:rPr>
                      <m:t>𝑛𝑒𝑥𝑡</m:t>
                    </m:r>
                    <m:r>
                      <a:rPr lang="en-US" i="1">
                        <a:latin typeface="Cambria Math" panose="02040503050406030204" pitchFamily="18" charset="0"/>
                      </a:rPr>
                      <m:t>_</m:t>
                    </m:r>
                    <m:r>
                      <a:rPr lang="en-US" i="1">
                        <a:latin typeface="Cambria Math" panose="02040503050406030204" pitchFamily="18" charset="0"/>
                      </a:rPr>
                      <m:t>𝑓𝑟𝑒𝑒</m:t>
                    </m:r>
                    <m:r>
                      <a:rPr lang="en-US" i="1">
                        <a:latin typeface="Cambria Math" panose="02040503050406030204" pitchFamily="18" charset="0"/>
                      </a:rPr>
                      <m:t>_</m:t>
                    </m:r>
                    <m:r>
                      <a:rPr lang="en-US" i="1">
                        <a:latin typeface="Cambria Math" panose="02040503050406030204" pitchFamily="18" charset="0"/>
                      </a:rPr>
                      <m:t>𝑠𝑙𝑜𝑡</m:t>
                    </m:r>
                  </m:oMath>
                </a14:m>
                <a:r>
                  <a:rPr lang="en-US" dirty="0">
                    <a:solidFill>
                      <a:schemeClr val="accent1"/>
                    </a:solidFill>
                  </a:rPr>
                  <a:t>, finds a </a:t>
                </a:r>
                <a14:m>
                  <m:oMath xmlns:m="http://schemas.openxmlformats.org/officeDocument/2006/math">
                    <m:r>
                      <a:rPr lang="en-US" i="1">
                        <a:latin typeface="Cambria Math" panose="02040503050406030204" pitchFamily="18" charset="0"/>
                      </a:rPr>
                      <m:t>7</m:t>
                    </m:r>
                  </m:oMath>
                </a14:m>
                <a:r>
                  <a:rPr lang="en-US" dirty="0">
                    <a:solidFill>
                      <a:schemeClr val="accent1"/>
                    </a:solidFill>
                  </a:rPr>
                  <a:t> there, writes its file name in slot </a:t>
                </a:r>
                <a14:m>
                  <m:oMath xmlns:m="http://schemas.openxmlformats.org/officeDocument/2006/math">
                    <m:r>
                      <a:rPr lang="en-US" i="1">
                        <a:latin typeface="Cambria Math" panose="02040503050406030204" pitchFamily="18" charset="0"/>
                      </a:rPr>
                      <m:t>7</m:t>
                    </m:r>
                  </m:oMath>
                </a14:m>
                <a:r>
                  <a:rPr lang="en-US" dirty="0">
                    <a:solidFill>
                      <a:schemeClr val="accent1"/>
                    </a:solidFill>
                  </a:rPr>
                  <a:t>, effectively erasing the name that </a:t>
                </a:r>
                <a:r>
                  <a:rPr lang="en-US" b="1" i="1" dirty="0">
                    <a:solidFill>
                      <a:srgbClr val="FF0000"/>
                    </a:solidFill>
                  </a:rPr>
                  <a:t>Process B </a:t>
                </a:r>
                <a:r>
                  <a:rPr lang="en-US" dirty="0">
                    <a:solidFill>
                      <a:schemeClr val="accent1"/>
                    </a:solidFill>
                  </a:rPr>
                  <a:t>just put there, and computes </a:t>
                </a:r>
                <a14:m>
                  <m:oMath xmlns:m="http://schemas.openxmlformats.org/officeDocument/2006/math">
                    <m:r>
                      <a:rPr lang="en-US" i="1">
                        <a:latin typeface="Cambria Math" panose="02040503050406030204" pitchFamily="18" charset="0"/>
                      </a:rPr>
                      <m:t>𝑛𝑒𝑥𝑡</m:t>
                    </m:r>
                    <m:r>
                      <a:rPr lang="en-US" i="1">
                        <a:latin typeface="Cambria Math" panose="02040503050406030204" pitchFamily="18" charset="0"/>
                      </a:rPr>
                      <m:t>_</m:t>
                    </m:r>
                    <m:r>
                      <a:rPr lang="en-US" i="1">
                        <a:latin typeface="Cambria Math" panose="02040503050406030204" pitchFamily="18" charset="0"/>
                      </a:rPr>
                      <m:t>𝑓𝑟𝑒𝑒</m:t>
                    </m:r>
                    <m:r>
                      <a:rPr lang="en-US" i="1">
                        <a:latin typeface="Cambria Math" panose="02040503050406030204" pitchFamily="18" charset="0"/>
                      </a:rPr>
                      <m:t>_</m:t>
                    </m:r>
                    <m:r>
                      <a:rPr lang="en-US" i="1">
                        <a:latin typeface="Cambria Math" panose="02040503050406030204" pitchFamily="18" charset="0"/>
                      </a:rPr>
                      <m:t>𝑠𝑙𝑜𝑡</m:t>
                    </m:r>
                    <m:r>
                      <a:rPr lang="en-US" b="0" i="1" dirty="0" smtClean="0">
                        <a:solidFill>
                          <a:schemeClr val="tx1"/>
                        </a:solidFill>
                        <a:latin typeface="Cambria Math" panose="02040503050406030204" pitchFamily="18" charset="0"/>
                      </a:rPr>
                      <m:t>+1</m:t>
                    </m:r>
                  </m:oMath>
                </a14:m>
                <a:r>
                  <a:rPr lang="en-US" dirty="0">
                    <a:solidFill>
                      <a:schemeClr val="accent1"/>
                    </a:solidFill>
                  </a:rPr>
                  <a:t>, which is</a:t>
                </a:r>
                <a:r>
                  <a:rPr lang="en-US" dirty="0"/>
                  <a:t> </a:t>
                </a:r>
                <a14:m>
                  <m:oMath xmlns:m="http://schemas.openxmlformats.org/officeDocument/2006/math">
                    <m:r>
                      <a:rPr lang="en-US" i="1">
                        <a:latin typeface="Cambria Math" panose="02040503050406030204" pitchFamily="18" charset="0"/>
                      </a:rPr>
                      <m:t>8</m:t>
                    </m:r>
                  </m:oMath>
                </a14:m>
                <a:r>
                  <a:rPr lang="en-US" dirty="0">
                    <a:solidFill>
                      <a:schemeClr val="accent1"/>
                    </a:solidFill>
                  </a:rPr>
                  <a:t> so it sets </a:t>
                </a:r>
                <a14:m>
                  <m:oMath xmlns:m="http://schemas.openxmlformats.org/officeDocument/2006/math">
                    <m:r>
                      <a:rPr lang="en-US" i="1">
                        <a:latin typeface="Cambria Math" panose="02040503050406030204" pitchFamily="18" charset="0"/>
                      </a:rPr>
                      <m:t>𝑖𝑛</m:t>
                    </m:r>
                  </m:oMath>
                </a14:m>
                <a:r>
                  <a:rPr lang="en-US" dirty="0">
                    <a:solidFill>
                      <a:schemeClr val="accent1"/>
                    </a:solidFill>
                  </a:rPr>
                  <a:t> to </a:t>
                </a:r>
                <a14:m>
                  <m:oMath xmlns:m="http://schemas.openxmlformats.org/officeDocument/2006/math">
                    <m:r>
                      <a:rPr lang="en-US" i="1">
                        <a:latin typeface="Cambria Math" panose="02040503050406030204" pitchFamily="18" charset="0"/>
                      </a:rPr>
                      <m:t>8</m:t>
                    </m:r>
                  </m:oMath>
                </a14:m>
                <a:r>
                  <a:rPr lang="en-US" dirty="0">
                    <a:solidFill>
                      <a:schemeClr val="accent1"/>
                    </a:solidFill>
                  </a:rPr>
                  <a:t>.</a:t>
                </a:r>
              </a:p>
              <a:p>
                <a:pPr lvl="1"/>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0444C43B-91EA-40E2-9EC3-1C6583F049FF}"/>
                  </a:ext>
                </a:extLst>
              </p:cNvPr>
              <p:cNvSpPr>
                <a:spLocks noGrp="1" noRot="1" noChangeAspect="1" noMove="1" noResize="1" noEditPoints="1" noAdjustHandles="1" noChangeArrowheads="1" noChangeShapeType="1" noTextEdit="1"/>
              </p:cNvSpPr>
              <p:nvPr>
                <p:ph idx="1"/>
              </p:nvPr>
            </p:nvSpPr>
            <p:spPr>
              <a:blipFill>
                <a:blip r:embed="rId2"/>
                <a:stretch>
                  <a:fillRect l="-928" t="-3221" r="-464" b="-1401"/>
                </a:stretch>
              </a:blipFill>
            </p:spPr>
            <p:txBody>
              <a:bodyPr/>
              <a:lstStyle/>
              <a:p>
                <a:r>
                  <a:rPr lang="en-US">
                    <a:noFill/>
                  </a:rPr>
                  <a:t> </a:t>
                </a:r>
              </a:p>
            </p:txBody>
          </p:sp>
        </mc:Fallback>
      </mc:AlternateContent>
    </p:spTree>
    <p:extLst>
      <p:ext uri="{BB962C8B-B14F-4D97-AF65-F5344CB8AC3E}">
        <p14:creationId xmlns:p14="http://schemas.microsoft.com/office/powerpoint/2010/main" val="1389098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B0155-EBAD-46F9-BDC5-EFA2FBB720AC}"/>
              </a:ext>
            </a:extLst>
          </p:cNvPr>
          <p:cNvSpPr>
            <a:spLocks noGrp="1"/>
          </p:cNvSpPr>
          <p:nvPr>
            <p:ph type="title"/>
          </p:nvPr>
        </p:nvSpPr>
        <p:spPr/>
        <p:txBody>
          <a:bodyPr/>
          <a:lstStyle/>
          <a:p>
            <a:r>
              <a:rPr lang="en-US" dirty="0">
                <a:solidFill>
                  <a:schemeClr val="accent1"/>
                </a:solidFill>
              </a:rPr>
              <a:t>Race Conditions: Printer Spooler</a:t>
            </a:r>
            <a:endParaRPr lang="en-US" dirty="0"/>
          </a:p>
        </p:txBody>
      </p:sp>
      <p:sp>
        <p:nvSpPr>
          <p:cNvPr id="3" name="Content Placeholder 2">
            <a:extLst>
              <a:ext uri="{FF2B5EF4-FFF2-40B4-BE49-F238E27FC236}">
                <a16:creationId xmlns:a16="http://schemas.microsoft.com/office/drawing/2014/main" id="{0444C43B-91EA-40E2-9EC3-1C6583F049FF}"/>
              </a:ext>
            </a:extLst>
          </p:cNvPr>
          <p:cNvSpPr>
            <a:spLocks noGrp="1"/>
          </p:cNvSpPr>
          <p:nvPr>
            <p:ph idx="1"/>
          </p:nvPr>
        </p:nvSpPr>
        <p:spPr/>
        <p:txBody>
          <a:bodyPr>
            <a:normAutofit/>
          </a:bodyPr>
          <a:lstStyle/>
          <a:p>
            <a:pPr marL="0" indent="0">
              <a:buNone/>
            </a:pPr>
            <a:r>
              <a:rPr lang="en-US" dirty="0">
                <a:solidFill>
                  <a:schemeClr val="accent1"/>
                </a:solidFill>
              </a:rPr>
              <a:t>What has gone wrong?</a:t>
            </a:r>
          </a:p>
          <a:p>
            <a:pPr lvl="1"/>
            <a:r>
              <a:rPr lang="en-US" dirty="0">
                <a:solidFill>
                  <a:schemeClr val="accent1"/>
                </a:solidFill>
              </a:rPr>
              <a:t>The </a:t>
            </a:r>
            <a:r>
              <a:rPr lang="en-US" b="1" i="1" dirty="0">
                <a:solidFill>
                  <a:srgbClr val="FF0000"/>
                </a:solidFill>
              </a:rPr>
              <a:t>printer daemon</a:t>
            </a:r>
            <a:r>
              <a:rPr lang="en-US" dirty="0">
                <a:solidFill>
                  <a:schemeClr val="accent1"/>
                </a:solidFill>
              </a:rPr>
              <a:t> will not notice anything wrong, but </a:t>
            </a:r>
            <a:r>
              <a:rPr lang="en-US" b="1" i="1" dirty="0">
                <a:solidFill>
                  <a:srgbClr val="FF0000"/>
                </a:solidFill>
              </a:rPr>
              <a:t>Process B</a:t>
            </a:r>
            <a:r>
              <a:rPr lang="en-US" dirty="0">
                <a:solidFill>
                  <a:schemeClr val="accent1"/>
                </a:solidFill>
              </a:rPr>
              <a:t> will never get its file printed.</a:t>
            </a:r>
          </a:p>
          <a:p>
            <a:pPr marL="0" indent="0">
              <a:buNone/>
            </a:pPr>
            <a:endParaRPr lang="en-US" dirty="0">
              <a:solidFill>
                <a:schemeClr val="accent1"/>
              </a:solidFill>
            </a:endParaRPr>
          </a:p>
          <a:p>
            <a:pPr marL="0" indent="0">
              <a:buNone/>
            </a:pPr>
            <a:r>
              <a:rPr lang="en-US" dirty="0">
                <a:solidFill>
                  <a:schemeClr val="accent1"/>
                </a:solidFill>
              </a:rPr>
              <a:t>Situations like this, where two or more processes are reading or writing some shared data and the final result depends on who runs precisely when, are called </a:t>
            </a:r>
            <a:r>
              <a:rPr lang="en-US" b="1" i="1" dirty="0">
                <a:solidFill>
                  <a:srgbClr val="FF0000"/>
                </a:solidFill>
              </a:rPr>
              <a:t>race conditions</a:t>
            </a:r>
            <a:r>
              <a:rPr lang="en-US" dirty="0">
                <a:solidFill>
                  <a:schemeClr val="accent1"/>
                </a:solidFill>
              </a:rPr>
              <a:t>.</a:t>
            </a:r>
          </a:p>
        </p:txBody>
      </p:sp>
    </p:spTree>
    <p:extLst>
      <p:ext uri="{BB962C8B-B14F-4D97-AF65-F5344CB8AC3E}">
        <p14:creationId xmlns:p14="http://schemas.microsoft.com/office/powerpoint/2010/main" val="495860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6091-4332-41FF-8B28-F6AC34CB4787}"/>
              </a:ext>
            </a:extLst>
          </p:cNvPr>
          <p:cNvSpPr>
            <a:spLocks noGrp="1"/>
          </p:cNvSpPr>
          <p:nvPr>
            <p:ph type="title"/>
          </p:nvPr>
        </p:nvSpPr>
        <p:spPr/>
        <p:txBody>
          <a:bodyPr/>
          <a:lstStyle/>
          <a:p>
            <a:r>
              <a:rPr lang="en-US" dirty="0">
                <a:solidFill>
                  <a:schemeClr val="accent1"/>
                </a:solidFill>
              </a:rPr>
              <a:t>Critical Section</a:t>
            </a:r>
          </a:p>
        </p:txBody>
      </p:sp>
      <p:sp>
        <p:nvSpPr>
          <p:cNvPr id="3" name="Content Placeholder 2">
            <a:extLst>
              <a:ext uri="{FF2B5EF4-FFF2-40B4-BE49-F238E27FC236}">
                <a16:creationId xmlns:a16="http://schemas.microsoft.com/office/drawing/2014/main" id="{89FEA9FF-4E1F-4517-8B11-5E8238F867A8}"/>
              </a:ext>
            </a:extLst>
          </p:cNvPr>
          <p:cNvSpPr>
            <a:spLocks noGrp="1"/>
          </p:cNvSpPr>
          <p:nvPr>
            <p:ph idx="1"/>
          </p:nvPr>
        </p:nvSpPr>
        <p:spPr/>
        <p:txBody>
          <a:bodyPr>
            <a:normAutofit lnSpcReduction="10000"/>
          </a:bodyPr>
          <a:lstStyle/>
          <a:p>
            <a:pPr marL="0" indent="0">
              <a:buNone/>
            </a:pPr>
            <a:r>
              <a:rPr lang="en-US" dirty="0">
                <a:solidFill>
                  <a:schemeClr val="accent1"/>
                </a:solidFill>
              </a:rPr>
              <a:t>How do we avoid </a:t>
            </a:r>
            <a:r>
              <a:rPr lang="en-US" b="1" i="1" dirty="0">
                <a:solidFill>
                  <a:srgbClr val="FF0000"/>
                </a:solidFill>
              </a:rPr>
              <a:t>race conditions</a:t>
            </a:r>
            <a:r>
              <a:rPr lang="en-US" dirty="0">
                <a:solidFill>
                  <a:schemeClr val="accent1"/>
                </a:solidFill>
              </a:rPr>
              <a:t>?</a:t>
            </a:r>
          </a:p>
          <a:p>
            <a:pPr lvl="1"/>
            <a:r>
              <a:rPr lang="en-US" dirty="0">
                <a:solidFill>
                  <a:schemeClr val="accent1"/>
                </a:solidFill>
              </a:rPr>
              <a:t>We must find a way to prohibit more than one process from reading and writing shared data at the same time.</a:t>
            </a:r>
          </a:p>
          <a:p>
            <a:pPr lvl="1"/>
            <a:r>
              <a:rPr lang="en-US" dirty="0">
                <a:solidFill>
                  <a:schemeClr val="accent1"/>
                </a:solidFill>
              </a:rPr>
              <a:t>In other words, what we need is </a:t>
            </a:r>
            <a:r>
              <a:rPr lang="en-US" b="1" i="1" dirty="0">
                <a:solidFill>
                  <a:srgbClr val="FF0000"/>
                </a:solidFill>
              </a:rPr>
              <a:t>mutual exclusion</a:t>
            </a:r>
            <a:r>
              <a:rPr lang="en-US" dirty="0">
                <a:solidFill>
                  <a:schemeClr val="accent1"/>
                </a:solidFill>
              </a:rPr>
              <a:t>. </a:t>
            </a:r>
          </a:p>
          <a:p>
            <a:pPr marL="0" indent="0">
              <a:buNone/>
            </a:pPr>
            <a:r>
              <a:rPr lang="en-US" dirty="0">
                <a:solidFill>
                  <a:schemeClr val="accent1"/>
                </a:solidFill>
              </a:rPr>
              <a:t>The problem of avoiding race conditions can also be formulated in a general way as follows:</a:t>
            </a:r>
          </a:p>
          <a:p>
            <a:pPr lvl="1"/>
            <a:r>
              <a:rPr lang="en-US" dirty="0">
                <a:solidFill>
                  <a:schemeClr val="accent1"/>
                </a:solidFill>
              </a:rPr>
              <a:t>Part of the time, a process is busy doing local computations and other things that do not lead to race conditions.</a:t>
            </a:r>
          </a:p>
          <a:p>
            <a:pPr lvl="1"/>
            <a:r>
              <a:rPr lang="en-US" dirty="0">
                <a:solidFill>
                  <a:schemeClr val="accent1"/>
                </a:solidFill>
              </a:rPr>
              <a:t>However, sometimes, a process has to access shared memory or files, which can lead to races. </a:t>
            </a:r>
          </a:p>
          <a:p>
            <a:pPr lvl="1"/>
            <a:r>
              <a:rPr lang="en-US" dirty="0">
                <a:solidFill>
                  <a:schemeClr val="accent1"/>
                </a:solidFill>
              </a:rPr>
              <a:t>That part of the program where the shared memory is accessed is called a </a:t>
            </a:r>
            <a:r>
              <a:rPr lang="en-US" b="1" i="1" dirty="0">
                <a:solidFill>
                  <a:srgbClr val="FF0000"/>
                </a:solidFill>
              </a:rPr>
              <a:t>critical section</a:t>
            </a:r>
            <a:r>
              <a:rPr lang="en-US" dirty="0">
                <a:solidFill>
                  <a:schemeClr val="accent1"/>
                </a:solidFill>
              </a:rPr>
              <a:t>.</a:t>
            </a:r>
          </a:p>
        </p:txBody>
      </p:sp>
    </p:spTree>
    <p:extLst>
      <p:ext uri="{BB962C8B-B14F-4D97-AF65-F5344CB8AC3E}">
        <p14:creationId xmlns:p14="http://schemas.microsoft.com/office/powerpoint/2010/main" val="2665977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FA379-55A5-4423-B4BB-42ACF84A1560}"/>
              </a:ext>
            </a:extLst>
          </p:cNvPr>
          <p:cNvSpPr>
            <a:spLocks noGrp="1"/>
          </p:cNvSpPr>
          <p:nvPr>
            <p:ph type="title"/>
          </p:nvPr>
        </p:nvSpPr>
        <p:spPr/>
        <p:txBody>
          <a:bodyPr/>
          <a:lstStyle/>
          <a:p>
            <a:r>
              <a:rPr lang="en-US" dirty="0">
                <a:solidFill>
                  <a:schemeClr val="accent1"/>
                </a:solidFill>
              </a:rPr>
              <a:t>Critical Section</a:t>
            </a:r>
            <a:endParaRPr lang="en-US" dirty="0"/>
          </a:p>
        </p:txBody>
      </p:sp>
      <p:sp>
        <p:nvSpPr>
          <p:cNvPr id="3" name="Content Placeholder 2">
            <a:extLst>
              <a:ext uri="{FF2B5EF4-FFF2-40B4-BE49-F238E27FC236}">
                <a16:creationId xmlns:a16="http://schemas.microsoft.com/office/drawing/2014/main" id="{97993263-A515-410B-826F-D124C8CC9FA1}"/>
              </a:ext>
            </a:extLst>
          </p:cNvPr>
          <p:cNvSpPr>
            <a:spLocks noGrp="1"/>
          </p:cNvSpPr>
          <p:nvPr>
            <p:ph idx="1"/>
          </p:nvPr>
        </p:nvSpPr>
        <p:spPr/>
        <p:txBody>
          <a:bodyPr/>
          <a:lstStyle/>
          <a:p>
            <a:pPr marL="0" indent="0">
              <a:buNone/>
            </a:pPr>
            <a:endParaRPr lang="en-US" dirty="0"/>
          </a:p>
        </p:txBody>
      </p:sp>
      <p:pic>
        <p:nvPicPr>
          <p:cNvPr id="5" name="Picture 4">
            <a:extLst>
              <a:ext uri="{FF2B5EF4-FFF2-40B4-BE49-F238E27FC236}">
                <a16:creationId xmlns:a16="http://schemas.microsoft.com/office/drawing/2014/main" id="{14C8657F-C5F6-4866-B57A-7FA9EDBF39CE}"/>
              </a:ext>
            </a:extLst>
          </p:cNvPr>
          <p:cNvPicPr>
            <a:picLocks noChangeAspect="1"/>
          </p:cNvPicPr>
          <p:nvPr/>
        </p:nvPicPr>
        <p:blipFill>
          <a:blip r:embed="rId2"/>
          <a:stretch>
            <a:fillRect/>
          </a:stretch>
        </p:blipFill>
        <p:spPr>
          <a:xfrm>
            <a:off x="838200" y="1690688"/>
            <a:ext cx="8763000" cy="4095750"/>
          </a:xfrm>
          <a:prstGeom prst="rect">
            <a:avLst/>
          </a:prstGeom>
        </p:spPr>
      </p:pic>
    </p:spTree>
    <p:extLst>
      <p:ext uri="{BB962C8B-B14F-4D97-AF65-F5344CB8AC3E}">
        <p14:creationId xmlns:p14="http://schemas.microsoft.com/office/powerpoint/2010/main" val="154003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D0163-C506-4A0B-AC3D-D49B6084F0C9}"/>
              </a:ext>
            </a:extLst>
          </p:cNvPr>
          <p:cNvSpPr>
            <a:spLocks noGrp="1"/>
          </p:cNvSpPr>
          <p:nvPr>
            <p:ph type="title"/>
          </p:nvPr>
        </p:nvSpPr>
        <p:spPr/>
        <p:txBody>
          <a:bodyPr/>
          <a:lstStyle/>
          <a:p>
            <a:r>
              <a:rPr lang="en-US" dirty="0">
                <a:solidFill>
                  <a:schemeClr val="accent1"/>
                </a:solidFill>
              </a:rPr>
              <a:t>Mutual Exclusion: Disabling Interrupts</a:t>
            </a:r>
          </a:p>
        </p:txBody>
      </p:sp>
      <p:sp>
        <p:nvSpPr>
          <p:cNvPr id="3" name="Content Placeholder 2">
            <a:extLst>
              <a:ext uri="{FF2B5EF4-FFF2-40B4-BE49-F238E27FC236}">
                <a16:creationId xmlns:a16="http://schemas.microsoft.com/office/drawing/2014/main" id="{1AFBA21C-EE56-45A5-98DE-AE4442638851}"/>
              </a:ext>
            </a:extLst>
          </p:cNvPr>
          <p:cNvSpPr>
            <a:spLocks noGrp="1"/>
          </p:cNvSpPr>
          <p:nvPr>
            <p:ph idx="1"/>
          </p:nvPr>
        </p:nvSpPr>
        <p:spPr/>
        <p:txBody>
          <a:bodyPr>
            <a:normAutofit fontScale="92500" lnSpcReduction="20000"/>
          </a:bodyPr>
          <a:lstStyle/>
          <a:p>
            <a:pPr marL="0" indent="0">
              <a:buNone/>
            </a:pPr>
            <a:r>
              <a:rPr lang="en-US" dirty="0">
                <a:solidFill>
                  <a:schemeClr val="accent1"/>
                </a:solidFill>
              </a:rPr>
              <a:t>On a </a:t>
            </a:r>
            <a:r>
              <a:rPr lang="en-US" b="1" i="1" dirty="0">
                <a:solidFill>
                  <a:srgbClr val="FF0000"/>
                </a:solidFill>
              </a:rPr>
              <a:t>uniprocessor</a:t>
            </a:r>
            <a:r>
              <a:rPr lang="en-US" dirty="0">
                <a:solidFill>
                  <a:schemeClr val="accent1"/>
                </a:solidFill>
              </a:rPr>
              <a:t> system, the simplest solution is to have each process </a:t>
            </a:r>
          </a:p>
          <a:p>
            <a:pPr lvl="1"/>
            <a:r>
              <a:rPr lang="en-US" dirty="0">
                <a:solidFill>
                  <a:schemeClr val="accent1"/>
                </a:solidFill>
              </a:rPr>
              <a:t>disable all interrupts just after entering its critical section </a:t>
            </a:r>
          </a:p>
          <a:p>
            <a:pPr lvl="1"/>
            <a:r>
              <a:rPr lang="en-US" dirty="0">
                <a:solidFill>
                  <a:schemeClr val="accent1"/>
                </a:solidFill>
              </a:rPr>
              <a:t>re-enable them just before leaving it</a:t>
            </a:r>
          </a:p>
          <a:p>
            <a:pPr marL="0" indent="0">
              <a:buNone/>
            </a:pPr>
            <a:r>
              <a:rPr lang="en-US" dirty="0">
                <a:solidFill>
                  <a:schemeClr val="accent1"/>
                </a:solidFill>
              </a:rPr>
              <a:t>With interrupts disabled, no clock interrupts can occur to trigger a </a:t>
            </a:r>
            <a:r>
              <a:rPr lang="en-US" b="1" i="1" dirty="0">
                <a:solidFill>
                  <a:srgbClr val="FF0000"/>
                </a:solidFill>
              </a:rPr>
              <a:t>context switch </a:t>
            </a:r>
            <a:r>
              <a:rPr lang="en-US" dirty="0">
                <a:solidFill>
                  <a:schemeClr val="accent1"/>
                </a:solidFill>
              </a:rPr>
              <a:t>to another process.</a:t>
            </a:r>
          </a:p>
          <a:p>
            <a:pPr lvl="1"/>
            <a:r>
              <a:rPr lang="en-US" dirty="0">
                <a:solidFill>
                  <a:schemeClr val="accent1"/>
                </a:solidFill>
              </a:rPr>
              <a:t>Thus, once a process has disabled interrupts, it can examine and update the shared memory without fear that any other processes will intervene.</a:t>
            </a:r>
          </a:p>
          <a:p>
            <a:pPr lvl="1"/>
            <a:r>
              <a:rPr lang="en-US" dirty="0">
                <a:solidFill>
                  <a:schemeClr val="accent1"/>
                </a:solidFill>
              </a:rPr>
              <a:t>It is unwise to give user processes the power to turn off interrupts.</a:t>
            </a:r>
          </a:p>
          <a:p>
            <a:pPr lvl="2"/>
            <a:r>
              <a:rPr lang="en-US" dirty="0">
                <a:solidFill>
                  <a:schemeClr val="accent1"/>
                </a:solidFill>
              </a:rPr>
              <a:t>What if one of them did it, and never turned them on again?</a:t>
            </a:r>
          </a:p>
          <a:p>
            <a:pPr lvl="2"/>
            <a:r>
              <a:rPr lang="en-US" dirty="0">
                <a:solidFill>
                  <a:schemeClr val="accent1"/>
                </a:solidFill>
              </a:rPr>
              <a:t>That could be the end of the system.</a:t>
            </a:r>
          </a:p>
          <a:p>
            <a:pPr lvl="1"/>
            <a:r>
              <a:rPr lang="en-US" dirty="0">
                <a:solidFill>
                  <a:schemeClr val="accent1"/>
                </a:solidFill>
              </a:rPr>
              <a:t>Moreover, disabling interrupts cannot avoid race conditions on </a:t>
            </a:r>
            <a:r>
              <a:rPr lang="en-US" b="1" i="1" dirty="0">
                <a:solidFill>
                  <a:srgbClr val="FF0000"/>
                </a:solidFill>
              </a:rPr>
              <a:t>multiprocessor</a:t>
            </a:r>
            <a:r>
              <a:rPr lang="en-US" dirty="0">
                <a:solidFill>
                  <a:schemeClr val="accent1"/>
                </a:solidFill>
              </a:rPr>
              <a:t> system.</a:t>
            </a:r>
          </a:p>
          <a:p>
            <a:pPr lvl="2"/>
            <a:r>
              <a:rPr lang="en-US" dirty="0">
                <a:solidFill>
                  <a:schemeClr val="accent1"/>
                </a:solidFill>
              </a:rPr>
              <a:t>Disabling interrupts affects only the CPU that executed the </a:t>
            </a:r>
            <a:r>
              <a:rPr lang="en-US" i="1" dirty="0"/>
              <a:t>CLI</a:t>
            </a:r>
            <a:r>
              <a:rPr lang="en-US" dirty="0">
                <a:solidFill>
                  <a:schemeClr val="accent1"/>
                </a:solidFill>
              </a:rPr>
              <a:t> instruction.</a:t>
            </a:r>
          </a:p>
          <a:p>
            <a:pPr lvl="2"/>
            <a:r>
              <a:rPr lang="en-US" dirty="0">
                <a:solidFill>
                  <a:schemeClr val="accent1"/>
                </a:solidFill>
              </a:rPr>
              <a:t>Disabling interrupts is often a useful technique within the OS kernel itself but it is not appropriate as a general mutual exclusion mechanism for user processes.</a:t>
            </a:r>
          </a:p>
          <a:p>
            <a:pPr marL="457200" lvl="1" indent="0">
              <a:buNone/>
            </a:pPr>
            <a:endParaRPr lang="en-US" dirty="0">
              <a:solidFill>
                <a:schemeClr val="accent1"/>
              </a:solidFill>
            </a:endParaRPr>
          </a:p>
        </p:txBody>
      </p:sp>
    </p:spTree>
    <p:extLst>
      <p:ext uri="{BB962C8B-B14F-4D97-AF65-F5344CB8AC3E}">
        <p14:creationId xmlns:p14="http://schemas.microsoft.com/office/powerpoint/2010/main" val="1621139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D0163-C506-4A0B-AC3D-D49B6084F0C9}"/>
              </a:ext>
            </a:extLst>
          </p:cNvPr>
          <p:cNvSpPr>
            <a:spLocks noGrp="1"/>
          </p:cNvSpPr>
          <p:nvPr>
            <p:ph type="title"/>
          </p:nvPr>
        </p:nvSpPr>
        <p:spPr/>
        <p:txBody>
          <a:bodyPr/>
          <a:lstStyle/>
          <a:p>
            <a:r>
              <a:rPr lang="en-US" dirty="0">
                <a:solidFill>
                  <a:schemeClr val="accent1"/>
                </a:solidFill>
              </a:rPr>
              <a:t>Mutual Exclusion: Spinlocks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63D0E251-D636-4574-AA03-37267FACBA29}"/>
                  </a:ext>
                </a:extLst>
              </p:cNvPr>
              <p:cNvSpPr>
                <a:spLocks noGrp="1"/>
              </p:cNvSpPr>
              <p:nvPr>
                <p:ph idx="1"/>
              </p:nvPr>
            </p:nvSpPr>
            <p:spPr>
              <a:xfrm>
                <a:off x="904875" y="1825625"/>
                <a:ext cx="10515600" cy="4351338"/>
              </a:xfrm>
            </p:spPr>
            <p:txBody>
              <a:bodyPr>
                <a:normAutofit fontScale="85000" lnSpcReduction="10000"/>
              </a:bodyPr>
              <a:lstStyle/>
              <a:p>
                <a:pPr marL="0" indent="0">
                  <a:buNone/>
                </a:pPr>
                <a:r>
                  <a:rPr lang="en-US" b="1" i="1" u="sng" dirty="0">
                    <a:solidFill>
                      <a:srgbClr val="FF0000"/>
                    </a:solidFill>
                  </a:rPr>
                  <a:t>The TSL Instruction</a:t>
                </a:r>
                <a:r>
                  <a:rPr lang="en-US" b="1" i="1" dirty="0">
                    <a:solidFill>
                      <a:srgbClr val="FF0000"/>
                    </a:solidFill>
                  </a:rPr>
                  <a:t>:</a:t>
                </a:r>
              </a:p>
              <a:p>
                <a:pPr marL="0" indent="0">
                  <a:buNone/>
                </a:pPr>
                <a:r>
                  <a:rPr lang="en-US" dirty="0">
                    <a:solidFill>
                      <a:schemeClr val="accent1"/>
                    </a:solidFill>
                  </a:rPr>
                  <a:t>Modern computers are multi-core processors so they have an instruction like:</a:t>
                </a:r>
              </a:p>
              <a:p>
                <a:pPr marL="0" indent="0">
                  <a:buNone/>
                </a:pPr>
                <a:r>
                  <a:rPr lang="en-US" dirty="0">
                    <a:solidFill>
                      <a:schemeClr val="accent1"/>
                    </a:solidFill>
                  </a:rPr>
                  <a:t>	</a:t>
                </a:r>
              </a:p>
              <a:p>
                <a:pPr marL="0" indent="0">
                  <a:buNone/>
                </a:pPr>
                <a:endParaRPr lang="en-US" dirty="0">
                  <a:solidFill>
                    <a:schemeClr val="accent1"/>
                  </a:solidFill>
                </a:endParaRPr>
              </a:p>
              <a:p>
                <a:pPr marL="0" indent="0">
                  <a:buNone/>
                </a:pPr>
                <a:r>
                  <a:rPr lang="en-US" dirty="0">
                    <a:solidFill>
                      <a:schemeClr val="accent1"/>
                    </a:solidFill>
                  </a:rPr>
                  <a:t>The </a:t>
                </a:r>
                <a:r>
                  <a:rPr lang="en-US" b="1" i="1" dirty="0">
                    <a:solidFill>
                      <a:srgbClr val="FF0000"/>
                    </a:solidFill>
                  </a:rPr>
                  <a:t>Test-and-Set</a:t>
                </a:r>
                <a:r>
                  <a:rPr lang="en-US" dirty="0">
                    <a:solidFill>
                      <a:schemeClr val="accent1"/>
                    </a:solidFill>
                  </a:rPr>
                  <a:t> (</a:t>
                </a:r>
                <a:r>
                  <a:rPr lang="en-US" b="1" i="1" dirty="0">
                    <a:solidFill>
                      <a:srgbClr val="FF0000"/>
                    </a:solidFill>
                  </a:rPr>
                  <a:t>TSL</a:t>
                </a:r>
                <a:r>
                  <a:rPr lang="en-US" dirty="0">
                    <a:solidFill>
                      <a:schemeClr val="accent1"/>
                    </a:solidFill>
                  </a:rPr>
                  <a:t>) instruction works as follows:</a:t>
                </a:r>
              </a:p>
              <a:p>
                <a:pPr lvl="1"/>
                <a:r>
                  <a:rPr lang="en-US" dirty="0">
                    <a:solidFill>
                      <a:schemeClr val="accent1"/>
                    </a:solidFill>
                  </a:rPr>
                  <a:t>It reads the content of the memory word </a:t>
                </a:r>
                <a14:m>
                  <m:oMath xmlns:m="http://schemas.openxmlformats.org/officeDocument/2006/math">
                    <m:r>
                      <a:rPr lang="en-US" b="0" i="1" smtClean="0">
                        <a:solidFill>
                          <a:schemeClr val="tx1"/>
                        </a:solidFill>
                        <a:latin typeface="Cambria Math" panose="02040503050406030204" pitchFamily="18" charset="0"/>
                      </a:rPr>
                      <m:t>𝐿𝑂𝐶𝐾</m:t>
                    </m:r>
                  </m:oMath>
                </a14:m>
                <a:r>
                  <a:rPr lang="en-US" dirty="0">
                    <a:solidFill>
                      <a:schemeClr val="accent1"/>
                    </a:solidFill>
                  </a:rPr>
                  <a:t> into register </a:t>
                </a:r>
                <a14:m>
                  <m:oMath xmlns:m="http://schemas.openxmlformats.org/officeDocument/2006/math">
                    <m:r>
                      <a:rPr lang="en-US" b="0" i="1" smtClean="0">
                        <a:latin typeface="Cambria Math" panose="02040503050406030204" pitchFamily="18" charset="0"/>
                      </a:rPr>
                      <m:t>𝑅𝑋</m:t>
                    </m:r>
                  </m:oMath>
                </a14:m>
                <a:r>
                  <a:rPr lang="en-US" dirty="0">
                    <a:solidFill>
                      <a:schemeClr val="accent1"/>
                    </a:solidFill>
                  </a:rPr>
                  <a:t> and stores a value of </a:t>
                </a:r>
                <a14:m>
                  <m:oMath xmlns:m="http://schemas.openxmlformats.org/officeDocument/2006/math">
                    <m:r>
                      <a:rPr lang="en-US" b="0" i="1" smtClean="0">
                        <a:latin typeface="Cambria Math" panose="02040503050406030204" pitchFamily="18" charset="0"/>
                      </a:rPr>
                      <m:t>1</m:t>
                    </m:r>
                  </m:oMath>
                </a14:m>
                <a:r>
                  <a:rPr lang="en-US" dirty="0">
                    <a:solidFill>
                      <a:schemeClr val="accent1"/>
                    </a:solidFill>
                  </a:rPr>
                  <a:t> into memory address </a:t>
                </a:r>
                <a14:m>
                  <m:oMath xmlns:m="http://schemas.openxmlformats.org/officeDocument/2006/math">
                    <m:r>
                      <a:rPr lang="en-US" i="1">
                        <a:latin typeface="Cambria Math" panose="02040503050406030204" pitchFamily="18" charset="0"/>
                      </a:rPr>
                      <m:t>𝐿𝑂𝐶𝐾</m:t>
                    </m:r>
                  </m:oMath>
                </a14:m>
                <a:r>
                  <a:rPr lang="en-US" dirty="0">
                    <a:solidFill>
                      <a:schemeClr val="accent1"/>
                    </a:solidFill>
                  </a:rPr>
                  <a:t>. </a:t>
                </a:r>
              </a:p>
              <a:p>
                <a:pPr lvl="1"/>
                <a:r>
                  <a:rPr lang="en-US" dirty="0">
                    <a:solidFill>
                      <a:schemeClr val="accent1"/>
                    </a:solidFill>
                  </a:rPr>
                  <a:t>The operations of reading the word and storing into it are guaranteed to be </a:t>
                </a:r>
                <a:r>
                  <a:rPr lang="en-US" b="1" i="1" dirty="0">
                    <a:solidFill>
                      <a:srgbClr val="FF0000"/>
                    </a:solidFill>
                  </a:rPr>
                  <a:t>indivisible</a:t>
                </a:r>
                <a:r>
                  <a:rPr lang="en-US" dirty="0">
                    <a:solidFill>
                      <a:schemeClr val="accent1"/>
                    </a:solidFill>
                  </a:rPr>
                  <a:t>, i.e., no other processors can access the memory word until the </a:t>
                </a:r>
                <a:r>
                  <a:rPr lang="en-US" b="1" i="1" dirty="0">
                    <a:solidFill>
                      <a:srgbClr val="FF0000"/>
                    </a:solidFill>
                  </a:rPr>
                  <a:t>TSL</a:t>
                </a:r>
                <a:r>
                  <a:rPr lang="en-US" dirty="0">
                    <a:solidFill>
                      <a:schemeClr val="accent1"/>
                    </a:solidFill>
                  </a:rPr>
                  <a:t> instruction is finished.</a:t>
                </a:r>
              </a:p>
              <a:p>
                <a:pPr lvl="1"/>
                <a:r>
                  <a:rPr lang="en-US" dirty="0">
                    <a:solidFill>
                      <a:schemeClr val="accent1"/>
                    </a:solidFill>
                  </a:rPr>
                  <a:t>The processor executing the </a:t>
                </a:r>
                <a:r>
                  <a:rPr lang="en-US" b="1" i="1" dirty="0">
                    <a:solidFill>
                      <a:srgbClr val="FF0000"/>
                    </a:solidFill>
                  </a:rPr>
                  <a:t>TSL</a:t>
                </a:r>
                <a:r>
                  <a:rPr lang="en-US" dirty="0">
                    <a:solidFill>
                      <a:schemeClr val="accent1"/>
                    </a:solidFill>
                  </a:rPr>
                  <a:t> instruction locks the memory bus to prohibit other processors from accessing memory until it is done.</a:t>
                </a:r>
              </a:p>
              <a:p>
                <a:pPr marL="0" indent="0">
                  <a:buNone/>
                </a:pPr>
                <a:r>
                  <a:rPr lang="en-US" dirty="0">
                    <a:solidFill>
                      <a:schemeClr val="accent1"/>
                    </a:solidFill>
                  </a:rPr>
                  <a:t> </a:t>
                </a:r>
              </a:p>
            </p:txBody>
          </p:sp>
        </mc:Choice>
        <mc:Fallback xmlns="">
          <p:sp>
            <p:nvSpPr>
              <p:cNvPr id="7" name="Content Placeholder 6">
                <a:extLst>
                  <a:ext uri="{FF2B5EF4-FFF2-40B4-BE49-F238E27FC236}">
                    <a16:creationId xmlns:a16="http://schemas.microsoft.com/office/drawing/2014/main" id="{63D0E251-D636-4574-AA03-37267FACBA29}"/>
                  </a:ext>
                </a:extLst>
              </p:cNvPr>
              <p:cNvSpPr>
                <a:spLocks noGrp="1" noRot="1" noChangeAspect="1" noMove="1" noResize="1" noEditPoints="1" noAdjustHandles="1" noChangeArrowheads="1" noChangeShapeType="1" noTextEdit="1"/>
              </p:cNvSpPr>
              <p:nvPr>
                <p:ph idx="1"/>
              </p:nvPr>
            </p:nvSpPr>
            <p:spPr>
              <a:xfrm>
                <a:off x="904875" y="1825625"/>
                <a:ext cx="10515600" cy="4351338"/>
              </a:xfrm>
              <a:blipFill>
                <a:blip r:embed="rId2"/>
                <a:stretch>
                  <a:fillRect l="-870" t="-2661"/>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C9DF10F3-5EE6-4ACE-B25D-147346026A43}"/>
              </a:ext>
            </a:extLst>
          </p:cNvPr>
          <p:cNvPicPr>
            <a:picLocks noChangeAspect="1"/>
          </p:cNvPicPr>
          <p:nvPr/>
        </p:nvPicPr>
        <p:blipFill>
          <a:blip r:embed="rId3"/>
          <a:stretch>
            <a:fillRect/>
          </a:stretch>
        </p:blipFill>
        <p:spPr>
          <a:xfrm>
            <a:off x="4565332" y="2690812"/>
            <a:ext cx="2711768" cy="695325"/>
          </a:xfrm>
          <a:prstGeom prst="rect">
            <a:avLst/>
          </a:prstGeom>
        </p:spPr>
      </p:pic>
    </p:spTree>
    <p:extLst>
      <p:ext uri="{BB962C8B-B14F-4D97-AF65-F5344CB8AC3E}">
        <p14:creationId xmlns:p14="http://schemas.microsoft.com/office/powerpoint/2010/main" val="1875029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D0163-C506-4A0B-AC3D-D49B6084F0C9}"/>
              </a:ext>
            </a:extLst>
          </p:cNvPr>
          <p:cNvSpPr>
            <a:spLocks noGrp="1"/>
          </p:cNvSpPr>
          <p:nvPr>
            <p:ph type="title"/>
          </p:nvPr>
        </p:nvSpPr>
        <p:spPr/>
        <p:txBody>
          <a:bodyPr/>
          <a:lstStyle/>
          <a:p>
            <a:r>
              <a:rPr lang="en-US" dirty="0">
                <a:solidFill>
                  <a:schemeClr val="accent1"/>
                </a:solidFill>
              </a:rPr>
              <a:t>Mutual Exclusion: Spinlock</a:t>
            </a:r>
          </a:p>
        </p:txBody>
      </p:sp>
      <p:sp>
        <p:nvSpPr>
          <p:cNvPr id="7" name="Content Placeholder 6">
            <a:extLst>
              <a:ext uri="{FF2B5EF4-FFF2-40B4-BE49-F238E27FC236}">
                <a16:creationId xmlns:a16="http://schemas.microsoft.com/office/drawing/2014/main" id="{63D0E251-D636-4574-AA03-37267FACBA29}"/>
              </a:ext>
            </a:extLst>
          </p:cNvPr>
          <p:cNvSpPr>
            <a:spLocks noGrp="1"/>
          </p:cNvSpPr>
          <p:nvPr>
            <p:ph idx="1"/>
          </p:nvPr>
        </p:nvSpPr>
        <p:spPr>
          <a:xfrm>
            <a:off x="904875" y="1825625"/>
            <a:ext cx="10515600" cy="4351338"/>
          </a:xfrm>
        </p:spPr>
        <p:txBody>
          <a:bodyPr>
            <a:normAutofit/>
          </a:bodyPr>
          <a:lstStyle/>
          <a:p>
            <a:pPr marL="0" indent="0">
              <a:buNone/>
            </a:pPr>
            <a:r>
              <a:rPr lang="en-US" b="1" i="1" u="sng" dirty="0">
                <a:solidFill>
                  <a:srgbClr val="FF0000"/>
                </a:solidFill>
              </a:rPr>
              <a:t>The TSL Instruction</a:t>
            </a:r>
            <a:r>
              <a:rPr lang="en-US" b="1" i="1" dirty="0">
                <a:solidFill>
                  <a:srgbClr val="FF0000"/>
                </a:solidFill>
              </a:rPr>
              <a:t>:</a:t>
            </a:r>
          </a:p>
          <a:p>
            <a:pPr marL="0" indent="0">
              <a:buNone/>
            </a:pPr>
            <a:endParaRPr lang="en-US" b="1" i="1" dirty="0">
              <a:solidFill>
                <a:srgbClr val="FF0000"/>
              </a:solidFill>
            </a:endParaRPr>
          </a:p>
          <a:p>
            <a:pPr marL="0" indent="0">
              <a:buNone/>
            </a:pPr>
            <a:endParaRPr lang="en-US" b="1" i="1" dirty="0">
              <a:solidFill>
                <a:srgbClr val="FF0000"/>
              </a:solidFill>
            </a:endParaRPr>
          </a:p>
          <a:p>
            <a:pPr marL="0" indent="0">
              <a:buNone/>
            </a:pPr>
            <a:r>
              <a:rPr lang="en-US" dirty="0">
                <a:solidFill>
                  <a:schemeClr val="accent1"/>
                </a:solidFill>
              </a:rPr>
              <a:t>	</a:t>
            </a:r>
          </a:p>
        </p:txBody>
      </p:sp>
      <p:pic>
        <p:nvPicPr>
          <p:cNvPr id="4" name="Picture 3">
            <a:extLst>
              <a:ext uri="{FF2B5EF4-FFF2-40B4-BE49-F238E27FC236}">
                <a16:creationId xmlns:a16="http://schemas.microsoft.com/office/drawing/2014/main" id="{FD5082A3-345E-43F2-9838-8F3375D13402}"/>
              </a:ext>
            </a:extLst>
          </p:cNvPr>
          <p:cNvPicPr>
            <a:picLocks noChangeAspect="1"/>
          </p:cNvPicPr>
          <p:nvPr/>
        </p:nvPicPr>
        <p:blipFill>
          <a:blip r:embed="rId2"/>
          <a:stretch>
            <a:fillRect/>
          </a:stretch>
        </p:blipFill>
        <p:spPr>
          <a:xfrm>
            <a:off x="2133600" y="2938462"/>
            <a:ext cx="8058150" cy="2581275"/>
          </a:xfrm>
          <a:prstGeom prst="rect">
            <a:avLst/>
          </a:prstGeom>
        </p:spPr>
      </p:pic>
    </p:spTree>
    <p:extLst>
      <p:ext uri="{BB962C8B-B14F-4D97-AF65-F5344CB8AC3E}">
        <p14:creationId xmlns:p14="http://schemas.microsoft.com/office/powerpoint/2010/main" val="2739124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7EB1-F81E-449C-81B6-A988B1FA7474}"/>
              </a:ext>
            </a:extLst>
          </p:cNvPr>
          <p:cNvSpPr>
            <a:spLocks noGrp="1"/>
          </p:cNvSpPr>
          <p:nvPr>
            <p:ph type="title"/>
          </p:nvPr>
        </p:nvSpPr>
        <p:spPr/>
        <p:txBody>
          <a:bodyPr/>
          <a:lstStyle/>
          <a:p>
            <a:r>
              <a:rPr lang="en-US" dirty="0">
                <a:solidFill>
                  <a:schemeClr val="accent1"/>
                </a:solidFill>
              </a:rPr>
              <a:t>Mutual Exclusion: Spinlock</a:t>
            </a:r>
            <a:endParaRPr lang="en-US" dirty="0"/>
          </a:p>
        </p:txBody>
      </p:sp>
      <p:sp>
        <p:nvSpPr>
          <p:cNvPr id="3" name="Content Placeholder 2">
            <a:extLst>
              <a:ext uri="{FF2B5EF4-FFF2-40B4-BE49-F238E27FC236}">
                <a16:creationId xmlns:a16="http://schemas.microsoft.com/office/drawing/2014/main" id="{A662C8EA-78B0-4C48-B063-CA1E4C656D6B}"/>
              </a:ext>
            </a:extLst>
          </p:cNvPr>
          <p:cNvSpPr>
            <a:spLocks noGrp="1"/>
          </p:cNvSpPr>
          <p:nvPr>
            <p:ph idx="1"/>
          </p:nvPr>
        </p:nvSpPr>
        <p:spPr/>
        <p:txBody>
          <a:bodyPr/>
          <a:lstStyle/>
          <a:p>
            <a:pPr marL="0" indent="0">
              <a:buNone/>
            </a:pPr>
            <a:r>
              <a:rPr lang="en-US" dirty="0">
                <a:solidFill>
                  <a:schemeClr val="accent1"/>
                </a:solidFill>
              </a:rPr>
              <a:t>An alternative to </a:t>
            </a:r>
            <a:r>
              <a:rPr lang="en-US" b="1" i="1" dirty="0">
                <a:solidFill>
                  <a:srgbClr val="FF0000"/>
                </a:solidFill>
              </a:rPr>
              <a:t>TSL </a:t>
            </a:r>
            <a:r>
              <a:rPr lang="en-US" dirty="0">
                <a:solidFill>
                  <a:schemeClr val="accent1"/>
                </a:solidFill>
              </a:rPr>
              <a:t>is </a:t>
            </a:r>
            <a:r>
              <a:rPr lang="en-US" b="1" i="1" dirty="0">
                <a:solidFill>
                  <a:srgbClr val="FF0000"/>
                </a:solidFill>
              </a:rPr>
              <a:t>XCHG</a:t>
            </a:r>
            <a:r>
              <a:rPr lang="en-US" dirty="0">
                <a:solidFill>
                  <a:schemeClr val="accent1"/>
                </a:solidFill>
              </a:rPr>
              <a:t>, which exchanges the contents of two locations atomically, for example, a register and a memory word.</a:t>
            </a:r>
          </a:p>
          <a:p>
            <a:pPr lvl="1"/>
            <a:r>
              <a:rPr lang="en-US" dirty="0">
                <a:solidFill>
                  <a:schemeClr val="accent1"/>
                </a:solidFill>
              </a:rPr>
              <a:t>All Intel x86 CPUs use the </a:t>
            </a:r>
            <a:r>
              <a:rPr lang="en-US" b="1" i="1" dirty="0">
                <a:solidFill>
                  <a:srgbClr val="FF0000"/>
                </a:solidFill>
              </a:rPr>
              <a:t>XCHG </a:t>
            </a:r>
            <a:r>
              <a:rPr lang="en-US" dirty="0">
                <a:solidFill>
                  <a:schemeClr val="accent1"/>
                </a:solidFill>
              </a:rPr>
              <a:t>instruction for low-level synchronization.</a:t>
            </a:r>
          </a:p>
          <a:p>
            <a:pPr lvl="1"/>
            <a:endParaRPr lang="en-US" dirty="0">
              <a:solidFill>
                <a:schemeClr val="accent1"/>
              </a:solidFill>
            </a:endParaRPr>
          </a:p>
          <a:p>
            <a:pPr marL="457200" lvl="1" indent="0">
              <a:buNone/>
            </a:pPr>
            <a:endParaRPr lang="en-US" dirty="0">
              <a:solidFill>
                <a:schemeClr val="accent1"/>
              </a:solidFill>
            </a:endParaRPr>
          </a:p>
        </p:txBody>
      </p:sp>
      <p:pic>
        <p:nvPicPr>
          <p:cNvPr id="7" name="Picture 6">
            <a:extLst>
              <a:ext uri="{FF2B5EF4-FFF2-40B4-BE49-F238E27FC236}">
                <a16:creationId xmlns:a16="http://schemas.microsoft.com/office/drawing/2014/main" id="{3FB3A9A4-5343-4AB3-929D-040AB538F219}"/>
              </a:ext>
            </a:extLst>
          </p:cNvPr>
          <p:cNvPicPr>
            <a:picLocks noChangeAspect="1"/>
          </p:cNvPicPr>
          <p:nvPr/>
        </p:nvPicPr>
        <p:blipFill>
          <a:blip r:embed="rId2"/>
          <a:stretch>
            <a:fillRect/>
          </a:stretch>
        </p:blipFill>
        <p:spPr>
          <a:xfrm>
            <a:off x="1643062" y="3376613"/>
            <a:ext cx="8905875" cy="2800350"/>
          </a:xfrm>
          <a:prstGeom prst="rect">
            <a:avLst/>
          </a:prstGeom>
        </p:spPr>
      </p:pic>
    </p:spTree>
    <p:extLst>
      <p:ext uri="{BB962C8B-B14F-4D97-AF65-F5344CB8AC3E}">
        <p14:creationId xmlns:p14="http://schemas.microsoft.com/office/powerpoint/2010/main" val="3378071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C9F3A-D66A-4127-823C-1E85F997AAC3}"/>
              </a:ext>
            </a:extLst>
          </p:cNvPr>
          <p:cNvSpPr>
            <a:spLocks noGrp="1"/>
          </p:cNvSpPr>
          <p:nvPr>
            <p:ph type="title"/>
          </p:nvPr>
        </p:nvSpPr>
        <p:spPr/>
        <p:txBody>
          <a:bodyPr/>
          <a:lstStyle/>
          <a:p>
            <a:r>
              <a:rPr lang="en-US" dirty="0">
                <a:solidFill>
                  <a:schemeClr val="accent1"/>
                </a:solidFill>
              </a:rPr>
              <a:t>Mutual Exclusion: Spinlock</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1586D3-1F9E-4CA0-ABCE-8ED020AA1078}"/>
                  </a:ext>
                </a:extLst>
              </p:cNvPr>
              <p:cNvSpPr>
                <a:spLocks noGrp="1"/>
              </p:cNvSpPr>
              <p:nvPr>
                <p:ph idx="1"/>
              </p:nvPr>
            </p:nvSpPr>
            <p:spPr/>
            <p:txBody>
              <a:bodyPr/>
              <a:lstStyle/>
              <a:p>
                <a:pPr marL="0" indent="0">
                  <a:buNone/>
                </a:pPr>
                <a:r>
                  <a:rPr lang="en-US" dirty="0">
                    <a:solidFill>
                      <a:schemeClr val="accent1"/>
                    </a:solidFill>
                  </a:rPr>
                  <a:t>A spinlock that uses </a:t>
                </a:r>
                <a:r>
                  <a:rPr lang="en-US" b="1" i="1" dirty="0">
                    <a:solidFill>
                      <a:srgbClr val="FF0000"/>
                    </a:solidFill>
                  </a:rPr>
                  <a:t>TSL </a:t>
                </a:r>
                <a:r>
                  <a:rPr lang="en-US" dirty="0">
                    <a:solidFill>
                      <a:schemeClr val="accent1"/>
                    </a:solidFill>
                  </a:rPr>
                  <a:t>tends to generate </a:t>
                </a:r>
                <a:r>
                  <a:rPr lang="en-US" b="1" i="1" dirty="0">
                    <a:solidFill>
                      <a:srgbClr val="FF0000"/>
                    </a:solidFill>
                  </a:rPr>
                  <a:t>high coherence traffic</a:t>
                </a:r>
                <a:r>
                  <a:rPr lang="en-US" i="1" dirty="0">
                    <a:solidFill>
                      <a:schemeClr val="accent1"/>
                    </a:solidFill>
                  </a:rPr>
                  <a:t>:</a:t>
                </a:r>
              </a:p>
              <a:p>
                <a:pPr marL="0" indent="0">
                  <a:buNone/>
                </a:pPr>
                <a:endParaRPr lang="en-US" dirty="0">
                  <a:solidFill>
                    <a:schemeClr val="accent1"/>
                  </a:solidFill>
                </a:endParaRPr>
              </a:p>
              <a:p>
                <a:pPr lvl="1"/>
                <a:r>
                  <a:rPr lang="en-US" dirty="0">
                    <a:solidFill>
                      <a:schemeClr val="accent1"/>
                    </a:solidFill>
                  </a:rPr>
                  <a:t>When each thread spins on a lock using TSL, it writes a value of </a:t>
                </a:r>
                <a14:m>
                  <m:oMath xmlns:m="http://schemas.openxmlformats.org/officeDocument/2006/math">
                    <m:r>
                      <a:rPr lang="en-US" b="0" i="1" smtClean="0">
                        <a:solidFill>
                          <a:schemeClr val="tx1"/>
                        </a:solidFill>
                        <a:latin typeface="Cambria Math" panose="02040503050406030204" pitchFamily="18" charset="0"/>
                      </a:rPr>
                      <m:t>1</m:t>
                    </m:r>
                    <m:r>
                      <a:rPr lang="en-US" b="0" i="1" smtClean="0">
                        <a:solidFill>
                          <a:schemeClr val="accent1"/>
                        </a:solidFill>
                        <a:latin typeface="Cambria Math" panose="02040503050406030204" pitchFamily="18" charset="0"/>
                      </a:rPr>
                      <m:t> </m:t>
                    </m:r>
                  </m:oMath>
                </a14:m>
                <a:r>
                  <a:rPr lang="en-US" dirty="0">
                    <a:solidFill>
                      <a:schemeClr val="accent1"/>
                    </a:solidFill>
                  </a:rPr>
                  <a:t>to the memory location of the lock.</a:t>
                </a:r>
              </a:p>
              <a:p>
                <a:pPr marL="457200" lvl="1" indent="0">
                  <a:buNone/>
                </a:pPr>
                <a:endParaRPr lang="en-US" dirty="0">
                  <a:solidFill>
                    <a:schemeClr val="accent1"/>
                  </a:solidFill>
                </a:endParaRPr>
              </a:p>
              <a:p>
                <a:pPr lvl="1"/>
                <a:r>
                  <a:rPr lang="en-US" dirty="0">
                    <a:solidFill>
                      <a:schemeClr val="accent1"/>
                    </a:solidFill>
                  </a:rPr>
                  <a:t>This </a:t>
                </a:r>
                <a:r>
                  <a:rPr lang="en-US" b="1" i="1" dirty="0">
                    <a:solidFill>
                      <a:srgbClr val="FF0000"/>
                    </a:solidFill>
                  </a:rPr>
                  <a:t>invalidates</a:t>
                </a:r>
                <a:r>
                  <a:rPr lang="en-US" dirty="0">
                    <a:solidFill>
                      <a:schemeClr val="accent1"/>
                    </a:solidFill>
                  </a:rPr>
                  <a:t> the </a:t>
                </a:r>
                <a:r>
                  <a:rPr lang="en-US" b="1" i="1" dirty="0">
                    <a:solidFill>
                      <a:srgbClr val="FF0000"/>
                    </a:solidFill>
                  </a:rPr>
                  <a:t>cache line </a:t>
                </a:r>
                <a:r>
                  <a:rPr lang="en-US" dirty="0">
                    <a:solidFill>
                      <a:schemeClr val="accent1"/>
                    </a:solidFill>
                  </a:rPr>
                  <a:t>of the lock on other CPU cores.</a:t>
                </a:r>
              </a:p>
              <a:p>
                <a:pPr marL="457200" lvl="1" indent="0">
                  <a:buNone/>
                </a:pPr>
                <a:endParaRPr lang="en-US" dirty="0">
                  <a:solidFill>
                    <a:schemeClr val="accent1"/>
                  </a:solidFill>
                </a:endParaRPr>
              </a:p>
              <a:p>
                <a:pPr lvl="1"/>
                <a:r>
                  <a:rPr lang="en-US" dirty="0">
                    <a:solidFill>
                      <a:schemeClr val="accent1"/>
                    </a:solidFill>
                  </a:rPr>
                  <a:t>Therefore, if multiple threads are simultaneously spinning on the same lock, the cache coherence protocol will generate many invalidation messages. </a:t>
                </a:r>
              </a:p>
            </p:txBody>
          </p:sp>
        </mc:Choice>
        <mc:Fallback xmlns="">
          <p:sp>
            <p:nvSpPr>
              <p:cNvPr id="3" name="Content Placeholder 2">
                <a:extLst>
                  <a:ext uri="{FF2B5EF4-FFF2-40B4-BE49-F238E27FC236}">
                    <a16:creationId xmlns:a16="http://schemas.microsoft.com/office/drawing/2014/main" id="{291586D3-1F9E-4CA0-ABCE-8ED020AA1078}"/>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964943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ECF8F-91C7-4997-8685-DAE0E27A2326}"/>
              </a:ext>
            </a:extLst>
          </p:cNvPr>
          <p:cNvSpPr>
            <a:spLocks noGrp="1"/>
          </p:cNvSpPr>
          <p:nvPr>
            <p:ph type="title"/>
          </p:nvPr>
        </p:nvSpPr>
        <p:spPr/>
        <p:txBody>
          <a:bodyPr/>
          <a:lstStyle/>
          <a:p>
            <a:r>
              <a:rPr lang="en-US" dirty="0">
                <a:solidFill>
                  <a:schemeClr val="accent1"/>
                </a:solidFill>
              </a:rPr>
              <a:t>Processes and Programs</a:t>
            </a:r>
          </a:p>
        </p:txBody>
      </p:sp>
      <p:sp>
        <p:nvSpPr>
          <p:cNvPr id="3" name="Content Placeholder 2">
            <a:extLst>
              <a:ext uri="{FF2B5EF4-FFF2-40B4-BE49-F238E27FC236}">
                <a16:creationId xmlns:a16="http://schemas.microsoft.com/office/drawing/2014/main" id="{9904C514-3E5E-430F-85FD-6594D347E6F1}"/>
              </a:ext>
            </a:extLst>
          </p:cNvPr>
          <p:cNvSpPr>
            <a:spLocks noGrp="1"/>
          </p:cNvSpPr>
          <p:nvPr>
            <p:ph idx="1"/>
          </p:nvPr>
        </p:nvSpPr>
        <p:spPr/>
        <p:txBody>
          <a:bodyPr>
            <a:normAutofit/>
          </a:bodyPr>
          <a:lstStyle/>
          <a:p>
            <a:pPr marL="0" indent="0">
              <a:buNone/>
            </a:pPr>
            <a:r>
              <a:rPr lang="en-US" dirty="0">
                <a:solidFill>
                  <a:schemeClr val="accent1"/>
                </a:solidFill>
              </a:rPr>
              <a:t>A </a:t>
            </a:r>
            <a:r>
              <a:rPr lang="en-US" b="1" i="1" dirty="0">
                <a:solidFill>
                  <a:srgbClr val="FF0000"/>
                </a:solidFill>
              </a:rPr>
              <a:t>process</a:t>
            </a:r>
            <a:r>
              <a:rPr lang="en-US" dirty="0">
                <a:solidFill>
                  <a:schemeClr val="accent1"/>
                </a:solidFill>
              </a:rPr>
              <a:t> is an instance of an executing program.</a:t>
            </a:r>
          </a:p>
          <a:p>
            <a:pPr marL="0" indent="0">
              <a:buNone/>
            </a:pPr>
            <a:endParaRPr lang="en-US" dirty="0">
              <a:solidFill>
                <a:schemeClr val="accent1"/>
              </a:solidFill>
            </a:endParaRPr>
          </a:p>
          <a:p>
            <a:pPr marL="0" indent="0">
              <a:buNone/>
            </a:pPr>
            <a:r>
              <a:rPr lang="en-US" dirty="0">
                <a:solidFill>
                  <a:schemeClr val="accent1"/>
                </a:solidFill>
              </a:rPr>
              <a:t>A </a:t>
            </a:r>
            <a:r>
              <a:rPr lang="en-US" b="1" i="1" dirty="0">
                <a:solidFill>
                  <a:srgbClr val="FF0000"/>
                </a:solidFill>
              </a:rPr>
              <a:t>program</a:t>
            </a:r>
            <a:r>
              <a:rPr lang="en-US" dirty="0">
                <a:solidFill>
                  <a:schemeClr val="accent1"/>
                </a:solidFill>
              </a:rPr>
              <a:t> is a binary file that contains a range of information that describes how to construct a process at runtime.</a:t>
            </a:r>
          </a:p>
          <a:p>
            <a:pPr lvl="1"/>
            <a:r>
              <a:rPr lang="en-US" sz="2000" dirty="0">
                <a:solidFill>
                  <a:schemeClr val="accent1"/>
                </a:solidFill>
              </a:rPr>
              <a:t>Binary Format Identification</a:t>
            </a:r>
          </a:p>
          <a:p>
            <a:pPr lvl="1"/>
            <a:r>
              <a:rPr lang="en-US" sz="2000" dirty="0">
                <a:solidFill>
                  <a:schemeClr val="accent1"/>
                </a:solidFill>
              </a:rPr>
              <a:t>Machine Code </a:t>
            </a:r>
          </a:p>
          <a:p>
            <a:pPr lvl="1"/>
            <a:r>
              <a:rPr lang="en-US" sz="2000" dirty="0">
                <a:solidFill>
                  <a:schemeClr val="accent1"/>
                </a:solidFill>
              </a:rPr>
              <a:t>Program Entry-Point Address</a:t>
            </a:r>
          </a:p>
          <a:p>
            <a:pPr lvl="1"/>
            <a:r>
              <a:rPr lang="en-US" sz="2000" dirty="0">
                <a:solidFill>
                  <a:schemeClr val="accent1"/>
                </a:solidFill>
              </a:rPr>
              <a:t>Data</a:t>
            </a:r>
          </a:p>
          <a:p>
            <a:pPr lvl="1"/>
            <a:r>
              <a:rPr lang="en-US" sz="2000" dirty="0">
                <a:solidFill>
                  <a:schemeClr val="accent1"/>
                </a:solidFill>
              </a:rPr>
              <a:t>Symbol &amp; Relocation Tables</a:t>
            </a:r>
          </a:p>
          <a:p>
            <a:pPr lvl="1"/>
            <a:r>
              <a:rPr lang="en-US" sz="2000" dirty="0">
                <a:solidFill>
                  <a:schemeClr val="accent1"/>
                </a:solidFill>
              </a:rPr>
              <a:t>Shared Library &amp; Dynamic Library Information</a:t>
            </a:r>
          </a:p>
          <a:p>
            <a:pPr lvl="1"/>
            <a:r>
              <a:rPr lang="en-US" sz="2000" dirty="0">
                <a:solidFill>
                  <a:schemeClr val="accent1"/>
                </a:solidFill>
              </a:rPr>
              <a:t>Other Information</a:t>
            </a:r>
          </a:p>
          <a:p>
            <a:pPr lvl="1"/>
            <a:endParaRPr lang="en-US" dirty="0">
              <a:solidFill>
                <a:schemeClr val="accent1"/>
              </a:solidFill>
            </a:endParaRPr>
          </a:p>
          <a:p>
            <a:pPr lvl="1"/>
            <a:endParaRPr lang="en-US" dirty="0">
              <a:solidFill>
                <a:schemeClr val="accent1"/>
              </a:solidFill>
            </a:endParaRPr>
          </a:p>
        </p:txBody>
      </p:sp>
    </p:spTree>
    <p:extLst>
      <p:ext uri="{BB962C8B-B14F-4D97-AF65-F5344CB8AC3E}">
        <p14:creationId xmlns:p14="http://schemas.microsoft.com/office/powerpoint/2010/main" val="37960562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C9F3A-D66A-4127-823C-1E85F997AAC3}"/>
              </a:ext>
            </a:extLst>
          </p:cNvPr>
          <p:cNvSpPr>
            <a:spLocks noGrp="1"/>
          </p:cNvSpPr>
          <p:nvPr>
            <p:ph type="title"/>
          </p:nvPr>
        </p:nvSpPr>
        <p:spPr/>
        <p:txBody>
          <a:bodyPr/>
          <a:lstStyle/>
          <a:p>
            <a:r>
              <a:rPr lang="en-US" dirty="0">
                <a:solidFill>
                  <a:schemeClr val="accent1"/>
                </a:solidFill>
              </a:rPr>
              <a:t>Mutual Exclusion: Spinlock</a:t>
            </a:r>
            <a:endParaRPr lang="en-US" dirty="0"/>
          </a:p>
        </p:txBody>
      </p:sp>
      <p:sp>
        <p:nvSpPr>
          <p:cNvPr id="3" name="Content Placeholder 2">
            <a:extLst>
              <a:ext uri="{FF2B5EF4-FFF2-40B4-BE49-F238E27FC236}">
                <a16:creationId xmlns:a16="http://schemas.microsoft.com/office/drawing/2014/main" id="{291586D3-1F9E-4CA0-ABCE-8ED020AA1078}"/>
              </a:ext>
            </a:extLst>
          </p:cNvPr>
          <p:cNvSpPr>
            <a:spLocks noGrp="1"/>
          </p:cNvSpPr>
          <p:nvPr>
            <p:ph idx="1"/>
          </p:nvPr>
        </p:nvSpPr>
        <p:spPr/>
        <p:txBody>
          <a:bodyPr/>
          <a:lstStyle/>
          <a:p>
            <a:pPr marL="0" indent="0">
              <a:buNone/>
            </a:pPr>
            <a:r>
              <a:rPr lang="en-US" dirty="0">
                <a:solidFill>
                  <a:schemeClr val="accent1"/>
                </a:solidFill>
              </a:rPr>
              <a:t>This issue can be mitigated by using the </a:t>
            </a:r>
            <a:r>
              <a:rPr lang="en-US" b="1" i="1">
                <a:solidFill>
                  <a:srgbClr val="FF0000"/>
                </a:solidFill>
              </a:rPr>
              <a:t>Test-and-Test-and-Set </a:t>
            </a:r>
            <a:r>
              <a:rPr lang="en-US">
                <a:solidFill>
                  <a:schemeClr val="accent1"/>
                </a:solidFill>
              </a:rPr>
              <a:t>technique.</a:t>
            </a:r>
            <a:endParaRPr lang="en-US"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This techniques relies on the fact that </a:t>
            </a:r>
            <a:r>
              <a:rPr lang="en-US" b="1" i="1" dirty="0">
                <a:solidFill>
                  <a:srgbClr val="FF0000"/>
                </a:solidFill>
              </a:rPr>
              <a:t>reading</a:t>
            </a:r>
            <a:r>
              <a:rPr lang="en-US" dirty="0">
                <a:solidFill>
                  <a:schemeClr val="accent1"/>
                </a:solidFill>
              </a:rPr>
              <a:t> does not generate coherence traffic if the lock is cached locally.</a:t>
            </a: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p:txBody>
      </p:sp>
      <p:pic>
        <p:nvPicPr>
          <p:cNvPr id="6" name="Picture 5">
            <a:extLst>
              <a:ext uri="{FF2B5EF4-FFF2-40B4-BE49-F238E27FC236}">
                <a16:creationId xmlns:a16="http://schemas.microsoft.com/office/drawing/2014/main" id="{7A91BE35-B10E-443C-8830-543B75F36622}"/>
              </a:ext>
            </a:extLst>
          </p:cNvPr>
          <p:cNvPicPr>
            <a:picLocks noChangeAspect="1"/>
          </p:cNvPicPr>
          <p:nvPr/>
        </p:nvPicPr>
        <p:blipFill>
          <a:blip r:embed="rId2"/>
          <a:stretch>
            <a:fillRect/>
          </a:stretch>
        </p:blipFill>
        <p:spPr>
          <a:xfrm>
            <a:off x="4295776" y="4404071"/>
            <a:ext cx="3464718" cy="1907829"/>
          </a:xfrm>
          <a:prstGeom prst="rect">
            <a:avLst/>
          </a:prstGeom>
        </p:spPr>
      </p:pic>
    </p:spTree>
    <p:extLst>
      <p:ext uri="{BB962C8B-B14F-4D97-AF65-F5344CB8AC3E}">
        <p14:creationId xmlns:p14="http://schemas.microsoft.com/office/powerpoint/2010/main" val="22235618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7EB1-F81E-449C-81B6-A988B1FA7474}"/>
              </a:ext>
            </a:extLst>
          </p:cNvPr>
          <p:cNvSpPr>
            <a:spLocks noGrp="1"/>
          </p:cNvSpPr>
          <p:nvPr>
            <p:ph type="title"/>
          </p:nvPr>
        </p:nvSpPr>
        <p:spPr/>
        <p:txBody>
          <a:bodyPr/>
          <a:lstStyle/>
          <a:p>
            <a:r>
              <a:rPr lang="en-US" dirty="0">
                <a:solidFill>
                  <a:schemeClr val="accent1"/>
                </a:solidFill>
              </a:rPr>
              <a:t>Mutual Exclusion: Spinlock</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62C8EA-78B0-4C48-B063-CA1E4C656D6B}"/>
                  </a:ext>
                </a:extLst>
              </p:cNvPr>
              <p:cNvSpPr>
                <a:spLocks noGrp="1"/>
              </p:cNvSpPr>
              <p:nvPr>
                <p:ph idx="1"/>
              </p:nvPr>
            </p:nvSpPr>
            <p:spPr/>
            <p:txBody>
              <a:bodyPr/>
              <a:lstStyle/>
              <a:p>
                <a:pPr marL="0" indent="0">
                  <a:buNone/>
                </a:pPr>
                <a:r>
                  <a:rPr lang="en-US" dirty="0">
                    <a:solidFill>
                      <a:schemeClr val="accent1"/>
                    </a:solidFill>
                  </a:rPr>
                  <a:t>When a thread enters </a:t>
                </a:r>
                <a14:m>
                  <m:oMath xmlns:m="http://schemas.openxmlformats.org/officeDocument/2006/math">
                    <m:r>
                      <a:rPr lang="en-US" b="0" i="1" smtClean="0">
                        <a:solidFill>
                          <a:schemeClr val="tx1"/>
                        </a:solidFill>
                        <a:latin typeface="Cambria Math" panose="02040503050406030204" pitchFamily="18" charset="0"/>
                      </a:rPr>
                      <m:t>𝑒𝑛𝑡𝑒𝑟</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𝑟𝑒𝑔𝑖𝑜𝑛</m:t>
                    </m:r>
                  </m:oMath>
                </a14:m>
                <a:r>
                  <a:rPr lang="en-US" dirty="0">
                    <a:solidFill>
                      <a:schemeClr val="tx1"/>
                    </a:solidFill>
                  </a:rPr>
                  <a:t> </a:t>
                </a:r>
                <a:r>
                  <a:rPr lang="en-US" dirty="0">
                    <a:solidFill>
                      <a:schemeClr val="accent1"/>
                    </a:solidFill>
                  </a:rPr>
                  <a:t>and fails to acquire the lock, it simply waits in a tight loop or “</a:t>
                </a:r>
                <a:r>
                  <a:rPr lang="en-US" b="1" i="1" dirty="0">
                    <a:solidFill>
                      <a:srgbClr val="FF0000"/>
                    </a:solidFill>
                  </a:rPr>
                  <a:t>spin</a:t>
                </a:r>
                <a:r>
                  <a:rPr lang="en-US" dirty="0">
                    <a:solidFill>
                      <a:schemeClr val="accent1"/>
                    </a:solidFill>
                  </a:rPr>
                  <a:t>” while repeatedly checking if the lock is free.</a:t>
                </a:r>
              </a:p>
              <a:p>
                <a:pPr lvl="1"/>
                <a:r>
                  <a:rPr lang="en-US" dirty="0">
                    <a:solidFill>
                      <a:schemeClr val="accent1"/>
                    </a:solidFill>
                  </a:rPr>
                  <a:t>Since the CPU still actively executes instructions but does not perform a useful computation, we refer to this as “</a:t>
                </a:r>
                <a:r>
                  <a:rPr lang="en-US" b="1" i="1" dirty="0">
                    <a:solidFill>
                      <a:srgbClr val="FF0000"/>
                    </a:solidFill>
                  </a:rPr>
                  <a:t>busy waiting</a:t>
                </a:r>
                <a:r>
                  <a:rPr lang="en-US" dirty="0">
                    <a:solidFill>
                      <a:schemeClr val="accent1"/>
                    </a:solidFill>
                  </a:rPr>
                  <a:t>”.  </a:t>
                </a:r>
              </a:p>
              <a:p>
                <a:pPr lvl="1"/>
                <a:r>
                  <a:rPr lang="en-US" dirty="0">
                    <a:solidFill>
                      <a:schemeClr val="accent1"/>
                    </a:solidFill>
                  </a:rPr>
                  <a:t>Use of spinlocks makes no sense in uniprocessor systems.</a:t>
                </a:r>
              </a:p>
              <a:p>
                <a:pPr lvl="2"/>
                <a:r>
                  <a:rPr lang="en-US" dirty="0">
                    <a:solidFill>
                      <a:schemeClr val="accent1"/>
                    </a:solidFill>
                  </a:rPr>
                  <a:t>A thread waiting on a lock should immediately </a:t>
                </a:r>
                <a:r>
                  <a:rPr lang="en-US" b="1" i="1" dirty="0">
                    <a:solidFill>
                      <a:srgbClr val="FF0000"/>
                    </a:solidFill>
                  </a:rPr>
                  <a:t>yield</a:t>
                </a:r>
                <a:r>
                  <a:rPr lang="en-US" dirty="0">
                    <a:solidFill>
                      <a:schemeClr val="accent1"/>
                    </a:solidFill>
                  </a:rPr>
                  <a:t> the CPU so that another thread can run and will release the lock if it is the one currently holding the lock.</a:t>
                </a:r>
              </a:p>
              <a:p>
                <a:pPr lvl="1"/>
                <a:r>
                  <a:rPr lang="en-US" dirty="0">
                    <a:solidFill>
                      <a:schemeClr val="accent1"/>
                    </a:solidFill>
                  </a:rPr>
                  <a:t>Generally, we choose to use a spinlock for the following reasons:</a:t>
                </a:r>
              </a:p>
              <a:p>
                <a:pPr lvl="2"/>
                <a:r>
                  <a:rPr lang="en-US" dirty="0">
                    <a:solidFill>
                      <a:schemeClr val="accent1"/>
                    </a:solidFill>
                  </a:rPr>
                  <a:t> The </a:t>
                </a:r>
                <a:r>
                  <a:rPr lang="en-US" b="1" i="1" dirty="0">
                    <a:solidFill>
                      <a:srgbClr val="FF0000"/>
                    </a:solidFill>
                  </a:rPr>
                  <a:t>critical section </a:t>
                </a:r>
                <a:r>
                  <a:rPr lang="en-US" dirty="0">
                    <a:solidFill>
                      <a:schemeClr val="accent1"/>
                    </a:solidFill>
                  </a:rPr>
                  <a:t>is </a:t>
                </a:r>
                <a:r>
                  <a:rPr lang="en-US" b="1" i="1" dirty="0">
                    <a:solidFill>
                      <a:srgbClr val="FF0000"/>
                    </a:solidFill>
                  </a:rPr>
                  <a:t>short</a:t>
                </a:r>
                <a:r>
                  <a:rPr lang="en-US" dirty="0">
                    <a:solidFill>
                      <a:schemeClr val="accent1"/>
                    </a:solidFill>
                  </a:rPr>
                  <a:t>. </a:t>
                </a:r>
              </a:p>
              <a:p>
                <a:pPr lvl="2"/>
                <a:r>
                  <a:rPr lang="en-US" dirty="0">
                    <a:solidFill>
                      <a:schemeClr val="accent1"/>
                    </a:solidFill>
                  </a:rPr>
                  <a:t> There is </a:t>
                </a:r>
                <a:r>
                  <a:rPr lang="en-US" b="1" i="1" dirty="0">
                    <a:solidFill>
                      <a:srgbClr val="FF0000"/>
                    </a:solidFill>
                  </a:rPr>
                  <a:t>low contention </a:t>
                </a:r>
                <a:r>
                  <a:rPr lang="en-US" dirty="0">
                    <a:solidFill>
                      <a:schemeClr val="accent1"/>
                    </a:solidFill>
                  </a:rPr>
                  <a:t>for the lock locally.</a:t>
                </a:r>
              </a:p>
              <a:p>
                <a:pPr lvl="2"/>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A662C8EA-78B0-4C48-B063-CA1E4C656D6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0426474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7EB1-F81E-449C-81B6-A988B1FA7474}"/>
              </a:ext>
            </a:extLst>
          </p:cNvPr>
          <p:cNvSpPr>
            <a:spLocks noGrp="1"/>
          </p:cNvSpPr>
          <p:nvPr>
            <p:ph type="title"/>
          </p:nvPr>
        </p:nvSpPr>
        <p:spPr/>
        <p:txBody>
          <a:bodyPr/>
          <a:lstStyle/>
          <a:p>
            <a:r>
              <a:rPr lang="en-US" dirty="0">
                <a:solidFill>
                  <a:schemeClr val="accent1"/>
                </a:solidFill>
              </a:rPr>
              <a:t>Mutual Exclusion: Spinlock</a:t>
            </a:r>
            <a:endParaRPr lang="en-US" dirty="0"/>
          </a:p>
        </p:txBody>
      </p:sp>
      <p:sp>
        <p:nvSpPr>
          <p:cNvPr id="3" name="Content Placeholder 2">
            <a:extLst>
              <a:ext uri="{FF2B5EF4-FFF2-40B4-BE49-F238E27FC236}">
                <a16:creationId xmlns:a16="http://schemas.microsoft.com/office/drawing/2014/main" id="{A662C8EA-78B0-4C48-B063-CA1E4C656D6B}"/>
              </a:ext>
            </a:extLst>
          </p:cNvPr>
          <p:cNvSpPr>
            <a:spLocks noGrp="1"/>
          </p:cNvSpPr>
          <p:nvPr>
            <p:ph idx="1"/>
          </p:nvPr>
        </p:nvSpPr>
        <p:spPr/>
        <p:txBody>
          <a:bodyPr>
            <a:normAutofit fontScale="85000" lnSpcReduction="20000"/>
          </a:bodyPr>
          <a:lstStyle/>
          <a:p>
            <a:pPr marL="0" indent="0">
              <a:buNone/>
            </a:pPr>
            <a:r>
              <a:rPr lang="en-US" b="1" i="1" u="sng" dirty="0">
                <a:solidFill>
                  <a:srgbClr val="FF0000"/>
                </a:solidFill>
              </a:rPr>
              <a:t>Spin vs Sleep and Wake up</a:t>
            </a:r>
            <a:r>
              <a:rPr lang="en-US" b="1" i="1" dirty="0">
                <a:solidFill>
                  <a:srgbClr val="FF0000"/>
                </a:solidFill>
              </a:rPr>
              <a:t>:</a:t>
            </a:r>
          </a:p>
          <a:p>
            <a:r>
              <a:rPr lang="en-US" dirty="0">
                <a:solidFill>
                  <a:schemeClr val="accent1"/>
                </a:solidFill>
              </a:rPr>
              <a:t>Spinning wastes CPU cycles for no useful task.</a:t>
            </a:r>
          </a:p>
          <a:p>
            <a:pPr marL="0" indent="0">
              <a:buNone/>
            </a:pPr>
            <a:endParaRPr lang="en-US" dirty="0">
              <a:solidFill>
                <a:schemeClr val="accent1"/>
              </a:solidFill>
            </a:endParaRPr>
          </a:p>
          <a:p>
            <a:r>
              <a:rPr lang="en-US" dirty="0">
                <a:solidFill>
                  <a:schemeClr val="accent1"/>
                </a:solidFill>
              </a:rPr>
              <a:t>Sleep and Wake up means yielding the CPU and context-switching to a new process or thread incurs a relatively high overhead:</a:t>
            </a:r>
          </a:p>
          <a:p>
            <a:pPr lvl="1"/>
            <a:r>
              <a:rPr lang="en-US" b="1" i="1" dirty="0">
                <a:solidFill>
                  <a:srgbClr val="FF0000"/>
                </a:solidFill>
              </a:rPr>
              <a:t>Saving and restoring contexts </a:t>
            </a:r>
            <a:r>
              <a:rPr lang="en-US" dirty="0">
                <a:solidFill>
                  <a:schemeClr val="accent1"/>
                </a:solidFill>
              </a:rPr>
              <a:t>are expensive</a:t>
            </a:r>
          </a:p>
          <a:p>
            <a:pPr lvl="1"/>
            <a:r>
              <a:rPr lang="en-US" b="1" i="1" dirty="0">
                <a:solidFill>
                  <a:srgbClr val="FF0000"/>
                </a:solidFill>
              </a:rPr>
              <a:t>Cache working sets </a:t>
            </a:r>
            <a:r>
              <a:rPr lang="en-US" dirty="0">
                <a:solidFill>
                  <a:schemeClr val="accent1"/>
                </a:solidFill>
              </a:rPr>
              <a:t>will change across context switches </a:t>
            </a:r>
          </a:p>
          <a:p>
            <a:pPr lvl="1"/>
            <a:r>
              <a:rPr lang="en-US" b="1" i="1" dirty="0">
                <a:solidFill>
                  <a:srgbClr val="FF0000"/>
                </a:solidFill>
              </a:rPr>
              <a:t>TLB</a:t>
            </a:r>
            <a:r>
              <a:rPr lang="en-US" dirty="0">
                <a:solidFill>
                  <a:schemeClr val="accent1"/>
                </a:solidFill>
              </a:rPr>
              <a:t> needs to be flushed if a different process is picked by the OS scheduler.</a:t>
            </a:r>
          </a:p>
          <a:p>
            <a:pPr lvl="2"/>
            <a:r>
              <a:rPr lang="en-US" dirty="0">
                <a:solidFill>
                  <a:schemeClr val="accent1"/>
                </a:solidFill>
              </a:rPr>
              <a:t>Modern CPUs support </a:t>
            </a:r>
            <a:r>
              <a:rPr lang="en-US" b="1" i="1" dirty="0">
                <a:solidFill>
                  <a:srgbClr val="FF0000"/>
                </a:solidFill>
              </a:rPr>
              <a:t>Process-Context Identifiers</a:t>
            </a:r>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Generally, if the lock is held for a period of time smaller than the overhead of context-switching, it is better to use </a:t>
            </a:r>
            <a:r>
              <a:rPr lang="en-US" b="1" i="1" dirty="0">
                <a:solidFill>
                  <a:srgbClr val="FF0000"/>
                </a:solidFill>
              </a:rPr>
              <a:t>spinlocks</a:t>
            </a:r>
            <a:r>
              <a:rPr lang="en-US" dirty="0">
                <a:solidFill>
                  <a:schemeClr val="accent1"/>
                </a:solidFill>
              </a:rPr>
              <a:t>.</a:t>
            </a:r>
          </a:p>
          <a:p>
            <a:pPr marL="0" indent="0">
              <a:buNone/>
            </a:pPr>
            <a:r>
              <a:rPr lang="en-US" dirty="0">
                <a:solidFill>
                  <a:schemeClr val="accent1"/>
                </a:solidFill>
              </a:rPr>
              <a:t>	</a:t>
            </a:r>
          </a:p>
        </p:txBody>
      </p:sp>
    </p:spTree>
    <p:extLst>
      <p:ext uri="{BB962C8B-B14F-4D97-AF65-F5344CB8AC3E}">
        <p14:creationId xmlns:p14="http://schemas.microsoft.com/office/powerpoint/2010/main" val="23176245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1A551-246E-444D-9148-EC61BEA57A5F}"/>
              </a:ext>
            </a:extLst>
          </p:cNvPr>
          <p:cNvSpPr>
            <a:spLocks noGrp="1"/>
          </p:cNvSpPr>
          <p:nvPr>
            <p:ph type="title"/>
          </p:nvPr>
        </p:nvSpPr>
        <p:spPr/>
        <p:txBody>
          <a:bodyPr/>
          <a:lstStyle/>
          <a:p>
            <a:r>
              <a:rPr lang="en-US" dirty="0">
                <a:solidFill>
                  <a:schemeClr val="accent1"/>
                </a:solidFill>
              </a:rPr>
              <a:t>Mutual Exclusion: Spinlock</a:t>
            </a:r>
            <a:endParaRPr lang="en-US" dirty="0"/>
          </a:p>
        </p:txBody>
      </p:sp>
      <p:sp>
        <p:nvSpPr>
          <p:cNvPr id="3" name="Content Placeholder 2">
            <a:extLst>
              <a:ext uri="{FF2B5EF4-FFF2-40B4-BE49-F238E27FC236}">
                <a16:creationId xmlns:a16="http://schemas.microsoft.com/office/drawing/2014/main" id="{42EE0BC0-58E5-40EA-A7F3-707B5361AE79}"/>
              </a:ext>
            </a:extLst>
          </p:cNvPr>
          <p:cNvSpPr>
            <a:spLocks noGrp="1"/>
          </p:cNvSpPr>
          <p:nvPr>
            <p:ph idx="1"/>
          </p:nvPr>
        </p:nvSpPr>
        <p:spPr/>
        <p:txBody>
          <a:bodyPr/>
          <a:lstStyle/>
          <a:p>
            <a:pPr marL="0" indent="0">
              <a:buNone/>
            </a:pPr>
            <a:r>
              <a:rPr lang="en-US" b="1" i="1" u="sng" dirty="0">
                <a:solidFill>
                  <a:srgbClr val="FF0000"/>
                </a:solidFill>
              </a:rPr>
              <a:t>Spinning Approaches</a:t>
            </a:r>
            <a:r>
              <a:rPr lang="en-US" b="1" i="1" dirty="0">
                <a:solidFill>
                  <a:srgbClr val="FF0000"/>
                </a:solidFill>
              </a:rPr>
              <a:t>:</a:t>
            </a:r>
          </a:p>
          <a:p>
            <a:r>
              <a:rPr lang="en-US" dirty="0">
                <a:solidFill>
                  <a:schemeClr val="accent1"/>
                </a:solidFill>
              </a:rPr>
              <a:t>Keep spinning until the lock is acquired</a:t>
            </a:r>
          </a:p>
          <a:p>
            <a:r>
              <a:rPr lang="en-US" dirty="0">
                <a:solidFill>
                  <a:schemeClr val="accent1"/>
                </a:solidFill>
              </a:rPr>
              <a:t>Spin only for some amount of time and yield if the lock is not acquired.</a:t>
            </a:r>
          </a:p>
        </p:txBody>
      </p:sp>
      <p:pic>
        <p:nvPicPr>
          <p:cNvPr id="5" name="Picture 4">
            <a:extLst>
              <a:ext uri="{FF2B5EF4-FFF2-40B4-BE49-F238E27FC236}">
                <a16:creationId xmlns:a16="http://schemas.microsoft.com/office/drawing/2014/main" id="{023F8C9F-0FFB-4914-995B-59AA7B7D3ADD}"/>
              </a:ext>
            </a:extLst>
          </p:cNvPr>
          <p:cNvPicPr>
            <a:picLocks noChangeAspect="1"/>
          </p:cNvPicPr>
          <p:nvPr/>
        </p:nvPicPr>
        <p:blipFill>
          <a:blip r:embed="rId2"/>
          <a:stretch>
            <a:fillRect/>
          </a:stretch>
        </p:blipFill>
        <p:spPr>
          <a:xfrm>
            <a:off x="3205507" y="3762375"/>
            <a:ext cx="5009806" cy="2263775"/>
          </a:xfrm>
          <a:prstGeom prst="rect">
            <a:avLst/>
          </a:prstGeom>
        </p:spPr>
      </p:pic>
    </p:spTree>
    <p:extLst>
      <p:ext uri="{BB962C8B-B14F-4D97-AF65-F5344CB8AC3E}">
        <p14:creationId xmlns:p14="http://schemas.microsoft.com/office/powerpoint/2010/main" val="5546264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1A551-246E-444D-9148-EC61BEA57A5F}"/>
              </a:ext>
            </a:extLst>
          </p:cNvPr>
          <p:cNvSpPr>
            <a:spLocks noGrp="1"/>
          </p:cNvSpPr>
          <p:nvPr>
            <p:ph type="title"/>
          </p:nvPr>
        </p:nvSpPr>
        <p:spPr/>
        <p:txBody>
          <a:bodyPr/>
          <a:lstStyle/>
          <a:p>
            <a:r>
              <a:rPr lang="en-US" dirty="0">
                <a:solidFill>
                  <a:schemeClr val="accent1"/>
                </a:solidFill>
              </a:rPr>
              <a:t>Mutual Exclusion: Spinlock</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EE0BC0-58E5-40EA-A7F3-707B5361AE79}"/>
                  </a:ext>
                </a:extLst>
              </p:cNvPr>
              <p:cNvSpPr>
                <a:spLocks noGrp="1"/>
              </p:cNvSpPr>
              <p:nvPr>
                <p:ph idx="1"/>
              </p:nvPr>
            </p:nvSpPr>
            <p:spPr>
              <a:xfrm>
                <a:off x="838200" y="1816100"/>
                <a:ext cx="10515600" cy="4351338"/>
              </a:xfrm>
            </p:spPr>
            <p:txBody>
              <a:bodyPr/>
              <a:lstStyle/>
              <a:p>
                <a:pPr marL="0" indent="0">
                  <a:buNone/>
                </a:pPr>
                <a:r>
                  <a:rPr lang="en-US" b="1" i="1" u="sng" dirty="0">
                    <a:solidFill>
                      <a:srgbClr val="FF0000"/>
                    </a:solidFill>
                  </a:rPr>
                  <a:t>Spin and Yield</a:t>
                </a:r>
                <a:r>
                  <a:rPr lang="en-US" b="1" i="1" dirty="0">
                    <a:solidFill>
                      <a:srgbClr val="FF0000"/>
                    </a:solidFill>
                  </a:rPr>
                  <a:t>:</a:t>
                </a:r>
              </a:p>
              <a:p>
                <a:pPr marL="0" indent="0">
                  <a:buNone/>
                </a:pPr>
                <a:r>
                  <a:rPr lang="en-US" sz="2400" dirty="0">
                    <a:solidFill>
                      <a:schemeClr val="accent1"/>
                    </a:solidFill>
                  </a:rPr>
                  <a:t>Spin only for some amount of time and yield if the lock is not acquired </a:t>
                </a:r>
              </a:p>
              <a:p>
                <a:pPr marL="0" indent="0">
                  <a:buNone/>
                </a:pPr>
                <a:endParaRPr lang="en-US" sz="2400" dirty="0">
                  <a:solidFill>
                    <a:schemeClr val="accent1"/>
                  </a:solidFill>
                </a:endParaRPr>
              </a:p>
              <a:p>
                <a:pPr lvl="1"/>
                <a:r>
                  <a:rPr lang="en-US" sz="2000" dirty="0">
                    <a:solidFill>
                      <a:schemeClr val="accent1"/>
                    </a:solidFill>
                  </a:rPr>
                  <a:t>The spin time should be long enough for the CPU owning the lock to exit the critical section </a:t>
                </a:r>
              </a:p>
              <a:p>
                <a:pPr marL="457200" lvl="1" indent="0">
                  <a:buNone/>
                </a:pPr>
                <a:endParaRPr lang="en-US" sz="2000" dirty="0">
                  <a:solidFill>
                    <a:schemeClr val="accent1"/>
                  </a:solidFill>
                </a:endParaRPr>
              </a:p>
              <a:p>
                <a:pPr lvl="1"/>
                <a:r>
                  <a:rPr lang="en-US" sz="2000" dirty="0">
                    <a:solidFill>
                      <a:schemeClr val="accent1"/>
                    </a:solidFill>
                  </a:rPr>
                  <a:t>This strategy is useful if the </a:t>
                </a:r>
                <a:r>
                  <a:rPr lang="en-US" sz="2000" b="1" i="1" dirty="0">
                    <a:solidFill>
                      <a:srgbClr val="FF0000"/>
                    </a:solidFill>
                  </a:rPr>
                  <a:t>expected spin time </a:t>
                </a:r>
                <a:r>
                  <a:rPr lang="en-US" sz="2000" dirty="0">
                    <a:solidFill>
                      <a:schemeClr val="accent1"/>
                    </a:solidFill>
                  </a:rPr>
                  <a:t>is less than the number of iterations </a:t>
                </a:r>
                <a14:m>
                  <m:oMath xmlns:m="http://schemas.openxmlformats.org/officeDocument/2006/math">
                    <m:r>
                      <a:rPr lang="en-US" sz="2000" b="0" i="1" smtClean="0">
                        <a:solidFill>
                          <a:schemeClr val="tx1"/>
                        </a:solidFill>
                        <a:latin typeface="Cambria Math" panose="02040503050406030204" pitchFamily="18" charset="0"/>
                      </a:rPr>
                      <m:t>𝑁</m:t>
                    </m:r>
                  </m:oMath>
                </a14:m>
                <a:r>
                  <a:rPr lang="en-US" sz="2000" dirty="0">
                    <a:solidFill>
                      <a:schemeClr val="accent1"/>
                    </a:solidFill>
                  </a:rPr>
                  <a:t>.  </a:t>
                </a:r>
              </a:p>
            </p:txBody>
          </p:sp>
        </mc:Choice>
        <mc:Fallback xmlns="">
          <p:sp>
            <p:nvSpPr>
              <p:cNvPr id="3" name="Content Placeholder 2">
                <a:extLst>
                  <a:ext uri="{FF2B5EF4-FFF2-40B4-BE49-F238E27FC236}">
                    <a16:creationId xmlns:a16="http://schemas.microsoft.com/office/drawing/2014/main" id="{42EE0BC0-58E5-40EA-A7F3-707B5361AE79}"/>
                  </a:ext>
                </a:extLst>
              </p:cNvPr>
              <p:cNvSpPr>
                <a:spLocks noGrp="1" noRot="1" noChangeAspect="1" noMove="1" noResize="1" noEditPoints="1" noAdjustHandles="1" noChangeArrowheads="1" noChangeShapeType="1" noTextEdit="1"/>
              </p:cNvSpPr>
              <p:nvPr>
                <p:ph idx="1"/>
              </p:nvPr>
            </p:nvSpPr>
            <p:spPr>
              <a:xfrm>
                <a:off x="838200" y="1816100"/>
                <a:ext cx="10515600" cy="4351338"/>
              </a:xfrm>
              <a:blipFill>
                <a:blip r:embed="rId2"/>
                <a:stretch>
                  <a:fillRect l="-1217" t="-2381"/>
                </a:stretch>
              </a:blipFill>
            </p:spPr>
            <p:txBody>
              <a:bodyPr/>
              <a:lstStyle/>
              <a:p>
                <a:r>
                  <a:rPr lang="en-US">
                    <a:noFill/>
                  </a:rPr>
                  <a:t> </a:t>
                </a:r>
              </a:p>
            </p:txBody>
          </p:sp>
        </mc:Fallback>
      </mc:AlternateContent>
    </p:spTree>
    <p:extLst>
      <p:ext uri="{BB962C8B-B14F-4D97-AF65-F5344CB8AC3E}">
        <p14:creationId xmlns:p14="http://schemas.microsoft.com/office/powerpoint/2010/main" val="8774905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1EA29-3395-41F2-A1FC-D19C98D71860}"/>
              </a:ext>
            </a:extLst>
          </p:cNvPr>
          <p:cNvSpPr>
            <a:spLocks noGrp="1"/>
          </p:cNvSpPr>
          <p:nvPr>
            <p:ph type="title"/>
          </p:nvPr>
        </p:nvSpPr>
        <p:spPr/>
        <p:txBody>
          <a:bodyPr/>
          <a:lstStyle/>
          <a:p>
            <a:r>
              <a:rPr lang="en-US" dirty="0">
                <a:solidFill>
                  <a:schemeClr val="accent1"/>
                </a:solidFill>
              </a:rPr>
              <a:t>Mutual Exclusion: Spinlock</a:t>
            </a:r>
            <a:endParaRPr lang="en-US" dirty="0"/>
          </a:p>
        </p:txBody>
      </p:sp>
      <p:sp>
        <p:nvSpPr>
          <p:cNvPr id="7" name="Content Placeholder 6">
            <a:extLst>
              <a:ext uri="{FF2B5EF4-FFF2-40B4-BE49-F238E27FC236}">
                <a16:creationId xmlns:a16="http://schemas.microsoft.com/office/drawing/2014/main" id="{9DF41A16-A8EC-4994-BB08-0756F49D9DF7}"/>
              </a:ext>
            </a:extLst>
          </p:cNvPr>
          <p:cNvSpPr>
            <a:spLocks noGrp="1"/>
          </p:cNvSpPr>
          <p:nvPr>
            <p:ph idx="1"/>
          </p:nvPr>
        </p:nvSpPr>
        <p:spPr/>
        <p:txBody>
          <a:bodyPr/>
          <a:lstStyle/>
          <a:p>
            <a:pPr marL="0" indent="0">
              <a:buNone/>
            </a:pPr>
            <a:r>
              <a:rPr lang="en-US" b="1" i="1" u="sng" dirty="0">
                <a:solidFill>
                  <a:srgbClr val="FF0000"/>
                </a:solidFill>
              </a:rPr>
              <a:t>Disable Interrupts and Spin</a:t>
            </a:r>
            <a:r>
              <a:rPr lang="en-US" b="1" i="1" dirty="0">
                <a:solidFill>
                  <a:srgbClr val="FF0000"/>
                </a:solidFill>
              </a:rPr>
              <a:t>:</a:t>
            </a:r>
          </a:p>
          <a:p>
            <a:pPr marL="0" indent="0">
              <a:buNone/>
            </a:pPr>
            <a:r>
              <a:rPr lang="en-US" sz="2400" dirty="0">
                <a:solidFill>
                  <a:schemeClr val="accent1"/>
                </a:solidFill>
              </a:rPr>
              <a:t>Disable interrupts before spinning and re-enable interrupts after releasing the lock.</a:t>
            </a:r>
          </a:p>
          <a:p>
            <a:pPr lvl="1"/>
            <a:r>
              <a:rPr lang="en-US" sz="2000" dirty="0">
                <a:solidFill>
                  <a:schemeClr val="accent1"/>
                </a:solidFill>
              </a:rPr>
              <a:t>Efficient for short critical sections</a:t>
            </a:r>
          </a:p>
          <a:p>
            <a:pPr lvl="1"/>
            <a:r>
              <a:rPr lang="en-US" sz="2000" dirty="0">
                <a:solidFill>
                  <a:schemeClr val="accent1"/>
                </a:solidFill>
              </a:rPr>
              <a:t>Not appropriate for user-mode processes or threads</a:t>
            </a:r>
          </a:p>
          <a:p>
            <a:pPr lvl="1"/>
            <a:endParaRPr lang="en-US" sz="2000" dirty="0">
              <a:solidFill>
                <a:schemeClr val="accent1"/>
              </a:solidFill>
            </a:endParaRPr>
          </a:p>
          <a:p>
            <a:pPr marL="0" indent="0">
              <a:buNone/>
            </a:pPr>
            <a:endParaRPr lang="en-US" dirty="0"/>
          </a:p>
        </p:txBody>
      </p:sp>
      <p:pic>
        <p:nvPicPr>
          <p:cNvPr id="10" name="Picture 9">
            <a:extLst>
              <a:ext uri="{FF2B5EF4-FFF2-40B4-BE49-F238E27FC236}">
                <a16:creationId xmlns:a16="http://schemas.microsoft.com/office/drawing/2014/main" id="{3E00C0D3-1B3E-46FE-966A-30FF318F6E6C}"/>
              </a:ext>
            </a:extLst>
          </p:cNvPr>
          <p:cNvPicPr>
            <a:picLocks noChangeAspect="1"/>
          </p:cNvPicPr>
          <p:nvPr/>
        </p:nvPicPr>
        <p:blipFill>
          <a:blip r:embed="rId2"/>
          <a:stretch>
            <a:fillRect/>
          </a:stretch>
        </p:blipFill>
        <p:spPr>
          <a:xfrm>
            <a:off x="2905584" y="3818431"/>
            <a:ext cx="6009815" cy="2674444"/>
          </a:xfrm>
          <a:prstGeom prst="rect">
            <a:avLst/>
          </a:prstGeom>
        </p:spPr>
      </p:pic>
    </p:spTree>
    <p:extLst>
      <p:ext uri="{BB962C8B-B14F-4D97-AF65-F5344CB8AC3E}">
        <p14:creationId xmlns:p14="http://schemas.microsoft.com/office/powerpoint/2010/main" val="4557287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2C1C-BF2E-45FB-9489-34177FD3BB87}"/>
              </a:ext>
            </a:extLst>
          </p:cNvPr>
          <p:cNvSpPr>
            <a:spLocks noGrp="1"/>
          </p:cNvSpPr>
          <p:nvPr>
            <p:ph type="title"/>
          </p:nvPr>
        </p:nvSpPr>
        <p:spPr/>
        <p:txBody>
          <a:bodyPr/>
          <a:lstStyle/>
          <a:p>
            <a:r>
              <a:rPr lang="en-US" dirty="0">
                <a:solidFill>
                  <a:schemeClr val="accent1"/>
                </a:solidFill>
              </a:rPr>
              <a:t>Sleep and Wake up</a:t>
            </a:r>
          </a:p>
        </p:txBody>
      </p:sp>
      <p:sp>
        <p:nvSpPr>
          <p:cNvPr id="3" name="Content Placeholder 2">
            <a:extLst>
              <a:ext uri="{FF2B5EF4-FFF2-40B4-BE49-F238E27FC236}">
                <a16:creationId xmlns:a16="http://schemas.microsoft.com/office/drawing/2014/main" id="{D4125147-63FA-4DF2-885E-AB235E511E46}"/>
              </a:ext>
            </a:extLst>
          </p:cNvPr>
          <p:cNvSpPr>
            <a:spLocks noGrp="1"/>
          </p:cNvSpPr>
          <p:nvPr>
            <p:ph idx="1"/>
          </p:nvPr>
        </p:nvSpPr>
        <p:spPr/>
        <p:txBody>
          <a:bodyPr/>
          <a:lstStyle/>
          <a:p>
            <a:pPr marL="0" indent="0">
              <a:buNone/>
            </a:pPr>
            <a:r>
              <a:rPr lang="en-US" dirty="0">
                <a:solidFill>
                  <a:schemeClr val="accent1"/>
                </a:solidFill>
              </a:rPr>
              <a:t>In stead of spinning in a tight loop waiting on the lock, a process or a thread can, instead, </a:t>
            </a:r>
            <a:r>
              <a:rPr lang="en-US" b="1" i="1" dirty="0">
                <a:solidFill>
                  <a:srgbClr val="FF0000"/>
                </a:solidFill>
              </a:rPr>
              <a:t>yield</a:t>
            </a:r>
            <a:r>
              <a:rPr lang="en-US" dirty="0">
                <a:solidFill>
                  <a:schemeClr val="accent1"/>
                </a:solidFill>
              </a:rPr>
              <a:t> by putting itself to </a:t>
            </a:r>
            <a:r>
              <a:rPr lang="en-US" b="1" i="1" dirty="0">
                <a:solidFill>
                  <a:srgbClr val="FF0000"/>
                </a:solidFill>
              </a:rPr>
              <a:t>sleep</a:t>
            </a:r>
            <a:r>
              <a:rPr lang="en-US" dirty="0">
                <a:solidFill>
                  <a:schemeClr val="accent1"/>
                </a:solidFill>
              </a:rPr>
              <a:t> and thereby trigger a </a:t>
            </a:r>
            <a:r>
              <a:rPr lang="en-US" b="1" i="1" dirty="0">
                <a:solidFill>
                  <a:srgbClr val="FF0000"/>
                </a:solidFill>
              </a:rPr>
              <a:t>context switch</a:t>
            </a:r>
            <a:r>
              <a:rPr lang="en-US" dirty="0">
                <a:solidFill>
                  <a:schemeClr val="accent1"/>
                </a:solidFill>
              </a:rPr>
              <a:t>. </a:t>
            </a:r>
          </a:p>
          <a:p>
            <a:pPr marL="0" indent="0">
              <a:buNone/>
            </a:pPr>
            <a:endParaRPr lang="en-US" dirty="0">
              <a:solidFill>
                <a:schemeClr val="accent1"/>
              </a:solidFill>
            </a:endParaRPr>
          </a:p>
          <a:p>
            <a:pPr marL="0" indent="0">
              <a:buNone/>
            </a:pPr>
            <a:r>
              <a:rPr lang="en-US" dirty="0">
                <a:solidFill>
                  <a:schemeClr val="accent1"/>
                </a:solidFill>
              </a:rPr>
              <a:t>There are a few </a:t>
            </a:r>
            <a:r>
              <a:rPr lang="en-US" b="1" i="1" dirty="0">
                <a:solidFill>
                  <a:srgbClr val="FF0000"/>
                </a:solidFill>
              </a:rPr>
              <a:t>blocking synchronization primitives </a:t>
            </a:r>
            <a:r>
              <a:rPr lang="en-US" dirty="0">
                <a:solidFill>
                  <a:schemeClr val="accent1"/>
                </a:solidFill>
              </a:rPr>
              <a:t>we will discuss.</a:t>
            </a:r>
          </a:p>
          <a:p>
            <a:pPr lvl="1"/>
            <a:r>
              <a:rPr lang="en-US" b="1" i="1" dirty="0">
                <a:solidFill>
                  <a:srgbClr val="FF0000"/>
                </a:solidFill>
              </a:rPr>
              <a:t>Semaphore</a:t>
            </a:r>
          </a:p>
          <a:p>
            <a:pPr lvl="1"/>
            <a:r>
              <a:rPr lang="en-US" b="1" i="1" dirty="0">
                <a:solidFill>
                  <a:srgbClr val="FF0000"/>
                </a:solidFill>
              </a:rPr>
              <a:t>Mutex</a:t>
            </a:r>
          </a:p>
          <a:p>
            <a:pPr lvl="1"/>
            <a:r>
              <a:rPr lang="en-US" b="1" i="1" dirty="0">
                <a:solidFill>
                  <a:srgbClr val="FF0000"/>
                </a:solidFill>
              </a:rPr>
              <a:t>Condition Variable</a:t>
            </a:r>
          </a:p>
          <a:p>
            <a:pPr lvl="1"/>
            <a:r>
              <a:rPr lang="en-US" b="1" i="1" dirty="0">
                <a:solidFill>
                  <a:srgbClr val="FF0000"/>
                </a:solidFill>
              </a:rPr>
              <a:t>Monitor</a:t>
            </a:r>
          </a:p>
        </p:txBody>
      </p:sp>
    </p:spTree>
    <p:extLst>
      <p:ext uri="{BB962C8B-B14F-4D97-AF65-F5344CB8AC3E}">
        <p14:creationId xmlns:p14="http://schemas.microsoft.com/office/powerpoint/2010/main" val="6001058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D337F-D218-48A1-A4F1-071EE76ACBA0}"/>
              </a:ext>
            </a:extLst>
          </p:cNvPr>
          <p:cNvSpPr>
            <a:spLocks noGrp="1"/>
          </p:cNvSpPr>
          <p:nvPr>
            <p:ph type="title"/>
          </p:nvPr>
        </p:nvSpPr>
        <p:spPr/>
        <p:txBody>
          <a:bodyPr/>
          <a:lstStyle/>
          <a:p>
            <a:r>
              <a:rPr lang="en-US" dirty="0">
                <a:solidFill>
                  <a:schemeClr val="accent1"/>
                </a:solidFill>
              </a:rPr>
              <a:t>Mutex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1154A3-7809-4A29-AFB6-14D3506513E3}"/>
                  </a:ext>
                </a:extLst>
              </p:cNvPr>
              <p:cNvSpPr>
                <a:spLocks noGrp="1"/>
              </p:cNvSpPr>
              <p:nvPr>
                <p:ph idx="1"/>
              </p:nvPr>
            </p:nvSpPr>
            <p:spPr/>
            <p:txBody>
              <a:bodyPr>
                <a:normAutofit fontScale="85000" lnSpcReduction="20000"/>
              </a:bodyPr>
              <a:lstStyle/>
              <a:p>
                <a:pPr marL="0" indent="0">
                  <a:buNone/>
                </a:pPr>
                <a:r>
                  <a:rPr lang="en-US" dirty="0">
                    <a:solidFill>
                      <a:schemeClr val="accent1"/>
                    </a:solidFill>
                  </a:rPr>
                  <a:t>A </a:t>
                </a:r>
                <a:r>
                  <a:rPr lang="en-US" b="1" i="1" dirty="0">
                    <a:solidFill>
                      <a:srgbClr val="FF0000"/>
                    </a:solidFill>
                  </a:rPr>
                  <a:t>mutex</a:t>
                </a:r>
                <a:r>
                  <a:rPr lang="en-US" dirty="0">
                    <a:solidFill>
                      <a:schemeClr val="accent1"/>
                    </a:solidFill>
                  </a:rPr>
                  <a:t> is a shared variable that can be either one of the two states:</a:t>
                </a:r>
              </a:p>
              <a:p>
                <a:pPr lvl="1"/>
                <a:r>
                  <a:rPr lang="en-US" b="1" i="1" dirty="0">
                    <a:solidFill>
                      <a:srgbClr val="FF0000"/>
                    </a:solidFill>
                  </a:rPr>
                  <a:t>Locked</a:t>
                </a:r>
              </a:p>
              <a:p>
                <a:pPr lvl="1"/>
                <a:r>
                  <a:rPr lang="en-US" b="1" i="1" dirty="0">
                    <a:solidFill>
                      <a:srgbClr val="FF0000"/>
                    </a:solidFill>
                  </a:rPr>
                  <a:t>Unlocked</a:t>
                </a:r>
              </a:p>
              <a:p>
                <a:pPr marL="0" indent="0">
                  <a:buNone/>
                </a:pPr>
                <a:r>
                  <a:rPr lang="en-US" dirty="0">
                    <a:solidFill>
                      <a:schemeClr val="accent1"/>
                    </a:solidFill>
                  </a:rPr>
                  <a:t>Therefore, a mutex is used to provide </a:t>
                </a:r>
                <a:r>
                  <a:rPr lang="en-US" b="1" i="1" dirty="0">
                    <a:solidFill>
                      <a:srgbClr val="FF0000"/>
                    </a:solidFill>
                  </a:rPr>
                  <a:t>mutual exclusion </a:t>
                </a:r>
                <a:r>
                  <a:rPr lang="en-US" dirty="0">
                    <a:solidFill>
                      <a:schemeClr val="accent1"/>
                    </a:solidFill>
                  </a:rPr>
                  <a:t>to shared resource.</a:t>
                </a:r>
              </a:p>
              <a:p>
                <a:pPr marL="0" indent="0">
                  <a:buNone/>
                </a:pPr>
                <a:endParaRPr lang="en-US" dirty="0">
                  <a:solidFill>
                    <a:schemeClr val="accent1"/>
                  </a:solidFill>
                </a:endParaRPr>
              </a:p>
              <a:p>
                <a:pPr marL="0" indent="0">
                  <a:buNone/>
                </a:pPr>
                <a:r>
                  <a:rPr lang="en-US" dirty="0">
                    <a:solidFill>
                      <a:schemeClr val="accent1"/>
                    </a:solidFill>
                  </a:rPr>
                  <a:t>Each mutex has two basic operations associated with it:</a:t>
                </a:r>
              </a:p>
              <a:p>
                <a:pPr lvl="1"/>
                <a14:m>
                  <m:oMath xmlns:m="http://schemas.openxmlformats.org/officeDocument/2006/math">
                    <m:r>
                      <a:rPr lang="en-US" b="0" i="1" smtClean="0">
                        <a:solidFill>
                          <a:schemeClr val="tx1"/>
                        </a:solidFill>
                        <a:latin typeface="Cambria Math" panose="02040503050406030204" pitchFamily="18" charset="0"/>
                      </a:rPr>
                      <m:t>𝑚𝑢𝑡𝑒𝑥</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𝑙𝑜𝑐𝑘</m:t>
                    </m:r>
                  </m:oMath>
                </a14:m>
                <a:endParaRPr lang="en-US" dirty="0">
                  <a:solidFill>
                    <a:schemeClr val="tx1"/>
                  </a:solidFill>
                </a:endParaRPr>
              </a:p>
              <a:p>
                <a:pPr lvl="2"/>
                <a:r>
                  <a:rPr lang="en-US" dirty="0">
                    <a:solidFill>
                      <a:schemeClr val="accent1"/>
                    </a:solidFill>
                  </a:rPr>
                  <a:t>When a thread wants to enter a critical section, it calls </a:t>
                </a:r>
                <a14:m>
                  <m:oMath xmlns:m="http://schemas.openxmlformats.org/officeDocument/2006/math">
                    <m:r>
                      <a:rPr lang="en-US" b="0" i="1" smtClean="0">
                        <a:solidFill>
                          <a:schemeClr val="tx1"/>
                        </a:solidFill>
                        <a:latin typeface="Cambria Math" panose="02040503050406030204" pitchFamily="18" charset="0"/>
                      </a:rPr>
                      <m:t>𝑚𝑢𝑡𝑒𝑥</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𝑙𝑜𝑐𝑘</m:t>
                    </m:r>
                  </m:oMath>
                </a14:m>
                <a:r>
                  <a:rPr lang="en-US" dirty="0">
                    <a:solidFill>
                      <a:schemeClr val="tx1"/>
                    </a:solidFill>
                  </a:rPr>
                  <a:t>.</a:t>
                </a:r>
              </a:p>
              <a:p>
                <a:pPr lvl="2"/>
                <a:r>
                  <a:rPr lang="en-US" dirty="0">
                    <a:solidFill>
                      <a:schemeClr val="accent1"/>
                    </a:solidFill>
                  </a:rPr>
                  <a:t>If the mutex is currently unlocked, the thread succeeds and is free to enter the critical section.</a:t>
                </a:r>
              </a:p>
              <a:p>
                <a:pPr lvl="2"/>
                <a:r>
                  <a:rPr lang="en-US" dirty="0">
                    <a:solidFill>
                      <a:schemeClr val="accent1"/>
                    </a:solidFill>
                  </a:rPr>
                  <a:t>On the other hand, if the mutex is already locked, the calling thread is blocked until the thread that is in the critical section is finished and calls </a:t>
                </a:r>
                <a14:m>
                  <m:oMath xmlns:m="http://schemas.openxmlformats.org/officeDocument/2006/math">
                    <m:r>
                      <a:rPr lang="en-US" b="0" i="1" smtClean="0">
                        <a:solidFill>
                          <a:schemeClr val="tx1"/>
                        </a:solidFill>
                        <a:latin typeface="Cambria Math" panose="02040503050406030204" pitchFamily="18" charset="0"/>
                      </a:rPr>
                      <m:t>𝑚𝑢𝑡𝑒𝑥</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𝑢𝑛𝑙𝑜𝑐𝑘</m:t>
                    </m:r>
                  </m:oMath>
                </a14:m>
                <a:r>
                  <a:rPr lang="en-US" dirty="0">
                    <a:solidFill>
                      <a:schemeClr val="accent1"/>
                    </a:solidFill>
                  </a:rPr>
                  <a:t>.</a:t>
                </a:r>
              </a:p>
              <a:p>
                <a:pPr lvl="1"/>
                <a14:m>
                  <m:oMath xmlns:m="http://schemas.openxmlformats.org/officeDocument/2006/math">
                    <m:r>
                      <a:rPr lang="en-US" b="0" i="1" smtClean="0">
                        <a:solidFill>
                          <a:schemeClr val="tx1"/>
                        </a:solidFill>
                        <a:latin typeface="Cambria Math" panose="02040503050406030204" pitchFamily="18" charset="0"/>
                      </a:rPr>
                      <m:t>𝑚𝑢𝑡𝑒𝑥</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𝑢𝑛𝑙𝑜𝑐𝑘</m:t>
                    </m:r>
                  </m:oMath>
                </a14:m>
                <a:endParaRPr lang="en-US" dirty="0">
                  <a:solidFill>
                    <a:schemeClr val="tx1"/>
                  </a:solidFill>
                </a:endParaRPr>
              </a:p>
              <a:p>
                <a:pPr lvl="2"/>
                <a:r>
                  <a:rPr lang="en-US" dirty="0">
                    <a:solidFill>
                      <a:schemeClr val="accent1"/>
                    </a:solidFill>
                  </a:rPr>
                  <a:t>When a thread exits a critical section, it releases the mutex.</a:t>
                </a:r>
              </a:p>
              <a:p>
                <a:pPr lvl="2"/>
                <a:r>
                  <a:rPr lang="en-US" dirty="0">
                    <a:solidFill>
                      <a:schemeClr val="accent1"/>
                    </a:solidFill>
                  </a:rPr>
                  <a:t>If multiple threads are blocked waiting on the mutex, one of them is chosen at random and allowed to acquire the mutex.</a:t>
                </a:r>
                <a:endParaRPr lang="en-US" dirty="0">
                  <a:solidFill>
                    <a:schemeClr val="tx1"/>
                  </a:solidFill>
                </a:endParaRPr>
              </a:p>
              <a:p>
                <a:pPr lvl="1"/>
                <a:endParaRPr lang="en-US" dirty="0">
                  <a:solidFill>
                    <a:schemeClr val="tx1"/>
                  </a:solidFill>
                </a:endParaRPr>
              </a:p>
              <a:p>
                <a:pPr lvl="1"/>
                <a:endParaRPr lang="en-US" dirty="0">
                  <a:solidFill>
                    <a:schemeClr val="accent1"/>
                  </a:solidFill>
                </a:endParaRPr>
              </a:p>
              <a:p>
                <a:pPr marL="0" indent="0">
                  <a:buNone/>
                </a:pPr>
                <a:endParaRPr lang="en-US" dirty="0">
                  <a:solidFill>
                    <a:schemeClr val="accent1"/>
                  </a:solidFill>
                </a:endParaRPr>
              </a:p>
              <a:p>
                <a:pPr marL="0" indent="0">
                  <a:buNone/>
                </a:pPr>
                <a:endParaRPr lang="en-US" b="1" i="1" dirty="0">
                  <a:solidFill>
                    <a:srgbClr val="FF0000"/>
                  </a:solidFill>
                </a:endParaRPr>
              </a:p>
            </p:txBody>
          </p:sp>
        </mc:Choice>
        <mc:Fallback xmlns="">
          <p:sp>
            <p:nvSpPr>
              <p:cNvPr id="3" name="Content Placeholder 2">
                <a:extLst>
                  <a:ext uri="{FF2B5EF4-FFF2-40B4-BE49-F238E27FC236}">
                    <a16:creationId xmlns:a16="http://schemas.microsoft.com/office/drawing/2014/main" id="{941154A3-7809-4A29-AFB6-14D3506513E3}"/>
                  </a:ext>
                </a:extLst>
              </p:cNvPr>
              <p:cNvSpPr>
                <a:spLocks noGrp="1" noRot="1" noChangeAspect="1" noMove="1" noResize="1" noEditPoints="1" noAdjustHandles="1" noChangeArrowheads="1" noChangeShapeType="1" noTextEdit="1"/>
              </p:cNvSpPr>
              <p:nvPr>
                <p:ph idx="1"/>
              </p:nvPr>
            </p:nvSpPr>
            <p:spPr>
              <a:blipFill>
                <a:blip r:embed="rId2"/>
                <a:stretch>
                  <a:fillRect l="-928" t="-3221" b="-1261"/>
                </a:stretch>
              </a:blipFill>
            </p:spPr>
            <p:txBody>
              <a:bodyPr/>
              <a:lstStyle/>
              <a:p>
                <a:r>
                  <a:rPr lang="en-US">
                    <a:noFill/>
                  </a:rPr>
                  <a:t> </a:t>
                </a:r>
              </a:p>
            </p:txBody>
          </p:sp>
        </mc:Fallback>
      </mc:AlternateContent>
    </p:spTree>
    <p:extLst>
      <p:ext uri="{BB962C8B-B14F-4D97-AF65-F5344CB8AC3E}">
        <p14:creationId xmlns:p14="http://schemas.microsoft.com/office/powerpoint/2010/main" val="32222680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8960-35FE-4A10-8E0C-A2959373D6B2}"/>
              </a:ext>
            </a:extLst>
          </p:cNvPr>
          <p:cNvSpPr>
            <a:spLocks noGrp="1"/>
          </p:cNvSpPr>
          <p:nvPr>
            <p:ph type="title"/>
          </p:nvPr>
        </p:nvSpPr>
        <p:spPr/>
        <p:txBody>
          <a:bodyPr/>
          <a:lstStyle/>
          <a:p>
            <a:r>
              <a:rPr lang="en-US" dirty="0">
                <a:solidFill>
                  <a:schemeClr val="accent1"/>
                </a:solidFill>
              </a:rPr>
              <a:t>Mutex: Implementation</a:t>
            </a:r>
            <a:endParaRPr lang="en-US" dirty="0"/>
          </a:p>
        </p:txBody>
      </p:sp>
      <p:pic>
        <p:nvPicPr>
          <p:cNvPr id="8" name="Content Placeholder 4">
            <a:extLst>
              <a:ext uri="{FF2B5EF4-FFF2-40B4-BE49-F238E27FC236}">
                <a16:creationId xmlns:a16="http://schemas.microsoft.com/office/drawing/2014/main" id="{0E0B252C-7571-46E4-8BE5-1C3D5E477202}"/>
              </a:ext>
            </a:extLst>
          </p:cNvPr>
          <p:cNvPicPr>
            <a:picLocks noGrp="1" noChangeAspect="1"/>
          </p:cNvPicPr>
          <p:nvPr>
            <p:ph idx="1"/>
          </p:nvPr>
        </p:nvPicPr>
        <p:blipFill>
          <a:blip r:embed="rId2"/>
          <a:stretch>
            <a:fillRect/>
          </a:stretch>
        </p:blipFill>
        <p:spPr>
          <a:xfrm>
            <a:off x="2019300" y="2539206"/>
            <a:ext cx="8153400" cy="2924175"/>
          </a:xfrm>
        </p:spPr>
      </p:pic>
    </p:spTree>
    <p:extLst>
      <p:ext uri="{BB962C8B-B14F-4D97-AF65-F5344CB8AC3E}">
        <p14:creationId xmlns:p14="http://schemas.microsoft.com/office/powerpoint/2010/main" val="9443450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40509-FEE6-4BD1-881F-DA6C9228E576}"/>
              </a:ext>
            </a:extLst>
          </p:cNvPr>
          <p:cNvSpPr>
            <a:spLocks noGrp="1"/>
          </p:cNvSpPr>
          <p:nvPr>
            <p:ph type="title"/>
          </p:nvPr>
        </p:nvSpPr>
        <p:spPr/>
        <p:txBody>
          <a:bodyPr/>
          <a:lstStyle/>
          <a:p>
            <a:r>
              <a:rPr lang="en-US" dirty="0">
                <a:solidFill>
                  <a:schemeClr val="accent1"/>
                </a:solidFill>
              </a:rPr>
              <a:t>Mutex: Mutex vs Spinlock</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E06D76-9763-4FE5-BB22-EF3529C99D2F}"/>
                  </a:ext>
                </a:extLst>
              </p:cNvPr>
              <p:cNvSpPr>
                <a:spLocks noGrp="1"/>
              </p:cNvSpPr>
              <p:nvPr>
                <p:ph idx="1"/>
              </p:nvPr>
            </p:nvSpPr>
            <p:spPr/>
            <p:txBody>
              <a:bodyPr/>
              <a:lstStyle/>
              <a:p>
                <a:pPr marL="0" indent="0">
                  <a:buNone/>
                </a:pPr>
                <a:r>
                  <a:rPr lang="en-US" dirty="0">
                    <a:solidFill>
                      <a:schemeClr val="accent1"/>
                    </a:solidFill>
                  </a:rPr>
                  <a:t>The implementation of</a:t>
                </a:r>
                <a:r>
                  <a:rPr lang="en-US" dirty="0"/>
                  <a:t> </a:t>
                </a:r>
                <a14:m>
                  <m:oMath xmlns:m="http://schemas.openxmlformats.org/officeDocument/2006/math">
                    <m:r>
                      <a:rPr lang="en-US" b="0" i="1" smtClean="0">
                        <a:solidFill>
                          <a:schemeClr val="tx1"/>
                        </a:solidFill>
                        <a:latin typeface="Cambria Math" panose="02040503050406030204" pitchFamily="18" charset="0"/>
                      </a:rPr>
                      <m:t>𝑚𝑢𝑡𝑒𝑥</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𝑙𝑜𝑐𝑘</m:t>
                    </m:r>
                  </m:oMath>
                </a14:m>
                <a:r>
                  <a:rPr lang="en-US" dirty="0"/>
                  <a:t> </a:t>
                </a:r>
                <a:r>
                  <a:rPr lang="en-US" dirty="0">
                    <a:solidFill>
                      <a:schemeClr val="accent1"/>
                    </a:solidFill>
                  </a:rPr>
                  <a:t>is similar to that of </a:t>
                </a:r>
                <a14:m>
                  <m:oMath xmlns:m="http://schemas.openxmlformats.org/officeDocument/2006/math">
                    <m:r>
                      <a:rPr lang="en-US" i="1">
                        <a:latin typeface="Cambria Math" panose="02040503050406030204" pitchFamily="18" charset="0"/>
                      </a:rPr>
                      <m:t>𝑒𝑛𝑡𝑒𝑟</m:t>
                    </m:r>
                    <m:r>
                      <a:rPr lang="en-US" i="1">
                        <a:latin typeface="Cambria Math" panose="02040503050406030204" pitchFamily="18" charset="0"/>
                      </a:rPr>
                      <m:t>_</m:t>
                    </m:r>
                    <m:r>
                      <a:rPr lang="en-US" i="1">
                        <a:latin typeface="Cambria Math" panose="02040503050406030204" pitchFamily="18" charset="0"/>
                      </a:rPr>
                      <m:t>𝑟𝑒𝑔𝑖𝑜𝑛</m:t>
                    </m:r>
                  </m:oMath>
                </a14:m>
                <a:r>
                  <a:rPr lang="en-US" dirty="0">
                    <a:solidFill>
                      <a:schemeClr val="accent1"/>
                    </a:solidFill>
                  </a:rPr>
                  <a:t> but with </a:t>
                </a:r>
                <a:r>
                  <a:rPr lang="en-US" b="1" i="1" dirty="0">
                    <a:solidFill>
                      <a:srgbClr val="FF0000"/>
                    </a:solidFill>
                  </a:rPr>
                  <a:t>one crucial difference</a:t>
                </a:r>
                <a:r>
                  <a:rPr lang="en-US" dirty="0">
                    <a:solidFill>
                      <a:schemeClr val="accent1"/>
                    </a:solidFill>
                  </a:rPr>
                  <a:t>. </a:t>
                </a:r>
              </a:p>
              <a:p>
                <a:pPr marL="0" indent="0">
                  <a:buNone/>
                </a:pPr>
                <a:endParaRPr lang="en-US" dirty="0">
                  <a:solidFill>
                    <a:schemeClr val="accent1"/>
                  </a:solidFill>
                </a:endParaRPr>
              </a:p>
              <a:p>
                <a:pPr marL="0" indent="0">
                  <a:buNone/>
                </a:pPr>
                <a:r>
                  <a:rPr lang="en-US" dirty="0">
                    <a:solidFill>
                      <a:schemeClr val="accent1"/>
                    </a:solidFill>
                  </a:rPr>
                  <a:t>When </a:t>
                </a:r>
                <a14:m>
                  <m:oMath xmlns:m="http://schemas.openxmlformats.org/officeDocument/2006/math">
                    <m:r>
                      <a:rPr lang="en-US" i="1">
                        <a:latin typeface="Cambria Math" panose="02040503050406030204" pitchFamily="18" charset="0"/>
                      </a:rPr>
                      <m:t>𝑒𝑛𝑡𝑒𝑟</m:t>
                    </m:r>
                    <m:r>
                      <a:rPr lang="en-US" i="1">
                        <a:latin typeface="Cambria Math" panose="02040503050406030204" pitchFamily="18" charset="0"/>
                      </a:rPr>
                      <m:t>_</m:t>
                    </m:r>
                    <m:r>
                      <a:rPr lang="en-US" i="1">
                        <a:latin typeface="Cambria Math" panose="02040503050406030204" pitchFamily="18" charset="0"/>
                      </a:rPr>
                      <m:t>𝑟𝑒𝑔𝑖𝑜𝑛</m:t>
                    </m:r>
                  </m:oMath>
                </a14:m>
                <a:r>
                  <a:rPr lang="en-US" dirty="0">
                    <a:solidFill>
                      <a:schemeClr val="accent1"/>
                    </a:solidFill>
                  </a:rPr>
                  <a:t> fails, it keeps spinning (busy waiting).</a:t>
                </a:r>
              </a:p>
              <a:p>
                <a:pPr marL="0" indent="0">
                  <a:buNone/>
                </a:pPr>
                <a:endParaRPr lang="en-US" dirty="0">
                  <a:solidFill>
                    <a:schemeClr val="accent1"/>
                  </a:solidFill>
                </a:endParaRPr>
              </a:p>
              <a:p>
                <a:pPr marL="0" indent="0">
                  <a:buNone/>
                </a:pPr>
                <a:r>
                  <a:rPr lang="en-US" dirty="0">
                    <a:solidFill>
                      <a:schemeClr val="accent1"/>
                    </a:solidFill>
                  </a:rPr>
                  <a:t>When </a:t>
                </a:r>
                <a14:m>
                  <m:oMath xmlns:m="http://schemas.openxmlformats.org/officeDocument/2006/math">
                    <m:r>
                      <a:rPr lang="en-US" b="0" i="1" smtClean="0">
                        <a:solidFill>
                          <a:schemeClr val="tx1"/>
                        </a:solidFill>
                        <a:latin typeface="Cambria Math" panose="02040503050406030204" pitchFamily="18" charset="0"/>
                      </a:rPr>
                      <m:t>𝑚𝑢𝑡𝑒𝑥</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𝑙𝑜𝑐𝑘</m:t>
                    </m:r>
                  </m:oMath>
                </a14:m>
                <a:r>
                  <a:rPr lang="en-US" dirty="0"/>
                  <a:t> </a:t>
                </a:r>
                <a:r>
                  <a:rPr lang="en-US" dirty="0">
                    <a:solidFill>
                      <a:schemeClr val="accent1"/>
                    </a:solidFill>
                  </a:rPr>
                  <a:t>fails, it calls </a:t>
                </a:r>
                <a14:m>
                  <m:oMath xmlns:m="http://schemas.openxmlformats.org/officeDocument/2006/math">
                    <m:r>
                      <a:rPr lang="en-US" b="0" i="1" smtClean="0">
                        <a:latin typeface="Cambria Math" panose="02040503050406030204" pitchFamily="18" charset="0"/>
                      </a:rPr>
                      <m:t>𝑡h𝑟𝑒𝑎𝑑</m:t>
                    </m:r>
                    <m:r>
                      <a:rPr lang="en-US" i="1">
                        <a:latin typeface="Cambria Math" panose="02040503050406030204" pitchFamily="18" charset="0"/>
                      </a:rPr>
                      <m:t>_</m:t>
                    </m:r>
                    <m:r>
                      <a:rPr lang="en-US" b="0" i="1" smtClean="0">
                        <a:latin typeface="Cambria Math" panose="02040503050406030204" pitchFamily="18" charset="0"/>
                      </a:rPr>
                      <m:t>𝑦𝑖𝑒𝑙𝑑</m:t>
                    </m:r>
                  </m:oMath>
                </a14:m>
                <a:r>
                  <a:rPr lang="en-US" dirty="0"/>
                  <a:t> </a:t>
                </a:r>
                <a:r>
                  <a:rPr lang="en-US" dirty="0">
                    <a:solidFill>
                      <a:schemeClr val="accent1"/>
                    </a:solidFill>
                  </a:rPr>
                  <a:t>to</a:t>
                </a:r>
                <a:r>
                  <a:rPr lang="en-US" dirty="0"/>
                  <a:t> </a:t>
                </a:r>
                <a:r>
                  <a:rPr lang="en-US" dirty="0">
                    <a:solidFill>
                      <a:schemeClr val="accent1"/>
                    </a:solidFill>
                  </a:rPr>
                  <a:t>give up the CPU to another thread.</a:t>
                </a: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CFE06D76-9763-4FE5-BB22-EF3529C99D2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418108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ECF8F-91C7-4997-8685-DAE0E27A2326}"/>
              </a:ext>
            </a:extLst>
          </p:cNvPr>
          <p:cNvSpPr>
            <a:spLocks noGrp="1"/>
          </p:cNvSpPr>
          <p:nvPr>
            <p:ph type="title"/>
          </p:nvPr>
        </p:nvSpPr>
        <p:spPr/>
        <p:txBody>
          <a:bodyPr/>
          <a:lstStyle/>
          <a:p>
            <a:r>
              <a:rPr lang="en-US" dirty="0">
                <a:solidFill>
                  <a:schemeClr val="accent1"/>
                </a:solidFill>
              </a:rPr>
              <a:t>Processes</a:t>
            </a:r>
          </a:p>
        </p:txBody>
      </p:sp>
      <p:sp>
        <p:nvSpPr>
          <p:cNvPr id="3" name="Content Placeholder 2">
            <a:extLst>
              <a:ext uri="{FF2B5EF4-FFF2-40B4-BE49-F238E27FC236}">
                <a16:creationId xmlns:a16="http://schemas.microsoft.com/office/drawing/2014/main" id="{9904C514-3E5E-430F-85FD-6594D347E6F1}"/>
              </a:ext>
            </a:extLst>
          </p:cNvPr>
          <p:cNvSpPr>
            <a:spLocks noGrp="1"/>
          </p:cNvSpPr>
          <p:nvPr>
            <p:ph idx="1"/>
          </p:nvPr>
        </p:nvSpPr>
        <p:spPr/>
        <p:txBody>
          <a:bodyPr>
            <a:normAutofit/>
          </a:bodyPr>
          <a:lstStyle/>
          <a:p>
            <a:pPr marL="0" indent="0">
              <a:buNone/>
            </a:pPr>
            <a:r>
              <a:rPr lang="en-US" b="1" i="1" u="sng" dirty="0">
                <a:solidFill>
                  <a:srgbClr val="FF0000"/>
                </a:solidFill>
              </a:rPr>
              <a:t>Definition</a:t>
            </a:r>
            <a:r>
              <a:rPr lang="en-US" b="1" i="1" dirty="0">
                <a:solidFill>
                  <a:srgbClr val="FF0000"/>
                </a:solidFill>
              </a:rPr>
              <a:t>:</a:t>
            </a:r>
            <a:br>
              <a:rPr lang="en-US" dirty="0">
                <a:solidFill>
                  <a:schemeClr val="accent1"/>
                </a:solidFill>
              </a:rPr>
            </a:br>
            <a:r>
              <a:rPr lang="en-US" dirty="0">
                <a:solidFill>
                  <a:schemeClr val="accent1"/>
                </a:solidFill>
              </a:rPr>
              <a:t>	A process is an abstract entity, defined by the kernel of an OS, to which system resources are allocated in order to execute a program.</a:t>
            </a:r>
          </a:p>
          <a:p>
            <a:pPr marL="0" indent="0">
              <a:buNone/>
            </a:pPr>
            <a:endParaRPr lang="en-US" dirty="0">
              <a:solidFill>
                <a:schemeClr val="accent1"/>
              </a:solidFill>
            </a:endParaRPr>
          </a:p>
          <a:p>
            <a:pPr marL="0" indent="0">
              <a:buNone/>
            </a:pPr>
            <a:r>
              <a:rPr lang="en-US" dirty="0">
                <a:solidFill>
                  <a:schemeClr val="accent1"/>
                </a:solidFill>
              </a:rPr>
              <a:t>From the kernel’s point of view, a process consists of:</a:t>
            </a:r>
          </a:p>
          <a:p>
            <a:pPr lvl="1"/>
            <a:r>
              <a:rPr lang="en-US" sz="2000" dirty="0">
                <a:solidFill>
                  <a:schemeClr val="accent1"/>
                </a:solidFill>
              </a:rPr>
              <a:t>User-space memory containing both program code and data used by the code</a:t>
            </a:r>
          </a:p>
          <a:p>
            <a:pPr lvl="1"/>
            <a:r>
              <a:rPr lang="en-US" sz="2000" dirty="0">
                <a:solidFill>
                  <a:schemeClr val="accent1"/>
                </a:solidFill>
              </a:rPr>
              <a:t>A range of kernel data structures for maintaining information about the state of the process such as</a:t>
            </a:r>
          </a:p>
          <a:p>
            <a:pPr lvl="2"/>
            <a:r>
              <a:rPr lang="en-US" dirty="0">
                <a:solidFill>
                  <a:schemeClr val="accent1"/>
                </a:solidFill>
              </a:rPr>
              <a:t>page table</a:t>
            </a:r>
          </a:p>
          <a:p>
            <a:pPr lvl="2"/>
            <a:r>
              <a:rPr lang="en-US" dirty="0">
                <a:solidFill>
                  <a:schemeClr val="accent1"/>
                </a:solidFill>
              </a:rPr>
              <a:t>open file descriptors</a:t>
            </a:r>
          </a:p>
          <a:p>
            <a:pPr lvl="2"/>
            <a:r>
              <a:rPr lang="en-US" dirty="0">
                <a:solidFill>
                  <a:schemeClr val="accent1"/>
                </a:solidFill>
              </a:rPr>
              <a:t>signal delivery &amp; handling  	 </a:t>
            </a:r>
          </a:p>
          <a:p>
            <a:pPr marL="0" indent="0">
              <a:buNone/>
            </a:pPr>
            <a:endParaRPr lang="en-US" dirty="0">
              <a:solidFill>
                <a:schemeClr val="accent1"/>
              </a:solidFill>
            </a:endParaRPr>
          </a:p>
        </p:txBody>
      </p:sp>
    </p:spTree>
    <p:extLst>
      <p:ext uri="{BB962C8B-B14F-4D97-AF65-F5344CB8AC3E}">
        <p14:creationId xmlns:p14="http://schemas.microsoft.com/office/powerpoint/2010/main" val="29666948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1BED0-3F19-4AB2-BE3C-02B051B65436}"/>
              </a:ext>
            </a:extLst>
          </p:cNvPr>
          <p:cNvSpPr>
            <a:spLocks noGrp="1"/>
          </p:cNvSpPr>
          <p:nvPr>
            <p:ph type="title"/>
          </p:nvPr>
        </p:nvSpPr>
        <p:spPr/>
        <p:txBody>
          <a:bodyPr/>
          <a:lstStyle/>
          <a:p>
            <a:r>
              <a:rPr lang="en-US" dirty="0">
                <a:solidFill>
                  <a:schemeClr val="accent1"/>
                </a:solidFill>
              </a:rPr>
              <a:t>Semaphore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1B7656-A4A4-482E-B895-BAAF7566E8EB}"/>
                  </a:ext>
                </a:extLst>
              </p:cNvPr>
              <p:cNvSpPr>
                <a:spLocks noGrp="1"/>
              </p:cNvSpPr>
              <p:nvPr>
                <p:ph idx="1"/>
              </p:nvPr>
            </p:nvSpPr>
            <p:spPr/>
            <p:txBody>
              <a:bodyPr>
                <a:normAutofit fontScale="92500" lnSpcReduction="10000"/>
              </a:bodyPr>
              <a:lstStyle/>
              <a:p>
                <a:pPr marL="0" indent="0">
                  <a:buNone/>
                </a:pPr>
                <a:r>
                  <a:rPr lang="en-US" dirty="0">
                    <a:solidFill>
                      <a:schemeClr val="accent1"/>
                    </a:solidFill>
                  </a:rPr>
                  <a:t>A </a:t>
                </a:r>
                <a:r>
                  <a:rPr lang="en-US" b="1" i="1" dirty="0">
                    <a:solidFill>
                      <a:srgbClr val="FF0000"/>
                    </a:solidFill>
                  </a:rPr>
                  <a:t>semaphore</a:t>
                </a:r>
                <a:r>
                  <a:rPr lang="en-US" dirty="0">
                    <a:solidFill>
                      <a:schemeClr val="accent1"/>
                    </a:solidFill>
                  </a:rPr>
                  <a:t> is a synchronization primitive that can be used an </a:t>
                </a:r>
                <a:r>
                  <a:rPr lang="en-US" b="1" i="1" dirty="0">
                    <a:solidFill>
                      <a:srgbClr val="FF0000"/>
                    </a:solidFill>
                  </a:rPr>
                  <a:t>atomic counter</a:t>
                </a:r>
                <a:r>
                  <a:rPr lang="en-US" i="1" dirty="0">
                    <a:solidFill>
                      <a:schemeClr val="accent1"/>
                    </a:solidFill>
                  </a:rPr>
                  <a:t>.</a:t>
                </a:r>
              </a:p>
              <a:p>
                <a:pPr lvl="1"/>
                <a:r>
                  <a:rPr lang="en-US" dirty="0">
                    <a:solidFill>
                      <a:schemeClr val="accent1"/>
                    </a:solidFill>
                  </a:rPr>
                  <a:t>Provides two basic operations, namely, </a:t>
                </a:r>
                <a14:m>
                  <m:oMath xmlns:m="http://schemas.openxmlformats.org/officeDocument/2006/math">
                    <m:r>
                      <a:rPr lang="en-US" b="0" i="1" smtClean="0">
                        <a:solidFill>
                          <a:schemeClr val="tx1"/>
                        </a:solidFill>
                        <a:latin typeface="Cambria Math" panose="02040503050406030204" pitchFamily="18" charset="0"/>
                      </a:rPr>
                      <m:t>𝑃</m:t>
                    </m:r>
                  </m:oMath>
                </a14:m>
                <a:r>
                  <a:rPr lang="en-US" dirty="0">
                    <a:solidFill>
                      <a:schemeClr val="accent1"/>
                    </a:solidFill>
                  </a:rPr>
                  <a:t> and </a:t>
                </a:r>
                <a14:m>
                  <m:oMath xmlns:m="http://schemas.openxmlformats.org/officeDocument/2006/math">
                    <m:r>
                      <a:rPr lang="en-US" b="0" i="1" smtClean="0">
                        <a:latin typeface="Cambria Math" panose="02040503050406030204" pitchFamily="18" charset="0"/>
                      </a:rPr>
                      <m:t>𝑉</m:t>
                    </m:r>
                  </m:oMath>
                </a14:m>
                <a:r>
                  <a:rPr lang="en-US" dirty="0">
                    <a:solidFill>
                      <a:schemeClr val="accent1"/>
                    </a:solidFill>
                  </a:rPr>
                  <a:t>.</a:t>
                </a:r>
              </a:p>
              <a:p>
                <a:pPr lvl="2"/>
                <a14:m>
                  <m:oMath xmlns:m="http://schemas.openxmlformats.org/officeDocument/2006/math">
                    <m:r>
                      <a:rPr lang="en-US" b="0" i="1" smtClean="0">
                        <a:solidFill>
                          <a:schemeClr val="tx1"/>
                        </a:solidFill>
                        <a:latin typeface="Cambria Math" panose="02040503050406030204" pitchFamily="18" charset="0"/>
                      </a:rPr>
                      <m:t>𝑃</m:t>
                    </m:r>
                  </m:oMath>
                </a14:m>
                <a:r>
                  <a:rPr lang="en-US" dirty="0">
                    <a:solidFill>
                      <a:schemeClr val="accent1"/>
                    </a:solidFill>
                  </a:rPr>
                  <a:t> for decrementing the integer value of the semaphore</a:t>
                </a:r>
              </a:p>
              <a:p>
                <a:pPr lvl="2"/>
                <a14:m>
                  <m:oMath xmlns:m="http://schemas.openxmlformats.org/officeDocument/2006/math">
                    <m:r>
                      <a:rPr lang="en-US" b="0" i="1" smtClean="0">
                        <a:latin typeface="Cambria Math" panose="02040503050406030204" pitchFamily="18" charset="0"/>
                      </a:rPr>
                      <m:t>𝑉</m:t>
                    </m:r>
                  </m:oMath>
                </a14:m>
                <a:r>
                  <a:rPr lang="en-US" dirty="0">
                    <a:solidFill>
                      <a:schemeClr val="accent1"/>
                    </a:solidFill>
                  </a:rPr>
                  <a:t> for incrementing the integer value of the semaphore</a:t>
                </a:r>
              </a:p>
              <a:p>
                <a:pPr lvl="1"/>
                <a:r>
                  <a:rPr lang="en-US" dirty="0">
                    <a:solidFill>
                      <a:schemeClr val="accent1"/>
                    </a:solidFill>
                  </a:rPr>
                  <a:t>Associated with each semaphore is an integer value operated on by the two basic operations, </a:t>
                </a:r>
                <a14:m>
                  <m:oMath xmlns:m="http://schemas.openxmlformats.org/officeDocument/2006/math">
                    <m:r>
                      <a:rPr lang="en-US" b="0" i="1" smtClean="0">
                        <a:solidFill>
                          <a:schemeClr val="tx1"/>
                        </a:solidFill>
                        <a:latin typeface="Cambria Math" panose="02040503050406030204" pitchFamily="18" charset="0"/>
                      </a:rPr>
                      <m:t>𝑃</m:t>
                    </m:r>
                  </m:oMath>
                </a14:m>
                <a:r>
                  <a:rPr lang="en-US" dirty="0">
                    <a:solidFill>
                      <a:schemeClr val="accent1"/>
                    </a:solidFill>
                  </a:rPr>
                  <a:t> and </a:t>
                </a:r>
                <a14:m>
                  <m:oMath xmlns:m="http://schemas.openxmlformats.org/officeDocument/2006/math">
                    <m:r>
                      <a:rPr lang="en-US" b="0" i="1" smtClean="0">
                        <a:latin typeface="Cambria Math" panose="02040503050406030204" pitchFamily="18" charset="0"/>
                      </a:rPr>
                      <m:t>𝑉</m:t>
                    </m:r>
                  </m:oMath>
                </a14:m>
                <a:r>
                  <a:rPr lang="en-US" dirty="0">
                    <a:solidFill>
                      <a:schemeClr val="accent1"/>
                    </a:solidFill>
                  </a:rPr>
                  <a:t>.</a:t>
                </a:r>
              </a:p>
              <a:p>
                <a:pPr lvl="2"/>
                <a:r>
                  <a:rPr lang="en-US" dirty="0">
                    <a:solidFill>
                      <a:schemeClr val="accent1"/>
                    </a:solidFill>
                  </a:rPr>
                  <a:t>Initially, a semaphore needs to be initialized to an integer value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a:t>
                </a:r>
              </a:p>
              <a:p>
                <a:pPr lvl="2"/>
                <a:r>
                  <a:rPr lang="en-US" dirty="0">
                    <a:solidFill>
                      <a:schemeClr val="accent1"/>
                    </a:solidFill>
                  </a:rPr>
                  <a:t>At any moment, the value cannot be larger than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a:t>
                </a:r>
              </a:p>
              <a:p>
                <a:pPr lvl="1"/>
                <a:r>
                  <a:rPr lang="en-US" dirty="0">
                    <a:solidFill>
                      <a:schemeClr val="accent1"/>
                    </a:solidFill>
                  </a:rPr>
                  <a:t>Associated with each semaphore is a queue of </a:t>
                </a:r>
                <a:r>
                  <a:rPr lang="en-US" b="1" i="1" dirty="0">
                    <a:solidFill>
                      <a:srgbClr val="FF0000"/>
                    </a:solidFill>
                  </a:rPr>
                  <a:t>waiting processes</a:t>
                </a:r>
                <a:r>
                  <a:rPr lang="en-US" dirty="0">
                    <a:solidFill>
                      <a:schemeClr val="accent1"/>
                    </a:solidFill>
                  </a:rPr>
                  <a:t>.</a:t>
                </a:r>
              </a:p>
              <a:p>
                <a:pPr lvl="2"/>
                <a:r>
                  <a:rPr lang="en-US" dirty="0">
                    <a:solidFill>
                      <a:schemeClr val="accent1"/>
                    </a:solidFill>
                  </a:rPr>
                  <a:t>The queue is maintained by the OS kernel</a:t>
                </a:r>
              </a:p>
              <a:p>
                <a:pPr lvl="2"/>
                <a14:m>
                  <m:oMath xmlns:m="http://schemas.openxmlformats.org/officeDocument/2006/math">
                    <m:r>
                      <a:rPr lang="en-US" b="0" i="1" smtClean="0">
                        <a:solidFill>
                          <a:schemeClr val="tx1"/>
                        </a:solidFill>
                        <a:latin typeface="Cambria Math" panose="02040503050406030204" pitchFamily="18" charset="0"/>
                      </a:rPr>
                      <m:t>𝑃</m:t>
                    </m:r>
                  </m:oMath>
                </a14:m>
                <a:r>
                  <a:rPr lang="en-US" dirty="0">
                    <a:solidFill>
                      <a:schemeClr val="accent1"/>
                    </a:solidFill>
                  </a:rPr>
                  <a:t> and </a:t>
                </a:r>
                <a14:m>
                  <m:oMath xmlns:m="http://schemas.openxmlformats.org/officeDocument/2006/math">
                    <m:r>
                      <a:rPr lang="en-US" i="1">
                        <a:latin typeface="Cambria Math" panose="02040503050406030204" pitchFamily="18" charset="0"/>
                      </a:rPr>
                      <m:t>𝑉</m:t>
                    </m:r>
                    <m:r>
                      <a:rPr lang="en-US" i="1">
                        <a:latin typeface="Cambria Math" panose="02040503050406030204" pitchFamily="18" charset="0"/>
                      </a:rPr>
                      <m:t> </m:t>
                    </m:r>
                  </m:oMath>
                </a14:m>
                <a:r>
                  <a:rPr lang="en-US" dirty="0">
                    <a:solidFill>
                      <a:schemeClr val="accent1"/>
                    </a:solidFill>
                  </a:rPr>
                  <a:t>are implemented as </a:t>
                </a:r>
                <a:r>
                  <a:rPr lang="en-US" b="1" i="1" dirty="0">
                    <a:solidFill>
                      <a:srgbClr val="FF0000"/>
                    </a:solidFill>
                  </a:rPr>
                  <a:t>system calls</a:t>
                </a:r>
              </a:p>
              <a:p>
                <a:pPr marL="0" indent="0">
                  <a:buNone/>
                </a:pPr>
                <a:r>
                  <a:rPr lang="en-US" dirty="0">
                    <a:solidFill>
                      <a:schemeClr val="accent1"/>
                    </a:solidFill>
                  </a:rPr>
                  <a:t>In this lecture, let us refer to </a:t>
                </a:r>
                <a14:m>
                  <m:oMath xmlns:m="http://schemas.openxmlformats.org/officeDocument/2006/math">
                    <m:r>
                      <a:rPr lang="en-US" b="0" i="1" smtClean="0">
                        <a:solidFill>
                          <a:schemeClr val="tx1"/>
                        </a:solidFill>
                        <a:latin typeface="Cambria Math" panose="02040503050406030204" pitchFamily="18" charset="0"/>
                      </a:rPr>
                      <m:t>𝑃</m:t>
                    </m:r>
                  </m:oMath>
                </a14:m>
                <a:r>
                  <a:rPr lang="en-US" dirty="0">
                    <a:solidFill>
                      <a:schemeClr val="accent1"/>
                    </a:solidFill>
                  </a:rPr>
                  <a:t> as </a:t>
                </a:r>
                <a14:m>
                  <m:oMath xmlns:m="http://schemas.openxmlformats.org/officeDocument/2006/math">
                    <m:r>
                      <a:rPr lang="en-US" i="1">
                        <a:latin typeface="Cambria Math" panose="02040503050406030204" pitchFamily="18" charset="0"/>
                      </a:rPr>
                      <m:t>𝑤𝑎𝑖𝑡</m:t>
                    </m:r>
                  </m:oMath>
                </a14:m>
                <a:r>
                  <a:rPr lang="en-US" dirty="0">
                    <a:solidFill>
                      <a:schemeClr val="accent1"/>
                    </a:solidFill>
                  </a:rPr>
                  <a:t> and </a:t>
                </a:r>
                <a14:m>
                  <m:oMath xmlns:m="http://schemas.openxmlformats.org/officeDocument/2006/math">
                    <m:r>
                      <a:rPr lang="en-US" i="1">
                        <a:latin typeface="Cambria Math" panose="02040503050406030204" pitchFamily="18" charset="0"/>
                      </a:rPr>
                      <m:t>𝑉</m:t>
                    </m:r>
                  </m:oMath>
                </a14:m>
                <a:r>
                  <a:rPr lang="en-US" dirty="0">
                    <a:solidFill>
                      <a:schemeClr val="accent1"/>
                    </a:solidFill>
                  </a:rPr>
                  <a:t>as </a:t>
                </a:r>
                <a14:m>
                  <m:oMath xmlns:m="http://schemas.openxmlformats.org/officeDocument/2006/math">
                    <m:r>
                      <a:rPr lang="en-US" i="1">
                        <a:latin typeface="Cambria Math" panose="02040503050406030204" pitchFamily="18" charset="0"/>
                      </a:rPr>
                      <m:t>𝑠𝑖𝑔𝑛𝑎𝑙</m:t>
                    </m:r>
                  </m:oMath>
                </a14:m>
                <a:r>
                  <a:rPr lang="en-US" dirty="0">
                    <a:solidFill>
                      <a:schemeClr val="accent1"/>
                    </a:solidFill>
                  </a:rPr>
                  <a:t>, respectively.</a:t>
                </a: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4D1B7656-A4A4-482E-B895-BAAF7566E8EB}"/>
                  </a:ext>
                </a:extLst>
              </p:cNvPr>
              <p:cNvSpPr>
                <a:spLocks noGrp="1" noRot="1" noChangeAspect="1" noMove="1" noResize="1" noEditPoints="1" noAdjustHandles="1" noChangeArrowheads="1" noChangeShapeType="1" noTextEdit="1"/>
              </p:cNvSpPr>
              <p:nvPr>
                <p:ph idx="1"/>
              </p:nvPr>
            </p:nvSpPr>
            <p:spPr>
              <a:blipFill>
                <a:blip r:embed="rId2"/>
                <a:stretch>
                  <a:fillRect l="-1043" t="-2801" b="-560"/>
                </a:stretch>
              </a:blipFill>
            </p:spPr>
            <p:txBody>
              <a:bodyPr/>
              <a:lstStyle/>
              <a:p>
                <a:r>
                  <a:rPr lang="en-US">
                    <a:noFill/>
                  </a:rPr>
                  <a:t> </a:t>
                </a:r>
              </a:p>
            </p:txBody>
          </p:sp>
        </mc:Fallback>
      </mc:AlternateContent>
    </p:spTree>
    <p:extLst>
      <p:ext uri="{BB962C8B-B14F-4D97-AF65-F5344CB8AC3E}">
        <p14:creationId xmlns:p14="http://schemas.microsoft.com/office/powerpoint/2010/main" val="30514976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1BED0-3F19-4AB2-BE3C-02B051B65436}"/>
              </a:ext>
            </a:extLst>
          </p:cNvPr>
          <p:cNvSpPr>
            <a:spLocks noGrp="1"/>
          </p:cNvSpPr>
          <p:nvPr>
            <p:ph type="title"/>
          </p:nvPr>
        </p:nvSpPr>
        <p:spPr/>
        <p:txBody>
          <a:bodyPr/>
          <a:lstStyle/>
          <a:p>
            <a:r>
              <a:rPr lang="en-US" dirty="0">
                <a:solidFill>
                  <a:schemeClr val="accent1"/>
                </a:solidFill>
              </a:rPr>
              <a:t>Semaphore: Basic Operations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1B7656-A4A4-482E-B895-BAAF7566E8EB}"/>
                  </a:ext>
                </a:extLst>
              </p:cNvPr>
              <p:cNvSpPr>
                <a:spLocks noGrp="1"/>
              </p:cNvSpPr>
              <p:nvPr>
                <p:ph idx="1"/>
              </p:nvPr>
            </p:nvSpPr>
            <p:spPr/>
            <p:txBody>
              <a:bodyPr/>
              <a:lstStyle/>
              <a:p>
                <a:pPr marL="0" indent="0">
                  <a:buNone/>
                </a:pPr>
                <a:r>
                  <a:rPr lang="en-US" dirty="0">
                    <a:solidFill>
                      <a:schemeClr val="accent1"/>
                    </a:solidFill>
                  </a:rPr>
                  <a:t>Given a </a:t>
                </a:r>
                <a:r>
                  <a:rPr lang="en-US" b="1" i="1" dirty="0">
                    <a:solidFill>
                      <a:srgbClr val="FF0000"/>
                    </a:solidFill>
                  </a:rPr>
                  <a:t>semaphore</a:t>
                </a:r>
                <a:r>
                  <a:rPr lang="en-US" dirty="0">
                    <a:solidFill>
                      <a:schemeClr val="accent1"/>
                    </a:solidFill>
                  </a:rPr>
                  <a:t> </a:t>
                </a:r>
                <a14:m>
                  <m:oMath xmlns:m="http://schemas.openxmlformats.org/officeDocument/2006/math">
                    <m:r>
                      <a:rPr lang="en-US" b="0" i="1" smtClean="0">
                        <a:solidFill>
                          <a:schemeClr val="tx1"/>
                        </a:solidFill>
                        <a:latin typeface="Cambria Math" panose="02040503050406030204" pitchFamily="18" charset="0"/>
                      </a:rPr>
                      <m:t>𝑠</m:t>
                    </m:r>
                  </m:oMath>
                </a14:m>
                <a:r>
                  <a:rPr lang="en-US" dirty="0">
                    <a:solidFill>
                      <a:schemeClr val="accent1"/>
                    </a:solidFill>
                  </a:rPr>
                  <a:t>,</a:t>
                </a:r>
              </a:p>
              <a:p>
                <a14:m>
                  <m:oMath xmlns:m="http://schemas.openxmlformats.org/officeDocument/2006/math">
                    <m:r>
                      <a:rPr lang="en-US" i="1">
                        <a:latin typeface="Cambria Math" panose="02040503050406030204" pitchFamily="18" charset="0"/>
                      </a:rPr>
                      <m:t>𝑤</m:t>
                    </m:r>
                    <m:r>
                      <a:rPr lang="en-US" b="0" i="1" smtClean="0">
                        <a:latin typeface="Cambria Math" panose="02040503050406030204" pitchFamily="18" charset="0"/>
                      </a:rPr>
                      <m:t>𝑎𝑖𝑡</m:t>
                    </m:r>
                    <m:r>
                      <a:rPr lang="en-US" b="0" i="0"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s</m:t>
                    </m:r>
                    <m:r>
                      <a:rPr lang="en-US" b="0" i="0" smtClean="0">
                        <a:solidFill>
                          <a:schemeClr val="tx1"/>
                        </a:solidFill>
                        <a:latin typeface="Cambria Math" panose="02040503050406030204" pitchFamily="18" charset="0"/>
                      </a:rPr>
                      <m:t>)</m:t>
                    </m:r>
                  </m:oMath>
                </a14:m>
                <a:r>
                  <a:rPr lang="en-US" dirty="0">
                    <a:solidFill>
                      <a:schemeClr val="accent1"/>
                    </a:solidFill>
                  </a:rPr>
                  <a:t> decrements the value of</a:t>
                </a:r>
                <a:r>
                  <a:rPr lang="en-US" dirty="0"/>
                  <a:t> </a:t>
                </a:r>
                <a14:m>
                  <m:oMath xmlns:m="http://schemas.openxmlformats.org/officeDocument/2006/math">
                    <m:r>
                      <a:rPr lang="en-US" i="1">
                        <a:latin typeface="Cambria Math" panose="02040503050406030204" pitchFamily="18" charset="0"/>
                      </a:rPr>
                      <m:t>𝑠</m:t>
                    </m:r>
                  </m:oMath>
                </a14:m>
                <a:r>
                  <a:rPr lang="en-US" dirty="0">
                    <a:solidFill>
                      <a:schemeClr val="accent1"/>
                    </a:solidFill>
                  </a:rPr>
                  <a:t> by one.</a:t>
                </a:r>
              </a:p>
              <a:p>
                <a:pPr lvl="1"/>
                <a:r>
                  <a:rPr lang="en-US" dirty="0">
                    <a:solidFill>
                      <a:schemeClr val="accent1"/>
                    </a:solidFill>
                  </a:rPr>
                  <a:t>If the new value is </a:t>
                </a:r>
                <a:r>
                  <a:rPr lang="en-US" b="1" i="1" dirty="0">
                    <a:solidFill>
                      <a:srgbClr val="FF0000"/>
                    </a:solidFill>
                  </a:rPr>
                  <a:t>negative</a:t>
                </a:r>
                <a:r>
                  <a:rPr lang="en-US" dirty="0">
                    <a:solidFill>
                      <a:schemeClr val="accent1"/>
                    </a:solidFill>
                  </a:rPr>
                  <a:t>, the process that performed </a:t>
                </a:r>
                <a14:m>
                  <m:oMath xmlns:m="http://schemas.openxmlformats.org/officeDocument/2006/math">
                    <m:r>
                      <a:rPr lang="en-US" i="1">
                        <a:latin typeface="Cambria Math" panose="02040503050406030204" pitchFamily="18" charset="0"/>
                      </a:rPr>
                      <m:t>𝑤𝑎𝑖𝑡</m:t>
                    </m:r>
                    <m:r>
                      <a:rPr lang="en-US" b="0" i="0"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s</m:t>
                    </m:r>
                    <m:r>
                      <a:rPr lang="en-US" b="0" i="0" smtClean="0">
                        <a:solidFill>
                          <a:schemeClr val="tx1"/>
                        </a:solidFill>
                        <a:latin typeface="Cambria Math" panose="02040503050406030204" pitchFamily="18" charset="0"/>
                      </a:rPr>
                      <m:t>)</m:t>
                    </m:r>
                  </m:oMath>
                </a14:m>
                <a:r>
                  <a:rPr lang="en-US" dirty="0">
                    <a:solidFill>
                      <a:schemeClr val="accent1"/>
                    </a:solidFill>
                  </a:rPr>
                  <a:t> is blocked and is added to the semaphore queue.</a:t>
                </a:r>
              </a:p>
              <a:p>
                <a:pPr lvl="1"/>
                <a:r>
                  <a:rPr lang="en-US" dirty="0">
                    <a:solidFill>
                      <a:schemeClr val="accent1"/>
                    </a:solidFill>
                  </a:rPr>
                  <a:t>Otherwise, the process continues execution.</a:t>
                </a:r>
              </a:p>
              <a:p>
                <a14:m>
                  <m:oMath xmlns:m="http://schemas.openxmlformats.org/officeDocument/2006/math">
                    <m:r>
                      <a:rPr lang="en-US" b="0" i="1" smtClean="0">
                        <a:solidFill>
                          <a:schemeClr val="tx1"/>
                        </a:solidFill>
                        <a:latin typeface="Cambria Math" panose="02040503050406030204" pitchFamily="18" charset="0"/>
                      </a:rPr>
                      <m:t>𝑠𝑖𝑔𝑛𝑎𝑙</m:t>
                    </m:r>
                    <m:r>
                      <a:rPr lang="en-US" b="0" i="0"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s</m:t>
                    </m:r>
                    <m:r>
                      <a:rPr lang="en-US" b="0" i="0" smtClean="0">
                        <a:solidFill>
                          <a:schemeClr val="tx1"/>
                        </a:solidFill>
                        <a:latin typeface="Cambria Math" panose="02040503050406030204" pitchFamily="18" charset="0"/>
                      </a:rPr>
                      <m:t>)</m:t>
                    </m:r>
                  </m:oMath>
                </a14:m>
                <a:r>
                  <a:rPr lang="en-US" dirty="0">
                    <a:solidFill>
                      <a:schemeClr val="accent1"/>
                    </a:solidFill>
                  </a:rPr>
                  <a:t> increments the value of </a:t>
                </a:r>
                <a14:m>
                  <m:oMath xmlns:m="http://schemas.openxmlformats.org/officeDocument/2006/math">
                    <m:r>
                      <a:rPr lang="en-US" i="1">
                        <a:latin typeface="Cambria Math" panose="02040503050406030204" pitchFamily="18" charset="0"/>
                      </a:rPr>
                      <m:t>𝑠</m:t>
                    </m:r>
                  </m:oMath>
                </a14:m>
                <a:r>
                  <a:rPr lang="en-US" dirty="0">
                    <a:solidFill>
                      <a:schemeClr val="accent1"/>
                    </a:solidFill>
                  </a:rPr>
                  <a:t> by one.</a:t>
                </a:r>
              </a:p>
              <a:p>
                <a:pPr lvl="1"/>
                <a:r>
                  <a:rPr lang="en-US" dirty="0">
                    <a:solidFill>
                      <a:schemeClr val="accent1"/>
                    </a:solidFill>
                  </a:rPr>
                  <a:t>If the new value after the increment is still </a:t>
                </a:r>
                <a:r>
                  <a:rPr lang="en-US" b="1" i="1" dirty="0">
                    <a:solidFill>
                      <a:srgbClr val="FF0000"/>
                    </a:solidFill>
                  </a:rPr>
                  <a:t>non-positive</a:t>
                </a:r>
                <a:r>
                  <a:rPr lang="en-US" dirty="0">
                    <a:solidFill>
                      <a:schemeClr val="accent1"/>
                    </a:solidFill>
                  </a:rPr>
                  <a:t>, this means that there are still processes waiting for a resource and the OS removes one waiting process from the semaphore queue and makes the process ready by putting into the ready queue.</a:t>
                </a:r>
              </a:p>
              <a:p>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4D1B7656-A4A4-482E-B895-BAAF7566E8EB}"/>
                  </a:ext>
                </a:extLst>
              </p:cNvPr>
              <p:cNvSpPr>
                <a:spLocks noGrp="1" noRot="1" noChangeAspect="1" noMove="1" noResize="1" noEditPoints="1" noAdjustHandles="1" noChangeArrowheads="1" noChangeShapeType="1" noTextEdit="1"/>
              </p:cNvSpPr>
              <p:nvPr>
                <p:ph idx="1"/>
              </p:nvPr>
            </p:nvSpPr>
            <p:spPr>
              <a:blipFill>
                <a:blip r:embed="rId2"/>
                <a:stretch>
                  <a:fillRect l="-1217" t="-2241" r="-1507"/>
                </a:stretch>
              </a:blipFill>
            </p:spPr>
            <p:txBody>
              <a:bodyPr/>
              <a:lstStyle/>
              <a:p>
                <a:r>
                  <a:rPr lang="en-US">
                    <a:noFill/>
                  </a:rPr>
                  <a:t> </a:t>
                </a:r>
              </a:p>
            </p:txBody>
          </p:sp>
        </mc:Fallback>
      </mc:AlternateContent>
    </p:spTree>
    <p:extLst>
      <p:ext uri="{BB962C8B-B14F-4D97-AF65-F5344CB8AC3E}">
        <p14:creationId xmlns:p14="http://schemas.microsoft.com/office/powerpoint/2010/main" val="5968212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1BED0-3F19-4AB2-BE3C-02B051B65436}"/>
              </a:ext>
            </a:extLst>
          </p:cNvPr>
          <p:cNvSpPr>
            <a:spLocks noGrp="1"/>
          </p:cNvSpPr>
          <p:nvPr>
            <p:ph type="title"/>
          </p:nvPr>
        </p:nvSpPr>
        <p:spPr/>
        <p:txBody>
          <a:bodyPr/>
          <a:lstStyle/>
          <a:p>
            <a:r>
              <a:rPr lang="en-US" dirty="0">
                <a:solidFill>
                  <a:schemeClr val="accent1"/>
                </a:solidFill>
              </a:rPr>
              <a:t>Semaphore: Implementation</a:t>
            </a:r>
          </a:p>
        </p:txBody>
      </p:sp>
      <p:sp>
        <p:nvSpPr>
          <p:cNvPr id="3" name="Content Placeholder 2">
            <a:extLst>
              <a:ext uri="{FF2B5EF4-FFF2-40B4-BE49-F238E27FC236}">
                <a16:creationId xmlns:a16="http://schemas.microsoft.com/office/drawing/2014/main" id="{4D1B7656-A4A4-482E-B895-BAAF7566E8EB}"/>
              </a:ext>
            </a:extLst>
          </p:cNvPr>
          <p:cNvSpPr>
            <a:spLocks noGrp="1"/>
          </p:cNvSpPr>
          <p:nvPr>
            <p:ph idx="1"/>
          </p:nvPr>
        </p:nvSpPr>
        <p:spPr/>
        <p:txBody>
          <a:bodyPr/>
          <a:lstStyle/>
          <a:p>
            <a:endParaRPr lang="en-US" dirty="0">
              <a:solidFill>
                <a:schemeClr val="accent1"/>
              </a:solidFill>
            </a:endParaRPr>
          </a:p>
          <a:p>
            <a:pPr marL="0" indent="0">
              <a:buNone/>
            </a:pPr>
            <a:endParaRPr lang="en-US" dirty="0">
              <a:solidFill>
                <a:schemeClr val="accent1"/>
              </a:solidFill>
            </a:endParaRPr>
          </a:p>
        </p:txBody>
      </p:sp>
      <p:pic>
        <p:nvPicPr>
          <p:cNvPr id="8" name="Picture 7">
            <a:extLst>
              <a:ext uri="{FF2B5EF4-FFF2-40B4-BE49-F238E27FC236}">
                <a16:creationId xmlns:a16="http://schemas.microsoft.com/office/drawing/2014/main" id="{5262C2BB-F9E9-46A0-8A8A-CAF4B1FCA6EB}"/>
              </a:ext>
            </a:extLst>
          </p:cNvPr>
          <p:cNvPicPr>
            <a:picLocks noChangeAspect="1"/>
          </p:cNvPicPr>
          <p:nvPr/>
        </p:nvPicPr>
        <p:blipFill>
          <a:blip r:embed="rId2"/>
          <a:stretch>
            <a:fillRect/>
          </a:stretch>
        </p:blipFill>
        <p:spPr>
          <a:xfrm>
            <a:off x="838200" y="1595437"/>
            <a:ext cx="5153025" cy="4162425"/>
          </a:xfrm>
          <a:prstGeom prst="rect">
            <a:avLst/>
          </a:prstGeom>
        </p:spPr>
      </p:pic>
      <p:pic>
        <p:nvPicPr>
          <p:cNvPr id="9" name="Picture 8">
            <a:extLst>
              <a:ext uri="{FF2B5EF4-FFF2-40B4-BE49-F238E27FC236}">
                <a16:creationId xmlns:a16="http://schemas.microsoft.com/office/drawing/2014/main" id="{DC766311-A4FE-40F2-B7E9-98309305AEBD}"/>
              </a:ext>
            </a:extLst>
          </p:cNvPr>
          <p:cNvPicPr>
            <a:picLocks noChangeAspect="1"/>
          </p:cNvPicPr>
          <p:nvPr/>
        </p:nvPicPr>
        <p:blipFill>
          <a:blip r:embed="rId3"/>
          <a:stretch>
            <a:fillRect/>
          </a:stretch>
        </p:blipFill>
        <p:spPr>
          <a:xfrm>
            <a:off x="6257925" y="1825625"/>
            <a:ext cx="5095875" cy="3133725"/>
          </a:xfrm>
          <a:prstGeom prst="rect">
            <a:avLst/>
          </a:prstGeom>
        </p:spPr>
      </p:pic>
    </p:spTree>
    <p:extLst>
      <p:ext uri="{BB962C8B-B14F-4D97-AF65-F5344CB8AC3E}">
        <p14:creationId xmlns:p14="http://schemas.microsoft.com/office/powerpoint/2010/main" val="34952892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D973-EA59-4F9B-A1AA-D70EDC66E82A}"/>
              </a:ext>
            </a:extLst>
          </p:cNvPr>
          <p:cNvSpPr>
            <a:spLocks noGrp="1"/>
          </p:cNvSpPr>
          <p:nvPr>
            <p:ph type="title"/>
          </p:nvPr>
        </p:nvSpPr>
        <p:spPr/>
        <p:txBody>
          <a:bodyPr/>
          <a:lstStyle/>
          <a:p>
            <a:r>
              <a:rPr lang="en-US" dirty="0">
                <a:solidFill>
                  <a:schemeClr val="accent1"/>
                </a:solidFill>
              </a:rPr>
              <a:t>Semaphore: Types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9934C9-0800-47A7-83E6-75A695017510}"/>
                  </a:ext>
                </a:extLst>
              </p:cNvPr>
              <p:cNvSpPr>
                <a:spLocks noGrp="1"/>
              </p:cNvSpPr>
              <p:nvPr>
                <p:ph idx="1"/>
              </p:nvPr>
            </p:nvSpPr>
            <p:spPr/>
            <p:txBody>
              <a:bodyPr/>
              <a:lstStyle/>
              <a:p>
                <a:pPr marL="0" indent="0">
                  <a:buNone/>
                </a:pPr>
                <a:r>
                  <a:rPr lang="en-US" b="1" i="1" dirty="0">
                    <a:solidFill>
                      <a:srgbClr val="FF0000"/>
                    </a:solidFill>
                  </a:rPr>
                  <a:t>Semaphores</a:t>
                </a:r>
                <a:r>
                  <a:rPr lang="en-US" dirty="0">
                    <a:solidFill>
                      <a:schemeClr val="accent1"/>
                    </a:solidFill>
                  </a:rPr>
                  <a:t> come into two types:</a:t>
                </a:r>
              </a:p>
              <a:p>
                <a:pPr lvl="1"/>
                <a:r>
                  <a:rPr lang="en-US" b="1" i="1" dirty="0">
                    <a:solidFill>
                      <a:srgbClr val="FF0000"/>
                    </a:solidFill>
                  </a:rPr>
                  <a:t>Mutex or Binary Semaphore</a:t>
                </a:r>
              </a:p>
              <a:p>
                <a:pPr lvl="2"/>
                <a:r>
                  <a:rPr lang="en-US" dirty="0">
                    <a:solidFill>
                      <a:schemeClr val="accent1"/>
                    </a:solidFill>
                  </a:rPr>
                  <a:t>represents a single access to a shared resource</a:t>
                </a:r>
              </a:p>
              <a:p>
                <a:pPr lvl="2"/>
                <a:r>
                  <a:rPr lang="en-US" dirty="0">
                    <a:solidFill>
                      <a:schemeClr val="accent1"/>
                    </a:solidFill>
                  </a:rPr>
                  <a:t>guarantees a mutual exclusive access to the resource</a:t>
                </a:r>
              </a:p>
              <a:p>
                <a:pPr lvl="1"/>
                <a:r>
                  <a:rPr lang="en-US" b="1" i="1" dirty="0">
                    <a:solidFill>
                      <a:srgbClr val="FF0000"/>
                    </a:solidFill>
                  </a:rPr>
                  <a:t>Counting Semaphore</a:t>
                </a:r>
              </a:p>
              <a:p>
                <a:pPr lvl="2"/>
                <a:r>
                  <a:rPr lang="en-US" dirty="0">
                    <a:solidFill>
                      <a:schemeClr val="accent1"/>
                    </a:solidFill>
                  </a:rPr>
                  <a:t>represents a shared resource with </a:t>
                </a:r>
                <a:r>
                  <a:rPr lang="en-US" b="1" i="1" dirty="0">
                    <a:solidFill>
                      <a:srgbClr val="FF0000"/>
                    </a:solidFill>
                  </a:rPr>
                  <a:t>multiple units </a:t>
                </a:r>
                <a:r>
                  <a:rPr lang="en-US" dirty="0">
                    <a:solidFill>
                      <a:schemeClr val="accent1"/>
                    </a:solidFill>
                  </a:rPr>
                  <a:t>available or a resource that allows certain kinds of unsynchronized concurrent access, e.g. , reading</a:t>
                </a:r>
              </a:p>
              <a:p>
                <a:pPr lvl="2"/>
                <a:r>
                  <a:rPr lang="en-US" dirty="0">
                    <a:solidFill>
                      <a:schemeClr val="accent1"/>
                    </a:solidFill>
                  </a:rPr>
                  <a:t>Multiple threads can execute past a </a:t>
                </a:r>
                <a14:m>
                  <m:oMath xmlns:m="http://schemas.openxmlformats.org/officeDocument/2006/math">
                    <m:r>
                      <a:rPr lang="en-US" i="1" smtClean="0">
                        <a:latin typeface="Cambria Math" panose="02040503050406030204" pitchFamily="18" charset="0"/>
                      </a:rPr>
                      <m:t>𝑤𝑎𝑖𝑡</m:t>
                    </m:r>
                    <m:r>
                      <a:rPr lang="en-US">
                        <a:latin typeface="Cambria Math" panose="02040503050406030204" pitchFamily="18" charset="0"/>
                      </a:rPr>
                      <m:t>(</m:t>
                    </m:r>
                    <m:r>
                      <m:rPr>
                        <m:sty m:val="p"/>
                      </m:rPr>
                      <a:rPr lang="en-US">
                        <a:latin typeface="Cambria Math" panose="02040503050406030204" pitchFamily="18" charset="0"/>
                      </a:rPr>
                      <m:t>s</m:t>
                    </m:r>
                    <m:r>
                      <a:rPr lang="en-US">
                        <a:latin typeface="Cambria Math" panose="02040503050406030204" pitchFamily="18" charset="0"/>
                      </a:rPr>
                      <m:t>)</m:t>
                    </m:r>
                  </m:oMath>
                </a14:m>
                <a:r>
                  <a:rPr lang="en-US" dirty="0">
                    <a:solidFill>
                      <a:schemeClr val="accent1"/>
                    </a:solidFill>
                  </a:rPr>
                  <a:t> operation at any moment.</a:t>
                </a:r>
              </a:p>
              <a:p>
                <a:pPr lvl="3"/>
                <a:r>
                  <a:rPr lang="en-US" dirty="0">
                    <a:solidFill>
                      <a:schemeClr val="accent1"/>
                    </a:solidFill>
                  </a:rPr>
                  <a:t>The initial value of the semaphore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 determines the maximum number of threads that can execute past a </a:t>
                </a:r>
                <a14:m>
                  <m:oMath xmlns:m="http://schemas.openxmlformats.org/officeDocument/2006/math">
                    <m:r>
                      <a:rPr lang="en-US" i="1">
                        <a:latin typeface="Cambria Math" panose="02040503050406030204" pitchFamily="18" charset="0"/>
                      </a:rPr>
                      <m:t>𝑤𝑎𝑖𝑡</m:t>
                    </m:r>
                    <m:r>
                      <a:rPr lang="en-US">
                        <a:latin typeface="Cambria Math" panose="02040503050406030204" pitchFamily="18" charset="0"/>
                      </a:rPr>
                      <m:t>(</m:t>
                    </m:r>
                    <m:r>
                      <m:rPr>
                        <m:sty m:val="p"/>
                      </m:rPr>
                      <a:rPr lang="en-US">
                        <a:latin typeface="Cambria Math" panose="02040503050406030204" pitchFamily="18" charset="0"/>
                      </a:rPr>
                      <m:t>s</m:t>
                    </m:r>
                    <m:r>
                      <a:rPr lang="en-US">
                        <a:latin typeface="Cambria Math" panose="02040503050406030204" pitchFamily="18" charset="0"/>
                      </a:rPr>
                      <m:t>)</m:t>
                    </m:r>
                  </m:oMath>
                </a14:m>
                <a:r>
                  <a:rPr lang="en-US" dirty="0">
                    <a:solidFill>
                      <a:schemeClr val="accent1"/>
                    </a:solidFill>
                  </a:rPr>
                  <a:t> operation. </a:t>
                </a:r>
              </a:p>
            </p:txBody>
          </p:sp>
        </mc:Choice>
        <mc:Fallback xmlns="">
          <p:sp>
            <p:nvSpPr>
              <p:cNvPr id="3" name="Content Placeholder 2">
                <a:extLst>
                  <a:ext uri="{FF2B5EF4-FFF2-40B4-BE49-F238E27FC236}">
                    <a16:creationId xmlns:a16="http://schemas.microsoft.com/office/drawing/2014/main" id="{3A9934C9-0800-47A7-83E6-75A695017510}"/>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8901980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BF5E9-7AC1-4986-B5E9-71CF73E86689}"/>
              </a:ext>
            </a:extLst>
          </p:cNvPr>
          <p:cNvSpPr>
            <a:spLocks noGrp="1"/>
          </p:cNvSpPr>
          <p:nvPr>
            <p:ph type="title"/>
          </p:nvPr>
        </p:nvSpPr>
        <p:spPr/>
        <p:txBody>
          <a:bodyPr/>
          <a:lstStyle/>
          <a:p>
            <a:r>
              <a:rPr lang="en-US" dirty="0">
                <a:solidFill>
                  <a:schemeClr val="accent1"/>
                </a:solidFill>
              </a:rPr>
              <a:t>Semaphore: Mutual Exclusion Problem</a:t>
            </a:r>
            <a:endParaRPr lang="en-US" dirty="0"/>
          </a:p>
        </p:txBody>
      </p:sp>
      <p:pic>
        <p:nvPicPr>
          <p:cNvPr id="11" name="Content Placeholder 4">
            <a:extLst>
              <a:ext uri="{FF2B5EF4-FFF2-40B4-BE49-F238E27FC236}">
                <a16:creationId xmlns:a16="http://schemas.microsoft.com/office/drawing/2014/main" id="{86E7C93F-A039-4C20-9D84-52D5D18855F0}"/>
              </a:ext>
            </a:extLst>
          </p:cNvPr>
          <p:cNvPicPr>
            <a:picLocks noGrp="1" noChangeAspect="1"/>
          </p:cNvPicPr>
          <p:nvPr>
            <p:ph idx="1"/>
          </p:nvPr>
        </p:nvPicPr>
        <p:blipFill>
          <a:blip r:embed="rId2"/>
          <a:stretch>
            <a:fillRect/>
          </a:stretch>
        </p:blipFill>
        <p:spPr>
          <a:xfrm>
            <a:off x="3609975" y="1835150"/>
            <a:ext cx="4301797" cy="4351338"/>
          </a:xfrm>
        </p:spPr>
      </p:pic>
    </p:spTree>
    <p:extLst>
      <p:ext uri="{BB962C8B-B14F-4D97-AF65-F5344CB8AC3E}">
        <p14:creationId xmlns:p14="http://schemas.microsoft.com/office/powerpoint/2010/main" val="25458836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5CE52-AEF8-4F5F-BA61-9AFBC1AD137B}"/>
              </a:ext>
            </a:extLst>
          </p:cNvPr>
          <p:cNvSpPr>
            <a:spLocks noGrp="1"/>
          </p:cNvSpPr>
          <p:nvPr>
            <p:ph type="title"/>
          </p:nvPr>
        </p:nvSpPr>
        <p:spPr/>
        <p:txBody>
          <a:bodyPr/>
          <a:lstStyle/>
          <a:p>
            <a:r>
              <a:rPr lang="en-US" dirty="0">
                <a:solidFill>
                  <a:schemeClr val="accent1"/>
                </a:solidFill>
              </a:rPr>
              <a:t>Semaphore: Readers-Writers Problem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F970C8-24E1-4BFA-9BFE-2FD47608D540}"/>
                  </a:ext>
                </a:extLst>
              </p:cNvPr>
              <p:cNvSpPr>
                <a:spLocks noGrp="1"/>
              </p:cNvSpPr>
              <p:nvPr>
                <p:ph idx="1"/>
              </p:nvPr>
            </p:nvSpPr>
            <p:spPr/>
            <p:txBody>
              <a:bodyPr>
                <a:normAutofit fontScale="85000" lnSpcReduction="20000"/>
              </a:bodyPr>
              <a:lstStyle/>
              <a:p>
                <a:pPr marL="0" indent="0">
                  <a:buNone/>
                </a:pPr>
                <a:r>
                  <a:rPr lang="en-US" b="1" i="1" u="sng" dirty="0">
                    <a:solidFill>
                      <a:srgbClr val="FF0000"/>
                    </a:solidFill>
                  </a:rPr>
                  <a:t>Problem</a:t>
                </a:r>
                <a:r>
                  <a:rPr lang="en-US" b="1" i="1" dirty="0">
                    <a:solidFill>
                      <a:srgbClr val="FF0000"/>
                    </a:solidFill>
                  </a:rPr>
                  <a:t>: </a:t>
                </a:r>
                <a:r>
                  <a:rPr lang="en-US" dirty="0">
                    <a:solidFill>
                      <a:schemeClr val="accent1"/>
                    </a:solidFill>
                  </a:rPr>
                  <a:t>An object is shared among threads of two kinds:</a:t>
                </a:r>
              </a:p>
              <a:p>
                <a:pPr lvl="1"/>
                <a:r>
                  <a:rPr lang="en-US" b="1" i="1" dirty="0">
                    <a:solidFill>
                      <a:srgbClr val="FF0000"/>
                    </a:solidFill>
                  </a:rPr>
                  <a:t>Readers</a:t>
                </a:r>
                <a:r>
                  <a:rPr lang="en-US" dirty="0">
                    <a:solidFill>
                      <a:schemeClr val="accent1"/>
                    </a:solidFill>
                  </a:rPr>
                  <a:t> only read the object.</a:t>
                </a:r>
              </a:p>
              <a:p>
                <a:pPr lvl="1"/>
                <a:r>
                  <a:rPr lang="en-US" b="1" i="1" dirty="0">
                    <a:solidFill>
                      <a:srgbClr val="FF0000"/>
                    </a:solidFill>
                  </a:rPr>
                  <a:t>Writers</a:t>
                </a:r>
                <a:r>
                  <a:rPr lang="en-US" dirty="0">
                    <a:solidFill>
                      <a:schemeClr val="accent1"/>
                    </a:solidFill>
                  </a:rPr>
                  <a:t> write to the object.</a:t>
                </a:r>
              </a:p>
              <a:p>
                <a:pPr marL="457200" lvl="1" indent="0">
                  <a:buNone/>
                </a:pPr>
                <a:endParaRPr lang="en-US" dirty="0">
                  <a:solidFill>
                    <a:schemeClr val="accent1"/>
                  </a:solidFill>
                </a:endParaRPr>
              </a:p>
              <a:p>
                <a:pPr marL="0" indent="0">
                  <a:buNone/>
                </a:pPr>
                <a:r>
                  <a:rPr lang="en-US" dirty="0">
                    <a:solidFill>
                      <a:schemeClr val="accent1"/>
                    </a:solidFill>
                  </a:rPr>
                  <a:t>Concurrent reads are allowed but writes must be performed on the object in a mutual exclusive manner.</a:t>
                </a:r>
              </a:p>
              <a:p>
                <a:pPr marL="0" indent="0">
                  <a:buNone/>
                </a:pPr>
                <a:endParaRPr lang="en-US" dirty="0">
                  <a:solidFill>
                    <a:schemeClr val="accent1"/>
                  </a:solidFill>
                </a:endParaRPr>
              </a:p>
              <a:p>
                <a:pPr marL="0" indent="0">
                  <a:buNone/>
                </a:pPr>
                <a:r>
                  <a:rPr lang="en-US" dirty="0">
                    <a:solidFill>
                      <a:schemeClr val="accent1"/>
                    </a:solidFill>
                  </a:rPr>
                  <a:t>We can use </a:t>
                </a:r>
                <a:r>
                  <a:rPr lang="en-US" b="1" i="1" dirty="0">
                    <a:solidFill>
                      <a:srgbClr val="FF0000"/>
                    </a:solidFill>
                  </a:rPr>
                  <a:t>two binary semaphores </a:t>
                </a:r>
                <a:r>
                  <a:rPr lang="en-US" dirty="0">
                    <a:solidFill>
                      <a:schemeClr val="accent1"/>
                    </a:solidFill>
                  </a:rPr>
                  <a:t>to control access to the object:</a:t>
                </a:r>
              </a:p>
              <a:p>
                <a:pPr lvl="1"/>
                <a:r>
                  <a:rPr lang="en-US" dirty="0">
                    <a:solidFill>
                      <a:schemeClr val="accent1"/>
                    </a:solidFill>
                  </a:rPr>
                  <a:t>Semaphore </a:t>
                </a:r>
                <a14:m>
                  <m:oMath xmlns:m="http://schemas.openxmlformats.org/officeDocument/2006/math">
                    <m:r>
                      <a:rPr lang="en-US" b="0" i="1" smtClean="0">
                        <a:solidFill>
                          <a:schemeClr val="tx1"/>
                        </a:solidFill>
                        <a:latin typeface="Cambria Math" panose="02040503050406030204" pitchFamily="18" charset="0"/>
                      </a:rPr>
                      <m:t>𝑚𝑢𝑡𝑒𝑥</m:t>
                    </m:r>
                  </m:oMath>
                </a14:m>
                <a:endParaRPr lang="en-US" dirty="0">
                  <a:solidFill>
                    <a:schemeClr val="accent1"/>
                  </a:solidFill>
                </a:endParaRPr>
              </a:p>
              <a:p>
                <a:pPr lvl="2"/>
                <a:r>
                  <a:rPr lang="en-US" dirty="0">
                    <a:solidFill>
                      <a:schemeClr val="accent1"/>
                    </a:solidFill>
                  </a:rPr>
                  <a:t>Associated with </a:t>
                </a:r>
                <a14:m>
                  <m:oMath xmlns:m="http://schemas.openxmlformats.org/officeDocument/2006/math">
                    <m:r>
                      <a:rPr lang="en-US" i="1">
                        <a:latin typeface="Cambria Math" panose="02040503050406030204" pitchFamily="18" charset="0"/>
                      </a:rPr>
                      <m:t>𝑚𝑢𝑡𝑒𝑥</m:t>
                    </m:r>
                  </m:oMath>
                </a14:m>
                <a:r>
                  <a:rPr lang="en-US" dirty="0">
                    <a:solidFill>
                      <a:schemeClr val="accent1"/>
                    </a:solidFill>
                  </a:rPr>
                  <a:t> is a variable </a:t>
                </a:r>
                <a14:m>
                  <m:oMath xmlns:m="http://schemas.openxmlformats.org/officeDocument/2006/math">
                    <m:r>
                      <a:rPr lang="en-US" b="0" i="1" smtClean="0">
                        <a:solidFill>
                          <a:schemeClr val="tx1"/>
                        </a:solidFill>
                        <a:latin typeface="Cambria Math" panose="02040503050406030204" pitchFamily="18" charset="0"/>
                      </a:rPr>
                      <m:t>𝑟𝑒𝑎𝑑𝑐𝑜𝑢𝑛𝑡</m:t>
                    </m:r>
                  </m:oMath>
                </a14:m>
                <a:r>
                  <a:rPr lang="en-US" dirty="0">
                    <a:solidFill>
                      <a:schemeClr val="accent1"/>
                    </a:solidFill>
                  </a:rPr>
                  <a:t> for counting the number of concurrent reads.</a:t>
                </a:r>
              </a:p>
              <a:p>
                <a:pPr lvl="2"/>
                <a14:m>
                  <m:oMath xmlns:m="http://schemas.openxmlformats.org/officeDocument/2006/math">
                    <m:r>
                      <a:rPr lang="en-US" b="0" i="1" smtClean="0">
                        <a:solidFill>
                          <a:schemeClr val="tx1"/>
                        </a:solidFill>
                        <a:latin typeface="Cambria Math" panose="02040503050406030204" pitchFamily="18" charset="0"/>
                      </a:rPr>
                      <m:t>𝑚𝑢𝑡𝑒𝑥</m:t>
                    </m:r>
                  </m:oMath>
                </a14:m>
                <a:r>
                  <a:rPr lang="en-US" dirty="0">
                    <a:solidFill>
                      <a:schemeClr val="accent1"/>
                    </a:solidFill>
                  </a:rPr>
                  <a:t> controls mutual exclusive access to </a:t>
                </a:r>
                <a14:m>
                  <m:oMath xmlns:m="http://schemas.openxmlformats.org/officeDocument/2006/math">
                    <m:r>
                      <a:rPr lang="en-US" i="1">
                        <a:latin typeface="Cambria Math" panose="02040503050406030204" pitchFamily="18" charset="0"/>
                      </a:rPr>
                      <m:t>𝑟𝑒𝑎𝑑𝑐𝑜𝑢𝑛𝑡</m:t>
                    </m:r>
                  </m:oMath>
                </a14:m>
                <a:endParaRPr lang="en-US" dirty="0">
                  <a:solidFill>
                    <a:schemeClr val="accent1"/>
                  </a:solidFill>
                </a:endParaRPr>
              </a:p>
              <a:p>
                <a:pPr lvl="2"/>
                <a:endParaRPr lang="en-US" dirty="0">
                  <a:solidFill>
                    <a:schemeClr val="accent1"/>
                  </a:solidFill>
                </a:endParaRPr>
              </a:p>
              <a:p>
                <a:pPr lvl="1"/>
                <a:r>
                  <a:rPr lang="en-US" dirty="0">
                    <a:solidFill>
                      <a:schemeClr val="accent1"/>
                    </a:solidFill>
                  </a:rPr>
                  <a:t>Semaphore </a:t>
                </a:r>
                <a14:m>
                  <m:oMath xmlns:m="http://schemas.openxmlformats.org/officeDocument/2006/math">
                    <m:r>
                      <a:rPr lang="en-US" b="0" i="1" smtClean="0">
                        <a:solidFill>
                          <a:schemeClr val="tx1"/>
                        </a:solidFill>
                        <a:latin typeface="Cambria Math" panose="02040503050406030204" pitchFamily="18" charset="0"/>
                      </a:rPr>
                      <m:t>𝑤</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𝑜𝑟</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𝑟</m:t>
                    </m:r>
                  </m:oMath>
                </a14:m>
                <a:endParaRPr lang="en-US" dirty="0">
                  <a:solidFill>
                    <a:schemeClr val="accent1"/>
                  </a:solidFill>
                </a:endParaRPr>
              </a:p>
              <a:p>
                <a:pPr lvl="2"/>
                <a:r>
                  <a:rPr lang="en-US" dirty="0">
                    <a:solidFill>
                      <a:schemeClr val="accent1"/>
                    </a:solidFill>
                  </a:rPr>
                  <a:t>Provides exclusive writing or reading</a:t>
                </a:r>
              </a:p>
              <a:p>
                <a:pPr lvl="3"/>
                <a:r>
                  <a:rPr lang="en-US" dirty="0">
                    <a:solidFill>
                      <a:schemeClr val="accent1"/>
                    </a:solidFill>
                  </a:rPr>
                  <a:t>At any moment, there can be only one kind of accesses to the object 	</a:t>
                </a:r>
              </a:p>
            </p:txBody>
          </p:sp>
        </mc:Choice>
        <mc:Fallback xmlns="">
          <p:sp>
            <p:nvSpPr>
              <p:cNvPr id="3" name="Content Placeholder 2">
                <a:extLst>
                  <a:ext uri="{FF2B5EF4-FFF2-40B4-BE49-F238E27FC236}">
                    <a16:creationId xmlns:a16="http://schemas.microsoft.com/office/drawing/2014/main" id="{8EF970C8-24E1-4BFA-9BFE-2FD47608D540}"/>
                  </a:ext>
                </a:extLst>
              </p:cNvPr>
              <p:cNvSpPr>
                <a:spLocks noGrp="1" noRot="1" noChangeAspect="1" noMove="1" noResize="1" noEditPoints="1" noAdjustHandles="1" noChangeArrowheads="1" noChangeShapeType="1" noTextEdit="1"/>
              </p:cNvSpPr>
              <p:nvPr>
                <p:ph idx="1"/>
              </p:nvPr>
            </p:nvSpPr>
            <p:spPr>
              <a:blipFill>
                <a:blip r:embed="rId2"/>
                <a:stretch>
                  <a:fillRect l="-928" t="-3221" b="-1541"/>
                </a:stretch>
              </a:blipFill>
            </p:spPr>
            <p:txBody>
              <a:bodyPr/>
              <a:lstStyle/>
              <a:p>
                <a:r>
                  <a:rPr lang="en-US">
                    <a:noFill/>
                  </a:rPr>
                  <a:t> </a:t>
                </a:r>
              </a:p>
            </p:txBody>
          </p:sp>
        </mc:Fallback>
      </mc:AlternateContent>
    </p:spTree>
    <p:extLst>
      <p:ext uri="{BB962C8B-B14F-4D97-AF65-F5344CB8AC3E}">
        <p14:creationId xmlns:p14="http://schemas.microsoft.com/office/powerpoint/2010/main" val="33801569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7AF9-6AFB-4129-8DBA-6971BC5D1758}"/>
              </a:ext>
            </a:extLst>
          </p:cNvPr>
          <p:cNvSpPr>
            <a:spLocks noGrp="1"/>
          </p:cNvSpPr>
          <p:nvPr>
            <p:ph type="title"/>
          </p:nvPr>
        </p:nvSpPr>
        <p:spPr/>
        <p:txBody>
          <a:bodyPr/>
          <a:lstStyle/>
          <a:p>
            <a:r>
              <a:rPr lang="en-US" dirty="0">
                <a:solidFill>
                  <a:schemeClr val="accent1"/>
                </a:solidFill>
              </a:rPr>
              <a:t>Semaphore: Readers-Writers Problem</a:t>
            </a:r>
            <a:endParaRPr lang="en-US" dirty="0"/>
          </a:p>
        </p:txBody>
      </p:sp>
      <p:pic>
        <p:nvPicPr>
          <p:cNvPr id="5" name="Picture 4">
            <a:extLst>
              <a:ext uri="{FF2B5EF4-FFF2-40B4-BE49-F238E27FC236}">
                <a16:creationId xmlns:a16="http://schemas.microsoft.com/office/drawing/2014/main" id="{747C237A-9A86-425C-B263-8EF9BBE0FFCA}"/>
              </a:ext>
            </a:extLst>
          </p:cNvPr>
          <p:cNvPicPr>
            <a:picLocks noChangeAspect="1"/>
          </p:cNvPicPr>
          <p:nvPr/>
        </p:nvPicPr>
        <p:blipFill>
          <a:blip r:embed="rId2"/>
          <a:stretch>
            <a:fillRect/>
          </a:stretch>
        </p:blipFill>
        <p:spPr>
          <a:xfrm>
            <a:off x="657225" y="1690688"/>
            <a:ext cx="9096374" cy="4398081"/>
          </a:xfrm>
          <a:prstGeom prst="rect">
            <a:avLst/>
          </a:prstGeom>
        </p:spPr>
      </p:pic>
    </p:spTree>
    <p:extLst>
      <p:ext uri="{BB962C8B-B14F-4D97-AF65-F5344CB8AC3E}">
        <p14:creationId xmlns:p14="http://schemas.microsoft.com/office/powerpoint/2010/main" val="15439605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B5163-A332-4E1C-A571-3AA04FA8EB19}"/>
              </a:ext>
            </a:extLst>
          </p:cNvPr>
          <p:cNvSpPr>
            <a:spLocks noGrp="1"/>
          </p:cNvSpPr>
          <p:nvPr>
            <p:ph type="title"/>
          </p:nvPr>
        </p:nvSpPr>
        <p:spPr/>
        <p:txBody>
          <a:bodyPr/>
          <a:lstStyle/>
          <a:p>
            <a:r>
              <a:rPr lang="en-US" dirty="0">
                <a:solidFill>
                  <a:schemeClr val="accent1"/>
                </a:solidFill>
              </a:rPr>
              <a:t>Semaphore: Readers-Writers Problem</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19D9996-E140-44A0-B63C-C4BFD8C0A8D5}"/>
                  </a:ext>
                </a:extLst>
              </p:cNvPr>
              <p:cNvSpPr>
                <a:spLocks noGrp="1"/>
              </p:cNvSpPr>
              <p:nvPr>
                <p:ph idx="1"/>
              </p:nvPr>
            </p:nvSpPr>
            <p:spPr/>
            <p:txBody>
              <a:bodyPr>
                <a:normAutofit fontScale="77500" lnSpcReduction="20000"/>
              </a:bodyPr>
              <a:lstStyle/>
              <a:p>
                <a:pPr marL="0" indent="0">
                  <a:buNone/>
                </a:pPr>
                <a:r>
                  <a:rPr lang="en-US" b="1" i="1" u="sng" dirty="0">
                    <a:solidFill>
                      <a:srgbClr val="FF0000"/>
                    </a:solidFill>
                  </a:rPr>
                  <a:t>Observations</a:t>
                </a:r>
                <a:r>
                  <a:rPr lang="en-US" b="1" i="1" dirty="0">
                    <a:solidFill>
                      <a:srgbClr val="FF0000"/>
                    </a:solidFill>
                  </a:rPr>
                  <a:t>:</a:t>
                </a:r>
                <a:endParaRPr lang="en-US" dirty="0">
                  <a:solidFill>
                    <a:schemeClr val="accent1"/>
                  </a:solidFill>
                </a:endParaRPr>
              </a:p>
              <a:p>
                <a:r>
                  <a:rPr lang="en-US" dirty="0">
                    <a:solidFill>
                      <a:schemeClr val="accent1"/>
                    </a:solidFill>
                  </a:rPr>
                  <a:t>If there is a writer currently writing, the first reader blocks waiting on</a:t>
                </a:r>
                <a:r>
                  <a:rPr lang="en-US" i="1" dirty="0">
                    <a:solidFill>
                      <a:schemeClr val="accent1"/>
                    </a:solidFill>
                  </a:rPr>
                  <a:t> </a:t>
                </a:r>
                <a14:m>
                  <m:oMath xmlns:m="http://schemas.openxmlformats.org/officeDocument/2006/math">
                    <m:r>
                      <a:rPr lang="en-US" b="0" i="1" smtClean="0">
                        <a:solidFill>
                          <a:schemeClr val="tx1"/>
                        </a:solidFill>
                        <a:latin typeface="Cambria Math" panose="02040503050406030204" pitchFamily="18" charset="0"/>
                      </a:rPr>
                      <m:t>𝑠𝑖𝑔𝑛𝑎𝑙</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𝑤</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𝑜𝑟</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𝑟</m:t>
                        </m:r>
                      </m:e>
                    </m:d>
                  </m:oMath>
                </a14:m>
                <a:r>
                  <a:rPr lang="en-US" dirty="0">
                    <a:solidFill>
                      <a:schemeClr val="accent1"/>
                    </a:solidFill>
                  </a:rPr>
                  <a:t>, while the remaining readers</a:t>
                </a:r>
                <a:r>
                  <a:rPr lang="en-US" b="1" i="1" dirty="0">
                    <a:solidFill>
                      <a:srgbClr val="FF0000"/>
                    </a:solidFill>
                  </a:rPr>
                  <a:t> </a:t>
                </a:r>
                <a:r>
                  <a:rPr lang="en-US" dirty="0">
                    <a:solidFill>
                      <a:schemeClr val="accent1"/>
                    </a:solidFill>
                  </a:rPr>
                  <a:t>block on </a:t>
                </a:r>
                <a14:m>
                  <m:oMath xmlns:m="http://schemas.openxmlformats.org/officeDocument/2006/math">
                    <m:r>
                      <a:rPr lang="en-US" i="1" dirty="0">
                        <a:latin typeface="Cambria Math" panose="02040503050406030204" pitchFamily="18" charset="0"/>
                      </a:rPr>
                      <m:t>𝑠</m:t>
                    </m:r>
                    <m:r>
                      <a:rPr lang="en-US" b="0" i="1" dirty="0" smtClean="0">
                        <a:latin typeface="Cambria Math" panose="02040503050406030204" pitchFamily="18" charset="0"/>
                      </a:rPr>
                      <m:t>𝑖𝑔𝑛𝑎𝑙</m:t>
                    </m:r>
                    <m:r>
                      <a:rPr lang="en-US">
                        <a:latin typeface="Cambria Math" panose="02040503050406030204" pitchFamily="18" charset="0"/>
                      </a:rPr>
                      <m:t>(</m:t>
                    </m:r>
                    <m:r>
                      <a:rPr lang="en-US" b="0" i="1" smtClean="0">
                        <a:latin typeface="Cambria Math" panose="02040503050406030204" pitchFamily="18" charset="0"/>
                      </a:rPr>
                      <m:t>𝑚𝑢𝑡𝑒𝑥</m:t>
                    </m:r>
                    <m:r>
                      <a:rPr lang="en-US" i="1">
                        <a:latin typeface="Cambria Math" panose="02040503050406030204" pitchFamily="18" charset="0"/>
                      </a:rPr>
                      <m:t>)</m:t>
                    </m:r>
                  </m:oMath>
                </a14:m>
                <a:r>
                  <a:rPr lang="en-US" dirty="0">
                    <a:solidFill>
                      <a:schemeClr val="accent1"/>
                    </a:solidFill>
                  </a:rPr>
                  <a:t>.</a:t>
                </a:r>
              </a:p>
              <a:p>
                <a:r>
                  <a:rPr lang="en-US" dirty="0">
                    <a:solidFill>
                      <a:schemeClr val="accent1"/>
                    </a:solidFill>
                  </a:rPr>
                  <a:t>Once a writer is done writing, all readers can fall through.</a:t>
                </a:r>
              </a:p>
              <a:p>
                <a:r>
                  <a:rPr lang="en-US" dirty="0">
                    <a:solidFill>
                      <a:schemeClr val="accent1"/>
                    </a:solidFill>
                  </a:rPr>
                  <a:t>The last reader signals a waiting writer.</a:t>
                </a:r>
              </a:p>
              <a:p>
                <a:pPr lvl="1"/>
                <a:r>
                  <a:rPr lang="en-US" dirty="0">
                    <a:solidFill>
                      <a:schemeClr val="accent1"/>
                    </a:solidFill>
                  </a:rPr>
                  <a:t>If there is no writer, readers can continue.</a:t>
                </a:r>
              </a:p>
              <a:p>
                <a:r>
                  <a:rPr lang="en-US" dirty="0">
                    <a:solidFill>
                      <a:schemeClr val="accent1"/>
                    </a:solidFill>
                  </a:rPr>
                  <a:t>Notice that if there are writers and readers blocked on </a:t>
                </a:r>
                <a14:m>
                  <m:oMath xmlns:m="http://schemas.openxmlformats.org/officeDocument/2006/math">
                    <m:r>
                      <a:rPr lang="en-US" b="0" i="1" smtClean="0">
                        <a:solidFill>
                          <a:schemeClr val="tx1"/>
                        </a:solidFill>
                        <a:latin typeface="Cambria Math" panose="02040503050406030204" pitchFamily="18" charset="0"/>
                      </a:rPr>
                      <m:t>𝑠𝑖𝑔𝑛𝑎𝑙</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𝑤</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𝑜𝑟</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𝑟</m:t>
                        </m:r>
                      </m:e>
                    </m:d>
                    <m:r>
                      <a:rPr lang="en-US" b="0" i="1" smtClean="0">
                        <a:solidFill>
                          <a:schemeClr val="tx1"/>
                        </a:solidFill>
                        <a:latin typeface="Cambria Math" panose="02040503050406030204" pitchFamily="18" charset="0"/>
                      </a:rPr>
                      <m:t> </m:t>
                    </m:r>
                  </m:oMath>
                </a14:m>
                <a:r>
                  <a:rPr lang="en-US" dirty="0">
                    <a:solidFill>
                      <a:schemeClr val="accent1"/>
                    </a:solidFill>
                  </a:rPr>
                  <a:t>and a writer exits the critical section, it is more likely that the next waiting readers will win.</a:t>
                </a:r>
              </a:p>
              <a:p>
                <a:pPr lvl="1"/>
                <a:r>
                  <a:rPr lang="en-US" dirty="0">
                    <a:solidFill>
                      <a:schemeClr val="accent1"/>
                    </a:solidFill>
                  </a:rPr>
                  <a:t>This is because writers must acquire </a:t>
                </a:r>
                <a14:m>
                  <m:oMath xmlns:m="http://schemas.openxmlformats.org/officeDocument/2006/math">
                    <m:r>
                      <a:rPr lang="en-US" i="1" dirty="0" smtClean="0">
                        <a:latin typeface="Cambria Math" panose="02040503050406030204" pitchFamily="18" charset="0"/>
                      </a:rPr>
                      <m:t>𝑠</m:t>
                    </m:r>
                    <m:r>
                      <a:rPr lang="en-US" b="0" i="1" dirty="0" smtClean="0">
                        <a:latin typeface="Cambria Math" panose="02040503050406030204" pitchFamily="18" charset="0"/>
                      </a:rPr>
                      <m:t>𝑖𝑔𝑛𝑎𝑙</m:t>
                    </m:r>
                    <m:d>
                      <m:dPr>
                        <m:ctrlPr>
                          <a:rPr lang="en-US" i="1">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_</m:t>
                        </m:r>
                        <m:r>
                          <a:rPr lang="en-US" i="1">
                            <a:latin typeface="Cambria Math" panose="02040503050406030204" pitchFamily="18" charset="0"/>
                          </a:rPr>
                          <m:t>𝑜𝑟</m:t>
                        </m:r>
                        <m:r>
                          <a:rPr lang="en-US" i="1">
                            <a:latin typeface="Cambria Math" panose="02040503050406030204" pitchFamily="18" charset="0"/>
                          </a:rPr>
                          <m:t>_</m:t>
                        </m:r>
                        <m:r>
                          <a:rPr lang="en-US" i="1">
                            <a:latin typeface="Cambria Math" panose="02040503050406030204" pitchFamily="18" charset="0"/>
                          </a:rPr>
                          <m:t>𝑟</m:t>
                        </m:r>
                      </m:e>
                    </m:d>
                  </m:oMath>
                </a14:m>
                <a:r>
                  <a:rPr lang="en-US" dirty="0">
                    <a:solidFill>
                      <a:schemeClr val="accent1"/>
                    </a:solidFill>
                  </a:rPr>
                  <a:t> individually whereas if one reader acquires </a:t>
                </a:r>
                <a14:m>
                  <m:oMath xmlns:m="http://schemas.openxmlformats.org/officeDocument/2006/math">
                    <m:r>
                      <a:rPr lang="en-US" i="1" dirty="0">
                        <a:latin typeface="Cambria Math" panose="02040503050406030204" pitchFamily="18" charset="0"/>
                      </a:rPr>
                      <m:t>𝑠𝑖𝑔𝑛𝑎𝑙</m:t>
                    </m:r>
                    <m:d>
                      <m:dPr>
                        <m:ctrlPr>
                          <a:rPr lang="en-US" i="1">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_</m:t>
                        </m:r>
                        <m:r>
                          <a:rPr lang="en-US" i="1">
                            <a:latin typeface="Cambria Math" panose="02040503050406030204" pitchFamily="18" charset="0"/>
                          </a:rPr>
                          <m:t>𝑜𝑟</m:t>
                        </m:r>
                        <m:r>
                          <a:rPr lang="en-US" i="1">
                            <a:latin typeface="Cambria Math" panose="02040503050406030204" pitchFamily="18" charset="0"/>
                          </a:rPr>
                          <m:t>_</m:t>
                        </m:r>
                        <m:r>
                          <a:rPr lang="en-US" i="1">
                            <a:latin typeface="Cambria Math" panose="02040503050406030204" pitchFamily="18" charset="0"/>
                          </a:rPr>
                          <m:t>𝑟</m:t>
                        </m:r>
                      </m:e>
                    </m:d>
                  </m:oMath>
                </a14:m>
                <a:r>
                  <a:rPr lang="en-US" dirty="0">
                    <a:solidFill>
                      <a:schemeClr val="accent1"/>
                    </a:solidFill>
                  </a:rPr>
                  <a:t>, all readers will fall through.</a:t>
                </a:r>
              </a:p>
              <a:p>
                <a:pPr lvl="1"/>
                <a:r>
                  <a:rPr lang="en-US" dirty="0">
                    <a:solidFill>
                      <a:schemeClr val="accent1"/>
                    </a:solidFill>
                  </a:rPr>
                  <a:t>Starvation can potentially occur as the algorithm prefers readers to writers.</a:t>
                </a:r>
              </a:p>
              <a:p>
                <a:pPr lvl="1"/>
                <a:r>
                  <a:rPr lang="en-US" dirty="0">
                    <a:solidFill>
                      <a:schemeClr val="accent1"/>
                    </a:solidFill>
                  </a:rPr>
                  <a:t>Other algorithms exist that addresses the fairness issue. </a:t>
                </a:r>
              </a:p>
              <a:p>
                <a:pPr marL="0" indent="0">
                  <a:buNone/>
                </a:pPr>
                <a:r>
                  <a:rPr lang="en-US" dirty="0">
                    <a:solidFill>
                      <a:schemeClr val="accent1"/>
                    </a:solidFill>
                  </a:rPr>
                  <a:t> </a:t>
                </a:r>
              </a:p>
              <a:p>
                <a:pPr marL="0" indent="0">
                  <a:buNone/>
                </a:pPr>
                <a:endParaRPr lang="en-US" b="1" i="1" dirty="0">
                  <a:solidFill>
                    <a:srgbClr val="FF0000"/>
                  </a:solidFill>
                </a:endParaRPr>
              </a:p>
            </p:txBody>
          </p:sp>
        </mc:Choice>
        <mc:Fallback>
          <p:sp>
            <p:nvSpPr>
              <p:cNvPr id="3" name="Content Placeholder 2">
                <a:extLst>
                  <a:ext uri="{FF2B5EF4-FFF2-40B4-BE49-F238E27FC236}">
                    <a16:creationId xmlns:a16="http://schemas.microsoft.com/office/drawing/2014/main" id="{519D9996-E140-44A0-B63C-C4BFD8C0A8D5}"/>
                  </a:ext>
                </a:extLst>
              </p:cNvPr>
              <p:cNvSpPr>
                <a:spLocks noGrp="1" noRot="1" noChangeAspect="1" noMove="1" noResize="1" noEditPoints="1" noAdjustHandles="1" noChangeArrowheads="1" noChangeShapeType="1" noTextEdit="1"/>
              </p:cNvSpPr>
              <p:nvPr>
                <p:ph idx="1"/>
              </p:nvPr>
            </p:nvSpPr>
            <p:spPr>
              <a:blipFill>
                <a:blip r:embed="rId2"/>
                <a:stretch>
                  <a:fillRect l="-754" t="-2801"/>
                </a:stretch>
              </a:blipFill>
            </p:spPr>
            <p:txBody>
              <a:bodyPr/>
              <a:lstStyle/>
              <a:p>
                <a:r>
                  <a:rPr lang="en-US">
                    <a:noFill/>
                  </a:rPr>
                  <a:t> </a:t>
                </a:r>
              </a:p>
            </p:txBody>
          </p:sp>
        </mc:Fallback>
      </mc:AlternateContent>
    </p:spTree>
    <p:extLst>
      <p:ext uri="{BB962C8B-B14F-4D97-AF65-F5344CB8AC3E}">
        <p14:creationId xmlns:p14="http://schemas.microsoft.com/office/powerpoint/2010/main" val="16372808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DC6B0-9ABA-4B71-BADB-417976A06EBE}"/>
              </a:ext>
            </a:extLst>
          </p:cNvPr>
          <p:cNvSpPr>
            <a:spLocks noGrp="1"/>
          </p:cNvSpPr>
          <p:nvPr>
            <p:ph type="title"/>
          </p:nvPr>
        </p:nvSpPr>
        <p:spPr/>
        <p:txBody>
          <a:bodyPr/>
          <a:lstStyle/>
          <a:p>
            <a:r>
              <a:rPr lang="en-US" dirty="0">
                <a:solidFill>
                  <a:schemeClr val="accent1"/>
                </a:solidFill>
              </a:rPr>
              <a:t>Semaphore: Bounded Buffer Problem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01CEAA-85F6-45B1-B5C7-7F74218810CE}"/>
                  </a:ext>
                </a:extLst>
              </p:cNvPr>
              <p:cNvSpPr>
                <a:spLocks noGrp="1"/>
              </p:cNvSpPr>
              <p:nvPr>
                <p:ph idx="1"/>
              </p:nvPr>
            </p:nvSpPr>
            <p:spPr/>
            <p:txBody>
              <a:bodyPr>
                <a:normAutofit fontScale="92500" lnSpcReduction="20000"/>
              </a:bodyPr>
              <a:lstStyle/>
              <a:p>
                <a:pPr marL="0" indent="0">
                  <a:buNone/>
                </a:pPr>
                <a:r>
                  <a:rPr lang="en-US" b="1" i="1" u="sng" dirty="0">
                    <a:solidFill>
                      <a:srgbClr val="FF0000"/>
                    </a:solidFill>
                  </a:rPr>
                  <a:t>Problem</a:t>
                </a:r>
                <a:r>
                  <a:rPr lang="en-US" b="1" i="1" dirty="0">
                    <a:solidFill>
                      <a:srgbClr val="FF0000"/>
                    </a:solidFill>
                  </a:rPr>
                  <a:t>: </a:t>
                </a:r>
                <a:r>
                  <a:rPr lang="en-US" dirty="0">
                    <a:solidFill>
                      <a:schemeClr val="accent1"/>
                    </a:solidFill>
                  </a:rPr>
                  <a:t>There is a buffer of bounded size </a:t>
                </a:r>
                <a14:m>
                  <m:oMath xmlns:m="http://schemas.openxmlformats.org/officeDocument/2006/math">
                    <m:r>
                      <a:rPr lang="en-US" b="0" i="1" smtClean="0">
                        <a:solidFill>
                          <a:schemeClr val="tx1"/>
                        </a:solidFill>
                        <a:latin typeface="Cambria Math" panose="02040503050406030204" pitchFamily="18" charset="0"/>
                      </a:rPr>
                      <m:t>𝑁</m:t>
                    </m:r>
                  </m:oMath>
                </a14:m>
                <a:r>
                  <a:rPr lang="en-US" b="1" i="1" dirty="0">
                    <a:solidFill>
                      <a:schemeClr val="accent1"/>
                    </a:solidFill>
                  </a:rPr>
                  <a:t>  </a:t>
                </a:r>
                <a:r>
                  <a:rPr lang="en-US" dirty="0">
                    <a:solidFill>
                      <a:schemeClr val="accent1"/>
                    </a:solidFill>
                  </a:rPr>
                  <a:t>shared by a producer and a consumer thread.</a:t>
                </a:r>
              </a:p>
              <a:p>
                <a:pPr lvl="1"/>
                <a:r>
                  <a:rPr lang="en-US" dirty="0">
                    <a:solidFill>
                      <a:schemeClr val="accent1"/>
                    </a:solidFill>
                  </a:rPr>
                  <a:t>The producer </a:t>
                </a:r>
                <a:r>
                  <a:rPr lang="en-US" b="1" i="1" dirty="0">
                    <a:solidFill>
                      <a:srgbClr val="FF0000"/>
                    </a:solidFill>
                  </a:rPr>
                  <a:t>adds</a:t>
                </a:r>
                <a:r>
                  <a:rPr lang="en-US" dirty="0">
                    <a:solidFill>
                      <a:schemeClr val="accent1"/>
                    </a:solidFill>
                  </a:rPr>
                  <a:t> resources into the buffer.</a:t>
                </a:r>
              </a:p>
              <a:p>
                <a:pPr lvl="1"/>
                <a:r>
                  <a:rPr lang="en-US" dirty="0">
                    <a:solidFill>
                      <a:schemeClr val="accent1"/>
                    </a:solidFill>
                  </a:rPr>
                  <a:t>The consumer </a:t>
                </a:r>
                <a:r>
                  <a:rPr lang="en-US" b="1" i="1" dirty="0">
                    <a:solidFill>
                      <a:srgbClr val="FF0000"/>
                    </a:solidFill>
                  </a:rPr>
                  <a:t>removes</a:t>
                </a:r>
                <a:r>
                  <a:rPr lang="en-US" dirty="0">
                    <a:solidFill>
                      <a:schemeClr val="accent1"/>
                    </a:solidFill>
                  </a:rPr>
                  <a:t> resources from the buffer.</a:t>
                </a:r>
              </a:p>
              <a:p>
                <a:pPr marL="0" indent="0">
                  <a:buNone/>
                </a:pPr>
                <a:r>
                  <a:rPr lang="en-US" dirty="0">
                    <a:solidFill>
                      <a:schemeClr val="accent1"/>
                    </a:solidFill>
                  </a:rPr>
                  <a:t>In this problem, we can use </a:t>
                </a:r>
                <a:r>
                  <a:rPr lang="en-US" b="1" i="1" dirty="0">
                    <a:solidFill>
                      <a:srgbClr val="FF0000"/>
                    </a:solidFill>
                  </a:rPr>
                  <a:t>three semaphores</a:t>
                </a:r>
                <a:r>
                  <a:rPr lang="en-US" dirty="0">
                    <a:solidFill>
                      <a:schemeClr val="accent1"/>
                    </a:solidFill>
                  </a:rPr>
                  <a:t>:</a:t>
                </a:r>
              </a:p>
              <a:p>
                <a:pPr lvl="1"/>
                <a:r>
                  <a:rPr lang="en-US" dirty="0">
                    <a:solidFill>
                      <a:schemeClr val="accent1"/>
                    </a:solidFill>
                  </a:rPr>
                  <a:t>Semaphore </a:t>
                </a:r>
                <a14:m>
                  <m:oMath xmlns:m="http://schemas.openxmlformats.org/officeDocument/2006/math">
                    <m:r>
                      <a:rPr lang="en-US" b="0" i="1" smtClean="0">
                        <a:solidFill>
                          <a:schemeClr val="tx1"/>
                        </a:solidFill>
                        <a:latin typeface="Cambria Math" panose="02040503050406030204" pitchFamily="18" charset="0"/>
                      </a:rPr>
                      <m:t>𝑚𝑢𝑡𝑒𝑥</m:t>
                    </m:r>
                  </m:oMath>
                </a14:m>
                <a:endParaRPr lang="en-US" dirty="0">
                  <a:solidFill>
                    <a:schemeClr val="accent1"/>
                  </a:solidFill>
                </a:endParaRPr>
              </a:p>
              <a:p>
                <a:pPr lvl="2"/>
                <a:r>
                  <a:rPr lang="en-US" dirty="0">
                    <a:solidFill>
                      <a:schemeClr val="accent1"/>
                    </a:solidFill>
                  </a:rPr>
                  <a:t>Provides mutual exclusive access (add/remove operation) to the buffer</a:t>
                </a:r>
              </a:p>
              <a:p>
                <a:pPr lvl="2"/>
                <a:r>
                  <a:rPr lang="en-US" dirty="0">
                    <a:solidFill>
                      <a:schemeClr val="accent1"/>
                    </a:solidFill>
                  </a:rPr>
                  <a:t>initialized to </a:t>
                </a:r>
                <a14:m>
                  <m:oMath xmlns:m="http://schemas.openxmlformats.org/officeDocument/2006/math">
                    <m:r>
                      <a:rPr lang="en-US" b="0" i="1" smtClean="0">
                        <a:solidFill>
                          <a:schemeClr val="tx1"/>
                        </a:solidFill>
                        <a:latin typeface="Cambria Math" panose="02040503050406030204" pitchFamily="18" charset="0"/>
                      </a:rPr>
                      <m:t>1</m:t>
                    </m:r>
                  </m:oMath>
                </a14:m>
                <a:endParaRPr lang="en-US" dirty="0">
                  <a:solidFill>
                    <a:schemeClr val="accent1"/>
                  </a:solidFill>
                </a:endParaRPr>
              </a:p>
              <a:p>
                <a:pPr lvl="1"/>
                <a:r>
                  <a:rPr lang="en-US" dirty="0">
                    <a:solidFill>
                      <a:schemeClr val="accent1"/>
                    </a:solidFill>
                  </a:rPr>
                  <a:t>Semaphore </a:t>
                </a:r>
                <a14:m>
                  <m:oMath xmlns:m="http://schemas.openxmlformats.org/officeDocument/2006/math">
                    <m:r>
                      <a:rPr lang="en-US" b="0" i="1" smtClean="0">
                        <a:solidFill>
                          <a:schemeClr val="tx1"/>
                        </a:solidFill>
                        <a:latin typeface="Cambria Math" panose="02040503050406030204" pitchFamily="18" charset="0"/>
                      </a:rPr>
                      <m:t>𝑓𝑢𝑙𝑙</m:t>
                    </m:r>
                  </m:oMath>
                </a14:m>
                <a:endParaRPr lang="en-US" dirty="0">
                  <a:solidFill>
                    <a:schemeClr val="accent1"/>
                  </a:solidFill>
                </a:endParaRPr>
              </a:p>
              <a:p>
                <a:pPr lvl="2"/>
                <a:r>
                  <a:rPr lang="en-US" dirty="0">
                    <a:solidFill>
                      <a:schemeClr val="accent1"/>
                    </a:solidFill>
                  </a:rPr>
                  <a:t>Counts the number of full slots</a:t>
                </a:r>
              </a:p>
              <a:p>
                <a:pPr lvl="2"/>
                <a:r>
                  <a:rPr lang="en-US" dirty="0">
                    <a:solidFill>
                      <a:schemeClr val="accent1"/>
                    </a:solidFill>
                  </a:rPr>
                  <a:t>initialized to </a:t>
                </a:r>
                <a14:m>
                  <m:oMath xmlns:m="http://schemas.openxmlformats.org/officeDocument/2006/math">
                    <m:r>
                      <a:rPr lang="en-US" b="0" i="1" smtClean="0">
                        <a:solidFill>
                          <a:schemeClr val="tx1"/>
                        </a:solidFill>
                        <a:latin typeface="Cambria Math" panose="02040503050406030204" pitchFamily="18" charset="0"/>
                      </a:rPr>
                      <m:t>0</m:t>
                    </m:r>
                  </m:oMath>
                </a14:m>
                <a:endParaRPr lang="en-US" dirty="0">
                  <a:solidFill>
                    <a:schemeClr val="accent1"/>
                  </a:solidFill>
                </a:endParaRPr>
              </a:p>
              <a:p>
                <a:pPr lvl="1"/>
                <a:r>
                  <a:rPr lang="en-US" dirty="0">
                    <a:solidFill>
                      <a:schemeClr val="accent1"/>
                    </a:solidFill>
                  </a:rPr>
                  <a:t>Semaphore </a:t>
                </a:r>
                <a14:m>
                  <m:oMath xmlns:m="http://schemas.openxmlformats.org/officeDocument/2006/math">
                    <m:r>
                      <a:rPr lang="en-US" b="0" i="1" smtClean="0">
                        <a:solidFill>
                          <a:schemeClr val="tx1"/>
                        </a:solidFill>
                        <a:latin typeface="Cambria Math" panose="02040503050406030204" pitchFamily="18" charset="0"/>
                      </a:rPr>
                      <m:t>𝑒𝑚𝑝𝑡𝑦</m:t>
                    </m:r>
                  </m:oMath>
                </a14:m>
                <a:endParaRPr lang="en-US" dirty="0">
                  <a:solidFill>
                    <a:schemeClr val="accent1"/>
                  </a:solidFill>
                </a:endParaRPr>
              </a:p>
              <a:p>
                <a:pPr lvl="2"/>
                <a:r>
                  <a:rPr lang="en-US" dirty="0">
                    <a:solidFill>
                      <a:schemeClr val="accent1"/>
                    </a:solidFill>
                  </a:rPr>
                  <a:t>Counts the number of empty slots</a:t>
                </a:r>
              </a:p>
              <a:p>
                <a:pPr lvl="2"/>
                <a:r>
                  <a:rPr lang="en-US" dirty="0">
                    <a:solidFill>
                      <a:schemeClr val="accent1"/>
                    </a:solidFill>
                  </a:rPr>
                  <a:t>initialized to </a:t>
                </a:r>
                <a14:m>
                  <m:oMath xmlns:m="http://schemas.openxmlformats.org/officeDocument/2006/math">
                    <m:r>
                      <a:rPr lang="en-US" b="0" i="1" smtClean="0">
                        <a:solidFill>
                          <a:schemeClr val="tx1"/>
                        </a:solidFill>
                        <a:latin typeface="Cambria Math" panose="02040503050406030204" pitchFamily="18" charset="0"/>
                      </a:rPr>
                      <m:t>𝑁</m:t>
                    </m:r>
                  </m:oMath>
                </a14:m>
                <a:endParaRPr lang="en-US" dirty="0">
                  <a:solidFill>
                    <a:schemeClr val="accent1"/>
                  </a:solidFill>
                </a:endParaRPr>
              </a:p>
              <a:p>
                <a:pPr lvl="1"/>
                <a:endParaRPr lang="en-US" dirty="0">
                  <a:solidFill>
                    <a:schemeClr val="accent1"/>
                  </a:solidFill>
                </a:endParaRPr>
              </a:p>
              <a:p>
                <a:endParaRPr lang="en-US" dirty="0">
                  <a:solidFill>
                    <a:schemeClr val="accent1"/>
                  </a:solidFill>
                </a:endParaRPr>
              </a:p>
              <a:p>
                <a:endParaRPr lang="en-US" dirty="0">
                  <a:solidFill>
                    <a:schemeClr val="accent1"/>
                  </a:solidFill>
                </a:endParaRPr>
              </a:p>
              <a:p>
                <a:pPr lvl="1"/>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8D01CEAA-85F6-45B1-B5C7-7F74218810CE}"/>
                  </a:ext>
                </a:extLst>
              </p:cNvPr>
              <p:cNvSpPr>
                <a:spLocks noGrp="1" noRot="1" noChangeAspect="1" noMove="1" noResize="1" noEditPoints="1" noAdjustHandles="1" noChangeArrowheads="1" noChangeShapeType="1" noTextEdit="1"/>
              </p:cNvSpPr>
              <p:nvPr>
                <p:ph idx="1"/>
              </p:nvPr>
            </p:nvSpPr>
            <p:spPr>
              <a:blipFill>
                <a:blip r:embed="rId2"/>
                <a:stretch>
                  <a:fillRect l="-1043" t="-3501"/>
                </a:stretch>
              </a:blipFill>
            </p:spPr>
            <p:txBody>
              <a:bodyPr/>
              <a:lstStyle/>
              <a:p>
                <a:r>
                  <a:rPr lang="en-US">
                    <a:noFill/>
                  </a:rPr>
                  <a:t> </a:t>
                </a:r>
              </a:p>
            </p:txBody>
          </p:sp>
        </mc:Fallback>
      </mc:AlternateContent>
    </p:spTree>
    <p:extLst>
      <p:ext uri="{BB962C8B-B14F-4D97-AF65-F5344CB8AC3E}">
        <p14:creationId xmlns:p14="http://schemas.microsoft.com/office/powerpoint/2010/main" val="41178373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2BA1D-55D7-443C-8FB8-D884F39A4987}"/>
              </a:ext>
            </a:extLst>
          </p:cNvPr>
          <p:cNvSpPr>
            <a:spLocks noGrp="1"/>
          </p:cNvSpPr>
          <p:nvPr>
            <p:ph type="title"/>
          </p:nvPr>
        </p:nvSpPr>
        <p:spPr/>
        <p:txBody>
          <a:bodyPr/>
          <a:lstStyle/>
          <a:p>
            <a:r>
              <a:rPr lang="en-US" dirty="0">
                <a:solidFill>
                  <a:schemeClr val="accent1"/>
                </a:solidFill>
              </a:rPr>
              <a:t>Semaphore: Bounded Buffer Problem</a:t>
            </a:r>
            <a:endParaRPr lang="en-US" dirty="0"/>
          </a:p>
        </p:txBody>
      </p:sp>
      <p:pic>
        <p:nvPicPr>
          <p:cNvPr id="5" name="Content Placeholder 4">
            <a:extLst>
              <a:ext uri="{FF2B5EF4-FFF2-40B4-BE49-F238E27FC236}">
                <a16:creationId xmlns:a16="http://schemas.microsoft.com/office/drawing/2014/main" id="{337882EC-6EFF-42AD-98EA-9209CC9B89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19281"/>
            <a:ext cx="7800975" cy="4047338"/>
          </a:xfrm>
        </p:spPr>
      </p:pic>
    </p:spTree>
    <p:extLst>
      <p:ext uri="{BB962C8B-B14F-4D97-AF65-F5344CB8AC3E}">
        <p14:creationId xmlns:p14="http://schemas.microsoft.com/office/powerpoint/2010/main" val="4022716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225D5-B8A6-4C20-8051-4F918B1F78C2}"/>
              </a:ext>
            </a:extLst>
          </p:cNvPr>
          <p:cNvSpPr>
            <a:spLocks noGrp="1"/>
          </p:cNvSpPr>
          <p:nvPr>
            <p:ph type="title"/>
          </p:nvPr>
        </p:nvSpPr>
        <p:spPr/>
        <p:txBody>
          <a:bodyPr/>
          <a:lstStyle/>
          <a:p>
            <a:r>
              <a:rPr lang="en-US" dirty="0">
                <a:solidFill>
                  <a:schemeClr val="accent1"/>
                </a:solidFill>
              </a:rPr>
              <a:t>Memory Layout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1F8C22-F296-4472-B031-3D8C18FD3054}"/>
                  </a:ext>
                </a:extLst>
              </p:cNvPr>
              <p:cNvSpPr>
                <a:spLocks noGrp="1"/>
              </p:cNvSpPr>
              <p:nvPr>
                <p:ph idx="1"/>
              </p:nvPr>
            </p:nvSpPr>
            <p:spPr/>
            <p:txBody>
              <a:bodyPr>
                <a:normAutofit fontScale="85000" lnSpcReduction="20000"/>
              </a:bodyPr>
              <a:lstStyle/>
              <a:p>
                <a:pPr marL="0" indent="0">
                  <a:buNone/>
                </a:pPr>
                <a:r>
                  <a:rPr lang="en-US" dirty="0">
                    <a:solidFill>
                      <a:schemeClr val="accent1"/>
                    </a:solidFill>
                  </a:rPr>
                  <a:t>The memory allocated to each process is divided into a number of parts, usually referred to as </a:t>
                </a:r>
                <a:r>
                  <a:rPr lang="en-US" b="1" i="1" dirty="0">
                    <a:solidFill>
                      <a:srgbClr val="FF0000"/>
                    </a:solidFill>
                  </a:rPr>
                  <a:t>segments</a:t>
                </a:r>
                <a:r>
                  <a:rPr lang="en-US" dirty="0">
                    <a:solidFill>
                      <a:schemeClr val="accent1"/>
                    </a:solidFill>
                  </a:rPr>
                  <a:t>:</a:t>
                </a:r>
              </a:p>
              <a:p>
                <a:pPr lvl="1"/>
                <a:r>
                  <a:rPr lang="en-US" dirty="0">
                    <a:solidFill>
                      <a:schemeClr val="accent1"/>
                    </a:solidFill>
                  </a:rPr>
                  <a:t>The </a:t>
                </a:r>
                <a:r>
                  <a:rPr lang="en-US" b="1" i="1" dirty="0">
                    <a:solidFill>
                      <a:srgbClr val="FF0000"/>
                    </a:solidFill>
                  </a:rPr>
                  <a:t>text segment </a:t>
                </a:r>
                <a:r>
                  <a:rPr lang="en-US" dirty="0">
                    <a:solidFill>
                      <a:schemeClr val="accent1"/>
                    </a:solidFill>
                  </a:rPr>
                  <a:t>contains the machine code of the program run by the process. </a:t>
                </a:r>
              </a:p>
              <a:p>
                <a:pPr lvl="2"/>
                <a:r>
                  <a:rPr lang="en-US" sz="2400" dirty="0">
                    <a:solidFill>
                      <a:schemeClr val="accent1"/>
                    </a:solidFill>
                  </a:rPr>
                  <a:t>The text segment is made read-only so that the process does not accidentally modify its own instructions.</a:t>
                </a:r>
              </a:p>
              <a:p>
                <a:pPr lvl="2"/>
                <a:r>
                  <a:rPr lang="en-US" sz="2400" dirty="0">
                    <a:solidFill>
                      <a:schemeClr val="accent1"/>
                    </a:solidFill>
                  </a:rPr>
                  <a:t>Many processes may be running the same program so the text segment is made sharable so that a single program can be mapped onto the virtual address space of all the processes.</a:t>
                </a:r>
              </a:p>
              <a:p>
                <a:pPr lvl="1"/>
                <a:r>
                  <a:rPr lang="en-US" dirty="0">
                    <a:solidFill>
                      <a:schemeClr val="accent1"/>
                    </a:solidFill>
                  </a:rPr>
                  <a:t>The </a:t>
                </a:r>
                <a:r>
                  <a:rPr lang="en-US" b="1" i="1" dirty="0">
                    <a:solidFill>
                      <a:srgbClr val="FF0000"/>
                    </a:solidFill>
                  </a:rPr>
                  <a:t>initialized data segment </a:t>
                </a:r>
                <a:r>
                  <a:rPr lang="en-US" dirty="0">
                    <a:solidFill>
                      <a:schemeClr val="accent1"/>
                    </a:solidFill>
                  </a:rPr>
                  <a:t>contains global and static variables that are explicitly initialized. </a:t>
                </a:r>
              </a:p>
              <a:p>
                <a:pPr lvl="1"/>
                <a:r>
                  <a:rPr lang="en-US" dirty="0">
                    <a:solidFill>
                      <a:schemeClr val="accent1"/>
                    </a:solidFill>
                  </a:rPr>
                  <a:t>The </a:t>
                </a:r>
                <a:r>
                  <a:rPr lang="en-US" b="1" i="1" dirty="0">
                    <a:solidFill>
                      <a:srgbClr val="FF0000"/>
                    </a:solidFill>
                  </a:rPr>
                  <a:t>uninitialized data segment </a:t>
                </a:r>
                <a:r>
                  <a:rPr lang="en-US" dirty="0">
                    <a:solidFill>
                      <a:schemeClr val="accent1"/>
                    </a:solidFill>
                  </a:rPr>
                  <a:t>contains global and static variables that are not initialized.</a:t>
                </a:r>
              </a:p>
              <a:p>
                <a:pPr lvl="2"/>
                <a:r>
                  <a:rPr lang="en-US" sz="2400" dirty="0">
                    <a:solidFill>
                      <a:schemeClr val="accent1"/>
                    </a:solidFill>
                  </a:rPr>
                  <a:t>Before starting the program, the loader initializes all memory in this segment to </a:t>
                </a:r>
                <a14:m>
                  <m:oMath xmlns:m="http://schemas.openxmlformats.org/officeDocument/2006/math">
                    <m:r>
                      <a:rPr lang="en-US" sz="2400" b="0" i="1" smtClean="0">
                        <a:solidFill>
                          <a:schemeClr val="tx1"/>
                        </a:solidFill>
                        <a:latin typeface="Cambria Math" panose="02040503050406030204" pitchFamily="18" charset="0"/>
                      </a:rPr>
                      <m:t>0</m:t>
                    </m:r>
                  </m:oMath>
                </a14:m>
                <a:r>
                  <a:rPr lang="en-US" sz="2400" dirty="0">
                    <a:solidFill>
                      <a:schemeClr val="accent1"/>
                    </a:solidFill>
                  </a:rPr>
                  <a:t>.</a:t>
                </a:r>
              </a:p>
              <a:p>
                <a:pPr lvl="1"/>
                <a:r>
                  <a:rPr lang="en-US" dirty="0">
                    <a:solidFill>
                      <a:schemeClr val="accent1"/>
                    </a:solidFill>
                  </a:rPr>
                  <a:t>The </a:t>
                </a:r>
                <a:r>
                  <a:rPr lang="en-US" b="1" i="1" dirty="0">
                    <a:solidFill>
                      <a:srgbClr val="FF0000"/>
                    </a:solidFill>
                  </a:rPr>
                  <a:t>stack segment </a:t>
                </a:r>
                <a:r>
                  <a:rPr lang="en-US" dirty="0">
                    <a:solidFill>
                      <a:schemeClr val="accent1"/>
                    </a:solidFill>
                  </a:rPr>
                  <a:t>is a dynamically growing and shrinking segment containing stack frames. </a:t>
                </a:r>
              </a:p>
              <a:p>
                <a:pPr lvl="2"/>
                <a:r>
                  <a:rPr lang="en-US" sz="2400" dirty="0">
                    <a:solidFill>
                      <a:schemeClr val="accent1"/>
                    </a:solidFill>
                  </a:rPr>
                  <a:t>One stack frame is allocated for each currently called function.</a:t>
                </a:r>
                <a:endParaRPr lang="th-TH" sz="2400" dirty="0">
                  <a:solidFill>
                    <a:schemeClr val="accent1"/>
                  </a:solidFill>
                </a:endParaRPr>
              </a:p>
              <a:p>
                <a:pPr lvl="1"/>
                <a:r>
                  <a:rPr lang="en-US" dirty="0">
                    <a:solidFill>
                      <a:schemeClr val="accent1"/>
                    </a:solidFill>
                  </a:rPr>
                  <a:t>The </a:t>
                </a:r>
                <a:r>
                  <a:rPr lang="en-US" b="1" i="1" dirty="0">
                    <a:solidFill>
                      <a:srgbClr val="FF0000"/>
                    </a:solidFill>
                  </a:rPr>
                  <a:t>heap segment</a:t>
                </a:r>
                <a:r>
                  <a:rPr lang="en-US" dirty="0">
                    <a:solidFill>
                      <a:schemeClr val="accent1"/>
                    </a:solidFill>
                  </a:rPr>
                  <a:t> is an area from which memory can be dynamically allocated or deallocated at runtime. </a:t>
                </a: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601F8C22-F296-4472-B031-3D8C18FD3054}"/>
                  </a:ext>
                </a:extLst>
              </p:cNvPr>
              <p:cNvSpPr>
                <a:spLocks noGrp="1" noRot="1" noChangeAspect="1" noMove="1" noResize="1" noEditPoints="1" noAdjustHandles="1" noChangeArrowheads="1" noChangeShapeType="1" noTextEdit="1"/>
              </p:cNvSpPr>
              <p:nvPr>
                <p:ph idx="1"/>
              </p:nvPr>
            </p:nvSpPr>
            <p:spPr>
              <a:blipFill>
                <a:blip r:embed="rId2"/>
                <a:stretch>
                  <a:fillRect l="-928" t="-3221" r="-986"/>
                </a:stretch>
              </a:blipFill>
            </p:spPr>
            <p:txBody>
              <a:bodyPr/>
              <a:lstStyle/>
              <a:p>
                <a:r>
                  <a:rPr lang="en-US">
                    <a:noFill/>
                  </a:rPr>
                  <a:t> </a:t>
                </a:r>
              </a:p>
            </p:txBody>
          </p:sp>
        </mc:Fallback>
      </mc:AlternateContent>
    </p:spTree>
    <p:extLst>
      <p:ext uri="{BB962C8B-B14F-4D97-AF65-F5344CB8AC3E}">
        <p14:creationId xmlns:p14="http://schemas.microsoft.com/office/powerpoint/2010/main" val="33973398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95A7-61FC-4A00-8E05-D487FC90B851}"/>
              </a:ext>
            </a:extLst>
          </p:cNvPr>
          <p:cNvSpPr>
            <a:spLocks noGrp="1"/>
          </p:cNvSpPr>
          <p:nvPr>
            <p:ph type="title"/>
          </p:nvPr>
        </p:nvSpPr>
        <p:spPr/>
        <p:txBody>
          <a:bodyPr/>
          <a:lstStyle/>
          <a:p>
            <a:r>
              <a:rPr lang="en-US" dirty="0">
                <a:solidFill>
                  <a:schemeClr val="accent1"/>
                </a:solidFill>
              </a:rPr>
              <a:t>Semaphore: Bounded Buffer Problem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AF4BB0-658B-4458-8797-4D2B2BAEB6FD}"/>
                  </a:ext>
                </a:extLst>
              </p:cNvPr>
              <p:cNvSpPr>
                <a:spLocks noGrp="1"/>
              </p:cNvSpPr>
              <p:nvPr>
                <p:ph idx="1"/>
              </p:nvPr>
            </p:nvSpPr>
            <p:spPr/>
            <p:txBody>
              <a:bodyPr/>
              <a:lstStyle/>
              <a:p>
                <a:pPr marL="0" indent="0">
                  <a:buNone/>
                </a:pPr>
                <a:r>
                  <a:rPr lang="en-US" b="1" i="1" u="sng" dirty="0">
                    <a:solidFill>
                      <a:srgbClr val="FF0000"/>
                    </a:solidFill>
                  </a:rPr>
                  <a:t>Observations</a:t>
                </a:r>
                <a:r>
                  <a:rPr lang="en-US" b="1" i="1" dirty="0">
                    <a:solidFill>
                      <a:srgbClr val="FF0000"/>
                    </a:solidFill>
                  </a:rPr>
                  <a:t>:</a:t>
                </a:r>
              </a:p>
              <a:p>
                <a:r>
                  <a:rPr lang="en-US" dirty="0">
                    <a:solidFill>
                      <a:schemeClr val="accent1"/>
                    </a:solidFill>
                  </a:rPr>
                  <a:t>We make use of semaphores in two different ways:</a:t>
                </a:r>
              </a:p>
              <a:p>
                <a:pPr lvl="1"/>
                <a:r>
                  <a:rPr lang="en-US" dirty="0">
                    <a:solidFill>
                      <a:schemeClr val="accent1"/>
                    </a:solidFill>
                  </a:rPr>
                  <a:t>The </a:t>
                </a:r>
                <a14:m>
                  <m:oMath xmlns:m="http://schemas.openxmlformats.org/officeDocument/2006/math">
                    <m:r>
                      <a:rPr lang="en-US" b="0" i="1" smtClean="0">
                        <a:solidFill>
                          <a:schemeClr val="tx1"/>
                        </a:solidFill>
                        <a:latin typeface="Cambria Math" panose="02040503050406030204" pitchFamily="18" charset="0"/>
                      </a:rPr>
                      <m:t>𝑚𝑢𝑡𝑒𝑥</m:t>
                    </m:r>
                  </m:oMath>
                </a14:m>
                <a:r>
                  <a:rPr lang="en-US" dirty="0">
                    <a:solidFill>
                      <a:schemeClr val="accent1"/>
                    </a:solidFill>
                  </a:rPr>
                  <a:t> semaphore is used for </a:t>
                </a:r>
                <a:r>
                  <a:rPr lang="en-US" b="1" i="1" dirty="0">
                    <a:solidFill>
                      <a:srgbClr val="FF0000"/>
                    </a:solidFill>
                  </a:rPr>
                  <a:t>mutual exclusion</a:t>
                </a:r>
                <a:r>
                  <a:rPr lang="en-US" dirty="0">
                    <a:solidFill>
                      <a:schemeClr val="accent1"/>
                    </a:solidFill>
                  </a:rPr>
                  <a:t>.</a:t>
                </a:r>
                <a:endParaRPr lang="en-US" b="1" i="1" dirty="0">
                  <a:solidFill>
                    <a:srgbClr val="FF0000"/>
                  </a:solidFill>
                </a:endParaRPr>
              </a:p>
              <a:p>
                <a:pPr lvl="2"/>
                <a:r>
                  <a:rPr lang="en-US" dirty="0">
                    <a:solidFill>
                      <a:schemeClr val="accent1"/>
                    </a:solidFill>
                  </a:rPr>
                  <a:t>It guarantees that at most one process at a time can access or modify the state of the buffer.</a:t>
                </a:r>
              </a:p>
              <a:p>
                <a:pPr marL="914400" lvl="2" indent="0">
                  <a:buNone/>
                </a:pPr>
                <a:endParaRPr lang="en-US" dirty="0">
                  <a:solidFill>
                    <a:schemeClr val="accent1"/>
                  </a:solidFill>
                </a:endParaRPr>
              </a:p>
              <a:p>
                <a:pPr lvl="1"/>
                <a:r>
                  <a:rPr lang="en-US" dirty="0">
                    <a:solidFill>
                      <a:schemeClr val="accent1"/>
                    </a:solidFill>
                  </a:rPr>
                  <a:t>The counting semaphores </a:t>
                </a:r>
                <a14:m>
                  <m:oMath xmlns:m="http://schemas.openxmlformats.org/officeDocument/2006/math">
                    <m:r>
                      <a:rPr lang="en-US" b="0" i="1" smtClean="0">
                        <a:solidFill>
                          <a:schemeClr val="tx1"/>
                        </a:solidFill>
                        <a:latin typeface="Cambria Math" panose="02040503050406030204" pitchFamily="18" charset="0"/>
                      </a:rPr>
                      <m:t>𝑓𝑢𝑙𝑙</m:t>
                    </m:r>
                  </m:oMath>
                </a14:m>
                <a:r>
                  <a:rPr lang="en-US" dirty="0">
                    <a:solidFill>
                      <a:schemeClr val="accent1"/>
                    </a:solidFill>
                  </a:rPr>
                  <a:t> and </a:t>
                </a:r>
                <a14:m>
                  <m:oMath xmlns:m="http://schemas.openxmlformats.org/officeDocument/2006/math">
                    <m:r>
                      <a:rPr lang="en-US" i="1">
                        <a:latin typeface="Cambria Math" panose="02040503050406030204" pitchFamily="18" charset="0"/>
                      </a:rPr>
                      <m:t>𝑒𝑚𝑝𝑡𝑦</m:t>
                    </m:r>
                  </m:oMath>
                </a14:m>
                <a:r>
                  <a:rPr lang="en-US" dirty="0">
                    <a:solidFill>
                      <a:schemeClr val="accent1"/>
                    </a:solidFill>
                  </a:rPr>
                  <a:t> are used for </a:t>
                </a:r>
                <a:r>
                  <a:rPr lang="en-US" b="1" i="1" dirty="0">
                    <a:solidFill>
                      <a:srgbClr val="FF0000"/>
                    </a:solidFill>
                  </a:rPr>
                  <a:t>synchronization</a:t>
                </a:r>
                <a:r>
                  <a:rPr lang="en-US" dirty="0">
                    <a:solidFill>
                      <a:schemeClr val="accent1"/>
                    </a:solidFill>
                  </a:rPr>
                  <a:t> by ensuring that certain event sequences do or do not occur. </a:t>
                </a:r>
              </a:p>
              <a:p>
                <a:pPr lvl="2"/>
                <a:r>
                  <a:rPr lang="en-US" dirty="0">
                    <a:solidFill>
                      <a:schemeClr val="accent1"/>
                    </a:solidFill>
                  </a:rPr>
                  <a:t>It makes sure that the producer must wait when the buffer is full.</a:t>
                </a:r>
              </a:p>
              <a:p>
                <a:pPr lvl="2"/>
                <a:r>
                  <a:rPr lang="en-US" dirty="0">
                    <a:solidFill>
                      <a:schemeClr val="accent1"/>
                    </a:solidFill>
                  </a:rPr>
                  <a:t>It makes sure that the consumer must wait when the buffer is empty.</a:t>
                </a:r>
              </a:p>
              <a:p>
                <a:pPr marL="457200" lvl="1" indent="0">
                  <a:buNone/>
                </a:pPr>
                <a:endParaRPr lang="en-US" dirty="0">
                  <a:solidFill>
                    <a:schemeClr val="accent1"/>
                  </a:solidFill>
                </a:endParaRPr>
              </a:p>
              <a:p>
                <a:pPr lvl="1"/>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79AF4BB0-658B-4458-8797-4D2B2BAEB6FD}"/>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2711204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7B12C-52E7-4334-B428-48AC89DAF630}"/>
              </a:ext>
            </a:extLst>
          </p:cNvPr>
          <p:cNvSpPr>
            <a:spLocks noGrp="1"/>
          </p:cNvSpPr>
          <p:nvPr>
            <p:ph type="title"/>
          </p:nvPr>
        </p:nvSpPr>
        <p:spPr/>
        <p:txBody>
          <a:bodyPr/>
          <a:lstStyle/>
          <a:p>
            <a:r>
              <a:rPr lang="en-US" dirty="0">
                <a:solidFill>
                  <a:schemeClr val="accent1"/>
                </a:solidFill>
              </a:rPr>
              <a:t>Monitor</a:t>
            </a:r>
          </a:p>
        </p:txBody>
      </p:sp>
      <p:sp>
        <p:nvSpPr>
          <p:cNvPr id="3" name="Content Placeholder 2">
            <a:extLst>
              <a:ext uri="{FF2B5EF4-FFF2-40B4-BE49-F238E27FC236}">
                <a16:creationId xmlns:a16="http://schemas.microsoft.com/office/drawing/2014/main" id="{2D516C28-FD8E-4592-AD43-A61C828847F3}"/>
              </a:ext>
            </a:extLst>
          </p:cNvPr>
          <p:cNvSpPr>
            <a:spLocks noGrp="1"/>
          </p:cNvSpPr>
          <p:nvPr>
            <p:ph idx="1"/>
          </p:nvPr>
        </p:nvSpPr>
        <p:spPr/>
        <p:txBody>
          <a:bodyPr>
            <a:normAutofit/>
          </a:bodyPr>
          <a:lstStyle/>
          <a:p>
            <a:pPr marL="0" indent="0">
              <a:buNone/>
            </a:pPr>
            <a:r>
              <a:rPr lang="en-US" dirty="0">
                <a:solidFill>
                  <a:schemeClr val="accent1"/>
                </a:solidFill>
              </a:rPr>
              <a:t>A </a:t>
            </a:r>
            <a:r>
              <a:rPr lang="en-US" b="1" i="1" dirty="0">
                <a:solidFill>
                  <a:srgbClr val="FF0000"/>
                </a:solidFill>
              </a:rPr>
              <a:t>monitor</a:t>
            </a:r>
            <a:r>
              <a:rPr lang="en-US" dirty="0">
                <a:solidFill>
                  <a:schemeClr val="accent1"/>
                </a:solidFill>
              </a:rPr>
              <a:t> is a OOP-style construct that provides structured synchronized access to shared data:</a:t>
            </a:r>
          </a:p>
          <a:p>
            <a:pPr lvl="1"/>
            <a:r>
              <a:rPr lang="en-US" dirty="0">
                <a:solidFill>
                  <a:schemeClr val="accent1"/>
                </a:solidFill>
              </a:rPr>
              <a:t>Encapsulates data to be shared between threads</a:t>
            </a:r>
          </a:p>
          <a:p>
            <a:pPr marL="457200" lvl="1" indent="0">
              <a:buNone/>
            </a:pPr>
            <a:endParaRPr lang="en-US" dirty="0">
              <a:solidFill>
                <a:schemeClr val="accent1"/>
              </a:solidFill>
            </a:endParaRPr>
          </a:p>
          <a:p>
            <a:pPr lvl="1"/>
            <a:r>
              <a:rPr lang="en-US" dirty="0">
                <a:solidFill>
                  <a:schemeClr val="accent1"/>
                </a:solidFill>
              </a:rPr>
              <a:t>Provides methods for operating on those shared data in such a way that </a:t>
            </a:r>
            <a:r>
              <a:rPr lang="en-US" b="1" i="1" dirty="0">
                <a:solidFill>
                  <a:srgbClr val="FF0000"/>
                </a:solidFill>
              </a:rPr>
              <a:t>at most one thread </a:t>
            </a:r>
            <a:r>
              <a:rPr lang="en-US" dirty="0">
                <a:solidFill>
                  <a:schemeClr val="accent1"/>
                </a:solidFill>
              </a:rPr>
              <a:t>can call a method and be inside the monitor at a time – hence mutual exclusion </a:t>
            </a:r>
          </a:p>
          <a:p>
            <a:pPr lvl="2"/>
            <a:r>
              <a:rPr lang="en-US" dirty="0">
                <a:solidFill>
                  <a:schemeClr val="accent1"/>
                </a:solidFill>
              </a:rPr>
              <a:t>Methods define </a:t>
            </a:r>
            <a:r>
              <a:rPr lang="en-US" b="1" i="1" dirty="0">
                <a:solidFill>
                  <a:srgbClr val="FF0000"/>
                </a:solidFill>
              </a:rPr>
              <a:t>critical sections</a:t>
            </a:r>
            <a:r>
              <a:rPr lang="en-US" dirty="0">
                <a:solidFill>
                  <a:schemeClr val="accent1"/>
                </a:solidFill>
              </a:rPr>
              <a:t>.</a:t>
            </a:r>
          </a:p>
          <a:p>
            <a:pPr marL="457200" lvl="1" indent="0">
              <a:buNone/>
            </a:pPr>
            <a:endParaRPr lang="en-US" dirty="0">
              <a:solidFill>
                <a:schemeClr val="accent1"/>
              </a:solidFill>
            </a:endParaRPr>
          </a:p>
          <a:p>
            <a:pPr marL="0" indent="0">
              <a:buNone/>
            </a:pPr>
            <a:r>
              <a:rPr lang="en-US" dirty="0">
                <a:solidFill>
                  <a:schemeClr val="accent1"/>
                </a:solidFill>
              </a:rPr>
              <a:t>In effect, a monitor protects its shared data from unstructured accesses through their “</a:t>
            </a:r>
            <a:r>
              <a:rPr lang="en-US" b="1" i="1" dirty="0">
                <a:solidFill>
                  <a:srgbClr val="FF0000"/>
                </a:solidFill>
              </a:rPr>
              <a:t>monitor methods</a:t>
            </a:r>
            <a:r>
              <a:rPr lang="en-US" dirty="0">
                <a:solidFill>
                  <a:schemeClr val="accent1"/>
                </a:solidFill>
              </a:rPr>
              <a:t>”.</a:t>
            </a:r>
          </a:p>
          <a:p>
            <a:pPr marL="457200" lvl="1" indent="0">
              <a:buNone/>
            </a:pPr>
            <a:endParaRPr lang="en-US" dirty="0">
              <a:solidFill>
                <a:schemeClr val="accent1"/>
              </a:solidFill>
            </a:endParaRPr>
          </a:p>
        </p:txBody>
      </p:sp>
    </p:spTree>
    <p:extLst>
      <p:ext uri="{BB962C8B-B14F-4D97-AF65-F5344CB8AC3E}">
        <p14:creationId xmlns:p14="http://schemas.microsoft.com/office/powerpoint/2010/main" val="5040564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7B12C-52E7-4334-B428-48AC89DAF630}"/>
              </a:ext>
            </a:extLst>
          </p:cNvPr>
          <p:cNvSpPr>
            <a:spLocks noGrp="1"/>
          </p:cNvSpPr>
          <p:nvPr>
            <p:ph type="title"/>
          </p:nvPr>
        </p:nvSpPr>
        <p:spPr/>
        <p:txBody>
          <a:bodyPr/>
          <a:lstStyle/>
          <a:p>
            <a:r>
              <a:rPr lang="en-US" dirty="0">
                <a:solidFill>
                  <a:schemeClr val="accent1"/>
                </a:solidFill>
              </a:rPr>
              <a:t>Monitor</a:t>
            </a:r>
          </a:p>
        </p:txBody>
      </p:sp>
      <p:sp>
        <p:nvSpPr>
          <p:cNvPr id="3" name="Content Placeholder 2">
            <a:extLst>
              <a:ext uri="{FF2B5EF4-FFF2-40B4-BE49-F238E27FC236}">
                <a16:creationId xmlns:a16="http://schemas.microsoft.com/office/drawing/2014/main" id="{2D516C28-FD8E-4592-AD43-A61C828847F3}"/>
              </a:ext>
            </a:extLst>
          </p:cNvPr>
          <p:cNvSpPr>
            <a:spLocks noGrp="1"/>
          </p:cNvSpPr>
          <p:nvPr>
            <p:ph idx="1"/>
          </p:nvPr>
        </p:nvSpPr>
        <p:spPr/>
        <p:txBody>
          <a:bodyPr/>
          <a:lstStyle/>
          <a:p>
            <a:pPr marL="0" indent="0">
              <a:buNone/>
            </a:pPr>
            <a:r>
              <a:rPr lang="en-US" dirty="0">
                <a:solidFill>
                  <a:schemeClr val="accent1"/>
                </a:solidFill>
              </a:rPr>
              <a:t>A monitor provides </a:t>
            </a:r>
            <a:r>
              <a:rPr lang="en-US" b="1" i="1" dirty="0">
                <a:solidFill>
                  <a:srgbClr val="FF0000"/>
                </a:solidFill>
              </a:rPr>
              <a:t>mutual exclusion</a:t>
            </a:r>
            <a:r>
              <a:rPr lang="en-US" dirty="0">
                <a:solidFill>
                  <a:schemeClr val="accent1"/>
                </a:solidFill>
              </a:rPr>
              <a:t>:</a:t>
            </a:r>
          </a:p>
          <a:p>
            <a:pPr lvl="1"/>
            <a:r>
              <a:rPr lang="en-US" dirty="0">
                <a:solidFill>
                  <a:schemeClr val="accent1"/>
                </a:solidFill>
              </a:rPr>
              <a:t>Only one thread can execute any monitor method at a time.</a:t>
            </a:r>
          </a:p>
          <a:p>
            <a:pPr lvl="2"/>
            <a:r>
              <a:rPr lang="en-US" dirty="0">
                <a:solidFill>
                  <a:schemeClr val="accent1"/>
                </a:solidFill>
              </a:rPr>
              <a:t>We say that the thread is “</a:t>
            </a:r>
            <a:r>
              <a:rPr lang="en-US" b="1" i="1" dirty="0">
                <a:solidFill>
                  <a:srgbClr val="FF0000"/>
                </a:solidFill>
              </a:rPr>
              <a:t>in the monitor</a:t>
            </a:r>
            <a:r>
              <a:rPr lang="en-US" dirty="0">
                <a:solidFill>
                  <a:schemeClr val="accent1"/>
                </a:solidFill>
              </a:rPr>
              <a:t>”. </a:t>
            </a:r>
          </a:p>
          <a:p>
            <a:pPr lvl="1"/>
            <a:r>
              <a:rPr lang="en-US" dirty="0">
                <a:solidFill>
                  <a:schemeClr val="accent1"/>
                </a:solidFill>
              </a:rPr>
              <a:t>If a second thread attempts to call a monitor method, when a first thread is already in the monitor, the second thread is blocked.</a:t>
            </a:r>
          </a:p>
          <a:p>
            <a:pPr lvl="2"/>
            <a:r>
              <a:rPr lang="en-US" dirty="0">
                <a:solidFill>
                  <a:schemeClr val="accent1"/>
                </a:solidFill>
              </a:rPr>
              <a:t>The monitor will add the blocked thread to the </a:t>
            </a:r>
            <a:r>
              <a:rPr lang="en-US" b="1" i="1" dirty="0">
                <a:solidFill>
                  <a:srgbClr val="FF0000"/>
                </a:solidFill>
              </a:rPr>
              <a:t>ready queue</a:t>
            </a:r>
            <a:r>
              <a:rPr lang="en-US" dirty="0">
                <a:solidFill>
                  <a:schemeClr val="accent1"/>
                </a:solidFill>
              </a:rPr>
              <a:t>.</a:t>
            </a:r>
          </a:p>
          <a:p>
            <a:pPr lvl="1"/>
            <a:r>
              <a:rPr lang="en-US" dirty="0">
                <a:solidFill>
                  <a:schemeClr val="accent1"/>
                </a:solidFill>
              </a:rPr>
              <a:t>If the thread in the monitor is blocked, a different thread can enter the monitor.</a:t>
            </a:r>
          </a:p>
          <a:p>
            <a:pPr marL="457200" lvl="1" indent="0">
              <a:buNone/>
            </a:pPr>
            <a:endParaRPr lang="en-US" dirty="0">
              <a:solidFill>
                <a:schemeClr val="accent1"/>
              </a:solidFill>
            </a:endParaRPr>
          </a:p>
          <a:p>
            <a:pPr marL="0" indent="0">
              <a:buNone/>
            </a:pPr>
            <a:r>
              <a:rPr lang="en-US" dirty="0">
                <a:solidFill>
                  <a:schemeClr val="accent1"/>
                </a:solidFill>
              </a:rPr>
              <a:t>A monitor also provides </a:t>
            </a:r>
            <a:r>
              <a:rPr lang="en-US" b="1" i="1" dirty="0">
                <a:solidFill>
                  <a:srgbClr val="FF0000"/>
                </a:solidFill>
              </a:rPr>
              <a:t>synchronization</a:t>
            </a:r>
            <a:r>
              <a:rPr lang="en-US" dirty="0">
                <a:solidFill>
                  <a:schemeClr val="accent1"/>
                </a:solidFill>
              </a:rPr>
              <a:t> through the use of </a:t>
            </a:r>
            <a:r>
              <a:rPr lang="en-US" b="1" i="1" dirty="0">
                <a:solidFill>
                  <a:srgbClr val="FF0000"/>
                </a:solidFill>
              </a:rPr>
              <a:t>condition variables</a:t>
            </a:r>
            <a:r>
              <a:rPr lang="en-US" dirty="0">
                <a:solidFill>
                  <a:schemeClr val="accent1"/>
                </a:solidFill>
              </a:rPr>
              <a:t>, which we will talk about in the next few slides.</a:t>
            </a:r>
          </a:p>
        </p:txBody>
      </p:sp>
    </p:spTree>
    <p:extLst>
      <p:ext uri="{BB962C8B-B14F-4D97-AF65-F5344CB8AC3E}">
        <p14:creationId xmlns:p14="http://schemas.microsoft.com/office/powerpoint/2010/main" val="9595627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6FCB7-5A01-4BFD-919D-52BAC70728E4}"/>
              </a:ext>
            </a:extLst>
          </p:cNvPr>
          <p:cNvSpPr>
            <a:spLocks noGrp="1"/>
          </p:cNvSpPr>
          <p:nvPr>
            <p:ph type="title"/>
          </p:nvPr>
        </p:nvSpPr>
        <p:spPr/>
        <p:txBody>
          <a:bodyPr/>
          <a:lstStyle/>
          <a:p>
            <a:r>
              <a:rPr lang="en-US" dirty="0">
                <a:solidFill>
                  <a:schemeClr val="accent1"/>
                </a:solidFill>
              </a:rPr>
              <a:t>Monitor: Condition Variable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FB67ED-272D-4E00-A0DC-A81B7D2E38C9}"/>
                  </a:ext>
                </a:extLst>
              </p:cNvPr>
              <p:cNvSpPr>
                <a:spLocks noGrp="1"/>
              </p:cNvSpPr>
              <p:nvPr>
                <p:ph idx="1"/>
              </p:nvPr>
            </p:nvSpPr>
            <p:spPr/>
            <p:txBody>
              <a:bodyPr>
                <a:normAutofit lnSpcReduction="10000"/>
              </a:bodyPr>
              <a:lstStyle/>
              <a:p>
                <a:pPr marL="0" indent="0">
                  <a:buNone/>
                </a:pPr>
                <a:r>
                  <a:rPr lang="en-US" dirty="0">
                    <a:solidFill>
                      <a:schemeClr val="accent1"/>
                    </a:solidFill>
                  </a:rPr>
                  <a:t>A </a:t>
                </a:r>
                <a:r>
                  <a:rPr lang="en-US" b="1" i="1" dirty="0">
                    <a:solidFill>
                      <a:srgbClr val="FF0000"/>
                    </a:solidFill>
                  </a:rPr>
                  <a:t>condition variable </a:t>
                </a:r>
                <a:r>
                  <a:rPr lang="en-US" dirty="0">
                    <a:solidFill>
                      <a:schemeClr val="accent1"/>
                    </a:solidFill>
                  </a:rPr>
                  <a:t>provides a mechanism to wait for </a:t>
                </a:r>
                <a:r>
                  <a:rPr lang="en-US" b="1" i="1" dirty="0">
                    <a:solidFill>
                      <a:srgbClr val="FF0000"/>
                    </a:solidFill>
                  </a:rPr>
                  <a:t>certain events</a:t>
                </a:r>
                <a:r>
                  <a:rPr lang="en-US" dirty="0">
                    <a:solidFill>
                      <a:schemeClr val="accent1"/>
                    </a:solidFill>
                  </a:rPr>
                  <a:t>:</a:t>
                </a:r>
              </a:p>
              <a:p>
                <a:pPr lvl="1"/>
                <a:r>
                  <a:rPr lang="en-US" dirty="0">
                    <a:solidFill>
                      <a:schemeClr val="accent1"/>
                    </a:solidFill>
                  </a:rPr>
                  <a:t>e.g. buffer is not empty, buffer is not full etc. </a:t>
                </a:r>
              </a:p>
              <a:p>
                <a:pPr lvl="1"/>
                <a:endParaRPr lang="en-US" dirty="0">
                  <a:solidFill>
                    <a:schemeClr val="accent1"/>
                  </a:solidFill>
                </a:endParaRPr>
              </a:p>
              <a:p>
                <a:pPr marL="0" indent="0">
                  <a:buNone/>
                </a:pPr>
                <a:r>
                  <a:rPr lang="en-US" dirty="0">
                    <a:solidFill>
                      <a:schemeClr val="accent1"/>
                    </a:solidFill>
                  </a:rPr>
                  <a:t>Each condition variable has a </a:t>
                </a:r>
                <a:r>
                  <a:rPr lang="en-US" b="1" i="1" dirty="0">
                    <a:solidFill>
                      <a:srgbClr val="FF0000"/>
                    </a:solidFill>
                  </a:rPr>
                  <a:t>waiting queue </a:t>
                </a:r>
                <a:r>
                  <a:rPr lang="en-US" dirty="0">
                    <a:solidFill>
                      <a:schemeClr val="accent1"/>
                    </a:solidFill>
                  </a:rPr>
                  <a:t>for</a:t>
                </a:r>
                <a:r>
                  <a:rPr lang="en-US" b="1" i="1" dirty="0">
                    <a:solidFill>
                      <a:srgbClr val="FF0000"/>
                    </a:solidFill>
                  </a:rPr>
                  <a:t> </a:t>
                </a:r>
                <a:r>
                  <a:rPr lang="en-US" dirty="0">
                    <a:solidFill>
                      <a:schemeClr val="accent1"/>
                    </a:solidFill>
                  </a:rPr>
                  <a:t>queuing</a:t>
                </a:r>
                <a:r>
                  <a:rPr lang="en-US" b="1" i="1" dirty="0">
                    <a:solidFill>
                      <a:srgbClr val="FF0000"/>
                    </a:solidFill>
                  </a:rPr>
                  <a:t> </a:t>
                </a:r>
                <a:r>
                  <a:rPr lang="en-US" dirty="0">
                    <a:solidFill>
                      <a:schemeClr val="accent1"/>
                    </a:solidFill>
                  </a:rPr>
                  <a:t>threads waiting on the corresponding events to occur.</a:t>
                </a:r>
              </a:p>
              <a:p>
                <a:pPr marL="0" indent="0">
                  <a:buNone/>
                </a:pPr>
                <a:endParaRPr lang="en-US" dirty="0">
                  <a:solidFill>
                    <a:schemeClr val="accent1"/>
                  </a:solidFill>
                </a:endParaRPr>
              </a:p>
              <a:p>
                <a:pPr marL="0" indent="0">
                  <a:buNone/>
                </a:pPr>
                <a:r>
                  <a:rPr lang="en-US" dirty="0">
                    <a:solidFill>
                      <a:schemeClr val="accent1"/>
                    </a:solidFill>
                  </a:rPr>
                  <a:t>Condition variables support </a:t>
                </a:r>
                <a:r>
                  <a:rPr lang="en-US" b="1" i="1" dirty="0">
                    <a:solidFill>
                      <a:srgbClr val="FF0000"/>
                    </a:solidFill>
                  </a:rPr>
                  <a:t>three basic operations</a:t>
                </a:r>
                <a:r>
                  <a:rPr lang="en-US" dirty="0">
                    <a:solidFill>
                      <a:schemeClr val="accent1"/>
                    </a:solidFill>
                  </a:rPr>
                  <a:t>:</a:t>
                </a:r>
              </a:p>
              <a:p>
                <a:pPr lvl="1"/>
                <a14:m>
                  <m:oMath xmlns:m="http://schemas.openxmlformats.org/officeDocument/2006/math">
                    <m:r>
                      <a:rPr lang="en-US" b="0" i="1" smtClean="0">
                        <a:solidFill>
                          <a:schemeClr val="tx1"/>
                        </a:solidFill>
                        <a:latin typeface="Cambria Math" panose="02040503050406030204" pitchFamily="18" charset="0"/>
                      </a:rPr>
                      <m:t>𝑤𝑎𝑖𝑡</m:t>
                    </m:r>
                  </m:oMath>
                </a14:m>
                <a:r>
                  <a:rPr lang="en-US" dirty="0">
                    <a:solidFill>
                      <a:schemeClr val="tx1"/>
                    </a:solidFill>
                  </a:rPr>
                  <a:t> </a:t>
                </a:r>
                <a:r>
                  <a:rPr lang="en-US" dirty="0">
                    <a:solidFill>
                      <a:schemeClr val="accent1"/>
                    </a:solidFill>
                  </a:rPr>
                  <a:t>releases the monitor lock, wait for a condition variable to be signaled in the waiting queue of the condition variable.</a:t>
                </a:r>
              </a:p>
              <a:p>
                <a:pPr lvl="1"/>
                <a14:m>
                  <m:oMath xmlns:m="http://schemas.openxmlformats.org/officeDocument/2006/math">
                    <m:r>
                      <a:rPr lang="en-US" b="0" i="1" smtClean="0">
                        <a:solidFill>
                          <a:schemeClr val="tx1"/>
                        </a:solidFill>
                        <a:latin typeface="Cambria Math" panose="02040503050406030204" pitchFamily="18" charset="0"/>
                      </a:rPr>
                      <m:t>𝑠𝑖𝑔𝑛𝑎𝑙</m:t>
                    </m:r>
                  </m:oMath>
                </a14:m>
                <a:r>
                  <a:rPr lang="en-US" dirty="0"/>
                  <a:t> </a:t>
                </a:r>
                <a:r>
                  <a:rPr lang="en-US" dirty="0">
                    <a:solidFill>
                      <a:schemeClr val="accent1"/>
                    </a:solidFill>
                  </a:rPr>
                  <a:t>wakes up one thread.</a:t>
                </a:r>
              </a:p>
              <a:p>
                <a:pPr lvl="1"/>
                <a14:m>
                  <m:oMath xmlns:m="http://schemas.openxmlformats.org/officeDocument/2006/math">
                    <m:r>
                      <a:rPr lang="en-US" b="0" i="1" smtClean="0">
                        <a:solidFill>
                          <a:schemeClr val="tx1"/>
                        </a:solidFill>
                        <a:latin typeface="Cambria Math" panose="02040503050406030204" pitchFamily="18" charset="0"/>
                      </a:rPr>
                      <m:t>𝑏𝑟𝑜𝑎𝑑𝑐𝑎𝑠𝑡</m:t>
                    </m:r>
                  </m:oMath>
                </a14:m>
                <a:r>
                  <a:rPr lang="en-US" dirty="0">
                    <a:solidFill>
                      <a:schemeClr val="tx1"/>
                    </a:solidFill>
                  </a:rPr>
                  <a:t> </a:t>
                </a:r>
                <a:r>
                  <a:rPr lang="en-US" dirty="0">
                    <a:solidFill>
                      <a:schemeClr val="accent1"/>
                    </a:solidFill>
                  </a:rPr>
                  <a:t>wakes up all waiting threads.</a:t>
                </a:r>
              </a:p>
              <a:p>
                <a:pPr marL="457200" lvl="1" indent="0">
                  <a:buNone/>
                </a:pPr>
                <a:endParaRPr lang="en-US" dirty="0">
                  <a:solidFill>
                    <a:schemeClr val="tx1"/>
                  </a:solidFill>
                </a:endParaRPr>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65FB67ED-272D-4E00-A0DC-A81B7D2E38C9}"/>
                  </a:ext>
                </a:extLst>
              </p:cNvPr>
              <p:cNvSpPr>
                <a:spLocks noGrp="1" noRot="1" noChangeAspect="1" noMove="1" noResize="1" noEditPoints="1" noAdjustHandles="1" noChangeArrowheads="1" noChangeShapeType="1" noTextEdit="1"/>
              </p:cNvSpPr>
              <p:nvPr>
                <p:ph idx="1"/>
              </p:nvPr>
            </p:nvSpPr>
            <p:spPr>
              <a:blipFill>
                <a:blip r:embed="rId2"/>
                <a:stretch>
                  <a:fillRect l="-1217" t="-3081" r="-290" b="-1120"/>
                </a:stretch>
              </a:blipFill>
            </p:spPr>
            <p:txBody>
              <a:bodyPr/>
              <a:lstStyle/>
              <a:p>
                <a:r>
                  <a:rPr lang="en-US">
                    <a:noFill/>
                  </a:rPr>
                  <a:t> </a:t>
                </a:r>
              </a:p>
            </p:txBody>
          </p:sp>
        </mc:Fallback>
      </mc:AlternateContent>
    </p:spTree>
    <p:extLst>
      <p:ext uri="{BB962C8B-B14F-4D97-AF65-F5344CB8AC3E}">
        <p14:creationId xmlns:p14="http://schemas.microsoft.com/office/powerpoint/2010/main" val="11888791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32588-11CB-4F8C-A84F-805119743AF7}"/>
              </a:ext>
            </a:extLst>
          </p:cNvPr>
          <p:cNvSpPr>
            <a:spLocks noGrp="1"/>
          </p:cNvSpPr>
          <p:nvPr>
            <p:ph type="title"/>
          </p:nvPr>
        </p:nvSpPr>
        <p:spPr/>
        <p:txBody>
          <a:bodyPr/>
          <a:lstStyle/>
          <a:p>
            <a:r>
              <a:rPr lang="en-US" dirty="0">
                <a:solidFill>
                  <a:schemeClr val="accent1"/>
                </a:solidFill>
              </a:rPr>
              <a:t>Monitor: Bounded Buffer Problem</a:t>
            </a:r>
            <a:endParaRPr lang="en-US" dirty="0"/>
          </a:p>
        </p:txBody>
      </p:sp>
      <p:sp>
        <p:nvSpPr>
          <p:cNvPr id="3" name="Content Placeholder 2">
            <a:extLst>
              <a:ext uri="{FF2B5EF4-FFF2-40B4-BE49-F238E27FC236}">
                <a16:creationId xmlns:a16="http://schemas.microsoft.com/office/drawing/2014/main" id="{5D4EFD83-0D13-42C3-AE6A-06510DA1A5A5}"/>
              </a:ext>
            </a:extLst>
          </p:cNvPr>
          <p:cNvSpPr>
            <a:spLocks noGrp="1"/>
          </p:cNvSpPr>
          <p:nvPr>
            <p:ph idx="1"/>
          </p:nvPr>
        </p:nvSpPr>
        <p:spPr/>
        <p:txBody>
          <a:bodyPr/>
          <a:lstStyle/>
          <a:p>
            <a:pPr marL="0" indent="0">
              <a:buNone/>
            </a:pPr>
            <a:endParaRPr lang="en-US" dirty="0"/>
          </a:p>
        </p:txBody>
      </p:sp>
      <p:pic>
        <p:nvPicPr>
          <p:cNvPr id="5" name="Picture 4">
            <a:extLst>
              <a:ext uri="{FF2B5EF4-FFF2-40B4-BE49-F238E27FC236}">
                <a16:creationId xmlns:a16="http://schemas.microsoft.com/office/drawing/2014/main" id="{682BF2C9-2AE8-47CC-889D-6DAD2016AF72}"/>
              </a:ext>
            </a:extLst>
          </p:cNvPr>
          <p:cNvPicPr>
            <a:picLocks noChangeAspect="1"/>
          </p:cNvPicPr>
          <p:nvPr/>
        </p:nvPicPr>
        <p:blipFill>
          <a:blip r:embed="rId2"/>
          <a:stretch>
            <a:fillRect/>
          </a:stretch>
        </p:blipFill>
        <p:spPr>
          <a:xfrm>
            <a:off x="857250" y="1825625"/>
            <a:ext cx="10496550" cy="4381500"/>
          </a:xfrm>
          <a:prstGeom prst="rect">
            <a:avLst/>
          </a:prstGeom>
        </p:spPr>
      </p:pic>
    </p:spTree>
    <p:extLst>
      <p:ext uri="{BB962C8B-B14F-4D97-AF65-F5344CB8AC3E}">
        <p14:creationId xmlns:p14="http://schemas.microsoft.com/office/powerpoint/2010/main" val="5394710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FF6CD-7721-402D-BE15-64F6160A10DC}"/>
              </a:ext>
            </a:extLst>
          </p:cNvPr>
          <p:cNvSpPr>
            <a:spLocks noGrp="1"/>
          </p:cNvSpPr>
          <p:nvPr>
            <p:ph type="title"/>
          </p:nvPr>
        </p:nvSpPr>
        <p:spPr/>
        <p:txBody>
          <a:bodyPr/>
          <a:lstStyle/>
          <a:p>
            <a:r>
              <a:rPr lang="en-US" dirty="0">
                <a:solidFill>
                  <a:schemeClr val="accent1"/>
                </a:solidFill>
              </a:rPr>
              <a:t>Monitor: Mechanism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4FEA1A-5413-4FB1-9907-2D3DFE33CE17}"/>
                  </a:ext>
                </a:extLst>
              </p:cNvPr>
              <p:cNvSpPr>
                <a:spLocks noGrp="1"/>
              </p:cNvSpPr>
              <p:nvPr>
                <p:ph idx="1"/>
              </p:nvPr>
            </p:nvSpPr>
            <p:spPr/>
            <p:txBody>
              <a:bodyPr>
                <a:normAutofit fontScale="92500" lnSpcReduction="20000"/>
              </a:bodyPr>
              <a:lstStyle/>
              <a:p>
                <a:pPr marL="0" indent="0">
                  <a:buNone/>
                </a:pPr>
                <a:r>
                  <a:rPr lang="en-US" dirty="0">
                    <a:solidFill>
                      <a:schemeClr val="accent1"/>
                    </a:solidFill>
                  </a:rPr>
                  <a:t>Access to a </a:t>
                </a:r>
                <a:r>
                  <a:rPr lang="en-US" b="1" i="1" dirty="0">
                    <a:solidFill>
                      <a:srgbClr val="FF0000"/>
                    </a:solidFill>
                  </a:rPr>
                  <a:t>monitor</a:t>
                </a:r>
                <a:r>
                  <a:rPr lang="en-US" dirty="0">
                    <a:solidFill>
                      <a:schemeClr val="accent1"/>
                    </a:solidFill>
                  </a:rPr>
                  <a:t> is controlled by a </a:t>
                </a:r>
                <a:r>
                  <a:rPr lang="en-US" b="1" i="1" dirty="0">
                    <a:solidFill>
                      <a:srgbClr val="FF0000"/>
                    </a:solidFill>
                  </a:rPr>
                  <a:t>lock </a:t>
                </a:r>
                <a:r>
                  <a:rPr lang="en-US" dirty="0">
                    <a:solidFill>
                      <a:schemeClr val="accent1"/>
                    </a:solidFill>
                  </a:rPr>
                  <a:t>to</a:t>
                </a:r>
                <a:r>
                  <a:rPr lang="en-US" b="1" i="1" dirty="0">
                    <a:solidFill>
                      <a:srgbClr val="FF0000"/>
                    </a:solidFill>
                  </a:rPr>
                  <a:t> </a:t>
                </a:r>
                <a:r>
                  <a:rPr lang="en-US" dirty="0">
                    <a:solidFill>
                      <a:schemeClr val="accent1"/>
                    </a:solidFill>
                  </a:rPr>
                  <a:t>provide mutual exclusive access to the protected shared data inside the monitor:</a:t>
                </a:r>
              </a:p>
              <a:p>
                <a:pPr marL="0" indent="0">
                  <a:buNone/>
                </a:pPr>
                <a:endParaRPr lang="en-US" dirty="0">
                  <a:solidFill>
                    <a:schemeClr val="accent1"/>
                  </a:solidFill>
                </a:endParaRPr>
              </a:p>
              <a:p>
                <a:pPr lvl="1"/>
                <a14:m>
                  <m:oMath xmlns:m="http://schemas.openxmlformats.org/officeDocument/2006/math">
                    <m:r>
                      <a:rPr lang="en-US" b="0" i="1" smtClean="0">
                        <a:solidFill>
                          <a:schemeClr val="tx1"/>
                        </a:solidFill>
                        <a:latin typeface="Cambria Math" panose="02040503050406030204" pitchFamily="18" charset="0"/>
                      </a:rPr>
                      <m:t>𝑤𝑎𝑖𝑡</m:t>
                    </m:r>
                  </m:oMath>
                </a14:m>
                <a:r>
                  <a:rPr lang="en-US" dirty="0">
                    <a:solidFill>
                      <a:schemeClr val="accent1"/>
                    </a:solidFill>
                  </a:rPr>
                  <a:t> blocks the calling thread and gives up the </a:t>
                </a:r>
                <a:r>
                  <a:rPr lang="en-US" b="1" i="1" dirty="0">
                    <a:solidFill>
                      <a:srgbClr val="FF0000"/>
                    </a:solidFill>
                  </a:rPr>
                  <a:t>lock.</a:t>
                </a:r>
              </a:p>
              <a:p>
                <a:pPr lvl="2"/>
                <a:r>
                  <a:rPr lang="en-US" dirty="0">
                    <a:solidFill>
                      <a:schemeClr val="accent1"/>
                    </a:solidFill>
                  </a:rPr>
                  <a:t>At this point, another thread can acquire the lock and enter the monitor.</a:t>
                </a:r>
                <a:endParaRPr lang="en-US" dirty="0">
                  <a:solidFill>
                    <a:srgbClr val="FF0000"/>
                  </a:solidFill>
                </a:endParaRPr>
              </a:p>
              <a:p>
                <a:pPr marL="914400" lvl="2" indent="0">
                  <a:buNone/>
                </a:pPr>
                <a:endParaRPr lang="en-US" b="1" i="1" dirty="0">
                  <a:solidFill>
                    <a:srgbClr val="FF0000"/>
                  </a:solidFill>
                </a:endParaRPr>
              </a:p>
              <a:p>
                <a:pPr lvl="1"/>
                <a14:m>
                  <m:oMath xmlns:m="http://schemas.openxmlformats.org/officeDocument/2006/math">
                    <m:r>
                      <a:rPr lang="en-US" b="0" i="1" smtClean="0">
                        <a:solidFill>
                          <a:schemeClr val="tx1"/>
                        </a:solidFill>
                        <a:latin typeface="Cambria Math" panose="02040503050406030204" pitchFamily="18" charset="0"/>
                      </a:rPr>
                      <m:t>𝑠𝑖𝑔𝑛𝑎𝑙</m:t>
                    </m:r>
                  </m:oMath>
                </a14:m>
                <a:r>
                  <a:rPr lang="en-US" b="1" i="1" dirty="0">
                    <a:solidFill>
                      <a:srgbClr val="FF0000"/>
                    </a:solidFill>
                  </a:rPr>
                  <a:t> </a:t>
                </a:r>
                <a:r>
                  <a:rPr lang="en-US" dirty="0">
                    <a:solidFill>
                      <a:schemeClr val="accent1"/>
                    </a:solidFill>
                  </a:rPr>
                  <a:t>causes one arbitrary waiting thread to wake up.</a:t>
                </a:r>
              </a:p>
              <a:p>
                <a:pPr lvl="2"/>
                <a:r>
                  <a:rPr lang="en-US" dirty="0">
                    <a:solidFill>
                      <a:schemeClr val="accent1"/>
                    </a:solidFill>
                  </a:rPr>
                  <a:t>If there is no thread waiting on the condition variable, the signal is lost.</a:t>
                </a:r>
              </a:p>
              <a:p>
                <a:pPr marL="914400" lvl="2" indent="0">
                  <a:buNone/>
                </a:pPr>
                <a:endParaRPr lang="en-US" dirty="0">
                  <a:solidFill>
                    <a:schemeClr val="accent1"/>
                  </a:solidFill>
                </a:endParaRPr>
              </a:p>
              <a:p>
                <a:pPr lvl="1"/>
                <a14:m>
                  <m:oMath xmlns:m="http://schemas.openxmlformats.org/officeDocument/2006/math">
                    <m:r>
                      <a:rPr lang="en-US" b="0" i="1" smtClean="0">
                        <a:solidFill>
                          <a:schemeClr val="tx1"/>
                        </a:solidFill>
                        <a:latin typeface="Cambria Math" panose="02040503050406030204" pitchFamily="18" charset="0"/>
                      </a:rPr>
                      <m:t>𝑏𝑟𝑜𝑎𝑑𝑐𝑎𝑠𝑡</m:t>
                    </m:r>
                  </m:oMath>
                </a14:m>
                <a:r>
                  <a:rPr lang="en-US" dirty="0">
                    <a:solidFill>
                      <a:schemeClr val="accent1"/>
                    </a:solidFill>
                  </a:rPr>
                  <a:t> causes all waiting threads to wake up.</a:t>
                </a:r>
              </a:p>
              <a:p>
                <a:pPr marL="457200" lvl="1" indent="0">
                  <a:buNone/>
                </a:pPr>
                <a:endParaRPr lang="en-US" dirty="0">
                  <a:solidFill>
                    <a:schemeClr val="accent1"/>
                  </a:solidFill>
                </a:endParaRPr>
              </a:p>
              <a:p>
                <a:pPr marL="0" indent="0">
                  <a:buNone/>
                </a:pPr>
                <a:r>
                  <a:rPr lang="en-US" dirty="0">
                    <a:solidFill>
                      <a:schemeClr val="accent1"/>
                    </a:solidFill>
                  </a:rPr>
                  <a:t>These </a:t>
                </a:r>
                <a:r>
                  <a:rPr lang="en-US" b="1" i="1" dirty="0">
                    <a:solidFill>
                      <a:srgbClr val="FF0000"/>
                    </a:solidFill>
                  </a:rPr>
                  <a:t>three basic operations </a:t>
                </a:r>
                <a:r>
                  <a:rPr lang="en-US" dirty="0">
                    <a:solidFill>
                      <a:schemeClr val="accent1"/>
                    </a:solidFill>
                  </a:rPr>
                  <a:t>can be called only when a thread is already inside the monitor.</a:t>
                </a: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E24FEA1A-5413-4FB1-9907-2D3DFE33CE17}"/>
                  </a:ext>
                </a:extLst>
              </p:cNvPr>
              <p:cNvSpPr>
                <a:spLocks noGrp="1" noRot="1" noChangeAspect="1" noMove="1" noResize="1" noEditPoints="1" noAdjustHandles="1" noChangeArrowheads="1" noChangeShapeType="1" noTextEdit="1"/>
              </p:cNvSpPr>
              <p:nvPr>
                <p:ph idx="1"/>
              </p:nvPr>
            </p:nvSpPr>
            <p:spPr>
              <a:blipFill>
                <a:blip r:embed="rId2"/>
                <a:stretch>
                  <a:fillRect l="-1043" t="-3501" r="-1507"/>
                </a:stretch>
              </a:blipFill>
            </p:spPr>
            <p:txBody>
              <a:bodyPr/>
              <a:lstStyle/>
              <a:p>
                <a:r>
                  <a:rPr lang="en-US">
                    <a:noFill/>
                  </a:rPr>
                  <a:t> </a:t>
                </a:r>
              </a:p>
            </p:txBody>
          </p:sp>
        </mc:Fallback>
      </mc:AlternateContent>
    </p:spTree>
    <p:extLst>
      <p:ext uri="{BB962C8B-B14F-4D97-AF65-F5344CB8AC3E}">
        <p14:creationId xmlns:p14="http://schemas.microsoft.com/office/powerpoint/2010/main" val="22844081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64502-B38E-4470-85D4-F0BF01380C1A}"/>
              </a:ext>
            </a:extLst>
          </p:cNvPr>
          <p:cNvSpPr>
            <a:spLocks noGrp="1"/>
          </p:cNvSpPr>
          <p:nvPr>
            <p:ph type="title"/>
          </p:nvPr>
        </p:nvSpPr>
        <p:spPr/>
        <p:txBody>
          <a:bodyPr/>
          <a:lstStyle/>
          <a:p>
            <a:r>
              <a:rPr lang="en-US" dirty="0">
                <a:solidFill>
                  <a:schemeClr val="accent1"/>
                </a:solidFill>
              </a:rPr>
              <a:t>Monitor: Signaling Semantics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D02E4F-B6AB-47E1-9603-7655F1AF4976}"/>
                  </a:ext>
                </a:extLst>
              </p:cNvPr>
              <p:cNvSpPr>
                <a:spLocks noGrp="1"/>
              </p:cNvSpPr>
              <p:nvPr>
                <p:ph idx="1"/>
              </p:nvPr>
            </p:nvSpPr>
            <p:spPr/>
            <p:txBody>
              <a:bodyPr>
                <a:normAutofit fontScale="85000" lnSpcReduction="20000"/>
              </a:bodyPr>
              <a:lstStyle/>
              <a:p>
                <a:pPr marL="0" indent="0">
                  <a:buNone/>
                </a:pPr>
                <a:r>
                  <a:rPr lang="en-US" dirty="0">
                    <a:solidFill>
                      <a:schemeClr val="accent1"/>
                    </a:solidFill>
                  </a:rPr>
                  <a:t>There exist two basic types of </a:t>
                </a:r>
                <a:r>
                  <a:rPr lang="en-US" b="1" i="1" dirty="0">
                    <a:solidFill>
                      <a:srgbClr val="FF0000"/>
                    </a:solidFill>
                  </a:rPr>
                  <a:t>signaling semantics</a:t>
                </a:r>
                <a:r>
                  <a:rPr lang="en-US" dirty="0">
                    <a:solidFill>
                      <a:schemeClr val="accent1"/>
                    </a:solidFill>
                  </a:rPr>
                  <a:t> for monitors.</a:t>
                </a:r>
              </a:p>
              <a:p>
                <a:pPr lvl="1"/>
                <a:r>
                  <a:rPr lang="en-US" b="1" i="1" dirty="0">
                    <a:solidFill>
                      <a:srgbClr val="FF0000"/>
                    </a:solidFill>
                  </a:rPr>
                  <a:t>Hoare</a:t>
                </a:r>
              </a:p>
              <a:p>
                <a:pPr lvl="2"/>
                <a14:m>
                  <m:oMath xmlns:m="http://schemas.openxmlformats.org/officeDocument/2006/math">
                    <m:r>
                      <a:rPr lang="en-US" b="0" i="1" smtClean="0">
                        <a:solidFill>
                          <a:schemeClr val="tx1"/>
                        </a:solidFill>
                        <a:latin typeface="Cambria Math" panose="02040503050406030204" pitchFamily="18" charset="0"/>
                      </a:rPr>
                      <m:t>𝑠𝑖𝑔𝑛𝑎𝑙</m:t>
                    </m:r>
                  </m:oMath>
                </a14:m>
                <a:r>
                  <a:rPr lang="en-US" b="1" i="1" dirty="0">
                    <a:solidFill>
                      <a:srgbClr val="FF0000"/>
                    </a:solidFill>
                  </a:rPr>
                  <a:t> </a:t>
                </a:r>
                <a:r>
                  <a:rPr lang="en-US" dirty="0">
                    <a:solidFill>
                      <a:schemeClr val="accent1"/>
                    </a:solidFill>
                  </a:rPr>
                  <a:t>immediately passes the monitor lock from the signaler to one waiter thread in the waiting queue of the condition variable</a:t>
                </a:r>
              </a:p>
              <a:p>
                <a:pPr lvl="2"/>
                <a:r>
                  <a:rPr lang="en-US" dirty="0">
                    <a:solidFill>
                      <a:schemeClr val="accent1"/>
                    </a:solidFill>
                  </a:rPr>
                  <a:t>The monitors adds the signaler to the </a:t>
                </a:r>
                <a:r>
                  <a:rPr lang="en-US" b="1" i="1" dirty="0">
                    <a:solidFill>
                      <a:srgbClr val="FF0000"/>
                    </a:solidFill>
                  </a:rPr>
                  <a:t>signal queue</a:t>
                </a:r>
                <a:r>
                  <a:rPr lang="en-US" dirty="0">
                    <a:solidFill>
                      <a:schemeClr val="accent1"/>
                    </a:solidFill>
                  </a:rPr>
                  <a:t>.</a:t>
                </a:r>
              </a:p>
              <a:p>
                <a:pPr lvl="2"/>
                <a:r>
                  <a:rPr lang="en-US" dirty="0">
                    <a:solidFill>
                      <a:schemeClr val="accent1"/>
                    </a:solidFill>
                  </a:rPr>
                  <a:t>The waiter runs immediately, which means that the condition the waiter was waiting for is guaranteed to hold when the waiter executes: an </a:t>
                </a:r>
                <a:r>
                  <a:rPr lang="en-US" b="1" i="1" dirty="0">
                    <a:solidFill>
                      <a:srgbClr val="FF0000"/>
                    </a:solidFill>
                  </a:rPr>
                  <a:t>if-statement </a:t>
                </a:r>
                <a:r>
                  <a:rPr lang="en-US" dirty="0">
                    <a:solidFill>
                      <a:schemeClr val="accent1"/>
                    </a:solidFill>
                  </a:rPr>
                  <a:t>is used.</a:t>
                </a:r>
              </a:p>
              <a:p>
                <a:pPr lvl="2"/>
                <a:r>
                  <a:rPr lang="en-US" dirty="0">
                    <a:solidFill>
                      <a:schemeClr val="accent1"/>
                    </a:solidFill>
                  </a:rPr>
                  <a:t>After the waiter is done, a thread from the signal queue is restarted.</a:t>
                </a:r>
              </a:p>
              <a:p>
                <a:pPr lvl="2"/>
                <a:r>
                  <a:rPr lang="en-US" dirty="0">
                    <a:solidFill>
                      <a:schemeClr val="accent1"/>
                    </a:solidFill>
                  </a:rPr>
                  <a:t>If the signal queue is empty, schedule one from the ready queue.</a:t>
                </a:r>
              </a:p>
              <a:p>
                <a:pPr lvl="1"/>
                <a:r>
                  <a:rPr lang="en-US" b="1" i="1" dirty="0">
                    <a:solidFill>
                      <a:srgbClr val="FF0000"/>
                    </a:solidFill>
                  </a:rPr>
                  <a:t>Mesa</a:t>
                </a:r>
              </a:p>
              <a:p>
                <a:pPr lvl="2"/>
                <a14:m>
                  <m:oMath xmlns:m="http://schemas.openxmlformats.org/officeDocument/2006/math">
                    <m:r>
                      <a:rPr lang="en-US" b="0" i="1" smtClean="0">
                        <a:solidFill>
                          <a:schemeClr val="tx1"/>
                        </a:solidFill>
                        <a:latin typeface="Cambria Math" panose="02040503050406030204" pitchFamily="18" charset="0"/>
                      </a:rPr>
                      <m:t>𝑠𝑖𝑔𝑛𝑎𝑙</m:t>
                    </m:r>
                  </m:oMath>
                </a14:m>
                <a:r>
                  <a:rPr lang="en-US" b="1" i="1" dirty="0">
                    <a:solidFill>
                      <a:srgbClr val="FF0000"/>
                    </a:solidFill>
                  </a:rPr>
                  <a:t> </a:t>
                </a:r>
                <a:r>
                  <a:rPr lang="en-US" dirty="0">
                    <a:solidFill>
                      <a:schemeClr val="accent1"/>
                    </a:solidFill>
                  </a:rPr>
                  <a:t>places removes one waiter from the waiting queue of the condition variable and add it to the ready queue of the monitor, but the signaler continues to execute inside the monitor.</a:t>
                </a:r>
              </a:p>
              <a:p>
                <a:pPr lvl="2"/>
                <a:r>
                  <a:rPr lang="en-US" dirty="0">
                    <a:solidFill>
                      <a:schemeClr val="accent1"/>
                    </a:solidFill>
                  </a:rPr>
                  <a:t>The condition the waiter was waiting for does not still necessarily hold when the waiter runs so the waiter must recheck the condition: an </a:t>
                </a:r>
                <a:r>
                  <a:rPr lang="en-US" b="1" i="1" dirty="0">
                    <a:solidFill>
                      <a:srgbClr val="FF0000"/>
                    </a:solidFill>
                  </a:rPr>
                  <a:t>while-statement </a:t>
                </a:r>
                <a:r>
                  <a:rPr lang="en-US" dirty="0">
                    <a:solidFill>
                      <a:schemeClr val="accent1"/>
                    </a:solidFill>
                  </a:rPr>
                  <a:t>is used.</a:t>
                </a:r>
                <a:endParaRPr lang="en-US" b="1" i="1" dirty="0">
                  <a:solidFill>
                    <a:srgbClr val="FF0000"/>
                  </a:solidFill>
                </a:endParaRPr>
              </a:p>
              <a:p>
                <a:pPr lvl="2"/>
                <a:endParaRPr lang="en-US" dirty="0">
                  <a:solidFill>
                    <a:schemeClr val="accent1"/>
                  </a:solidFill>
                </a:endParaRPr>
              </a:p>
              <a:p>
                <a:pPr lvl="1"/>
                <a:endParaRPr lang="en-US" b="1" i="1" dirty="0">
                  <a:solidFill>
                    <a:srgbClr val="FF0000"/>
                  </a:solidFill>
                </a:endParaRPr>
              </a:p>
              <a:p>
                <a:pPr marL="0" indent="0">
                  <a:buNone/>
                </a:pPr>
                <a:r>
                  <a:rPr lang="en-US" dirty="0">
                    <a:solidFill>
                      <a:schemeClr val="accent1"/>
                    </a:solidFill>
                  </a:rPr>
                  <a:t>	</a:t>
                </a:r>
              </a:p>
            </p:txBody>
          </p:sp>
        </mc:Choice>
        <mc:Fallback xmlns="">
          <p:sp>
            <p:nvSpPr>
              <p:cNvPr id="3" name="Content Placeholder 2">
                <a:extLst>
                  <a:ext uri="{FF2B5EF4-FFF2-40B4-BE49-F238E27FC236}">
                    <a16:creationId xmlns:a16="http://schemas.microsoft.com/office/drawing/2014/main" id="{0AD02E4F-B6AB-47E1-9603-7655F1AF4976}"/>
                  </a:ext>
                </a:extLst>
              </p:cNvPr>
              <p:cNvSpPr>
                <a:spLocks noGrp="1" noRot="1" noChangeAspect="1" noMove="1" noResize="1" noEditPoints="1" noAdjustHandles="1" noChangeArrowheads="1" noChangeShapeType="1" noTextEdit="1"/>
              </p:cNvSpPr>
              <p:nvPr>
                <p:ph idx="1"/>
              </p:nvPr>
            </p:nvSpPr>
            <p:spPr>
              <a:blipFill>
                <a:blip r:embed="rId2"/>
                <a:stretch>
                  <a:fillRect l="-928" t="-3221" r="-638"/>
                </a:stretch>
              </a:blipFill>
            </p:spPr>
            <p:txBody>
              <a:bodyPr/>
              <a:lstStyle/>
              <a:p>
                <a:r>
                  <a:rPr lang="en-US">
                    <a:noFill/>
                  </a:rPr>
                  <a:t> </a:t>
                </a:r>
              </a:p>
            </p:txBody>
          </p:sp>
        </mc:Fallback>
      </mc:AlternateContent>
    </p:spTree>
    <p:extLst>
      <p:ext uri="{BB962C8B-B14F-4D97-AF65-F5344CB8AC3E}">
        <p14:creationId xmlns:p14="http://schemas.microsoft.com/office/powerpoint/2010/main" val="23832029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1F52-A0C0-4E8C-AFBB-DB67C9BA524E}"/>
              </a:ext>
            </a:extLst>
          </p:cNvPr>
          <p:cNvSpPr>
            <a:spLocks noGrp="1"/>
          </p:cNvSpPr>
          <p:nvPr>
            <p:ph type="title"/>
          </p:nvPr>
        </p:nvSpPr>
        <p:spPr/>
        <p:txBody>
          <a:bodyPr/>
          <a:lstStyle/>
          <a:p>
            <a:r>
              <a:rPr lang="en-US" dirty="0">
                <a:solidFill>
                  <a:schemeClr val="accent1"/>
                </a:solidFill>
              </a:rPr>
              <a:t>Monitor: Hoare</a:t>
            </a:r>
            <a:endParaRPr lang="en-US" dirty="0"/>
          </a:p>
        </p:txBody>
      </p:sp>
      <p:pic>
        <p:nvPicPr>
          <p:cNvPr id="6" name="Picture 5">
            <a:extLst>
              <a:ext uri="{FF2B5EF4-FFF2-40B4-BE49-F238E27FC236}">
                <a16:creationId xmlns:a16="http://schemas.microsoft.com/office/drawing/2014/main" id="{C53FDF9A-DABD-4360-8109-2F605C497D5D}"/>
              </a:ext>
            </a:extLst>
          </p:cNvPr>
          <p:cNvPicPr>
            <a:picLocks noChangeAspect="1"/>
          </p:cNvPicPr>
          <p:nvPr/>
        </p:nvPicPr>
        <p:blipFill>
          <a:blip r:embed="rId2"/>
          <a:stretch>
            <a:fillRect/>
          </a:stretch>
        </p:blipFill>
        <p:spPr>
          <a:xfrm>
            <a:off x="761715" y="1585913"/>
            <a:ext cx="8006047" cy="4543789"/>
          </a:xfrm>
          <a:prstGeom prst="rect">
            <a:avLst/>
          </a:prstGeom>
        </p:spPr>
      </p:pic>
    </p:spTree>
    <p:extLst>
      <p:ext uri="{BB962C8B-B14F-4D97-AF65-F5344CB8AC3E}">
        <p14:creationId xmlns:p14="http://schemas.microsoft.com/office/powerpoint/2010/main" val="19030803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51BB3-A81C-4AA7-94A3-0874848433B8}"/>
              </a:ext>
            </a:extLst>
          </p:cNvPr>
          <p:cNvSpPr>
            <a:spLocks noGrp="1"/>
          </p:cNvSpPr>
          <p:nvPr>
            <p:ph type="title"/>
          </p:nvPr>
        </p:nvSpPr>
        <p:spPr/>
        <p:txBody>
          <a:bodyPr/>
          <a:lstStyle/>
          <a:p>
            <a:r>
              <a:rPr lang="en-US" dirty="0">
                <a:solidFill>
                  <a:schemeClr val="accent1"/>
                </a:solidFill>
              </a:rPr>
              <a:t>Monitor: Mesa</a:t>
            </a:r>
            <a:endParaRPr lang="en-US" dirty="0"/>
          </a:p>
        </p:txBody>
      </p:sp>
      <p:pic>
        <p:nvPicPr>
          <p:cNvPr id="8" name="Content Placeholder 4">
            <a:extLst>
              <a:ext uri="{FF2B5EF4-FFF2-40B4-BE49-F238E27FC236}">
                <a16:creationId xmlns:a16="http://schemas.microsoft.com/office/drawing/2014/main" id="{A02BFFBD-8F49-4DC8-A10A-A4E50883104A}"/>
              </a:ext>
            </a:extLst>
          </p:cNvPr>
          <p:cNvPicPr>
            <a:picLocks noGrp="1" noChangeAspect="1"/>
          </p:cNvPicPr>
          <p:nvPr>
            <p:ph idx="1"/>
          </p:nvPr>
        </p:nvPicPr>
        <p:blipFill>
          <a:blip r:embed="rId2"/>
          <a:stretch>
            <a:fillRect/>
          </a:stretch>
        </p:blipFill>
        <p:spPr>
          <a:xfrm>
            <a:off x="742950" y="1622720"/>
            <a:ext cx="8701962" cy="4594801"/>
          </a:xfrm>
        </p:spPr>
      </p:pic>
    </p:spTree>
    <p:extLst>
      <p:ext uri="{BB962C8B-B14F-4D97-AF65-F5344CB8AC3E}">
        <p14:creationId xmlns:p14="http://schemas.microsoft.com/office/powerpoint/2010/main" val="27626126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64502-B38E-4470-85D4-F0BF01380C1A}"/>
              </a:ext>
            </a:extLst>
          </p:cNvPr>
          <p:cNvSpPr>
            <a:spLocks noGrp="1"/>
          </p:cNvSpPr>
          <p:nvPr>
            <p:ph type="title"/>
          </p:nvPr>
        </p:nvSpPr>
        <p:spPr/>
        <p:txBody>
          <a:bodyPr/>
          <a:lstStyle/>
          <a:p>
            <a:r>
              <a:rPr lang="en-US" dirty="0">
                <a:solidFill>
                  <a:schemeClr val="accent1"/>
                </a:solidFill>
              </a:rPr>
              <a:t>Monitor: Signaling Semantics</a:t>
            </a:r>
            <a:endParaRPr lang="en-US" dirty="0"/>
          </a:p>
        </p:txBody>
      </p:sp>
      <p:sp>
        <p:nvSpPr>
          <p:cNvPr id="3" name="Content Placeholder 2">
            <a:extLst>
              <a:ext uri="{FF2B5EF4-FFF2-40B4-BE49-F238E27FC236}">
                <a16:creationId xmlns:a16="http://schemas.microsoft.com/office/drawing/2014/main" id="{0AD02E4F-B6AB-47E1-9603-7655F1AF4976}"/>
              </a:ext>
            </a:extLst>
          </p:cNvPr>
          <p:cNvSpPr>
            <a:spLocks noGrp="1"/>
          </p:cNvSpPr>
          <p:nvPr>
            <p:ph idx="1"/>
          </p:nvPr>
        </p:nvSpPr>
        <p:spPr/>
        <p:txBody>
          <a:bodyPr>
            <a:normAutofit fontScale="25000" lnSpcReduction="20000"/>
          </a:bodyPr>
          <a:lstStyle/>
          <a:p>
            <a:pPr marL="0" indent="0">
              <a:buNone/>
            </a:pPr>
            <a:r>
              <a:rPr lang="en-US" sz="9600" b="1" i="1" u="sng" dirty="0">
                <a:solidFill>
                  <a:srgbClr val="FF0000"/>
                </a:solidFill>
              </a:rPr>
              <a:t>Trade-offs</a:t>
            </a:r>
            <a:r>
              <a:rPr lang="en-US" sz="9600" b="1" i="1" dirty="0">
                <a:solidFill>
                  <a:srgbClr val="FF0000"/>
                </a:solidFill>
              </a:rPr>
              <a:t>:</a:t>
            </a:r>
          </a:p>
          <a:p>
            <a:pPr marL="0" indent="0">
              <a:buNone/>
            </a:pPr>
            <a:endParaRPr lang="en-US" sz="9600" b="1" i="1" dirty="0">
              <a:solidFill>
                <a:srgbClr val="FF0000"/>
              </a:solidFill>
            </a:endParaRPr>
          </a:p>
          <a:p>
            <a:pPr marL="0" indent="0">
              <a:buNone/>
            </a:pPr>
            <a:r>
              <a:rPr lang="en-US" sz="9600" dirty="0">
                <a:solidFill>
                  <a:schemeClr val="accent1"/>
                </a:solidFill>
              </a:rPr>
              <a:t>Hoare Semantics:</a:t>
            </a:r>
          </a:p>
          <a:p>
            <a:pPr marL="457200" lvl="1" indent="0">
              <a:buNone/>
            </a:pPr>
            <a:r>
              <a:rPr lang="en-US" sz="9600" dirty="0">
                <a:solidFill>
                  <a:schemeClr val="accent1"/>
                </a:solidFill>
              </a:rPr>
              <a:t>+ More deterministic, hence easier to reason about</a:t>
            </a:r>
          </a:p>
          <a:p>
            <a:pPr lvl="1">
              <a:buFontTx/>
              <a:buChar char="-"/>
            </a:pPr>
            <a:r>
              <a:rPr lang="en-US" sz="9600" dirty="0">
                <a:solidFill>
                  <a:schemeClr val="accent1"/>
                </a:solidFill>
              </a:rPr>
              <a:t>Less efficient due to more context switches </a:t>
            </a:r>
          </a:p>
          <a:p>
            <a:pPr lvl="1">
              <a:buFontTx/>
              <a:buChar char="-"/>
            </a:pPr>
            <a:r>
              <a:rPr lang="en-US" sz="9600" dirty="0">
                <a:solidFill>
                  <a:schemeClr val="accent1"/>
                </a:solidFill>
              </a:rPr>
              <a:t>Broadcast is hard</a:t>
            </a:r>
          </a:p>
          <a:p>
            <a:pPr marL="0" indent="0">
              <a:buNone/>
            </a:pPr>
            <a:endParaRPr lang="en-US" sz="9600" dirty="0">
              <a:solidFill>
                <a:schemeClr val="accent1"/>
              </a:solidFill>
            </a:endParaRPr>
          </a:p>
          <a:p>
            <a:pPr marL="0" indent="0">
              <a:buNone/>
            </a:pPr>
            <a:r>
              <a:rPr lang="en-US" sz="9600" dirty="0">
                <a:solidFill>
                  <a:schemeClr val="accent1"/>
                </a:solidFill>
              </a:rPr>
              <a:t>Mesa Semantics:</a:t>
            </a:r>
          </a:p>
          <a:p>
            <a:pPr marL="457200" lvl="1" indent="0">
              <a:buNone/>
            </a:pPr>
            <a:r>
              <a:rPr lang="en-US" sz="9600" dirty="0">
                <a:solidFill>
                  <a:schemeClr val="accent1"/>
                </a:solidFill>
              </a:rPr>
              <a:t>+ less deterministic</a:t>
            </a:r>
          </a:p>
          <a:p>
            <a:pPr marL="457200" lvl="1" indent="0">
              <a:buNone/>
            </a:pPr>
            <a:r>
              <a:rPr lang="en-US" sz="9600" dirty="0">
                <a:solidFill>
                  <a:schemeClr val="accent1"/>
                </a:solidFill>
              </a:rPr>
              <a:t>+ Broadcast is easy</a:t>
            </a:r>
          </a:p>
          <a:p>
            <a:pPr marL="457200" lvl="1" indent="0">
              <a:buNone/>
            </a:pPr>
            <a:r>
              <a:rPr lang="en-US" sz="9600" dirty="0">
                <a:solidFill>
                  <a:schemeClr val="accent1"/>
                </a:solidFill>
              </a:rPr>
              <a:t>-  More efficient due to fewer context switches </a:t>
            </a:r>
          </a:p>
          <a:p>
            <a:pPr marL="0" indent="0">
              <a:buNone/>
            </a:pPr>
            <a:endParaRPr lang="en-US" dirty="0">
              <a:solidFill>
                <a:schemeClr val="accent1"/>
              </a:solidFill>
            </a:endParaRPr>
          </a:p>
          <a:p>
            <a:pPr marL="0" indent="0">
              <a:buNone/>
            </a:pPr>
            <a:endParaRPr lang="en-US" b="1" i="1" dirty="0">
              <a:solidFill>
                <a:srgbClr val="FF0000"/>
              </a:solidFill>
            </a:endParaRPr>
          </a:p>
          <a:p>
            <a:pPr marL="0" indent="0">
              <a:buNone/>
            </a:pPr>
            <a:r>
              <a:rPr lang="en-US" dirty="0">
                <a:solidFill>
                  <a:srgbClr val="FF0000"/>
                </a:solidFill>
              </a:rPr>
              <a:t>	</a:t>
            </a:r>
            <a:endParaRPr lang="en-US" dirty="0">
              <a:solidFill>
                <a:schemeClr val="accent1"/>
              </a:solidFill>
            </a:endParaRPr>
          </a:p>
          <a:p>
            <a:pPr marL="0" indent="0">
              <a:buNone/>
            </a:pPr>
            <a:r>
              <a:rPr lang="en-US" dirty="0">
                <a:solidFill>
                  <a:schemeClr val="accent1"/>
                </a:solidFill>
              </a:rPr>
              <a:t>	</a:t>
            </a:r>
          </a:p>
        </p:txBody>
      </p:sp>
    </p:spTree>
    <p:extLst>
      <p:ext uri="{BB962C8B-B14F-4D97-AF65-F5344CB8AC3E}">
        <p14:creationId xmlns:p14="http://schemas.microsoft.com/office/powerpoint/2010/main" val="795779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5CB31-E713-4FD0-839B-50CF6FA92C5E}"/>
              </a:ext>
            </a:extLst>
          </p:cNvPr>
          <p:cNvSpPr>
            <a:spLocks noGrp="1"/>
          </p:cNvSpPr>
          <p:nvPr>
            <p:ph type="title"/>
          </p:nvPr>
        </p:nvSpPr>
        <p:spPr/>
        <p:txBody>
          <a:bodyPr/>
          <a:lstStyle/>
          <a:p>
            <a:r>
              <a:rPr lang="en-US" dirty="0">
                <a:solidFill>
                  <a:schemeClr val="accent1"/>
                </a:solidFill>
              </a:rPr>
              <a:t>Memory Layout</a:t>
            </a:r>
            <a:endParaRPr lang="en-US" dirty="0"/>
          </a:p>
        </p:txBody>
      </p:sp>
      <p:sp>
        <p:nvSpPr>
          <p:cNvPr id="3" name="Content Placeholder 2">
            <a:extLst>
              <a:ext uri="{FF2B5EF4-FFF2-40B4-BE49-F238E27FC236}">
                <a16:creationId xmlns:a16="http://schemas.microsoft.com/office/drawing/2014/main" id="{F5103F5D-9021-43A6-8949-619020F11C3D}"/>
              </a:ext>
            </a:extLst>
          </p:cNvPr>
          <p:cNvSpPr>
            <a:spLocks noGrp="1"/>
          </p:cNvSpPr>
          <p:nvPr>
            <p:ph idx="1"/>
          </p:nvPr>
        </p:nvSpPr>
        <p:spPr/>
        <p:txBody>
          <a:bodyPr>
            <a:normAutofit fontScale="92500" lnSpcReduction="20000"/>
          </a:bodyPr>
          <a:lstStyle/>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sz="1700" dirty="0">
              <a:solidFill>
                <a:schemeClr val="accent1"/>
              </a:solidFill>
            </a:endParaRPr>
          </a:p>
          <a:p>
            <a:pPr marL="0" indent="0" algn="ctr">
              <a:buNone/>
            </a:pPr>
            <a:r>
              <a:rPr lang="en-US" sz="1700" dirty="0">
                <a:solidFill>
                  <a:schemeClr val="accent1"/>
                </a:solidFill>
              </a:rPr>
              <a:t>Typical memory layout of a process on Linux/x86-32</a:t>
            </a:r>
          </a:p>
          <a:p>
            <a:pPr marL="0" indent="0">
              <a:buNone/>
            </a:pPr>
            <a:endParaRPr lang="en-US" dirty="0">
              <a:solidFill>
                <a:schemeClr val="accent1"/>
              </a:solidFill>
            </a:endParaRPr>
          </a:p>
        </p:txBody>
      </p:sp>
      <p:pic>
        <p:nvPicPr>
          <p:cNvPr id="8" name="Picture 7">
            <a:extLst>
              <a:ext uri="{FF2B5EF4-FFF2-40B4-BE49-F238E27FC236}">
                <a16:creationId xmlns:a16="http://schemas.microsoft.com/office/drawing/2014/main" id="{ABEE89E1-C931-4EC5-82DA-169861E48303}"/>
              </a:ext>
            </a:extLst>
          </p:cNvPr>
          <p:cNvPicPr>
            <a:picLocks noChangeAspect="1"/>
          </p:cNvPicPr>
          <p:nvPr/>
        </p:nvPicPr>
        <p:blipFill>
          <a:blip r:embed="rId2"/>
          <a:stretch>
            <a:fillRect/>
          </a:stretch>
        </p:blipFill>
        <p:spPr>
          <a:xfrm>
            <a:off x="4248150" y="1297655"/>
            <a:ext cx="4362450" cy="4391151"/>
          </a:xfrm>
          <a:prstGeom prst="rect">
            <a:avLst/>
          </a:prstGeom>
        </p:spPr>
      </p:pic>
    </p:spTree>
    <p:extLst>
      <p:ext uri="{BB962C8B-B14F-4D97-AF65-F5344CB8AC3E}">
        <p14:creationId xmlns:p14="http://schemas.microsoft.com/office/powerpoint/2010/main" val="413352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03AD6-0B12-459F-A464-E6B39E09067A}"/>
              </a:ext>
            </a:extLst>
          </p:cNvPr>
          <p:cNvSpPr>
            <a:spLocks noGrp="1"/>
          </p:cNvSpPr>
          <p:nvPr>
            <p:ph type="title"/>
          </p:nvPr>
        </p:nvSpPr>
        <p:spPr/>
        <p:txBody>
          <a:bodyPr/>
          <a:lstStyle/>
          <a:p>
            <a:r>
              <a:rPr lang="en-US" dirty="0">
                <a:solidFill>
                  <a:schemeClr val="accent1"/>
                </a:solidFill>
              </a:rPr>
              <a:t>Virtual Memory Management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220B55-8773-4AC2-95F4-A424F15DC89A}"/>
                  </a:ext>
                </a:extLst>
              </p:cNvPr>
              <p:cNvSpPr>
                <a:spLocks noGrp="1"/>
              </p:cNvSpPr>
              <p:nvPr>
                <p:ph idx="1"/>
              </p:nvPr>
            </p:nvSpPr>
            <p:spPr/>
            <p:txBody>
              <a:bodyPr>
                <a:normAutofit fontScale="92500" lnSpcReduction="10000"/>
              </a:bodyPr>
              <a:lstStyle/>
              <a:p>
                <a:pPr marL="0" indent="0">
                  <a:buNone/>
                </a:pPr>
                <a:r>
                  <a:rPr lang="en-US" dirty="0">
                    <a:solidFill>
                      <a:schemeClr val="accent1"/>
                    </a:solidFill>
                  </a:rPr>
                  <a:t>The memory management subsystem divides the memory used by each process into small fixed-size units called </a:t>
                </a:r>
                <a:r>
                  <a:rPr lang="en-US" b="1" i="1" dirty="0">
                    <a:solidFill>
                      <a:srgbClr val="FF0000"/>
                    </a:solidFill>
                  </a:rPr>
                  <a:t>pages</a:t>
                </a:r>
                <a:r>
                  <a:rPr lang="en-US" dirty="0">
                    <a:solidFill>
                      <a:schemeClr val="accent1"/>
                    </a:solidFill>
                  </a:rPr>
                  <a:t>.</a:t>
                </a:r>
              </a:p>
              <a:p>
                <a:pPr lvl="1"/>
                <a:r>
                  <a:rPr lang="en-US" sz="2200" dirty="0">
                    <a:solidFill>
                      <a:schemeClr val="accent1"/>
                    </a:solidFill>
                  </a:rPr>
                  <a:t>On typical OSes/architectures, the size of a page is </a:t>
                </a:r>
                <a14:m>
                  <m:oMath xmlns:m="http://schemas.openxmlformats.org/officeDocument/2006/math">
                    <m:r>
                      <a:rPr lang="en-US" sz="2200" b="0" i="1" smtClean="0">
                        <a:solidFill>
                          <a:schemeClr val="tx1"/>
                        </a:solidFill>
                        <a:latin typeface="Cambria Math" panose="02040503050406030204" pitchFamily="18" charset="0"/>
                      </a:rPr>
                      <m:t>4</m:t>
                    </m:r>
                  </m:oMath>
                </a14:m>
                <a:r>
                  <a:rPr lang="en-US" sz="2200" dirty="0">
                    <a:solidFill>
                      <a:schemeClr val="accent1"/>
                    </a:solidFill>
                  </a:rPr>
                  <a:t> KB.</a:t>
                </a:r>
              </a:p>
              <a:p>
                <a:pPr lvl="1"/>
                <a:r>
                  <a:rPr lang="en-US" sz="2200" dirty="0">
                    <a:solidFill>
                      <a:schemeClr val="accent1"/>
                    </a:solidFill>
                  </a:rPr>
                  <a:t>Modern OSes/architectures also support larger page sizes called </a:t>
                </a:r>
                <a:r>
                  <a:rPr lang="en-US" sz="2200" b="1" i="1" dirty="0">
                    <a:solidFill>
                      <a:srgbClr val="FF0000"/>
                    </a:solidFill>
                  </a:rPr>
                  <a:t>Huge Pages</a:t>
                </a:r>
                <a:r>
                  <a:rPr lang="en-US" sz="2200" dirty="0">
                    <a:solidFill>
                      <a:schemeClr val="accent1"/>
                    </a:solidFill>
                  </a:rPr>
                  <a:t>, e.g. </a:t>
                </a:r>
                <a14:m>
                  <m:oMath xmlns:m="http://schemas.openxmlformats.org/officeDocument/2006/math">
                    <m:r>
                      <a:rPr lang="en-US" sz="2200" b="0" i="1" smtClean="0">
                        <a:solidFill>
                          <a:schemeClr val="tx1"/>
                        </a:solidFill>
                        <a:latin typeface="Cambria Math" panose="02040503050406030204" pitchFamily="18" charset="0"/>
                      </a:rPr>
                      <m:t>2 </m:t>
                    </m:r>
                  </m:oMath>
                </a14:m>
                <a:r>
                  <a:rPr lang="en-US" sz="2200" dirty="0">
                    <a:solidFill>
                      <a:schemeClr val="accent1"/>
                    </a:solidFill>
                  </a:rPr>
                  <a:t>MB, </a:t>
                </a:r>
                <a14:m>
                  <m:oMath xmlns:m="http://schemas.openxmlformats.org/officeDocument/2006/math">
                    <m:r>
                      <a:rPr lang="en-US" sz="2200" b="0" i="1" smtClean="0">
                        <a:latin typeface="Cambria Math" panose="02040503050406030204" pitchFamily="18" charset="0"/>
                      </a:rPr>
                      <m:t>1</m:t>
                    </m:r>
                  </m:oMath>
                </a14:m>
                <a:r>
                  <a:rPr lang="en-US" sz="2200" dirty="0">
                    <a:solidFill>
                      <a:schemeClr val="accent1"/>
                    </a:solidFill>
                  </a:rPr>
                  <a:t>GB etc.</a:t>
                </a:r>
              </a:p>
              <a:p>
                <a:pPr marL="0" indent="0">
                  <a:buNone/>
                </a:pPr>
                <a:r>
                  <a:rPr lang="en-US" dirty="0">
                    <a:solidFill>
                      <a:schemeClr val="accent1"/>
                    </a:solidFill>
                  </a:rPr>
                  <a:t>Correspondingly, the physical main memory (RAM) is divided into </a:t>
                </a:r>
                <a:r>
                  <a:rPr lang="en-US" b="1" i="1" dirty="0">
                    <a:solidFill>
                      <a:srgbClr val="FF0000"/>
                    </a:solidFill>
                  </a:rPr>
                  <a:t>page frames </a:t>
                </a:r>
                <a:r>
                  <a:rPr lang="en-US" dirty="0">
                    <a:solidFill>
                      <a:schemeClr val="accent1"/>
                    </a:solidFill>
                  </a:rPr>
                  <a:t>of the same size.</a:t>
                </a:r>
              </a:p>
              <a:p>
                <a:pPr lvl="1"/>
                <a:r>
                  <a:rPr lang="en-US" sz="2200" dirty="0">
                    <a:solidFill>
                      <a:schemeClr val="accent1"/>
                    </a:solidFill>
                  </a:rPr>
                  <a:t>At any one time, only a subset of the pages of a process need to be present in main memory: these pages form the so-called </a:t>
                </a:r>
                <a:r>
                  <a:rPr lang="en-US" sz="2200" b="1" i="1" dirty="0">
                    <a:solidFill>
                      <a:srgbClr val="FF0000"/>
                    </a:solidFill>
                  </a:rPr>
                  <a:t>resident set</a:t>
                </a:r>
                <a:r>
                  <a:rPr lang="en-US" sz="2200" dirty="0">
                    <a:solidFill>
                      <a:schemeClr val="accent1"/>
                    </a:solidFill>
                  </a:rPr>
                  <a:t>.</a:t>
                </a:r>
              </a:p>
              <a:p>
                <a:pPr lvl="1"/>
                <a:r>
                  <a:rPr lang="en-US" sz="2200" dirty="0">
                    <a:solidFill>
                      <a:schemeClr val="accent1"/>
                    </a:solidFill>
                  </a:rPr>
                  <a:t>Copies of the unused pages are stored in the </a:t>
                </a:r>
                <a:r>
                  <a:rPr lang="en-US" sz="2200" b="1" i="1" dirty="0">
                    <a:solidFill>
                      <a:srgbClr val="FF0000"/>
                    </a:solidFill>
                  </a:rPr>
                  <a:t>swap area</a:t>
                </a:r>
                <a:r>
                  <a:rPr lang="en-US" sz="2200" dirty="0">
                    <a:solidFill>
                      <a:schemeClr val="accent1"/>
                    </a:solidFill>
                  </a:rPr>
                  <a:t>, a reserved area of disk space and loaded into physical memory only as required.</a:t>
                </a:r>
              </a:p>
              <a:p>
                <a:pPr lvl="1"/>
                <a:r>
                  <a:rPr lang="en-US" sz="2200" dirty="0">
                    <a:solidFill>
                      <a:schemeClr val="accent1"/>
                    </a:solidFill>
                  </a:rPr>
                  <a:t>When a process requests a memory reference belonging to a page that is not currently in the resident set, a </a:t>
                </a:r>
                <a:r>
                  <a:rPr lang="en-US" sz="2200" b="1" i="1" dirty="0">
                    <a:solidFill>
                      <a:srgbClr val="FF0000"/>
                    </a:solidFill>
                  </a:rPr>
                  <a:t>page fault </a:t>
                </a:r>
                <a:r>
                  <a:rPr lang="en-US" sz="2200" dirty="0">
                    <a:solidFill>
                      <a:schemeClr val="accent1"/>
                    </a:solidFill>
                  </a:rPr>
                  <a:t>occurs, where the kernel suspends the execution of the process while the page is loaded from disk into main memory. </a:t>
                </a:r>
              </a:p>
            </p:txBody>
          </p:sp>
        </mc:Choice>
        <mc:Fallback xmlns="">
          <p:sp>
            <p:nvSpPr>
              <p:cNvPr id="3" name="Content Placeholder 2">
                <a:extLst>
                  <a:ext uri="{FF2B5EF4-FFF2-40B4-BE49-F238E27FC236}">
                    <a16:creationId xmlns:a16="http://schemas.microsoft.com/office/drawing/2014/main" id="{DE220B55-8773-4AC2-95F4-A424F15DC89A}"/>
                  </a:ext>
                </a:extLst>
              </p:cNvPr>
              <p:cNvSpPr>
                <a:spLocks noGrp="1" noRot="1" noChangeAspect="1" noMove="1" noResize="1" noEditPoints="1" noAdjustHandles="1" noChangeArrowheads="1" noChangeShapeType="1" noTextEdit="1"/>
              </p:cNvSpPr>
              <p:nvPr>
                <p:ph idx="1"/>
              </p:nvPr>
            </p:nvSpPr>
            <p:spPr>
              <a:blipFill>
                <a:blip r:embed="rId2"/>
                <a:stretch>
                  <a:fillRect l="-1043" t="-2801" r="-464" b="-140"/>
                </a:stretch>
              </a:blipFill>
            </p:spPr>
            <p:txBody>
              <a:bodyPr/>
              <a:lstStyle/>
              <a:p>
                <a:r>
                  <a:rPr lang="en-US">
                    <a:noFill/>
                  </a:rPr>
                  <a:t> </a:t>
                </a:r>
              </a:p>
            </p:txBody>
          </p:sp>
        </mc:Fallback>
      </mc:AlternateContent>
    </p:spTree>
    <p:extLst>
      <p:ext uri="{BB962C8B-B14F-4D97-AF65-F5344CB8AC3E}">
        <p14:creationId xmlns:p14="http://schemas.microsoft.com/office/powerpoint/2010/main" val="2982498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494FB-D743-4113-A440-D420EEE90F2D}"/>
              </a:ext>
            </a:extLst>
          </p:cNvPr>
          <p:cNvSpPr>
            <a:spLocks noGrp="1"/>
          </p:cNvSpPr>
          <p:nvPr>
            <p:ph type="title"/>
          </p:nvPr>
        </p:nvSpPr>
        <p:spPr/>
        <p:txBody>
          <a:bodyPr/>
          <a:lstStyle/>
          <a:p>
            <a:r>
              <a:rPr lang="en-US" dirty="0">
                <a:solidFill>
                  <a:schemeClr val="accent1"/>
                </a:solidFill>
              </a:rPr>
              <a:t>Virtual Memory Management</a:t>
            </a:r>
            <a:endParaRPr lang="en-US" dirty="0"/>
          </a:p>
        </p:txBody>
      </p:sp>
      <p:sp>
        <p:nvSpPr>
          <p:cNvPr id="3" name="Content Placeholder 2">
            <a:extLst>
              <a:ext uri="{FF2B5EF4-FFF2-40B4-BE49-F238E27FC236}">
                <a16:creationId xmlns:a16="http://schemas.microsoft.com/office/drawing/2014/main" id="{E0D8E23D-AFA1-4724-B2BD-A19FC8ABFCB9}"/>
              </a:ext>
            </a:extLst>
          </p:cNvPr>
          <p:cNvSpPr>
            <a:spLocks noGrp="1"/>
          </p:cNvSpPr>
          <p:nvPr>
            <p:ph idx="1"/>
          </p:nvPr>
        </p:nvSpPr>
        <p:spPr/>
        <p:txBody>
          <a:bodyPr>
            <a:normAutofit lnSpcReduction="10000"/>
          </a:bodyPr>
          <a:lstStyle/>
          <a:p>
            <a:pPr marL="0" indent="0">
              <a:buNone/>
            </a:pPr>
            <a:r>
              <a:rPr lang="en-US" dirty="0">
                <a:solidFill>
                  <a:schemeClr val="accent1"/>
                </a:solidFill>
              </a:rPr>
              <a:t>To support this organization, the OS maintains a </a:t>
            </a:r>
            <a:r>
              <a:rPr lang="en-US" b="1" i="1" dirty="0">
                <a:solidFill>
                  <a:srgbClr val="FF0000"/>
                </a:solidFill>
              </a:rPr>
              <a:t>page table</a:t>
            </a:r>
            <a:r>
              <a:rPr lang="en-US" dirty="0">
                <a:solidFill>
                  <a:schemeClr val="accent1"/>
                </a:solidFill>
              </a:rPr>
              <a:t> for each process.</a:t>
            </a:r>
          </a:p>
          <a:p>
            <a:pPr lvl="1"/>
            <a:r>
              <a:rPr lang="en-US" sz="2000" dirty="0">
                <a:solidFill>
                  <a:schemeClr val="accent1"/>
                </a:solidFill>
              </a:rPr>
              <a:t>The page table describes the location of each page in the process’s </a:t>
            </a:r>
            <a:r>
              <a:rPr lang="en-US" sz="2000" b="1" i="1" dirty="0">
                <a:solidFill>
                  <a:srgbClr val="FF0000"/>
                </a:solidFill>
              </a:rPr>
              <a:t>virtual address space</a:t>
            </a:r>
            <a:r>
              <a:rPr lang="en-US" sz="2000" dirty="0">
                <a:solidFill>
                  <a:schemeClr val="accent1"/>
                </a:solidFill>
              </a:rPr>
              <a:t>.</a:t>
            </a:r>
          </a:p>
          <a:p>
            <a:pPr marL="457200" lvl="1" indent="0">
              <a:buNone/>
            </a:pPr>
            <a:endParaRPr lang="en-US" sz="2000" dirty="0">
              <a:solidFill>
                <a:schemeClr val="accent1"/>
              </a:solidFill>
            </a:endParaRPr>
          </a:p>
          <a:p>
            <a:pPr lvl="1"/>
            <a:r>
              <a:rPr lang="en-US" sz="2000" dirty="0">
                <a:solidFill>
                  <a:schemeClr val="accent1"/>
                </a:solidFill>
              </a:rPr>
              <a:t>Each entry in the page table either indicates the location of a virtual page in RAM or indicates that it is currently resident on disk.</a:t>
            </a:r>
          </a:p>
          <a:p>
            <a:pPr marL="457200" lvl="1" indent="0">
              <a:buNone/>
            </a:pPr>
            <a:endParaRPr lang="en-US" sz="2000" dirty="0">
              <a:solidFill>
                <a:schemeClr val="accent1"/>
              </a:solidFill>
            </a:endParaRPr>
          </a:p>
          <a:p>
            <a:pPr lvl="1"/>
            <a:r>
              <a:rPr lang="en-US" sz="2000" dirty="0">
                <a:solidFill>
                  <a:schemeClr val="accent1"/>
                </a:solidFill>
              </a:rPr>
              <a:t>Not all address ranges in the process’s virtual address space require page-table entries.</a:t>
            </a:r>
          </a:p>
          <a:p>
            <a:pPr marL="457200" lvl="1" indent="0">
              <a:buNone/>
            </a:pPr>
            <a:endParaRPr lang="en-US" sz="2000" dirty="0">
              <a:solidFill>
                <a:schemeClr val="accent1"/>
              </a:solidFill>
            </a:endParaRPr>
          </a:p>
          <a:p>
            <a:pPr lvl="1"/>
            <a:r>
              <a:rPr lang="en-US" sz="2000" dirty="0">
                <a:solidFill>
                  <a:schemeClr val="accent1"/>
                </a:solidFill>
              </a:rPr>
              <a:t>If a process attempts to reference an address for which there is no corresponding page-table entry, it receives a </a:t>
            </a:r>
            <a:r>
              <a:rPr lang="en-US" sz="2000" b="1" i="1" dirty="0">
                <a:solidFill>
                  <a:srgbClr val="FF0000"/>
                </a:solidFill>
              </a:rPr>
              <a:t>fault</a:t>
            </a:r>
            <a:r>
              <a:rPr lang="en-US" sz="2000" dirty="0">
                <a:solidFill>
                  <a:schemeClr val="accent1"/>
                </a:solidFill>
              </a:rPr>
              <a:t>: On Linux, a </a:t>
            </a:r>
            <a:r>
              <a:rPr lang="en-US" sz="2000" b="1" i="1" dirty="0">
                <a:solidFill>
                  <a:srgbClr val="FF0000"/>
                </a:solidFill>
              </a:rPr>
              <a:t>SIGSEGV</a:t>
            </a:r>
            <a:r>
              <a:rPr lang="en-US" sz="2000" dirty="0">
                <a:solidFill>
                  <a:schemeClr val="accent1"/>
                </a:solidFill>
              </a:rPr>
              <a:t> signal is delivered.</a:t>
            </a:r>
          </a:p>
          <a:p>
            <a:pPr lvl="2"/>
            <a:r>
              <a:rPr lang="en-US" dirty="0">
                <a:solidFill>
                  <a:schemeClr val="accent1"/>
                </a:solidFill>
              </a:rPr>
              <a:t>This concept is used to implement the </a:t>
            </a:r>
            <a:r>
              <a:rPr lang="en-US" b="1" i="1" dirty="0">
                <a:solidFill>
                  <a:srgbClr val="FF0000"/>
                </a:solidFill>
              </a:rPr>
              <a:t>null pointer exception </a:t>
            </a:r>
            <a:r>
              <a:rPr lang="en-US" dirty="0">
                <a:solidFill>
                  <a:schemeClr val="accent1"/>
                </a:solidFill>
              </a:rPr>
              <a:t>in high-level programming languages. </a:t>
            </a:r>
          </a:p>
        </p:txBody>
      </p:sp>
    </p:spTree>
    <p:extLst>
      <p:ext uri="{BB962C8B-B14F-4D97-AF65-F5344CB8AC3E}">
        <p14:creationId xmlns:p14="http://schemas.microsoft.com/office/powerpoint/2010/main" val="4096275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494FB-D743-4113-A440-D420EEE90F2D}"/>
              </a:ext>
            </a:extLst>
          </p:cNvPr>
          <p:cNvSpPr>
            <a:spLocks noGrp="1"/>
          </p:cNvSpPr>
          <p:nvPr>
            <p:ph type="title"/>
          </p:nvPr>
        </p:nvSpPr>
        <p:spPr/>
        <p:txBody>
          <a:bodyPr/>
          <a:lstStyle/>
          <a:p>
            <a:r>
              <a:rPr lang="en-US" dirty="0">
                <a:solidFill>
                  <a:schemeClr val="accent1"/>
                </a:solidFill>
              </a:rPr>
              <a:t>Virtual Memory Management</a:t>
            </a:r>
            <a:endParaRPr lang="en-US" dirty="0"/>
          </a:p>
        </p:txBody>
      </p:sp>
      <p:sp>
        <p:nvSpPr>
          <p:cNvPr id="8" name="Content Placeholder 7">
            <a:extLst>
              <a:ext uri="{FF2B5EF4-FFF2-40B4-BE49-F238E27FC236}">
                <a16:creationId xmlns:a16="http://schemas.microsoft.com/office/drawing/2014/main" id="{0FB100D0-E0CA-4C2A-A9AB-C554653D6773}"/>
              </a:ext>
            </a:extLst>
          </p:cNvPr>
          <p:cNvSpPr>
            <a:spLocks noGrp="1"/>
          </p:cNvSpPr>
          <p:nvPr>
            <p:ph idx="1"/>
          </p:nvPr>
        </p:nvSpPr>
        <p:spPr/>
        <p:txBody>
          <a:bodyPr>
            <a:normAutofit fontScale="85000" lnSpcReduction="20000"/>
          </a:bodyPr>
          <a:lstStyle/>
          <a:p>
            <a:pPr marL="0" indent="0">
              <a:buNone/>
            </a:pPr>
            <a:r>
              <a:rPr lang="en-US" dirty="0">
                <a:solidFill>
                  <a:schemeClr val="accent1"/>
                </a:solidFill>
              </a:rPr>
              <a:t>The memory management subsystem separates the </a:t>
            </a:r>
            <a:r>
              <a:rPr lang="en-US" b="1" i="1" dirty="0">
                <a:solidFill>
                  <a:srgbClr val="FF0000"/>
                </a:solidFill>
              </a:rPr>
              <a:t>virtual address space</a:t>
            </a:r>
            <a:r>
              <a:rPr lang="en-US" dirty="0">
                <a:solidFill>
                  <a:schemeClr val="accent1"/>
                </a:solidFill>
              </a:rPr>
              <a:t> of a process from the </a:t>
            </a:r>
            <a:r>
              <a:rPr lang="en-US" b="1" i="1" dirty="0">
                <a:solidFill>
                  <a:srgbClr val="FF0000"/>
                </a:solidFill>
              </a:rPr>
              <a:t>physical address space </a:t>
            </a:r>
            <a:r>
              <a:rPr lang="en-US" dirty="0">
                <a:solidFill>
                  <a:schemeClr val="accent1"/>
                </a:solidFill>
              </a:rPr>
              <a:t>of RAM.</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3200400" lvl="7" indent="0">
              <a:buNone/>
            </a:pPr>
            <a:endParaRPr lang="en-US" dirty="0">
              <a:solidFill>
                <a:schemeClr val="accent1"/>
              </a:solidFill>
            </a:endParaRPr>
          </a:p>
          <a:p>
            <a:pPr marL="3200400" lvl="7" indent="0">
              <a:buNone/>
            </a:pPr>
            <a:r>
              <a:rPr lang="en-US" dirty="0">
                <a:solidFill>
                  <a:schemeClr val="accent1"/>
                </a:solidFill>
              </a:rPr>
              <a:t>          </a:t>
            </a:r>
            <a:r>
              <a:rPr lang="en-US" sz="1600" dirty="0">
                <a:solidFill>
                  <a:schemeClr val="accent1"/>
                </a:solidFill>
              </a:rPr>
              <a:t>Overview of Virtual Memory</a:t>
            </a:r>
          </a:p>
        </p:txBody>
      </p:sp>
      <p:pic>
        <p:nvPicPr>
          <p:cNvPr id="10" name="Content Placeholder 3">
            <a:extLst>
              <a:ext uri="{FF2B5EF4-FFF2-40B4-BE49-F238E27FC236}">
                <a16:creationId xmlns:a16="http://schemas.microsoft.com/office/drawing/2014/main" id="{2F8B6899-9CC8-48CA-8D8E-8583693CD6B7}"/>
              </a:ext>
            </a:extLst>
          </p:cNvPr>
          <p:cNvPicPr>
            <a:picLocks noChangeAspect="1"/>
          </p:cNvPicPr>
          <p:nvPr/>
        </p:nvPicPr>
        <p:blipFill>
          <a:blip r:embed="rId2"/>
          <a:stretch>
            <a:fillRect/>
          </a:stretch>
        </p:blipFill>
        <p:spPr>
          <a:xfrm>
            <a:off x="3581400" y="2471444"/>
            <a:ext cx="3962399" cy="3212316"/>
          </a:xfrm>
          <a:prstGeom prst="rect">
            <a:avLst/>
          </a:prstGeom>
        </p:spPr>
      </p:pic>
    </p:spTree>
    <p:extLst>
      <p:ext uri="{BB962C8B-B14F-4D97-AF65-F5344CB8AC3E}">
        <p14:creationId xmlns:p14="http://schemas.microsoft.com/office/powerpoint/2010/main" val="1809465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12542</TotalTime>
  <Words>4583</Words>
  <Application>Microsoft Office PowerPoint</Application>
  <PresentationFormat>Widescreen</PresentationFormat>
  <Paragraphs>463</Paragraphs>
  <Slides>59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Calibri</vt:lpstr>
      <vt:lpstr>Calibri Light</vt:lpstr>
      <vt:lpstr>Cambria Math</vt:lpstr>
      <vt:lpstr>Office Theme</vt:lpstr>
      <vt:lpstr>Parallel Computing</vt:lpstr>
      <vt:lpstr>PowerPoint Presentation</vt:lpstr>
      <vt:lpstr>Processes and Programs</vt:lpstr>
      <vt:lpstr>Processes</vt:lpstr>
      <vt:lpstr>Memory Layout</vt:lpstr>
      <vt:lpstr>Memory Layout</vt:lpstr>
      <vt:lpstr>Virtual Memory Management</vt:lpstr>
      <vt:lpstr>Virtual Memory Management</vt:lpstr>
      <vt:lpstr>Virtual Memory Management</vt:lpstr>
      <vt:lpstr>Virtual Address Space</vt:lpstr>
      <vt:lpstr>Shared Memory</vt:lpstr>
      <vt:lpstr>Stack and Stack Frames</vt:lpstr>
      <vt:lpstr>Stack and Stack Frames</vt:lpstr>
      <vt:lpstr>Threads</vt:lpstr>
      <vt:lpstr>Threads</vt:lpstr>
      <vt:lpstr>Threads</vt:lpstr>
      <vt:lpstr>Copy-on-Write</vt:lpstr>
      <vt:lpstr>Synchronization Primitives</vt:lpstr>
      <vt:lpstr>Race Conditions</vt:lpstr>
      <vt:lpstr>Race Conditions: Printer Spooler</vt:lpstr>
      <vt:lpstr>Race Conditions: Printer Spooler</vt:lpstr>
      <vt:lpstr>Race Conditions: Printer Spooler</vt:lpstr>
      <vt:lpstr>Critical Section</vt:lpstr>
      <vt:lpstr>Critical Section</vt:lpstr>
      <vt:lpstr>Mutual Exclusion: Disabling Interrupts</vt:lpstr>
      <vt:lpstr>Mutual Exclusion: Spinlocks</vt:lpstr>
      <vt:lpstr>Mutual Exclusion: Spinlock</vt:lpstr>
      <vt:lpstr>Mutual Exclusion: Spinlock</vt:lpstr>
      <vt:lpstr>Mutual Exclusion: Spinlock</vt:lpstr>
      <vt:lpstr>Mutual Exclusion: Spinlock</vt:lpstr>
      <vt:lpstr>Mutual Exclusion: Spinlock</vt:lpstr>
      <vt:lpstr>Mutual Exclusion: Spinlock</vt:lpstr>
      <vt:lpstr>Mutual Exclusion: Spinlock</vt:lpstr>
      <vt:lpstr>Mutual Exclusion: Spinlock</vt:lpstr>
      <vt:lpstr>Mutual Exclusion: Spinlock</vt:lpstr>
      <vt:lpstr>Sleep and Wake up</vt:lpstr>
      <vt:lpstr>Mutex</vt:lpstr>
      <vt:lpstr>Mutex: Implementation</vt:lpstr>
      <vt:lpstr>Mutex: Mutex vs Spinlock</vt:lpstr>
      <vt:lpstr>Semaphore</vt:lpstr>
      <vt:lpstr>Semaphore: Basic Operations</vt:lpstr>
      <vt:lpstr>Semaphore: Implementation</vt:lpstr>
      <vt:lpstr>Semaphore: Types</vt:lpstr>
      <vt:lpstr>Semaphore: Mutual Exclusion Problem</vt:lpstr>
      <vt:lpstr>Semaphore: Readers-Writers Problem</vt:lpstr>
      <vt:lpstr>Semaphore: Readers-Writers Problem</vt:lpstr>
      <vt:lpstr>Semaphore: Readers-Writers Problem</vt:lpstr>
      <vt:lpstr>Semaphore: Bounded Buffer Problem</vt:lpstr>
      <vt:lpstr>Semaphore: Bounded Buffer Problem</vt:lpstr>
      <vt:lpstr>Semaphore: Bounded Buffer Problem</vt:lpstr>
      <vt:lpstr>Monitor</vt:lpstr>
      <vt:lpstr>Monitor</vt:lpstr>
      <vt:lpstr>Monitor: Condition Variable</vt:lpstr>
      <vt:lpstr>Monitor: Bounded Buffer Problem</vt:lpstr>
      <vt:lpstr>Monitor: Mechanism</vt:lpstr>
      <vt:lpstr>Monitor: Signaling Semantics</vt:lpstr>
      <vt:lpstr>Monitor: Hoare</vt:lpstr>
      <vt:lpstr>Monitor: Mesa</vt:lpstr>
      <vt:lpstr>Monitor: Signaling Semantics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Algorithms</dc:title>
  <dc:creator>Ekkapot Charoenwanit</dc:creator>
  <cp:lastModifiedBy>Ekkapot Charoenwanit</cp:lastModifiedBy>
  <cp:revision>2337</cp:revision>
  <cp:lastPrinted>2021-01-29T09:19:15Z</cp:lastPrinted>
  <dcterms:created xsi:type="dcterms:W3CDTF">2020-08-01T06:16:01Z</dcterms:created>
  <dcterms:modified xsi:type="dcterms:W3CDTF">2021-01-29T14:26:25Z</dcterms:modified>
</cp:coreProperties>
</file>