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305" r:id="rId3"/>
    <p:sldId id="350" r:id="rId4"/>
    <p:sldId id="351" r:id="rId5"/>
    <p:sldId id="352" r:id="rId6"/>
    <p:sldId id="353" r:id="rId7"/>
    <p:sldId id="354" r:id="rId8"/>
    <p:sldId id="355" r:id="rId9"/>
    <p:sldId id="356" r:id="rId10"/>
    <p:sldId id="357" r:id="rId11"/>
    <p:sldId id="358" r:id="rId12"/>
    <p:sldId id="359" r:id="rId13"/>
    <p:sldId id="360" r:id="rId14"/>
    <p:sldId id="361" r:id="rId15"/>
    <p:sldId id="362" r:id="rId16"/>
    <p:sldId id="363" r:id="rId17"/>
    <p:sldId id="364" r:id="rId18"/>
    <p:sldId id="365" r:id="rId19"/>
    <p:sldId id="366" r:id="rId20"/>
    <p:sldId id="367" r:id="rId21"/>
    <p:sldId id="368" r:id="rId22"/>
    <p:sldId id="369" r:id="rId23"/>
    <p:sldId id="370" r:id="rId24"/>
    <p:sldId id="371" r:id="rId25"/>
    <p:sldId id="372" r:id="rId26"/>
    <p:sldId id="376" r:id="rId27"/>
    <p:sldId id="373" r:id="rId28"/>
    <p:sldId id="375" r:id="rId29"/>
    <p:sldId id="374" r:id="rId30"/>
    <p:sldId id="377" r:id="rId31"/>
    <p:sldId id="378" r:id="rId32"/>
    <p:sldId id="379" r:id="rId33"/>
    <p:sldId id="380" r:id="rId34"/>
    <p:sldId id="381" r:id="rId35"/>
    <p:sldId id="382" r:id="rId36"/>
    <p:sldId id="383" r:id="rId37"/>
    <p:sldId id="384" r:id="rId38"/>
    <p:sldId id="385" r:id="rId39"/>
    <p:sldId id="386" r:id="rId40"/>
    <p:sldId id="387" r:id="rId41"/>
    <p:sldId id="34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2/18/2021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2/18/2021</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2/18/2021</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2/18/2021</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2/18/2021</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2/18/2021</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2/18/2021</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2/18/2021</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2/18/2021</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2/18/2021</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2/18/2021</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2/18/2021</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2/18/2021</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Parallel Computing</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92BE-DA5F-4A6F-86A3-4E58FB3A5BE5}"/>
              </a:ext>
            </a:extLst>
          </p:cNvPr>
          <p:cNvSpPr>
            <a:spLocks noGrp="1"/>
          </p:cNvSpPr>
          <p:nvPr>
            <p:ph type="title"/>
          </p:nvPr>
        </p:nvSpPr>
        <p:spPr/>
        <p:txBody>
          <a:bodyPr/>
          <a:lstStyle/>
          <a:p>
            <a:r>
              <a:rPr lang="en-US" dirty="0">
                <a:solidFill>
                  <a:schemeClr val="accent1"/>
                </a:solidFill>
              </a:rPr>
              <a:t>The Peer Model</a:t>
            </a:r>
          </a:p>
        </p:txBody>
      </p:sp>
      <p:sp>
        <p:nvSpPr>
          <p:cNvPr id="3" name="Content Placeholder 2">
            <a:extLst>
              <a:ext uri="{FF2B5EF4-FFF2-40B4-BE49-F238E27FC236}">
                <a16:creationId xmlns:a16="http://schemas.microsoft.com/office/drawing/2014/main" id="{81CD314F-38ED-4D64-B1C1-3B8EF879FED0}"/>
              </a:ext>
            </a:extLst>
          </p:cNvPr>
          <p:cNvSpPr>
            <a:spLocks noGrp="1"/>
          </p:cNvSpPr>
          <p:nvPr>
            <p:ph idx="1"/>
          </p:nvPr>
        </p:nvSpPr>
        <p:spPr/>
        <p:txBody>
          <a:bodyPr>
            <a:normAutofit/>
          </a:bodyPr>
          <a:lstStyle/>
          <a:p>
            <a:pPr marL="0" indent="0">
              <a:buNone/>
            </a:pPr>
            <a:r>
              <a:rPr lang="en-US" sz="2000" dirty="0">
                <a:solidFill>
                  <a:schemeClr val="accent1"/>
                </a:solidFill>
              </a:rPr>
              <a:t>In </a:t>
            </a:r>
            <a:r>
              <a:rPr lang="en-US" sz="2000" b="1" i="1" dirty="0">
                <a:solidFill>
                  <a:srgbClr val="FF0000"/>
                </a:solidFill>
              </a:rPr>
              <a:t>the peer model</a:t>
            </a:r>
            <a:r>
              <a:rPr lang="en-US" sz="2000" dirty="0">
                <a:solidFill>
                  <a:schemeClr val="accent1"/>
                </a:solidFill>
              </a:rPr>
              <a:t>,  all the threads work concurrently on their tasks </a:t>
            </a:r>
            <a:r>
              <a:rPr lang="en-US" sz="2000" b="1" i="1" dirty="0">
                <a:solidFill>
                  <a:srgbClr val="FF0000"/>
                </a:solidFill>
              </a:rPr>
              <a:t>without a specific leader</a:t>
            </a:r>
            <a:r>
              <a:rPr lang="en-US" sz="2000" dirty="0">
                <a:solidFill>
                  <a:schemeClr val="accent1"/>
                </a:solidFill>
              </a:rPr>
              <a:t>.</a:t>
            </a:r>
          </a:p>
          <a:p>
            <a:pPr lvl="1"/>
            <a:r>
              <a:rPr lang="en-US" sz="2000" dirty="0">
                <a:solidFill>
                  <a:schemeClr val="accent1"/>
                </a:solidFill>
              </a:rPr>
              <a:t>thread must create all the other threads when the program starts.</a:t>
            </a:r>
          </a:p>
          <a:p>
            <a:pPr lvl="1"/>
            <a:r>
              <a:rPr lang="en-US" sz="2000" dirty="0">
                <a:solidFill>
                  <a:schemeClr val="accent1"/>
                </a:solidFill>
              </a:rPr>
              <a:t>However, unlike the boss-worker model, this thread acts as just another peer thread that processes requests or suspends itself to wait for the other threads to finish.</a:t>
            </a:r>
          </a:p>
          <a:p>
            <a:pPr marL="457200" lvl="1" indent="0">
              <a:buNone/>
            </a:pPr>
            <a:endParaRPr lang="en-US" sz="2000" dirty="0">
              <a:solidFill>
                <a:schemeClr val="accent1"/>
              </a:solidFill>
            </a:endParaRPr>
          </a:p>
          <a:p>
            <a:pPr marL="0" indent="0">
              <a:buNone/>
            </a:pPr>
            <a:r>
              <a:rPr lang="en-US" sz="2000" dirty="0">
                <a:solidFill>
                  <a:schemeClr val="accent1"/>
                </a:solidFill>
              </a:rPr>
              <a:t>Whereas the boss-worker model employs a stream of input requests to the boss, the peer model makes each thread responsible for its own input.</a:t>
            </a:r>
          </a:p>
          <a:p>
            <a:pPr lvl="1"/>
            <a:r>
              <a:rPr lang="en-US" sz="2000" dirty="0">
                <a:solidFill>
                  <a:schemeClr val="accent1"/>
                </a:solidFill>
              </a:rPr>
              <a:t>Each peer knows its own input ahead of time.</a:t>
            </a:r>
          </a:p>
          <a:p>
            <a:pPr lvl="1"/>
            <a:r>
              <a:rPr lang="en-US" sz="2000" dirty="0">
                <a:solidFill>
                  <a:schemeClr val="accent1"/>
                </a:solidFill>
              </a:rPr>
              <a:t>It has its own private way to obtain its input.</a:t>
            </a:r>
          </a:p>
          <a:p>
            <a:pPr marL="457200" lvl="1" indent="0">
              <a:buNone/>
            </a:pPr>
            <a:endParaRPr lang="en-US" sz="2000" dirty="0">
              <a:solidFill>
                <a:schemeClr val="accent1"/>
              </a:solidFill>
            </a:endParaRPr>
          </a:p>
          <a:p>
            <a:pPr lvl="1"/>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solidFill>
                <a:schemeClr val="accent1"/>
              </a:solidFill>
            </a:endParaRPr>
          </a:p>
        </p:txBody>
      </p:sp>
    </p:spTree>
    <p:extLst>
      <p:ext uri="{BB962C8B-B14F-4D97-AF65-F5344CB8AC3E}">
        <p14:creationId xmlns:p14="http://schemas.microsoft.com/office/powerpoint/2010/main" val="3286542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92BE-DA5F-4A6F-86A3-4E58FB3A5BE5}"/>
              </a:ext>
            </a:extLst>
          </p:cNvPr>
          <p:cNvSpPr>
            <a:spLocks noGrp="1"/>
          </p:cNvSpPr>
          <p:nvPr>
            <p:ph type="title"/>
          </p:nvPr>
        </p:nvSpPr>
        <p:spPr/>
        <p:txBody>
          <a:bodyPr/>
          <a:lstStyle/>
          <a:p>
            <a:r>
              <a:rPr lang="en-US" dirty="0">
                <a:solidFill>
                  <a:schemeClr val="accent1"/>
                </a:solidFill>
              </a:rPr>
              <a:t>The Peer Model</a:t>
            </a:r>
          </a:p>
        </p:txBody>
      </p:sp>
      <p:pic>
        <p:nvPicPr>
          <p:cNvPr id="5" name="Content Placeholder 4">
            <a:extLst>
              <a:ext uri="{FF2B5EF4-FFF2-40B4-BE49-F238E27FC236}">
                <a16:creationId xmlns:a16="http://schemas.microsoft.com/office/drawing/2014/main" id="{D81A9399-E972-4699-A7C6-259C25D9B3CD}"/>
              </a:ext>
            </a:extLst>
          </p:cNvPr>
          <p:cNvPicPr>
            <a:picLocks noGrp="1" noChangeAspect="1"/>
          </p:cNvPicPr>
          <p:nvPr>
            <p:ph idx="1"/>
          </p:nvPr>
        </p:nvPicPr>
        <p:blipFill>
          <a:blip r:embed="rId2"/>
          <a:stretch>
            <a:fillRect/>
          </a:stretch>
        </p:blipFill>
        <p:spPr>
          <a:xfrm>
            <a:off x="1532044" y="1835150"/>
            <a:ext cx="8556412" cy="4351338"/>
          </a:xfrm>
        </p:spPr>
      </p:pic>
    </p:spTree>
    <p:extLst>
      <p:ext uri="{BB962C8B-B14F-4D97-AF65-F5344CB8AC3E}">
        <p14:creationId xmlns:p14="http://schemas.microsoft.com/office/powerpoint/2010/main" val="1549872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9B19-E5BE-46B7-A632-F4A4E119B1D7}"/>
              </a:ext>
            </a:extLst>
          </p:cNvPr>
          <p:cNvSpPr>
            <a:spLocks noGrp="1"/>
          </p:cNvSpPr>
          <p:nvPr>
            <p:ph type="title"/>
          </p:nvPr>
        </p:nvSpPr>
        <p:spPr/>
        <p:txBody>
          <a:bodyPr/>
          <a:lstStyle/>
          <a:p>
            <a:r>
              <a:rPr lang="en-US" dirty="0">
                <a:solidFill>
                  <a:schemeClr val="accent1"/>
                </a:solidFill>
              </a:rPr>
              <a:t>The Peer Model</a:t>
            </a:r>
            <a:endParaRPr lang="en-US" dirty="0"/>
          </a:p>
        </p:txBody>
      </p:sp>
      <p:pic>
        <p:nvPicPr>
          <p:cNvPr id="5" name="Picture 4">
            <a:extLst>
              <a:ext uri="{FF2B5EF4-FFF2-40B4-BE49-F238E27FC236}">
                <a16:creationId xmlns:a16="http://schemas.microsoft.com/office/drawing/2014/main" id="{86B8DEBE-534B-4D8D-8C5D-AAC80CE6103F}"/>
              </a:ext>
            </a:extLst>
          </p:cNvPr>
          <p:cNvPicPr>
            <a:picLocks noChangeAspect="1"/>
          </p:cNvPicPr>
          <p:nvPr/>
        </p:nvPicPr>
        <p:blipFill>
          <a:blip r:embed="rId2"/>
          <a:stretch>
            <a:fillRect/>
          </a:stretch>
        </p:blipFill>
        <p:spPr>
          <a:xfrm>
            <a:off x="3086611" y="1690688"/>
            <a:ext cx="6018778" cy="4711446"/>
          </a:xfrm>
          <a:prstGeom prst="rect">
            <a:avLst/>
          </a:prstGeom>
        </p:spPr>
      </p:pic>
    </p:spTree>
    <p:extLst>
      <p:ext uri="{BB962C8B-B14F-4D97-AF65-F5344CB8AC3E}">
        <p14:creationId xmlns:p14="http://schemas.microsoft.com/office/powerpoint/2010/main" val="1885939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33125-A817-40F4-96FE-6038645369AC}"/>
              </a:ext>
            </a:extLst>
          </p:cNvPr>
          <p:cNvSpPr>
            <a:spLocks noGrp="1"/>
          </p:cNvSpPr>
          <p:nvPr>
            <p:ph type="title"/>
          </p:nvPr>
        </p:nvSpPr>
        <p:spPr/>
        <p:txBody>
          <a:bodyPr/>
          <a:lstStyle/>
          <a:p>
            <a:r>
              <a:rPr lang="en-US" dirty="0">
                <a:solidFill>
                  <a:schemeClr val="accent1"/>
                </a:solidFill>
              </a:rPr>
              <a:t>The Peer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74EA6A-DA3D-4B59-B6CA-0B628FE6B369}"/>
                  </a:ext>
                </a:extLst>
              </p:cNvPr>
              <p:cNvSpPr>
                <a:spLocks noGrp="1"/>
              </p:cNvSpPr>
              <p:nvPr>
                <p:ph idx="1"/>
              </p:nvPr>
            </p:nvSpPr>
            <p:spPr/>
            <p:txBody>
              <a:bodyPr>
                <a:normAutofit/>
              </a:bodyPr>
              <a:lstStyle/>
              <a:p>
                <a:pPr marL="0" indent="0">
                  <a:buNone/>
                </a:pPr>
                <a:r>
                  <a:rPr lang="en-US" sz="2000" dirty="0">
                    <a:solidFill>
                      <a:schemeClr val="accent1"/>
                    </a:solidFill>
                  </a:rPr>
                  <a:t>The peer model is suitable for applications that have a </a:t>
                </a:r>
                <a:r>
                  <a:rPr lang="en-US" sz="2000" b="1" i="1" dirty="0">
                    <a:solidFill>
                      <a:srgbClr val="FF0000"/>
                    </a:solidFill>
                  </a:rPr>
                  <a:t>fixed</a:t>
                </a:r>
                <a:r>
                  <a:rPr lang="en-US" sz="2000" dirty="0">
                    <a:solidFill>
                      <a:schemeClr val="accent1"/>
                    </a:solidFill>
                  </a:rPr>
                  <a:t> or </a:t>
                </a:r>
                <a:r>
                  <a:rPr lang="en-US" sz="2000" b="1" i="1" dirty="0">
                    <a:solidFill>
                      <a:srgbClr val="FF0000"/>
                    </a:solidFill>
                  </a:rPr>
                  <a:t>well-defined</a:t>
                </a:r>
                <a:r>
                  <a:rPr lang="en-US" sz="2000" dirty="0">
                    <a:solidFill>
                      <a:schemeClr val="accent1"/>
                    </a:solidFill>
                  </a:rPr>
                  <a:t> set of inputs such as matrix multiplication, database search engines, and prime number generators.</a:t>
                </a:r>
              </a:p>
              <a:p>
                <a:pPr marL="0" indent="0">
                  <a:buNone/>
                </a:pPr>
                <a:endParaRPr lang="en-US" sz="2000" dirty="0">
                  <a:solidFill>
                    <a:schemeClr val="accent1"/>
                  </a:solidFill>
                </a:endParaRPr>
              </a:p>
              <a:p>
                <a:pPr lvl="1"/>
                <a:r>
                  <a:rPr lang="en-US" sz="2000" dirty="0">
                    <a:solidFill>
                      <a:schemeClr val="accent1"/>
                    </a:solidFill>
                  </a:rPr>
                  <a:t>Because there is no boss, peers must synchronize their access to any common sources of input.</a:t>
                </a:r>
              </a:p>
              <a:p>
                <a:pPr marL="457200" lvl="1" indent="0">
                  <a:buNone/>
                </a:pPr>
                <a:endParaRPr lang="en-US" sz="2000" dirty="0">
                  <a:solidFill>
                    <a:schemeClr val="accent1"/>
                  </a:solidFill>
                </a:endParaRPr>
              </a:p>
              <a:p>
                <a:pPr lvl="1"/>
                <a:r>
                  <a:rPr lang="en-US" sz="2000" dirty="0">
                    <a:solidFill>
                      <a:schemeClr val="accent1"/>
                    </a:solidFill>
                  </a:rPr>
                  <a:t>However, like the boss-worker model, peers can experience a slow-down if they must frequently synchronize to access shared resources.</a:t>
                </a:r>
              </a:p>
              <a:p>
                <a:pPr marL="457200" lvl="1" indent="0">
                  <a:buNone/>
                </a:pPr>
                <a:endParaRPr lang="en-US" sz="2000" dirty="0">
                  <a:solidFill>
                    <a:schemeClr val="accent1"/>
                  </a:solidFill>
                </a:endParaRPr>
              </a:p>
              <a:p>
                <a:pPr lvl="1"/>
                <a:r>
                  <a:rPr lang="en-US" sz="2000" dirty="0">
                    <a:solidFill>
                      <a:schemeClr val="accent1"/>
                    </a:solidFill>
                  </a:rPr>
                  <a:t>The parallel program that estimates the value of </a:t>
                </a:r>
                <a14:m>
                  <m:oMath xmlns:m="http://schemas.openxmlformats.org/officeDocument/2006/math">
                    <m:r>
                      <a:rPr lang="en-US" sz="2000" i="1" dirty="0" smtClean="0">
                        <a:solidFill>
                          <a:schemeClr val="tx1"/>
                        </a:solidFill>
                        <a:latin typeface="Cambria Math" panose="02040503050406030204" pitchFamily="18" charset="0"/>
                        <a:ea typeface="Cambria Math" panose="02040503050406030204" pitchFamily="18" charset="0"/>
                      </a:rPr>
                      <m:t>𝜋</m:t>
                    </m:r>
                  </m:oMath>
                </a14:m>
                <a:r>
                  <a:rPr lang="en-US" sz="2000" dirty="0">
                    <a:solidFill>
                      <a:schemeClr val="accent1"/>
                    </a:solidFill>
                  </a:rPr>
                  <a:t> using Monte Carlo from the last lecture is also based on the peer model.</a:t>
                </a:r>
              </a:p>
            </p:txBody>
          </p:sp>
        </mc:Choice>
        <mc:Fallback xmlns="">
          <p:sp>
            <p:nvSpPr>
              <p:cNvPr id="3" name="Content Placeholder 2">
                <a:extLst>
                  <a:ext uri="{FF2B5EF4-FFF2-40B4-BE49-F238E27FC236}">
                    <a16:creationId xmlns:a16="http://schemas.microsoft.com/office/drawing/2014/main" id="{8474EA6A-DA3D-4B59-B6CA-0B628FE6B369}"/>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spTree>
    <p:extLst>
      <p:ext uri="{BB962C8B-B14F-4D97-AF65-F5344CB8AC3E}">
        <p14:creationId xmlns:p14="http://schemas.microsoft.com/office/powerpoint/2010/main" val="3337369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BC0C-C60F-4471-A441-6ECB36A918B3}"/>
              </a:ext>
            </a:extLst>
          </p:cNvPr>
          <p:cNvSpPr>
            <a:spLocks noGrp="1"/>
          </p:cNvSpPr>
          <p:nvPr>
            <p:ph type="title"/>
          </p:nvPr>
        </p:nvSpPr>
        <p:spPr/>
        <p:txBody>
          <a:bodyPr/>
          <a:lstStyle/>
          <a:p>
            <a:r>
              <a:rPr lang="en-US" dirty="0">
                <a:solidFill>
                  <a:schemeClr val="accent1"/>
                </a:solidFill>
              </a:rPr>
              <a:t>The Pipeline Model</a:t>
            </a:r>
          </a:p>
        </p:txBody>
      </p:sp>
      <p:sp>
        <p:nvSpPr>
          <p:cNvPr id="3" name="Content Placeholder 2">
            <a:extLst>
              <a:ext uri="{FF2B5EF4-FFF2-40B4-BE49-F238E27FC236}">
                <a16:creationId xmlns:a16="http://schemas.microsoft.com/office/drawing/2014/main" id="{AA9CEF51-F1C7-4946-A5AE-2329FA3077C2}"/>
              </a:ext>
            </a:extLst>
          </p:cNvPr>
          <p:cNvSpPr>
            <a:spLocks noGrp="1"/>
          </p:cNvSpPr>
          <p:nvPr>
            <p:ph idx="1"/>
          </p:nvPr>
        </p:nvSpPr>
        <p:spPr/>
        <p:txBody>
          <a:bodyPr>
            <a:normAutofit lnSpcReduction="10000"/>
          </a:bodyPr>
          <a:lstStyle/>
          <a:p>
            <a:pPr marL="0" indent="0">
              <a:buNone/>
            </a:pPr>
            <a:r>
              <a:rPr lang="en-US" sz="2000" b="1" i="1" dirty="0">
                <a:solidFill>
                  <a:srgbClr val="FF0000"/>
                </a:solidFill>
              </a:rPr>
              <a:t>The</a:t>
            </a:r>
            <a:r>
              <a:rPr lang="en-US" sz="2000" dirty="0">
                <a:solidFill>
                  <a:schemeClr val="accent1"/>
                </a:solidFill>
              </a:rPr>
              <a:t> </a:t>
            </a:r>
            <a:r>
              <a:rPr lang="en-US" sz="2000" b="1" i="1" dirty="0">
                <a:solidFill>
                  <a:srgbClr val="FF0000"/>
                </a:solidFill>
              </a:rPr>
              <a:t>pipeline model </a:t>
            </a:r>
            <a:r>
              <a:rPr lang="en-US" sz="2000" dirty="0">
                <a:solidFill>
                  <a:schemeClr val="accent1"/>
                </a:solidFill>
              </a:rPr>
              <a:t>assumes:</a:t>
            </a:r>
          </a:p>
          <a:p>
            <a:pPr lvl="1"/>
            <a:r>
              <a:rPr lang="en-US" sz="2000" dirty="0">
                <a:solidFill>
                  <a:schemeClr val="accent1"/>
                </a:solidFill>
              </a:rPr>
              <a:t>a long stream of input</a:t>
            </a:r>
          </a:p>
          <a:p>
            <a:pPr lvl="1"/>
            <a:r>
              <a:rPr lang="en-US" sz="2000" dirty="0">
                <a:solidFill>
                  <a:schemeClr val="accent1"/>
                </a:solidFill>
              </a:rPr>
              <a:t>a series of suboperations (know as </a:t>
            </a:r>
            <a:r>
              <a:rPr lang="en-US" sz="2000" b="1" i="1" dirty="0">
                <a:solidFill>
                  <a:srgbClr val="FF0000"/>
                </a:solidFill>
              </a:rPr>
              <a:t>stages</a:t>
            </a:r>
            <a:r>
              <a:rPr lang="en-US" sz="2000" dirty="0">
                <a:solidFill>
                  <a:schemeClr val="accent1"/>
                </a:solidFill>
              </a:rPr>
              <a:t>) through which every unit of input must be processed</a:t>
            </a:r>
          </a:p>
          <a:p>
            <a:pPr lvl="1"/>
            <a:r>
              <a:rPr lang="en-US" sz="2000" dirty="0">
                <a:solidFill>
                  <a:schemeClr val="accent1"/>
                </a:solidFill>
              </a:rPr>
              <a:t>each stage can handle a different unit of input at a time.</a:t>
            </a:r>
          </a:p>
          <a:p>
            <a:pPr marL="0" indent="0">
              <a:buNone/>
            </a:pPr>
            <a:r>
              <a:rPr lang="en-US" sz="2000" dirty="0">
                <a:solidFill>
                  <a:schemeClr val="accent1"/>
                </a:solidFill>
              </a:rPr>
              <a:t>An automotive assembly line is a good example of a pipeline.</a:t>
            </a:r>
          </a:p>
          <a:p>
            <a:pPr lvl="1"/>
            <a:r>
              <a:rPr lang="en-US" sz="2000" dirty="0">
                <a:solidFill>
                  <a:schemeClr val="accent1"/>
                </a:solidFill>
              </a:rPr>
              <a:t>Each car goes through a series of stages on its way to the exit gate.</a:t>
            </a:r>
          </a:p>
          <a:p>
            <a:pPr lvl="1"/>
            <a:r>
              <a:rPr lang="en-US" sz="2000" dirty="0">
                <a:solidFill>
                  <a:schemeClr val="accent1"/>
                </a:solidFill>
              </a:rPr>
              <a:t>At any given time, a number of cars are processed at those different stages. </a:t>
            </a:r>
          </a:p>
          <a:p>
            <a:pPr marL="0" indent="0">
              <a:buNone/>
            </a:pPr>
            <a:r>
              <a:rPr lang="en-US" sz="2000" dirty="0">
                <a:solidFill>
                  <a:schemeClr val="accent1"/>
                </a:solidFill>
              </a:rPr>
              <a:t>A pipeline improves </a:t>
            </a:r>
            <a:r>
              <a:rPr lang="en-US" sz="2000" b="1" i="1" dirty="0">
                <a:solidFill>
                  <a:srgbClr val="FF0000"/>
                </a:solidFill>
              </a:rPr>
              <a:t>throughput </a:t>
            </a:r>
            <a:r>
              <a:rPr lang="en-US" sz="2000" dirty="0">
                <a:solidFill>
                  <a:schemeClr val="accent1"/>
                </a:solidFill>
              </a:rPr>
              <a:t>because it can accomplish the many different stages of a process on different units of input concurrently.</a:t>
            </a:r>
          </a:p>
          <a:p>
            <a:pPr lvl="1"/>
            <a:r>
              <a:rPr lang="en-US" sz="2000" dirty="0">
                <a:solidFill>
                  <a:schemeClr val="accent1"/>
                </a:solidFill>
              </a:rPr>
              <a:t>In stead of taking each car from start to finish before starting the next one, a pipeline allows as many cars to be simultaneously worked on  as there are stages to process them. </a:t>
            </a:r>
          </a:p>
          <a:p>
            <a:pPr lvl="1"/>
            <a:r>
              <a:rPr lang="en-US" sz="2000" dirty="0">
                <a:solidFill>
                  <a:schemeClr val="accent1"/>
                </a:solidFill>
              </a:rPr>
              <a:t>Note that it still takes the same amount of time from start to finish for a specific car to be processed, but the overall throughput is greatly increased. </a:t>
            </a:r>
          </a:p>
          <a:p>
            <a:pPr marL="0" indent="0">
              <a:buNone/>
            </a:pPr>
            <a:endParaRPr lang="en-US" dirty="0"/>
          </a:p>
        </p:txBody>
      </p:sp>
    </p:spTree>
    <p:extLst>
      <p:ext uri="{BB962C8B-B14F-4D97-AF65-F5344CB8AC3E}">
        <p14:creationId xmlns:p14="http://schemas.microsoft.com/office/powerpoint/2010/main" val="1272014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723F9-7FF0-4DA4-8956-7A85E1F3B92E}"/>
              </a:ext>
            </a:extLst>
          </p:cNvPr>
          <p:cNvSpPr>
            <a:spLocks noGrp="1"/>
          </p:cNvSpPr>
          <p:nvPr>
            <p:ph type="title"/>
          </p:nvPr>
        </p:nvSpPr>
        <p:spPr/>
        <p:txBody>
          <a:bodyPr/>
          <a:lstStyle/>
          <a:p>
            <a:r>
              <a:rPr lang="en-US" dirty="0">
                <a:solidFill>
                  <a:schemeClr val="accent1"/>
                </a:solidFill>
              </a:rPr>
              <a:t>The Pipeline Model</a:t>
            </a:r>
            <a:endParaRPr lang="en-US" dirty="0"/>
          </a:p>
        </p:txBody>
      </p:sp>
      <p:pic>
        <p:nvPicPr>
          <p:cNvPr id="5" name="Picture 4">
            <a:extLst>
              <a:ext uri="{FF2B5EF4-FFF2-40B4-BE49-F238E27FC236}">
                <a16:creationId xmlns:a16="http://schemas.microsoft.com/office/drawing/2014/main" id="{7EDE99F9-AD95-4131-BBAE-E3A1CABC8B1A}"/>
              </a:ext>
            </a:extLst>
          </p:cNvPr>
          <p:cNvPicPr>
            <a:picLocks noChangeAspect="1"/>
          </p:cNvPicPr>
          <p:nvPr/>
        </p:nvPicPr>
        <p:blipFill>
          <a:blip r:embed="rId2"/>
          <a:stretch>
            <a:fillRect/>
          </a:stretch>
        </p:blipFill>
        <p:spPr>
          <a:xfrm>
            <a:off x="1428750" y="1749425"/>
            <a:ext cx="8686800" cy="4743450"/>
          </a:xfrm>
          <a:prstGeom prst="rect">
            <a:avLst/>
          </a:prstGeom>
        </p:spPr>
      </p:pic>
    </p:spTree>
    <p:extLst>
      <p:ext uri="{BB962C8B-B14F-4D97-AF65-F5344CB8AC3E}">
        <p14:creationId xmlns:p14="http://schemas.microsoft.com/office/powerpoint/2010/main" val="3542654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027FC-8270-431C-B7C8-32B45F572CEA}"/>
              </a:ext>
            </a:extLst>
          </p:cNvPr>
          <p:cNvSpPr>
            <a:spLocks noGrp="1"/>
          </p:cNvSpPr>
          <p:nvPr>
            <p:ph type="title"/>
          </p:nvPr>
        </p:nvSpPr>
        <p:spPr/>
        <p:txBody>
          <a:bodyPr/>
          <a:lstStyle/>
          <a:p>
            <a:r>
              <a:rPr lang="en-US" dirty="0">
                <a:solidFill>
                  <a:schemeClr val="accent1"/>
                </a:solidFill>
              </a:rPr>
              <a:t>The Pipeline Model</a:t>
            </a:r>
            <a:endParaRPr lang="en-US" dirty="0"/>
          </a:p>
        </p:txBody>
      </p:sp>
      <p:pic>
        <p:nvPicPr>
          <p:cNvPr id="11" name="Picture 10">
            <a:extLst>
              <a:ext uri="{FF2B5EF4-FFF2-40B4-BE49-F238E27FC236}">
                <a16:creationId xmlns:a16="http://schemas.microsoft.com/office/drawing/2014/main" id="{31C19F34-CE7E-48D4-BF00-3969B2164C88}"/>
              </a:ext>
            </a:extLst>
          </p:cNvPr>
          <p:cNvPicPr>
            <a:picLocks noChangeAspect="1"/>
          </p:cNvPicPr>
          <p:nvPr/>
        </p:nvPicPr>
        <p:blipFill>
          <a:blip r:embed="rId2"/>
          <a:stretch>
            <a:fillRect/>
          </a:stretch>
        </p:blipFill>
        <p:spPr>
          <a:xfrm>
            <a:off x="6967252" y="1254125"/>
            <a:ext cx="4457890" cy="5238750"/>
          </a:xfrm>
          <a:prstGeom prst="rect">
            <a:avLst/>
          </a:prstGeom>
        </p:spPr>
      </p:pic>
      <p:sp>
        <p:nvSpPr>
          <p:cNvPr id="12" name="TextBox 11">
            <a:extLst>
              <a:ext uri="{FF2B5EF4-FFF2-40B4-BE49-F238E27FC236}">
                <a16:creationId xmlns:a16="http://schemas.microsoft.com/office/drawing/2014/main" id="{5FB32622-7B4D-432F-A280-0914D53E0C42}"/>
              </a:ext>
            </a:extLst>
          </p:cNvPr>
          <p:cNvSpPr txBox="1"/>
          <p:nvPr/>
        </p:nvSpPr>
        <p:spPr>
          <a:xfrm>
            <a:off x="838200" y="1690688"/>
            <a:ext cx="5915025" cy="4708981"/>
          </a:xfrm>
          <a:prstGeom prst="rect">
            <a:avLst/>
          </a:prstGeom>
          <a:noFill/>
        </p:spPr>
        <p:txBody>
          <a:bodyPr wrap="square" rtlCol="0">
            <a:spAutoFit/>
          </a:bodyPr>
          <a:lstStyle/>
          <a:p>
            <a:r>
              <a:rPr lang="en-US" sz="2000" dirty="0">
                <a:solidFill>
                  <a:schemeClr val="accent1"/>
                </a:solidFill>
              </a:rPr>
              <a:t>As the pseudocode illustrates,</a:t>
            </a:r>
          </a:p>
          <a:p>
            <a:pPr marL="342900" indent="-342900">
              <a:buFont typeface="Arial" panose="020B0604020202020204" pitchFamily="34" charset="0"/>
              <a:buChar char="•"/>
            </a:pPr>
            <a:r>
              <a:rPr lang="en-US" sz="2000" dirty="0">
                <a:solidFill>
                  <a:schemeClr val="accent1"/>
                </a:solidFill>
              </a:rPr>
              <a:t> a single thread receives input for the entire program, always passing it to the thread that handles the </a:t>
            </a:r>
            <a:r>
              <a:rPr lang="en-US" sz="2000" b="1" i="1" dirty="0">
                <a:solidFill>
                  <a:srgbClr val="FF0000"/>
                </a:solidFill>
              </a:rPr>
              <a:t>first stage </a:t>
            </a:r>
            <a:r>
              <a:rPr lang="en-US" sz="2000" dirty="0">
                <a:solidFill>
                  <a:schemeClr val="accent1"/>
                </a:solidFill>
              </a:rPr>
              <a:t>of processing.</a:t>
            </a:r>
          </a:p>
          <a:p>
            <a:pPr marL="342900" indent="-342900">
              <a:buFont typeface="Arial" panose="020B0604020202020204" pitchFamily="34" charset="0"/>
              <a:buChar char="•"/>
            </a:pPr>
            <a:r>
              <a:rPr lang="en-US" sz="2000" dirty="0">
                <a:solidFill>
                  <a:schemeClr val="accent1"/>
                </a:solidFill>
              </a:rPr>
              <a:t>Similarly, a single thread at the end of the pipeline produces all final output of the program.</a:t>
            </a:r>
          </a:p>
          <a:p>
            <a:pPr marL="342900" indent="-342900">
              <a:buFont typeface="Arial" panose="020B0604020202020204" pitchFamily="34" charset="0"/>
              <a:buChar char="•"/>
            </a:pPr>
            <a:r>
              <a:rPr lang="en-US" sz="2000" dirty="0">
                <a:solidFill>
                  <a:schemeClr val="accent1"/>
                </a:solidFill>
              </a:rPr>
              <a:t>Each thread in between performs its own stage of processing on the input it receives from the thread that performed the </a:t>
            </a:r>
            <a:r>
              <a:rPr lang="en-US" sz="2000" b="1" i="1" dirty="0">
                <a:solidFill>
                  <a:srgbClr val="FF0000"/>
                </a:solidFill>
              </a:rPr>
              <a:t>previous stage</a:t>
            </a:r>
            <a:r>
              <a:rPr lang="en-US" sz="2000" dirty="0">
                <a:solidFill>
                  <a:schemeClr val="accent1"/>
                </a:solidFill>
              </a:rPr>
              <a:t>, and passes its output to the thread performing the </a:t>
            </a:r>
            <a:r>
              <a:rPr lang="en-US" sz="2000" b="1" i="1" dirty="0">
                <a:solidFill>
                  <a:srgbClr val="FF0000"/>
                </a:solidFill>
              </a:rPr>
              <a:t>next stage</a:t>
            </a:r>
            <a:r>
              <a:rPr lang="en-US" sz="2000" dirty="0">
                <a:solidFill>
                  <a:schemeClr val="accent1"/>
                </a:solidFill>
              </a:rPr>
              <a:t>. </a:t>
            </a:r>
          </a:p>
          <a:p>
            <a:endParaRPr lang="en-US" sz="2000" dirty="0">
              <a:solidFill>
                <a:schemeClr val="accent1"/>
              </a:solidFill>
            </a:endParaRPr>
          </a:p>
          <a:p>
            <a:r>
              <a:rPr lang="en-US" sz="2000" dirty="0">
                <a:solidFill>
                  <a:schemeClr val="accent1"/>
                </a:solidFill>
              </a:rPr>
              <a:t>Applications in which the pipeline model might be useful are image processing and text processing or any application that can be broken down into a series of filter steps on a stream of input.</a:t>
            </a:r>
          </a:p>
        </p:txBody>
      </p:sp>
    </p:spTree>
    <p:extLst>
      <p:ext uri="{BB962C8B-B14F-4D97-AF65-F5344CB8AC3E}">
        <p14:creationId xmlns:p14="http://schemas.microsoft.com/office/powerpoint/2010/main" val="4209714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231CD-0ED5-4BD3-8593-691D11073DD8}"/>
              </a:ext>
            </a:extLst>
          </p:cNvPr>
          <p:cNvSpPr>
            <a:spLocks noGrp="1"/>
          </p:cNvSpPr>
          <p:nvPr>
            <p:ph type="title"/>
          </p:nvPr>
        </p:nvSpPr>
        <p:spPr/>
        <p:txBody>
          <a:bodyPr/>
          <a:lstStyle/>
          <a:p>
            <a:r>
              <a:rPr lang="en-US" dirty="0">
                <a:solidFill>
                  <a:schemeClr val="accent1"/>
                </a:solidFill>
              </a:rPr>
              <a:t>Buffering Data between Threads</a:t>
            </a:r>
          </a:p>
        </p:txBody>
      </p:sp>
      <p:sp>
        <p:nvSpPr>
          <p:cNvPr id="3" name="Content Placeholder 2">
            <a:extLst>
              <a:ext uri="{FF2B5EF4-FFF2-40B4-BE49-F238E27FC236}">
                <a16:creationId xmlns:a16="http://schemas.microsoft.com/office/drawing/2014/main" id="{F73AFE6A-9EDA-49F5-93FA-FAADBC2405C7}"/>
              </a:ext>
            </a:extLst>
          </p:cNvPr>
          <p:cNvSpPr>
            <a:spLocks noGrp="1"/>
          </p:cNvSpPr>
          <p:nvPr>
            <p:ph idx="1"/>
          </p:nvPr>
        </p:nvSpPr>
        <p:spPr/>
        <p:txBody>
          <a:bodyPr>
            <a:normAutofit/>
          </a:bodyPr>
          <a:lstStyle/>
          <a:p>
            <a:pPr marL="0" indent="0">
              <a:buNone/>
            </a:pPr>
            <a:r>
              <a:rPr lang="en-US" sz="2000" dirty="0">
                <a:solidFill>
                  <a:schemeClr val="accent1"/>
                </a:solidFill>
              </a:rPr>
              <a:t>The boss-worker, peer and pipeline are models for complete multithreaded programs.</a:t>
            </a:r>
          </a:p>
          <a:p>
            <a:pPr lvl="1"/>
            <a:r>
              <a:rPr lang="en-US" sz="2000" dirty="0">
                <a:solidFill>
                  <a:schemeClr val="accent1"/>
                </a:solidFill>
              </a:rPr>
              <a:t>Within any of these models, threads  transfer data to each other using </a:t>
            </a:r>
            <a:r>
              <a:rPr lang="en-US" sz="2000" b="1" i="1" dirty="0">
                <a:solidFill>
                  <a:srgbClr val="FF0000"/>
                </a:solidFill>
              </a:rPr>
              <a:t>buffers</a:t>
            </a:r>
            <a:r>
              <a:rPr lang="en-US" sz="2000" dirty="0">
                <a:solidFill>
                  <a:schemeClr val="accent1"/>
                </a:solidFill>
              </a:rPr>
              <a:t>.</a:t>
            </a:r>
          </a:p>
          <a:p>
            <a:pPr lvl="1"/>
            <a:r>
              <a:rPr lang="en-US" sz="2000" dirty="0">
                <a:solidFill>
                  <a:schemeClr val="accent1"/>
                </a:solidFill>
              </a:rPr>
              <a:t>In the boss-worker model, the boss must transfer requests to the workers.</a:t>
            </a:r>
          </a:p>
          <a:p>
            <a:pPr lvl="1"/>
            <a:r>
              <a:rPr lang="en-US" sz="2000" dirty="0">
                <a:solidFill>
                  <a:schemeClr val="accent1"/>
                </a:solidFill>
              </a:rPr>
              <a:t>In the pipeline model, each thread must pass input to the thread that performs the next stage of processing.</a:t>
            </a:r>
          </a:p>
          <a:p>
            <a:pPr lvl="1"/>
            <a:r>
              <a:rPr lang="en-US" sz="2000" dirty="0">
                <a:solidFill>
                  <a:schemeClr val="accent1"/>
                </a:solidFill>
              </a:rPr>
              <a:t>Even in the peer model, peers may often exchange data.</a:t>
            </a:r>
          </a:p>
          <a:p>
            <a:pPr marL="0" indent="0">
              <a:buNone/>
            </a:pPr>
            <a:r>
              <a:rPr lang="en-US" sz="2000" dirty="0">
                <a:solidFill>
                  <a:schemeClr val="accent1"/>
                </a:solidFill>
              </a:rPr>
              <a:t>A thread assumes either one of two roles when it exchanges data in a buffer with another thread.</a:t>
            </a:r>
          </a:p>
          <a:p>
            <a:pPr lvl="1"/>
            <a:r>
              <a:rPr lang="en-US" sz="2000" dirty="0">
                <a:solidFill>
                  <a:schemeClr val="accent1"/>
                </a:solidFill>
              </a:rPr>
              <a:t>The thread that passes the data to another is known as the </a:t>
            </a:r>
            <a:r>
              <a:rPr lang="en-US" sz="2000" b="1" i="1" dirty="0">
                <a:solidFill>
                  <a:srgbClr val="FF0000"/>
                </a:solidFill>
              </a:rPr>
              <a:t>producer</a:t>
            </a:r>
            <a:r>
              <a:rPr lang="en-US" sz="2000" dirty="0">
                <a:solidFill>
                  <a:schemeClr val="accent1"/>
                </a:solidFill>
              </a:rPr>
              <a:t>.</a:t>
            </a:r>
          </a:p>
          <a:p>
            <a:pPr lvl="1"/>
            <a:r>
              <a:rPr lang="en-US" sz="2000" dirty="0">
                <a:solidFill>
                  <a:schemeClr val="accent1"/>
                </a:solidFill>
              </a:rPr>
              <a:t>The one that receives that data is known as the </a:t>
            </a:r>
            <a:r>
              <a:rPr lang="en-US" sz="2000" b="1" i="1" dirty="0">
                <a:solidFill>
                  <a:srgbClr val="FF0000"/>
                </a:solidFill>
              </a:rPr>
              <a:t>consumer</a:t>
            </a:r>
            <a:r>
              <a:rPr lang="en-US" sz="2000" dirty="0">
                <a:solidFill>
                  <a:schemeClr val="accent1"/>
                </a:solidFill>
              </a:rPr>
              <a:t>.</a:t>
            </a:r>
          </a:p>
          <a:p>
            <a:pPr marL="0" indent="0">
              <a:buNone/>
            </a:pPr>
            <a:endParaRPr lang="en-US" sz="2000" dirty="0">
              <a:solidFill>
                <a:schemeClr val="accent1"/>
              </a:solidFill>
            </a:endParaRPr>
          </a:p>
        </p:txBody>
      </p:sp>
      <p:pic>
        <p:nvPicPr>
          <p:cNvPr id="6" name="Picture 5">
            <a:extLst>
              <a:ext uri="{FF2B5EF4-FFF2-40B4-BE49-F238E27FC236}">
                <a16:creationId xmlns:a16="http://schemas.microsoft.com/office/drawing/2014/main" id="{1CD0E7A9-C107-47D6-9D52-900B17EB1B75}"/>
              </a:ext>
            </a:extLst>
          </p:cNvPr>
          <p:cNvPicPr>
            <a:picLocks noChangeAspect="1"/>
          </p:cNvPicPr>
          <p:nvPr/>
        </p:nvPicPr>
        <p:blipFill>
          <a:blip r:embed="rId2"/>
          <a:stretch>
            <a:fillRect/>
          </a:stretch>
        </p:blipFill>
        <p:spPr>
          <a:xfrm>
            <a:off x="3419475" y="4985552"/>
            <a:ext cx="5067300" cy="1440648"/>
          </a:xfrm>
          <a:prstGeom prst="rect">
            <a:avLst/>
          </a:prstGeom>
        </p:spPr>
      </p:pic>
    </p:spTree>
    <p:extLst>
      <p:ext uri="{BB962C8B-B14F-4D97-AF65-F5344CB8AC3E}">
        <p14:creationId xmlns:p14="http://schemas.microsoft.com/office/powerpoint/2010/main" val="4089564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9F83F-171A-4286-BD1A-CA9FFA6877B2}"/>
              </a:ext>
            </a:extLst>
          </p:cNvPr>
          <p:cNvSpPr>
            <a:spLocks noGrp="1"/>
          </p:cNvSpPr>
          <p:nvPr>
            <p:ph type="title"/>
          </p:nvPr>
        </p:nvSpPr>
        <p:spPr/>
        <p:txBody>
          <a:bodyPr/>
          <a:lstStyle/>
          <a:p>
            <a:r>
              <a:rPr lang="en-US" dirty="0">
                <a:solidFill>
                  <a:schemeClr val="accent1"/>
                </a:solidFill>
              </a:rPr>
              <a:t>Buffering Data between Threads</a:t>
            </a:r>
            <a:endParaRPr lang="en-US" dirty="0"/>
          </a:p>
        </p:txBody>
      </p:sp>
      <p:sp>
        <p:nvSpPr>
          <p:cNvPr id="5" name="TextBox 4">
            <a:extLst>
              <a:ext uri="{FF2B5EF4-FFF2-40B4-BE49-F238E27FC236}">
                <a16:creationId xmlns:a16="http://schemas.microsoft.com/office/drawing/2014/main" id="{303CC53F-29A9-4816-B4B0-DFC28A006C67}"/>
              </a:ext>
            </a:extLst>
          </p:cNvPr>
          <p:cNvSpPr txBox="1"/>
          <p:nvPr/>
        </p:nvSpPr>
        <p:spPr>
          <a:xfrm>
            <a:off x="942974" y="1690688"/>
            <a:ext cx="10172701" cy="3477875"/>
          </a:xfrm>
          <a:prstGeom prst="rect">
            <a:avLst/>
          </a:prstGeom>
          <a:noFill/>
        </p:spPr>
        <p:txBody>
          <a:bodyPr wrap="square" rtlCol="0">
            <a:spAutoFit/>
          </a:bodyPr>
          <a:lstStyle/>
          <a:p>
            <a:r>
              <a:rPr lang="en-US" sz="2000" dirty="0">
                <a:solidFill>
                  <a:schemeClr val="accent1"/>
                </a:solidFill>
              </a:rPr>
              <a:t>The ideal </a:t>
            </a:r>
            <a:r>
              <a:rPr lang="en-US" sz="2000" b="1" i="1" dirty="0">
                <a:solidFill>
                  <a:srgbClr val="FF0000"/>
                </a:solidFill>
              </a:rPr>
              <a:t>producer-consumer</a:t>
            </a:r>
            <a:r>
              <a:rPr lang="en-US" sz="2000" dirty="0">
                <a:solidFill>
                  <a:schemeClr val="accent1"/>
                </a:solidFill>
              </a:rPr>
              <a:t> relationship requires:</a:t>
            </a:r>
          </a:p>
          <a:p>
            <a:pPr marL="800100" lvl="1" indent="-342900">
              <a:buFont typeface="Arial" panose="020B0604020202020204" pitchFamily="34" charset="0"/>
              <a:buChar char="•"/>
            </a:pPr>
            <a:r>
              <a:rPr lang="en-US" sz="2000" dirty="0">
                <a:solidFill>
                  <a:schemeClr val="accent1"/>
                </a:solidFill>
              </a:rPr>
              <a:t>A buffer:</a:t>
            </a:r>
          </a:p>
          <a:p>
            <a:pPr marL="1257300" lvl="2" indent="-342900">
              <a:buFont typeface="Arial" panose="020B0604020202020204" pitchFamily="34" charset="0"/>
              <a:buChar char="•"/>
            </a:pPr>
            <a:r>
              <a:rPr lang="en-US" sz="2000" dirty="0">
                <a:solidFill>
                  <a:schemeClr val="accent1"/>
                </a:solidFill>
              </a:rPr>
              <a:t>The buffer can be any data structure accessible to both producer and consumer.</a:t>
            </a:r>
          </a:p>
          <a:p>
            <a:pPr marL="800100" lvl="1" indent="-342900">
              <a:buFont typeface="Arial" panose="020B0604020202020204" pitchFamily="34" charset="0"/>
              <a:buChar char="•"/>
            </a:pPr>
            <a:r>
              <a:rPr lang="en-US" sz="2000" dirty="0">
                <a:solidFill>
                  <a:schemeClr val="accent1"/>
                </a:solidFill>
              </a:rPr>
              <a:t>A lock: </a:t>
            </a:r>
          </a:p>
          <a:p>
            <a:pPr marL="1257300" lvl="2" indent="-342900">
              <a:buFont typeface="Arial" panose="020B0604020202020204" pitchFamily="34" charset="0"/>
              <a:buChar char="•"/>
            </a:pPr>
            <a:r>
              <a:rPr lang="en-US" sz="2000" dirty="0">
                <a:solidFill>
                  <a:schemeClr val="accent1"/>
                </a:solidFill>
              </a:rPr>
              <a:t>Since the buffer is shared, a mutex is required to synchronize access to the buffer.</a:t>
            </a:r>
          </a:p>
          <a:p>
            <a:pPr marL="800100" lvl="1" indent="-342900">
              <a:buFont typeface="Arial" panose="020B0604020202020204" pitchFamily="34" charset="0"/>
              <a:buChar char="•"/>
            </a:pPr>
            <a:r>
              <a:rPr lang="en-US" sz="2000" dirty="0">
                <a:solidFill>
                  <a:schemeClr val="accent1"/>
                </a:solidFill>
              </a:rPr>
              <a:t>A suspend/resume mechanism:</a:t>
            </a:r>
          </a:p>
          <a:p>
            <a:pPr marL="1257300" lvl="2" indent="-342900">
              <a:buFont typeface="Arial" panose="020B0604020202020204" pitchFamily="34" charset="0"/>
              <a:buChar char="•"/>
            </a:pPr>
            <a:r>
              <a:rPr lang="en-US" sz="2000" dirty="0">
                <a:solidFill>
                  <a:schemeClr val="accent1"/>
                </a:solidFill>
              </a:rPr>
              <a:t>The consumer suspends itself when the buffer is empty.</a:t>
            </a:r>
          </a:p>
          <a:p>
            <a:pPr marL="1257300" lvl="2" indent="-342900">
              <a:buFont typeface="Arial" panose="020B0604020202020204" pitchFamily="34" charset="0"/>
              <a:buChar char="•"/>
            </a:pPr>
            <a:r>
              <a:rPr lang="en-US" sz="2000" dirty="0">
                <a:solidFill>
                  <a:schemeClr val="accent1"/>
                </a:solidFill>
              </a:rPr>
              <a:t>If so the producer must be able to resume it when it places a new item in the buffer.</a:t>
            </a:r>
          </a:p>
          <a:p>
            <a:pPr marL="1257300" lvl="2" indent="-342900">
              <a:buFont typeface="Arial" panose="020B0604020202020204" pitchFamily="34" charset="0"/>
              <a:buChar char="•"/>
            </a:pPr>
            <a:r>
              <a:rPr lang="en-US" sz="2000" dirty="0">
                <a:solidFill>
                  <a:schemeClr val="accent1"/>
                </a:solidFill>
              </a:rPr>
              <a:t>With Pthreads, we can implement this mechanism using a </a:t>
            </a:r>
            <a:r>
              <a:rPr lang="en-US" sz="2000" b="1" i="1" dirty="0">
                <a:solidFill>
                  <a:srgbClr val="FF0000"/>
                </a:solidFill>
              </a:rPr>
              <a:t>condition variable</a:t>
            </a:r>
            <a:r>
              <a:rPr lang="en-US" sz="2000" dirty="0">
                <a:solidFill>
                  <a:schemeClr val="accent1"/>
                </a:solidFill>
              </a:rPr>
              <a:t>. </a:t>
            </a:r>
          </a:p>
          <a:p>
            <a:pPr marL="800100" lvl="1" indent="-342900">
              <a:buFont typeface="Arial" panose="020B0604020202020204" pitchFamily="34" charset="0"/>
              <a:buChar char="•"/>
            </a:pPr>
            <a:r>
              <a:rPr lang="en-US" sz="2000" dirty="0">
                <a:solidFill>
                  <a:schemeClr val="accent1"/>
                </a:solidFill>
              </a:rPr>
              <a:t>State of information:</a:t>
            </a:r>
          </a:p>
          <a:p>
            <a:pPr marL="1257300" lvl="2" indent="-342900">
              <a:buFont typeface="Arial" panose="020B0604020202020204" pitchFamily="34" charset="0"/>
              <a:buChar char="•"/>
            </a:pPr>
            <a:r>
              <a:rPr lang="en-US" sz="2000" dirty="0">
                <a:solidFill>
                  <a:schemeClr val="accent1"/>
                </a:solidFill>
              </a:rPr>
              <a:t>A flag or a variable should indicate how much data is in the buffer.</a:t>
            </a:r>
          </a:p>
        </p:txBody>
      </p:sp>
    </p:spTree>
    <p:extLst>
      <p:ext uri="{BB962C8B-B14F-4D97-AF65-F5344CB8AC3E}">
        <p14:creationId xmlns:p14="http://schemas.microsoft.com/office/powerpoint/2010/main" val="2020952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F3449-EFD2-40C4-AF3E-7006E91463FC}"/>
              </a:ext>
            </a:extLst>
          </p:cNvPr>
          <p:cNvSpPr>
            <a:spLocks noGrp="1"/>
          </p:cNvSpPr>
          <p:nvPr>
            <p:ph type="title"/>
          </p:nvPr>
        </p:nvSpPr>
        <p:spPr/>
        <p:txBody>
          <a:bodyPr/>
          <a:lstStyle/>
          <a:p>
            <a:r>
              <a:rPr lang="en-US" dirty="0">
                <a:solidFill>
                  <a:schemeClr val="accent1"/>
                </a:solidFill>
              </a:rPr>
              <a:t>Buffering Data between Threads</a:t>
            </a:r>
            <a:endParaRPr lang="en-US" dirty="0"/>
          </a:p>
        </p:txBody>
      </p:sp>
      <p:pic>
        <p:nvPicPr>
          <p:cNvPr id="8" name="Content Placeholder 4">
            <a:extLst>
              <a:ext uri="{FF2B5EF4-FFF2-40B4-BE49-F238E27FC236}">
                <a16:creationId xmlns:a16="http://schemas.microsoft.com/office/drawing/2014/main" id="{EB39C4DD-2E6D-4767-94B4-981B1DB1D918}"/>
              </a:ext>
            </a:extLst>
          </p:cNvPr>
          <p:cNvPicPr>
            <a:picLocks noGrp="1" noChangeAspect="1"/>
          </p:cNvPicPr>
          <p:nvPr>
            <p:ph idx="1"/>
          </p:nvPr>
        </p:nvPicPr>
        <p:blipFill>
          <a:blip r:embed="rId2"/>
          <a:stretch>
            <a:fillRect/>
          </a:stretch>
        </p:blipFill>
        <p:spPr>
          <a:xfrm>
            <a:off x="3286125" y="1525688"/>
            <a:ext cx="4166577" cy="4967187"/>
          </a:xfrm>
        </p:spPr>
      </p:pic>
    </p:spTree>
    <p:extLst>
      <p:ext uri="{BB962C8B-B14F-4D97-AF65-F5344CB8AC3E}">
        <p14:creationId xmlns:p14="http://schemas.microsoft.com/office/powerpoint/2010/main" val="227372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normAutofit fontScale="92500" lnSpcReduction="10000"/>
          </a:bodyPr>
          <a:lstStyle/>
          <a:p>
            <a:endParaRPr lang="en-US" dirty="0"/>
          </a:p>
          <a:p>
            <a:pPr marL="0" indent="0">
              <a:buNone/>
            </a:pPr>
            <a:endParaRPr lang="en-US" dirty="0"/>
          </a:p>
          <a:p>
            <a:pPr marL="0" indent="0">
              <a:buNone/>
            </a:pPr>
            <a:r>
              <a:rPr lang="en-US" sz="4400" dirty="0">
                <a:solidFill>
                  <a:schemeClr val="accent1"/>
                </a:solidFill>
              </a:rPr>
              <a:t>Lecture 5:</a:t>
            </a:r>
          </a:p>
          <a:p>
            <a:pPr lvl="1"/>
            <a:r>
              <a:rPr lang="en-US" sz="4000" dirty="0">
                <a:solidFill>
                  <a:schemeClr val="accent1"/>
                </a:solidFill>
              </a:rPr>
              <a:t> Advanced Features of the Pthreads Library</a:t>
            </a:r>
          </a:p>
          <a:p>
            <a:pPr lvl="1"/>
            <a:r>
              <a:rPr lang="en-US" sz="4000" dirty="0">
                <a:solidFill>
                  <a:schemeClr val="accent1"/>
                </a:solidFill>
              </a:rPr>
              <a:t> Design Models for Multithreaded Program	</a:t>
            </a:r>
          </a:p>
          <a:p>
            <a:pPr marL="457200" lvl="1" indent="0">
              <a:buNone/>
            </a:pPr>
            <a:endParaRPr lang="en-US" sz="4000" dirty="0">
              <a:solidFill>
                <a:schemeClr val="accent1"/>
              </a:solidFill>
            </a:endParaRPr>
          </a:p>
          <a:p>
            <a:pPr marL="457200" lvl="1" indent="0">
              <a:buNone/>
            </a:pPr>
            <a:endParaRPr lang="en-US" sz="4000" dirty="0">
              <a:solidFill>
                <a:schemeClr val="accent1"/>
              </a:solidFill>
            </a:endParaRPr>
          </a:p>
          <a:p>
            <a:pPr marL="0" indent="0">
              <a:buNone/>
            </a:pPr>
            <a:r>
              <a:rPr lang="en-US" sz="4400" dirty="0">
                <a:solidFill>
                  <a:schemeClr val="accent1"/>
                </a:solidFill>
              </a:rPr>
              <a:t>		</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3772-558E-4982-8F04-39F74D3A81D1}"/>
              </a:ext>
            </a:extLst>
          </p:cNvPr>
          <p:cNvSpPr>
            <a:spLocks noGrp="1"/>
          </p:cNvSpPr>
          <p:nvPr>
            <p:ph type="title"/>
          </p:nvPr>
        </p:nvSpPr>
        <p:spPr/>
        <p:txBody>
          <a:bodyPr/>
          <a:lstStyle/>
          <a:p>
            <a:r>
              <a:rPr lang="en-US" dirty="0">
                <a:solidFill>
                  <a:schemeClr val="accent1"/>
                </a:solidFill>
              </a:rPr>
              <a:t>Double Buffering</a:t>
            </a:r>
          </a:p>
        </p:txBody>
      </p:sp>
      <p:sp>
        <p:nvSpPr>
          <p:cNvPr id="3" name="Content Placeholder 2">
            <a:extLst>
              <a:ext uri="{FF2B5EF4-FFF2-40B4-BE49-F238E27FC236}">
                <a16:creationId xmlns:a16="http://schemas.microsoft.com/office/drawing/2014/main" id="{3C460900-6794-4833-B8A2-1DFE5FB6C37A}"/>
              </a:ext>
            </a:extLst>
          </p:cNvPr>
          <p:cNvSpPr>
            <a:spLocks noGrp="1"/>
          </p:cNvSpPr>
          <p:nvPr>
            <p:ph idx="1"/>
          </p:nvPr>
        </p:nvSpPr>
        <p:spPr/>
        <p:txBody>
          <a:bodyPr>
            <a:normAutofit/>
          </a:bodyPr>
          <a:lstStyle/>
          <a:p>
            <a:pPr marL="0" indent="0">
              <a:buNone/>
            </a:pPr>
            <a:r>
              <a:rPr lang="en-US" sz="2000" dirty="0">
                <a:solidFill>
                  <a:schemeClr val="accent1"/>
                </a:solidFill>
              </a:rPr>
              <a:t>A more specialized producer-consumer relationship uses a technique known as </a:t>
            </a:r>
            <a:r>
              <a:rPr lang="en-US" sz="2000" b="1" i="1" dirty="0">
                <a:solidFill>
                  <a:srgbClr val="FF0000"/>
                </a:solidFill>
              </a:rPr>
              <a:t>double buffering</a:t>
            </a:r>
            <a:r>
              <a:rPr lang="en-US" sz="2000" dirty="0">
                <a:solidFill>
                  <a:schemeClr val="accent1"/>
                </a:solidFill>
              </a:rPr>
              <a:t>.</a:t>
            </a:r>
          </a:p>
          <a:p>
            <a:pPr lvl="1"/>
            <a:r>
              <a:rPr lang="en-US" sz="2000" dirty="0">
                <a:solidFill>
                  <a:schemeClr val="accent1"/>
                </a:solidFill>
              </a:rPr>
              <a:t>Using double buffering, threads act both as producer and consumer to each other.</a:t>
            </a:r>
          </a:p>
          <a:p>
            <a:pPr lvl="1"/>
            <a:r>
              <a:rPr lang="en-US" sz="2000" dirty="0">
                <a:solidFill>
                  <a:schemeClr val="accent1"/>
                </a:solidFill>
              </a:rPr>
              <a:t>In the figure, one set of buffers contains </a:t>
            </a:r>
            <a:r>
              <a:rPr lang="en-US" sz="2000" b="1" i="1" dirty="0">
                <a:solidFill>
                  <a:srgbClr val="FF0000"/>
                </a:solidFill>
              </a:rPr>
              <a:t>unprocessed data </a:t>
            </a:r>
            <a:r>
              <a:rPr lang="en-US" sz="2000" dirty="0">
                <a:solidFill>
                  <a:schemeClr val="accent1"/>
                </a:solidFill>
              </a:rPr>
              <a:t>and another set contains </a:t>
            </a:r>
            <a:r>
              <a:rPr lang="en-US" sz="2000" b="1" i="1" dirty="0">
                <a:solidFill>
                  <a:srgbClr val="FF0000"/>
                </a:solidFill>
              </a:rPr>
              <a:t>processed data</a:t>
            </a:r>
            <a:r>
              <a:rPr lang="en-US" sz="2000" dirty="0">
                <a:solidFill>
                  <a:schemeClr val="accent1"/>
                </a:solidFill>
              </a:rPr>
              <a:t>.</a:t>
            </a:r>
          </a:p>
          <a:p>
            <a:pPr lvl="1"/>
            <a:r>
              <a:rPr lang="en-US" sz="2000" dirty="0">
                <a:solidFill>
                  <a:schemeClr val="accent1"/>
                </a:solidFill>
              </a:rPr>
              <a:t>One thread, the IO thread, obtains unprocessed data from an IO device and places it in a shared buffer: in other words, it is the producer of unprocessed data.</a:t>
            </a:r>
          </a:p>
          <a:p>
            <a:pPr lvl="1"/>
            <a:r>
              <a:rPr lang="en-US" sz="2000" dirty="0">
                <a:solidFill>
                  <a:schemeClr val="accent1"/>
                </a:solidFill>
              </a:rPr>
              <a:t>The IO thread also obtains processed data from another shared buffer and writes it to an IO device: in other words, it is the consumer of processed data.</a:t>
            </a:r>
          </a:p>
          <a:p>
            <a:pPr lvl="1"/>
            <a:r>
              <a:rPr lang="en-US" sz="2000" dirty="0">
                <a:solidFill>
                  <a:schemeClr val="accent1"/>
                </a:solidFill>
              </a:rPr>
              <a:t>A second thread, the calculating thread, obtains unprocessed data from the shared buffer filled by the IO thread, processes it, and place its results in another shared buffer: the calculating thread is  thus the consumer of unprocessed data and producer of processed data.</a:t>
            </a:r>
          </a:p>
        </p:txBody>
      </p:sp>
    </p:spTree>
    <p:extLst>
      <p:ext uri="{BB962C8B-B14F-4D97-AF65-F5344CB8AC3E}">
        <p14:creationId xmlns:p14="http://schemas.microsoft.com/office/powerpoint/2010/main" val="2302860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46BB-75EE-4D2A-8DBA-C6AFFB307C9E}"/>
              </a:ext>
            </a:extLst>
          </p:cNvPr>
          <p:cNvSpPr>
            <a:spLocks noGrp="1"/>
          </p:cNvSpPr>
          <p:nvPr>
            <p:ph type="title"/>
          </p:nvPr>
        </p:nvSpPr>
        <p:spPr/>
        <p:txBody>
          <a:bodyPr/>
          <a:lstStyle/>
          <a:p>
            <a:r>
              <a:rPr lang="en-US" dirty="0">
                <a:solidFill>
                  <a:schemeClr val="accent1"/>
                </a:solidFill>
              </a:rPr>
              <a:t>Double Buffering</a:t>
            </a:r>
            <a:endParaRPr lang="en-US" dirty="0"/>
          </a:p>
        </p:txBody>
      </p:sp>
      <p:pic>
        <p:nvPicPr>
          <p:cNvPr id="8" name="Picture 7">
            <a:extLst>
              <a:ext uri="{FF2B5EF4-FFF2-40B4-BE49-F238E27FC236}">
                <a16:creationId xmlns:a16="http://schemas.microsoft.com/office/drawing/2014/main" id="{AB394A67-9E64-4E29-B251-A088CFDF56DC}"/>
              </a:ext>
            </a:extLst>
          </p:cNvPr>
          <p:cNvPicPr>
            <a:picLocks noChangeAspect="1"/>
          </p:cNvPicPr>
          <p:nvPr/>
        </p:nvPicPr>
        <p:blipFill>
          <a:blip r:embed="rId2"/>
          <a:stretch>
            <a:fillRect/>
          </a:stretch>
        </p:blipFill>
        <p:spPr>
          <a:xfrm>
            <a:off x="2628900" y="2638425"/>
            <a:ext cx="6934200" cy="2838450"/>
          </a:xfrm>
          <a:prstGeom prst="rect">
            <a:avLst/>
          </a:prstGeom>
        </p:spPr>
      </p:pic>
    </p:spTree>
    <p:extLst>
      <p:ext uri="{BB962C8B-B14F-4D97-AF65-F5344CB8AC3E}">
        <p14:creationId xmlns:p14="http://schemas.microsoft.com/office/powerpoint/2010/main" val="3306581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0AE84-B8D6-4E7B-B484-84E865BD15DC}"/>
              </a:ext>
            </a:extLst>
          </p:cNvPr>
          <p:cNvSpPr>
            <a:spLocks noGrp="1"/>
          </p:cNvSpPr>
          <p:nvPr>
            <p:ph type="title"/>
          </p:nvPr>
        </p:nvSpPr>
        <p:spPr/>
        <p:txBody>
          <a:bodyPr/>
          <a:lstStyle/>
          <a:p>
            <a:r>
              <a:rPr lang="en-US" dirty="0">
                <a:solidFill>
                  <a:schemeClr val="accent1"/>
                </a:solidFill>
              </a:rPr>
              <a:t>Additional Features </a:t>
            </a:r>
          </a:p>
        </p:txBody>
      </p:sp>
      <p:sp>
        <p:nvSpPr>
          <p:cNvPr id="3" name="Content Placeholder 2">
            <a:extLst>
              <a:ext uri="{FF2B5EF4-FFF2-40B4-BE49-F238E27FC236}">
                <a16:creationId xmlns:a16="http://schemas.microsoft.com/office/drawing/2014/main" id="{7B055EE5-E2F7-4791-87EC-3E8F429ECA18}"/>
              </a:ext>
            </a:extLst>
          </p:cNvPr>
          <p:cNvSpPr>
            <a:spLocks noGrp="1"/>
          </p:cNvSpPr>
          <p:nvPr>
            <p:ph idx="1"/>
          </p:nvPr>
        </p:nvSpPr>
        <p:spPr/>
        <p:txBody>
          <a:bodyPr>
            <a:normAutofit/>
          </a:bodyPr>
          <a:lstStyle/>
          <a:p>
            <a:pPr marL="0" indent="0">
              <a:buNone/>
            </a:pPr>
            <a:r>
              <a:rPr lang="en-US" sz="2000" dirty="0">
                <a:solidFill>
                  <a:schemeClr val="accent1"/>
                </a:solidFill>
              </a:rPr>
              <a:t>In the second half of the lecture, we will discuss the following </a:t>
            </a:r>
            <a:r>
              <a:rPr lang="en-US" sz="2000" b="1" i="1" dirty="0">
                <a:solidFill>
                  <a:srgbClr val="FF0000"/>
                </a:solidFill>
              </a:rPr>
              <a:t>additional features </a:t>
            </a:r>
            <a:r>
              <a:rPr lang="en-US" sz="2000" dirty="0">
                <a:solidFill>
                  <a:schemeClr val="accent1"/>
                </a:solidFill>
              </a:rPr>
              <a:t>provided by the Pthreads library:</a:t>
            </a:r>
          </a:p>
          <a:p>
            <a:pPr lvl="1"/>
            <a:r>
              <a:rPr lang="en-US" sz="2000" dirty="0">
                <a:solidFill>
                  <a:schemeClr val="accent1"/>
                </a:solidFill>
              </a:rPr>
              <a:t>Thread Attributes</a:t>
            </a:r>
          </a:p>
          <a:p>
            <a:pPr lvl="1"/>
            <a:r>
              <a:rPr lang="en-US" sz="2000" dirty="0">
                <a:solidFill>
                  <a:schemeClr val="accent1"/>
                </a:solidFill>
              </a:rPr>
              <a:t>One-Time Initialization</a:t>
            </a:r>
          </a:p>
          <a:p>
            <a:pPr marL="457200" lvl="1" indent="0">
              <a:buNone/>
            </a:pPr>
            <a:endParaRPr lang="en-US" sz="2000" dirty="0">
              <a:solidFill>
                <a:schemeClr val="accent1"/>
              </a:solidFill>
            </a:endParaRPr>
          </a:p>
          <a:p>
            <a:pPr marL="457200" lvl="1" indent="0">
              <a:buNone/>
            </a:pPr>
            <a:endParaRPr lang="en-US" sz="2000" dirty="0">
              <a:solidFill>
                <a:schemeClr val="accent1"/>
              </a:solidFill>
            </a:endParaRPr>
          </a:p>
        </p:txBody>
      </p:sp>
    </p:spTree>
    <p:extLst>
      <p:ext uri="{BB962C8B-B14F-4D97-AF65-F5344CB8AC3E}">
        <p14:creationId xmlns:p14="http://schemas.microsoft.com/office/powerpoint/2010/main" val="80545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B500-6630-4F79-843D-9B013622D7E8}"/>
              </a:ext>
            </a:extLst>
          </p:cNvPr>
          <p:cNvSpPr>
            <a:spLocks noGrp="1"/>
          </p:cNvSpPr>
          <p:nvPr>
            <p:ph type="title"/>
          </p:nvPr>
        </p:nvSpPr>
        <p:spPr/>
        <p:txBody>
          <a:bodyPr/>
          <a:lstStyle/>
          <a:p>
            <a:r>
              <a:rPr lang="en-US" dirty="0">
                <a:solidFill>
                  <a:schemeClr val="accent1"/>
                </a:solidFill>
              </a:rPr>
              <a:t>Thread Attributes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1282502-6020-4802-87F0-F4C98211BBCB}"/>
                  </a:ext>
                </a:extLst>
              </p:cNvPr>
              <p:cNvSpPr>
                <a:spLocks noGrp="1"/>
              </p:cNvSpPr>
              <p:nvPr>
                <p:ph idx="1"/>
              </p:nvPr>
            </p:nvSpPr>
            <p:spPr/>
            <p:txBody>
              <a:bodyPr>
                <a:normAutofit/>
              </a:bodyPr>
              <a:lstStyle/>
              <a:p>
                <a:pPr marL="0" indent="0">
                  <a:buNone/>
                </a:pPr>
                <a:r>
                  <a:rPr lang="en-US" sz="2000" dirty="0">
                    <a:solidFill>
                      <a:schemeClr val="accent1"/>
                    </a:solidFill>
                  </a:rPr>
                  <a:t>Threads have certain properties, called </a:t>
                </a:r>
                <a:r>
                  <a:rPr lang="en-US" sz="2000" b="1" i="1" dirty="0">
                    <a:solidFill>
                      <a:srgbClr val="FF0000"/>
                    </a:solidFill>
                  </a:rPr>
                  <a:t>attributes</a:t>
                </a:r>
                <a:r>
                  <a:rPr lang="en-US" sz="2000" dirty="0">
                    <a:solidFill>
                      <a:schemeClr val="accent1"/>
                    </a:solidFill>
                  </a:rPr>
                  <a:t>, that you can request through the Pthread library.</a:t>
                </a:r>
              </a:p>
              <a:p>
                <a:pPr marL="0" indent="0">
                  <a:buNone/>
                </a:pPr>
                <a:r>
                  <a:rPr lang="en-US" sz="2000" dirty="0">
                    <a:solidFill>
                      <a:schemeClr val="accent1"/>
                    </a:solidFill>
                  </a:rPr>
                  <a:t>The Pthread standard defines attributes that determine the following characteristics of any given thread:</a:t>
                </a:r>
              </a:p>
              <a:p>
                <a:pPr lvl="1"/>
                <a:r>
                  <a:rPr lang="en-US" sz="2000" dirty="0">
                    <a:solidFill>
                      <a:schemeClr val="accent1"/>
                    </a:solidFill>
                  </a:rPr>
                  <a:t>Whether the thread is </a:t>
                </a:r>
                <a:r>
                  <a:rPr lang="en-US" sz="2000" b="1" i="1" dirty="0">
                    <a:solidFill>
                      <a:srgbClr val="FF0000"/>
                    </a:solidFill>
                  </a:rPr>
                  <a:t>detached</a:t>
                </a:r>
                <a:r>
                  <a:rPr lang="en-US" sz="2000" dirty="0">
                    <a:solidFill>
                      <a:schemeClr val="accent1"/>
                    </a:solidFill>
                  </a:rPr>
                  <a:t> or </a:t>
                </a:r>
                <a:r>
                  <a:rPr lang="en-US" sz="2000" b="1" i="1" dirty="0">
                    <a:solidFill>
                      <a:srgbClr val="FF0000"/>
                    </a:solidFill>
                  </a:rPr>
                  <a:t>joinable</a:t>
                </a:r>
                <a:r>
                  <a:rPr lang="en-US" sz="2000" dirty="0">
                    <a:solidFill>
                      <a:schemeClr val="accent1"/>
                    </a:solidFill>
                  </a:rPr>
                  <a:t>:</a:t>
                </a:r>
              </a:p>
              <a:p>
                <a:pPr lvl="2"/>
                <a:r>
                  <a:rPr lang="en-US" dirty="0">
                    <a:solidFill>
                      <a:schemeClr val="accent1"/>
                    </a:solidFill>
                  </a:rPr>
                  <a:t>All Pthread implementations provide this attribute.</a:t>
                </a:r>
              </a:p>
              <a:p>
                <a:pPr lvl="1"/>
                <a:r>
                  <a:rPr lang="en-US" sz="2000" dirty="0">
                    <a:solidFill>
                      <a:schemeClr val="accent1"/>
                    </a:solidFill>
                  </a:rPr>
                  <a:t>Size of the thread’s </a:t>
                </a:r>
                <a:r>
                  <a:rPr lang="en-US" sz="2000" b="1" i="1" dirty="0">
                    <a:solidFill>
                      <a:srgbClr val="FF0000"/>
                    </a:solidFill>
                  </a:rPr>
                  <a:t>private stack</a:t>
                </a:r>
                <a:r>
                  <a:rPr lang="en-US" sz="2000" dirty="0">
                    <a:solidFill>
                      <a:schemeClr val="accent1"/>
                    </a:solidFill>
                  </a:rPr>
                  <a:t>:</a:t>
                </a:r>
              </a:p>
              <a:p>
                <a:pPr lvl="2"/>
                <a:r>
                  <a:rPr lang="en-US" dirty="0">
                    <a:solidFill>
                      <a:schemeClr val="accent1"/>
                    </a:solidFill>
                  </a:rPr>
                  <a:t>An implementation provides this attribute if </a:t>
                </a:r>
                <a14:m>
                  <m:oMath xmlns:m="http://schemas.openxmlformats.org/officeDocument/2006/math">
                    <m:r>
                      <a:rPr lang="en-US" i="1" dirty="0" smtClean="0">
                        <a:solidFill>
                          <a:schemeClr val="tx1"/>
                        </a:solidFill>
                        <a:latin typeface="Cambria Math" panose="02040503050406030204" pitchFamily="18" charset="0"/>
                      </a:rPr>
                      <m:t>_</m:t>
                    </m:r>
                    <m:r>
                      <a:rPr lang="en-US" i="1" dirty="0">
                        <a:solidFill>
                          <a:schemeClr val="tx1"/>
                        </a:solidFill>
                        <a:latin typeface="Cambria Math" panose="02040503050406030204" pitchFamily="18" charset="0"/>
                      </a:rPr>
                      <m:t>𝑃𝑂𝑆𝐼𝑋</m:t>
                    </m:r>
                    <m:r>
                      <a:rPr lang="en-US" i="1" dirty="0">
                        <a:solidFill>
                          <a:schemeClr val="tx1"/>
                        </a:solidFill>
                        <a:latin typeface="Cambria Math" panose="02040503050406030204" pitchFamily="18" charset="0"/>
                      </a:rPr>
                      <m:t>_</m:t>
                    </m:r>
                    <m:r>
                      <a:rPr lang="en-US" i="1" dirty="0">
                        <a:solidFill>
                          <a:schemeClr val="tx1"/>
                        </a:solidFill>
                        <a:latin typeface="Cambria Math" panose="02040503050406030204" pitchFamily="18" charset="0"/>
                      </a:rPr>
                      <m:t>𝑇𝐻𝑅𝐸𝐴𝐷</m:t>
                    </m:r>
                    <m:r>
                      <a:rPr lang="en-US" i="1" dirty="0">
                        <a:solidFill>
                          <a:schemeClr val="tx1"/>
                        </a:solidFill>
                        <a:latin typeface="Cambria Math" panose="02040503050406030204" pitchFamily="18" charset="0"/>
                      </a:rPr>
                      <m:t>_</m:t>
                    </m:r>
                    <m:r>
                      <a:rPr lang="en-US" i="1" dirty="0">
                        <a:solidFill>
                          <a:schemeClr val="tx1"/>
                        </a:solidFill>
                        <a:latin typeface="Cambria Math" panose="02040503050406030204" pitchFamily="18" charset="0"/>
                      </a:rPr>
                      <m:t>𝐴𝑇𝑇𝑅</m:t>
                    </m:r>
                    <m:r>
                      <a:rPr lang="en-US" i="1" dirty="0">
                        <a:solidFill>
                          <a:schemeClr val="tx1"/>
                        </a:solidFill>
                        <a:latin typeface="Cambria Math" panose="02040503050406030204" pitchFamily="18" charset="0"/>
                      </a:rPr>
                      <m:t>_</m:t>
                    </m:r>
                    <m:r>
                      <a:rPr lang="en-US" i="1" dirty="0">
                        <a:solidFill>
                          <a:schemeClr val="tx1"/>
                        </a:solidFill>
                        <a:latin typeface="Cambria Math" panose="02040503050406030204" pitchFamily="18" charset="0"/>
                      </a:rPr>
                      <m:t>𝑆𝑇𝐴𝐶𝐾𝑆𝐼𝑍𝐸</m:t>
                    </m:r>
                  </m:oMath>
                </a14:m>
                <a:r>
                  <a:rPr lang="en-US" dirty="0">
                    <a:solidFill>
                      <a:schemeClr val="tx1"/>
                    </a:solidFill>
                  </a:rPr>
                  <a:t> </a:t>
                </a:r>
                <a:r>
                  <a:rPr lang="en-US" dirty="0">
                    <a:solidFill>
                      <a:schemeClr val="accent1"/>
                    </a:solidFill>
                  </a:rPr>
                  <a:t>compile-time constant is defined.</a:t>
                </a:r>
              </a:p>
              <a:p>
                <a:pPr lvl="1"/>
                <a:r>
                  <a:rPr lang="en-US" sz="2000" dirty="0">
                    <a:solidFill>
                      <a:schemeClr val="accent1"/>
                    </a:solidFill>
                  </a:rPr>
                  <a:t>Location of the thread’s </a:t>
                </a:r>
                <a:r>
                  <a:rPr lang="en-US" sz="2000" b="1" i="1" dirty="0">
                    <a:solidFill>
                      <a:srgbClr val="FF0000"/>
                    </a:solidFill>
                  </a:rPr>
                  <a:t>private stack</a:t>
                </a:r>
                <a:r>
                  <a:rPr lang="en-US" sz="2000" dirty="0">
                    <a:solidFill>
                      <a:schemeClr val="accent1"/>
                    </a:solidFill>
                  </a:rPr>
                  <a:t>:</a:t>
                </a:r>
              </a:p>
              <a:p>
                <a:pPr lvl="2"/>
                <a:r>
                  <a:rPr lang="en-US" dirty="0">
                    <a:solidFill>
                      <a:schemeClr val="accent1"/>
                    </a:solidFill>
                  </a:rPr>
                  <a:t>An implementation provides this attribute if </a:t>
                </a:r>
                <a14:m>
                  <m:oMath xmlns:m="http://schemas.openxmlformats.org/officeDocument/2006/math">
                    <m:r>
                      <a:rPr lang="en-US" i="1" dirty="0" smtClean="0">
                        <a:solidFill>
                          <a:schemeClr val="tx1"/>
                        </a:solidFill>
                        <a:latin typeface="Cambria Math" panose="02040503050406030204" pitchFamily="18" charset="0"/>
                      </a:rPr>
                      <m:t>_</m:t>
                    </m:r>
                    <m:r>
                      <a:rPr lang="en-US" i="1" dirty="0">
                        <a:solidFill>
                          <a:schemeClr val="tx1"/>
                        </a:solidFill>
                        <a:latin typeface="Cambria Math" panose="02040503050406030204" pitchFamily="18" charset="0"/>
                      </a:rPr>
                      <m:t>𝑃𝑂𝑆𝐼𝑋</m:t>
                    </m:r>
                    <m:r>
                      <a:rPr lang="en-US" i="1" dirty="0">
                        <a:solidFill>
                          <a:schemeClr val="tx1"/>
                        </a:solidFill>
                        <a:latin typeface="Cambria Math" panose="02040503050406030204" pitchFamily="18" charset="0"/>
                      </a:rPr>
                      <m:t>_</m:t>
                    </m:r>
                    <m:r>
                      <a:rPr lang="en-US" i="1" dirty="0">
                        <a:solidFill>
                          <a:schemeClr val="tx1"/>
                        </a:solidFill>
                        <a:latin typeface="Cambria Math" panose="02040503050406030204" pitchFamily="18" charset="0"/>
                      </a:rPr>
                      <m:t>𝑇𝐻𝑅𝐸𝐴𝐷</m:t>
                    </m:r>
                    <m:r>
                      <a:rPr lang="en-US" i="1" dirty="0">
                        <a:solidFill>
                          <a:schemeClr val="tx1"/>
                        </a:solidFill>
                        <a:latin typeface="Cambria Math" panose="02040503050406030204" pitchFamily="18" charset="0"/>
                      </a:rPr>
                      <m:t>_</m:t>
                    </m:r>
                    <m:r>
                      <a:rPr lang="en-US" i="1" dirty="0">
                        <a:solidFill>
                          <a:schemeClr val="tx1"/>
                        </a:solidFill>
                        <a:latin typeface="Cambria Math" panose="02040503050406030204" pitchFamily="18" charset="0"/>
                      </a:rPr>
                      <m:t>𝐴𝑇𝑇𝑅</m:t>
                    </m:r>
                    <m:r>
                      <a:rPr lang="en-US" i="1" dirty="0">
                        <a:solidFill>
                          <a:schemeClr val="tx1"/>
                        </a:solidFill>
                        <a:latin typeface="Cambria Math" panose="02040503050406030204" pitchFamily="18" charset="0"/>
                      </a:rPr>
                      <m:t>_</m:t>
                    </m:r>
                    <m:r>
                      <a:rPr lang="en-US" i="1" dirty="0">
                        <a:solidFill>
                          <a:schemeClr val="tx1"/>
                        </a:solidFill>
                        <a:latin typeface="Cambria Math" panose="02040503050406030204" pitchFamily="18" charset="0"/>
                      </a:rPr>
                      <m:t>𝑆𝑇𝐴𝐶𝐾𝐴𝐷𝐷𝑅</m:t>
                    </m:r>
                  </m:oMath>
                </a14:m>
                <a:r>
                  <a:rPr lang="en-US" dirty="0">
                    <a:solidFill>
                      <a:schemeClr val="tx1"/>
                    </a:solidFill>
                  </a:rPr>
                  <a:t> </a:t>
                </a:r>
                <a:r>
                  <a:rPr lang="en-US" dirty="0">
                    <a:solidFill>
                      <a:schemeClr val="accent1"/>
                    </a:solidFill>
                  </a:rPr>
                  <a:t>compile-time constant is defined.</a:t>
                </a:r>
              </a:p>
              <a:p>
                <a:pPr lvl="1"/>
                <a:endParaRPr lang="en-US" sz="2000" dirty="0">
                  <a:solidFill>
                    <a:schemeClr val="accent1"/>
                  </a:solidFill>
                </a:endParaRPr>
              </a:p>
            </p:txBody>
          </p:sp>
        </mc:Choice>
        <mc:Fallback>
          <p:sp>
            <p:nvSpPr>
              <p:cNvPr id="3" name="Content Placeholder 2">
                <a:extLst>
                  <a:ext uri="{FF2B5EF4-FFF2-40B4-BE49-F238E27FC236}">
                    <a16:creationId xmlns:a16="http://schemas.microsoft.com/office/drawing/2014/main" id="{71282502-6020-4802-87F0-F4C98211BBCB}"/>
                  </a:ext>
                </a:extLst>
              </p:cNvPr>
              <p:cNvSpPr>
                <a:spLocks noGrp="1" noRot="1" noChangeAspect="1" noMove="1" noResize="1" noEditPoints="1" noAdjustHandles="1" noChangeArrowheads="1" noChangeShapeType="1" noTextEdit="1"/>
              </p:cNvSpPr>
              <p:nvPr>
                <p:ph idx="1"/>
              </p:nvPr>
            </p:nvSpPr>
            <p:spPr>
              <a:blipFill>
                <a:blip r:embed="rId2"/>
                <a:stretch>
                  <a:fillRect l="-638" t="-1401" r="-116"/>
                </a:stretch>
              </a:blipFill>
            </p:spPr>
            <p:txBody>
              <a:bodyPr/>
              <a:lstStyle/>
              <a:p>
                <a:r>
                  <a:rPr lang="en-US">
                    <a:noFill/>
                  </a:rPr>
                  <a:t> </a:t>
                </a:r>
              </a:p>
            </p:txBody>
          </p:sp>
        </mc:Fallback>
      </mc:AlternateContent>
    </p:spTree>
    <p:extLst>
      <p:ext uri="{BB962C8B-B14F-4D97-AF65-F5344CB8AC3E}">
        <p14:creationId xmlns:p14="http://schemas.microsoft.com/office/powerpoint/2010/main" val="1112600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E72FC-8F54-465E-92A3-039A7F001894}"/>
              </a:ext>
            </a:extLst>
          </p:cNvPr>
          <p:cNvSpPr>
            <a:spLocks noGrp="1"/>
          </p:cNvSpPr>
          <p:nvPr>
            <p:ph type="title"/>
          </p:nvPr>
        </p:nvSpPr>
        <p:spPr/>
        <p:txBody>
          <a:bodyPr/>
          <a:lstStyle/>
          <a:p>
            <a:r>
              <a:rPr lang="en-US" dirty="0">
                <a:solidFill>
                  <a:schemeClr val="accent1"/>
                </a:solidFill>
              </a:rPr>
              <a:t>Thread Attributes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C830959-BE0E-4759-9C35-1E16AC8FB0F3}"/>
                  </a:ext>
                </a:extLst>
              </p:cNvPr>
              <p:cNvSpPr>
                <a:spLocks noGrp="1"/>
              </p:cNvSpPr>
              <p:nvPr>
                <p:ph idx="1"/>
              </p:nvPr>
            </p:nvSpPr>
            <p:spPr/>
            <p:txBody>
              <a:bodyPr>
                <a:normAutofit/>
              </a:bodyPr>
              <a:lstStyle/>
              <a:p>
                <a:pPr marL="0" indent="0">
                  <a:buNone/>
                </a:pPr>
                <a:r>
                  <a:rPr lang="en-US" sz="2000" dirty="0">
                    <a:solidFill>
                      <a:schemeClr val="accent1"/>
                    </a:solidFill>
                  </a:rPr>
                  <a:t>As we mentioned in the last lecture, a thread is created with a set of </a:t>
                </a:r>
                <a:r>
                  <a:rPr lang="en-US" sz="2000" b="1" i="1" dirty="0">
                    <a:solidFill>
                      <a:srgbClr val="FF0000"/>
                    </a:solidFill>
                  </a:rPr>
                  <a:t>default attributes</a:t>
                </a:r>
                <a:r>
                  <a:rPr lang="en-US" sz="2000" dirty="0">
                    <a:solidFill>
                      <a:schemeClr val="accent1"/>
                    </a:solidFill>
                  </a:rPr>
                  <a:t>.</a:t>
                </a:r>
              </a:p>
              <a:p>
                <a:pPr marL="0" indent="0">
                  <a:buNone/>
                </a:pPr>
                <a:endParaRPr lang="en-US" sz="2000" dirty="0">
                  <a:solidFill>
                    <a:schemeClr val="accent1"/>
                  </a:solidFill>
                </a:endParaRPr>
              </a:p>
              <a:p>
                <a:pPr marL="0" indent="0">
                  <a:buNone/>
                </a:pPr>
                <a:r>
                  <a:rPr lang="en-US" sz="2000" dirty="0">
                    <a:solidFill>
                      <a:schemeClr val="accent1"/>
                    </a:solidFill>
                  </a:rPr>
                  <a:t>So far, we have been using the default thread attributes by passing </a:t>
                </a:r>
                <a14:m>
                  <m:oMath xmlns:m="http://schemas.openxmlformats.org/officeDocument/2006/math">
                    <m:r>
                      <a:rPr lang="en-US" sz="2000" b="0" i="1" smtClean="0">
                        <a:solidFill>
                          <a:schemeClr val="tx1"/>
                        </a:solidFill>
                        <a:latin typeface="Cambria Math" panose="02040503050406030204" pitchFamily="18" charset="0"/>
                      </a:rPr>
                      <m:t>𝑁𝑈𝐿𝐿</m:t>
                    </m:r>
                  </m:oMath>
                </a14:m>
                <a:r>
                  <a:rPr lang="en-US" sz="2000" dirty="0">
                    <a:solidFill>
                      <a:schemeClr val="accent1"/>
                    </a:solidFill>
                  </a:rPr>
                  <a:t> as an attribute parameter to 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𝑐𝑟𝑒𝑎𝑡𝑒</m:t>
                    </m:r>
                    <m:r>
                      <a:rPr lang="en-US" sz="2000" b="0" i="1" smtClean="0">
                        <a:solidFill>
                          <a:schemeClr val="tx1"/>
                        </a:solidFill>
                        <a:latin typeface="Cambria Math" panose="02040503050406030204" pitchFamily="18" charset="0"/>
                      </a:rPr>
                      <m:t>()</m:t>
                    </m:r>
                  </m:oMath>
                </a14:m>
                <a:r>
                  <a:rPr lang="en-US" sz="2000" dirty="0">
                    <a:solidFill>
                      <a:schemeClr val="tx1"/>
                    </a:solidFill>
                  </a:rPr>
                  <a:t> </a:t>
                </a:r>
                <a:r>
                  <a:rPr lang="en-US" sz="2000" dirty="0">
                    <a:solidFill>
                      <a:schemeClr val="accent1"/>
                    </a:solidFill>
                  </a:rPr>
                  <a:t>call.</a:t>
                </a:r>
              </a:p>
              <a:p>
                <a:pPr marL="0" indent="0">
                  <a:buNone/>
                </a:pPr>
                <a:endParaRPr lang="en-US" sz="2000" dirty="0">
                  <a:solidFill>
                    <a:schemeClr val="accent1"/>
                  </a:solidFill>
                </a:endParaRPr>
              </a:p>
              <a:p>
                <a:pPr marL="0" indent="0">
                  <a:buNone/>
                </a:pPr>
                <a:r>
                  <a:rPr lang="en-US" sz="2000" dirty="0">
                    <a:solidFill>
                      <a:schemeClr val="accent1"/>
                    </a:solidFill>
                  </a:rPr>
                  <a:t>To set a thread’s attributes to something other than the default, we must perform the following steps:</a:t>
                </a:r>
              </a:p>
              <a:p>
                <a:pPr lvl="1"/>
                <a:r>
                  <a:rPr lang="en-US" sz="2000" dirty="0">
                    <a:solidFill>
                      <a:schemeClr val="accent1"/>
                    </a:solidFill>
                  </a:rPr>
                  <a:t>Define an attributes object of type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𝑎𝑡𝑡𝑟</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m:t>
                    </m:r>
                  </m:oMath>
                </a14:m>
                <a:r>
                  <a:rPr lang="en-US" sz="2000" dirty="0">
                    <a:solidFill>
                      <a:schemeClr val="accent1"/>
                    </a:solidFill>
                  </a:rPr>
                  <a:t>	</a:t>
                </a:r>
              </a:p>
              <a:p>
                <a:pPr lvl="1"/>
                <a:r>
                  <a:rPr lang="en-US" sz="2000" dirty="0">
                    <a:solidFill>
                      <a:schemeClr val="accent1"/>
                    </a:solidFill>
                  </a:rPr>
                  <a:t>Call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𝑎𝑡𝑡𝑟</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𝑖𝑛𝑖𝑡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to initialize the attributes object</a:t>
                </a:r>
              </a:p>
              <a:p>
                <a:pPr lvl="1"/>
                <a:r>
                  <a:rPr lang="en-US" sz="2000" dirty="0">
                    <a:solidFill>
                      <a:schemeClr val="accent1"/>
                    </a:solidFill>
                  </a:rPr>
                  <a:t>Make calls to specific Pthread functions to set individual attributes in the attributes object</a:t>
                </a:r>
              </a:p>
              <a:p>
                <a:pPr lvl="1"/>
                <a:r>
                  <a:rPr lang="en-US" sz="2000" dirty="0">
                    <a:solidFill>
                      <a:schemeClr val="accent1"/>
                    </a:solidFill>
                  </a:rPr>
                  <a:t>Specify the fully initialized attributes object to 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𝑐𝑟𝑒𝑎𝑡𝑒</m:t>
                    </m:r>
                    <m:r>
                      <a:rPr lang="en-US" sz="2000" b="0" i="1" smtClean="0">
                        <a:solidFill>
                          <a:schemeClr val="tx1"/>
                        </a:solidFill>
                        <a:latin typeface="Cambria Math" panose="02040503050406030204" pitchFamily="18" charset="0"/>
                      </a:rPr>
                      <m:t>()</m:t>
                    </m:r>
                  </m:oMath>
                </a14:m>
                <a:r>
                  <a:rPr lang="en-US" sz="2000" dirty="0">
                    <a:solidFill>
                      <a:schemeClr val="accent1"/>
                    </a:solidFill>
                  </a:rPr>
                  <a:t> call that creates the thread</a:t>
                </a:r>
              </a:p>
            </p:txBody>
          </p:sp>
        </mc:Choice>
        <mc:Fallback>
          <p:sp>
            <p:nvSpPr>
              <p:cNvPr id="3" name="Content Placeholder 2">
                <a:extLst>
                  <a:ext uri="{FF2B5EF4-FFF2-40B4-BE49-F238E27FC236}">
                    <a16:creationId xmlns:a16="http://schemas.microsoft.com/office/drawing/2014/main" id="{7C830959-BE0E-4759-9C35-1E16AC8FB0F3}"/>
                  </a:ext>
                </a:extLst>
              </p:cNvPr>
              <p:cNvSpPr>
                <a:spLocks noGrp="1" noRot="1" noChangeAspect="1" noMove="1" noResize="1" noEditPoints="1" noAdjustHandles="1" noChangeArrowheads="1" noChangeShapeType="1" noTextEdit="1"/>
              </p:cNvSpPr>
              <p:nvPr>
                <p:ph idx="1"/>
              </p:nvPr>
            </p:nvSpPr>
            <p:spPr>
              <a:blipFill>
                <a:blip r:embed="rId2"/>
                <a:stretch>
                  <a:fillRect l="-638" t="-1401" r="-406"/>
                </a:stretch>
              </a:blipFill>
            </p:spPr>
            <p:txBody>
              <a:bodyPr/>
              <a:lstStyle/>
              <a:p>
                <a:r>
                  <a:rPr lang="en-US">
                    <a:noFill/>
                  </a:rPr>
                  <a:t> </a:t>
                </a:r>
              </a:p>
            </p:txBody>
          </p:sp>
        </mc:Fallback>
      </mc:AlternateContent>
    </p:spTree>
    <p:extLst>
      <p:ext uri="{BB962C8B-B14F-4D97-AF65-F5344CB8AC3E}">
        <p14:creationId xmlns:p14="http://schemas.microsoft.com/office/powerpoint/2010/main" val="4195722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6E22-391D-4A9A-90A5-D20F63FF4DDC}"/>
              </a:ext>
            </a:extLst>
          </p:cNvPr>
          <p:cNvSpPr>
            <a:spLocks noGrp="1"/>
          </p:cNvSpPr>
          <p:nvPr>
            <p:ph type="title"/>
          </p:nvPr>
        </p:nvSpPr>
        <p:spPr/>
        <p:txBody>
          <a:bodyPr/>
          <a:lstStyle/>
          <a:p>
            <a:r>
              <a:rPr lang="en-US" dirty="0">
                <a:solidFill>
                  <a:schemeClr val="accent1"/>
                </a:solidFill>
              </a:rPr>
              <a:t>Thread Attributes: Stack Size</a:t>
            </a:r>
          </a:p>
        </p:txBody>
      </p:sp>
      <p:sp>
        <p:nvSpPr>
          <p:cNvPr id="3" name="Content Placeholder 2">
            <a:extLst>
              <a:ext uri="{FF2B5EF4-FFF2-40B4-BE49-F238E27FC236}">
                <a16:creationId xmlns:a16="http://schemas.microsoft.com/office/drawing/2014/main" id="{7A046EB7-80BD-4C38-9248-9600ABDBE10A}"/>
              </a:ext>
            </a:extLst>
          </p:cNvPr>
          <p:cNvSpPr>
            <a:spLocks noGrp="1"/>
          </p:cNvSpPr>
          <p:nvPr>
            <p:ph idx="1"/>
          </p:nvPr>
        </p:nvSpPr>
        <p:spPr/>
        <p:txBody>
          <a:bodyPr>
            <a:normAutofit/>
          </a:bodyPr>
          <a:lstStyle/>
          <a:p>
            <a:pPr marL="0" indent="0">
              <a:buNone/>
            </a:pPr>
            <a:r>
              <a:rPr lang="en-US" sz="2000" dirty="0">
                <a:solidFill>
                  <a:schemeClr val="accent1"/>
                </a:solidFill>
              </a:rPr>
              <a:t>A thread uses its </a:t>
            </a:r>
            <a:r>
              <a:rPr lang="en-US" sz="2000" b="1" i="1" dirty="0">
                <a:solidFill>
                  <a:srgbClr val="FF0000"/>
                </a:solidFill>
              </a:rPr>
              <a:t>stack </a:t>
            </a:r>
            <a:r>
              <a:rPr lang="en-US" sz="2000" dirty="0">
                <a:solidFill>
                  <a:schemeClr val="accent1"/>
                </a:solidFill>
              </a:rPr>
              <a:t>to store local variables for each routine that it has called (but not yet exited) to its current point of execution.</a:t>
            </a:r>
          </a:p>
          <a:p>
            <a:pPr lvl="1"/>
            <a:r>
              <a:rPr lang="en-US" sz="2000" dirty="0">
                <a:solidFill>
                  <a:schemeClr val="accent1"/>
                </a:solidFill>
              </a:rPr>
              <a:t>The thread also leaves various pieces of routine context information on the stack so that it can find its way back to the caller routine when it returns from the current one</a:t>
            </a:r>
          </a:p>
          <a:p>
            <a:pPr marL="457200" lvl="1" indent="0">
              <a:buNone/>
            </a:pPr>
            <a:endParaRPr lang="en-US" sz="2000" dirty="0">
              <a:solidFill>
                <a:schemeClr val="accent1"/>
              </a:solidFill>
            </a:endParaRPr>
          </a:p>
          <a:p>
            <a:pPr marL="0" indent="0">
              <a:buNone/>
            </a:pPr>
            <a:r>
              <a:rPr lang="en-US" sz="2000" b="1" i="1" dirty="0">
                <a:solidFill>
                  <a:srgbClr val="FF0000"/>
                </a:solidFill>
              </a:rPr>
              <a:t>Two factors </a:t>
            </a:r>
            <a:r>
              <a:rPr lang="en-US" sz="2000" dirty="0">
                <a:solidFill>
                  <a:schemeClr val="accent1"/>
                </a:solidFill>
              </a:rPr>
              <a:t>can affect whether a thread will have enough room on its stack:</a:t>
            </a:r>
          </a:p>
          <a:p>
            <a:pPr lvl="1"/>
            <a:r>
              <a:rPr lang="en-US" sz="2000" dirty="0">
                <a:solidFill>
                  <a:schemeClr val="accent1"/>
                </a:solidFill>
              </a:rPr>
              <a:t>The total memory required by all the local variables created during each routine call</a:t>
            </a:r>
          </a:p>
          <a:p>
            <a:pPr lvl="1"/>
            <a:r>
              <a:rPr lang="en-US" sz="2000" dirty="0">
                <a:solidFill>
                  <a:schemeClr val="accent1"/>
                </a:solidFill>
              </a:rPr>
              <a:t>The number of routines that may be in its call chain at any one time</a:t>
            </a:r>
          </a:p>
          <a:p>
            <a:pPr marL="457200" lvl="1" indent="0">
              <a:buNone/>
            </a:pPr>
            <a:endParaRPr lang="en-US" sz="2000" dirty="0">
              <a:solidFill>
                <a:schemeClr val="accent1"/>
              </a:solidFill>
            </a:endParaRPr>
          </a:p>
          <a:p>
            <a:pPr marL="0" indent="0">
              <a:buNone/>
            </a:pPr>
            <a:r>
              <a:rPr lang="en-US" sz="2000" dirty="0">
                <a:solidFill>
                  <a:schemeClr val="accent1"/>
                </a:solidFill>
              </a:rPr>
              <a:t>Even a single-thread program can sometimes run out of stack space.</a:t>
            </a:r>
          </a:p>
          <a:p>
            <a:pPr lvl="1"/>
            <a:r>
              <a:rPr lang="en-US" sz="2000" dirty="0">
                <a:solidFill>
                  <a:schemeClr val="accent1"/>
                </a:solidFill>
              </a:rPr>
              <a:t>An individual thread’s stack is much smaller than that devoted to the entire process </a:t>
            </a:r>
          </a:p>
          <a:p>
            <a:pPr marL="0" indent="0">
              <a:buNone/>
            </a:pPr>
            <a:endParaRPr lang="en-US" sz="2000" dirty="0">
              <a:solidFill>
                <a:schemeClr val="accent1"/>
              </a:solidFill>
            </a:endParaRPr>
          </a:p>
        </p:txBody>
      </p:sp>
    </p:spTree>
    <p:extLst>
      <p:ext uri="{BB962C8B-B14F-4D97-AF65-F5344CB8AC3E}">
        <p14:creationId xmlns:p14="http://schemas.microsoft.com/office/powerpoint/2010/main" val="4048773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6E22-391D-4A9A-90A5-D20F63FF4DDC}"/>
              </a:ext>
            </a:extLst>
          </p:cNvPr>
          <p:cNvSpPr>
            <a:spLocks noGrp="1"/>
          </p:cNvSpPr>
          <p:nvPr>
            <p:ph type="title"/>
          </p:nvPr>
        </p:nvSpPr>
        <p:spPr/>
        <p:txBody>
          <a:bodyPr/>
          <a:lstStyle/>
          <a:p>
            <a:r>
              <a:rPr lang="en-US" dirty="0">
                <a:solidFill>
                  <a:schemeClr val="accent1"/>
                </a:solidFill>
              </a:rPr>
              <a:t>Thread Attributes: Stack Size</a:t>
            </a:r>
          </a:p>
        </p:txBody>
      </p:sp>
      <p:sp>
        <p:nvSpPr>
          <p:cNvPr id="3" name="Content Placeholder 2">
            <a:extLst>
              <a:ext uri="{FF2B5EF4-FFF2-40B4-BE49-F238E27FC236}">
                <a16:creationId xmlns:a16="http://schemas.microsoft.com/office/drawing/2014/main" id="{7A046EB7-80BD-4C38-9248-9600ABDBE10A}"/>
              </a:ext>
            </a:extLst>
          </p:cNvPr>
          <p:cNvSpPr>
            <a:spLocks noGrp="1"/>
          </p:cNvSpPr>
          <p:nvPr>
            <p:ph idx="1"/>
          </p:nvPr>
        </p:nvSpPr>
        <p:spPr/>
        <p:txBody>
          <a:bodyPr>
            <a:normAutofit/>
          </a:bodyPr>
          <a:lstStyle/>
          <a:p>
            <a:pPr marL="0" indent="0">
              <a:buNone/>
            </a:pPr>
            <a:r>
              <a:rPr lang="en-US" sz="2000" dirty="0">
                <a:solidFill>
                  <a:schemeClr val="accent1"/>
                </a:solidFill>
              </a:rPr>
              <a:t>With a </a:t>
            </a:r>
            <a:r>
              <a:rPr lang="en-US" sz="2000" b="1" i="1" dirty="0">
                <a:solidFill>
                  <a:srgbClr val="FF0000"/>
                </a:solidFill>
              </a:rPr>
              <a:t>process</a:t>
            </a:r>
            <a:r>
              <a:rPr lang="en-US" sz="2000" dirty="0">
                <a:solidFill>
                  <a:schemeClr val="accent1"/>
                </a:solidFill>
              </a:rPr>
              <a:t>, the amount of virtual address space is fixed.</a:t>
            </a:r>
          </a:p>
          <a:p>
            <a:pPr lvl="1"/>
            <a:r>
              <a:rPr lang="en-US" sz="2000" dirty="0">
                <a:solidFill>
                  <a:schemeClr val="accent1"/>
                </a:solidFill>
              </a:rPr>
              <a:t>Since there is only one stack, its size usually isn’t a problem. </a:t>
            </a:r>
          </a:p>
          <a:p>
            <a:pPr marL="0" indent="0">
              <a:buNone/>
            </a:pPr>
            <a:endParaRPr lang="en-US" sz="2000" dirty="0">
              <a:solidFill>
                <a:schemeClr val="accent1"/>
              </a:solidFill>
            </a:endParaRPr>
          </a:p>
          <a:p>
            <a:pPr marL="0" indent="0">
              <a:buNone/>
            </a:pPr>
            <a:r>
              <a:rPr lang="en-US" sz="2000" dirty="0">
                <a:solidFill>
                  <a:schemeClr val="accent1"/>
                </a:solidFill>
              </a:rPr>
              <a:t>With </a:t>
            </a:r>
            <a:r>
              <a:rPr lang="en-US" sz="2000" b="1" i="1" dirty="0">
                <a:solidFill>
                  <a:srgbClr val="FF0000"/>
                </a:solidFill>
              </a:rPr>
              <a:t>threads</a:t>
            </a:r>
            <a:r>
              <a:rPr lang="en-US" sz="2000" dirty="0">
                <a:solidFill>
                  <a:schemeClr val="accent1"/>
                </a:solidFill>
              </a:rPr>
              <a:t>, however, the same amount of virtual address space must be shared by all the thread stacks. </a:t>
            </a:r>
          </a:p>
          <a:p>
            <a:pPr lvl="1"/>
            <a:r>
              <a:rPr lang="en-US" sz="2000" dirty="0">
                <a:solidFill>
                  <a:schemeClr val="accent1"/>
                </a:solidFill>
              </a:rPr>
              <a:t>You might have to reduce your default thread stack size if your application uses so many threads that the cumulative size of their stacks exceeds the available virtual address space.</a:t>
            </a:r>
          </a:p>
          <a:p>
            <a:pPr marL="457200" lvl="1" indent="0">
              <a:buNone/>
            </a:pPr>
            <a:endParaRPr lang="en-US" sz="2000" dirty="0">
              <a:solidFill>
                <a:schemeClr val="accent1"/>
              </a:solidFill>
            </a:endParaRPr>
          </a:p>
          <a:p>
            <a:pPr lvl="1"/>
            <a:r>
              <a:rPr lang="en-US" sz="2000" dirty="0">
                <a:solidFill>
                  <a:schemeClr val="accent1"/>
                </a:solidFill>
              </a:rPr>
              <a:t> On the other hand, if your threads call functions that allocate large local variables or call functions many stack frames deep, you might need more than the default stack size.</a:t>
            </a:r>
          </a:p>
        </p:txBody>
      </p:sp>
    </p:spTree>
    <p:extLst>
      <p:ext uri="{BB962C8B-B14F-4D97-AF65-F5344CB8AC3E}">
        <p14:creationId xmlns:p14="http://schemas.microsoft.com/office/powerpoint/2010/main" val="1585945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A816-FCD1-4B3E-ADD0-999ACC823324}"/>
              </a:ext>
            </a:extLst>
          </p:cNvPr>
          <p:cNvSpPr>
            <a:spLocks noGrp="1"/>
          </p:cNvSpPr>
          <p:nvPr>
            <p:ph type="title"/>
          </p:nvPr>
        </p:nvSpPr>
        <p:spPr/>
        <p:txBody>
          <a:bodyPr/>
          <a:lstStyle/>
          <a:p>
            <a:r>
              <a:rPr lang="en-US" dirty="0">
                <a:solidFill>
                  <a:schemeClr val="accent1"/>
                </a:solidFill>
              </a:rPr>
              <a:t>Thread Attributes: Stack Size</a:t>
            </a:r>
            <a:endParaRPr lang="en-US" dirty="0"/>
          </a:p>
        </p:txBody>
      </p:sp>
      <p:pic>
        <p:nvPicPr>
          <p:cNvPr id="8" name="Content Placeholder 4">
            <a:extLst>
              <a:ext uri="{FF2B5EF4-FFF2-40B4-BE49-F238E27FC236}">
                <a16:creationId xmlns:a16="http://schemas.microsoft.com/office/drawing/2014/main" id="{9C13F83D-F91C-469D-84A0-8FBD10EE123D}"/>
              </a:ext>
            </a:extLst>
          </p:cNvPr>
          <p:cNvPicPr>
            <a:picLocks noGrp="1" noChangeAspect="1"/>
          </p:cNvPicPr>
          <p:nvPr>
            <p:ph idx="1"/>
          </p:nvPr>
        </p:nvPicPr>
        <p:blipFill>
          <a:blip r:embed="rId2"/>
          <a:stretch>
            <a:fillRect/>
          </a:stretch>
        </p:blipFill>
        <p:spPr>
          <a:xfrm>
            <a:off x="2813933" y="1825625"/>
            <a:ext cx="6564134" cy="4351338"/>
          </a:xfrm>
        </p:spPr>
      </p:pic>
    </p:spTree>
    <p:extLst>
      <p:ext uri="{BB962C8B-B14F-4D97-AF65-F5344CB8AC3E}">
        <p14:creationId xmlns:p14="http://schemas.microsoft.com/office/powerpoint/2010/main" val="3376322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810FB-760C-495C-AAE6-D6AEFE448402}"/>
              </a:ext>
            </a:extLst>
          </p:cNvPr>
          <p:cNvSpPr>
            <a:spLocks noGrp="1"/>
          </p:cNvSpPr>
          <p:nvPr>
            <p:ph type="title"/>
          </p:nvPr>
        </p:nvSpPr>
        <p:spPr/>
        <p:txBody>
          <a:bodyPr/>
          <a:lstStyle/>
          <a:p>
            <a:r>
              <a:rPr lang="en-US" dirty="0">
                <a:solidFill>
                  <a:schemeClr val="accent1"/>
                </a:solidFill>
              </a:rPr>
              <a:t>Thread Attributes: Stack Size</a:t>
            </a:r>
            <a:endParaRPr lang="en-US" dirty="0"/>
          </a:p>
        </p:txBody>
      </p:sp>
      <p:sp>
        <p:nvSpPr>
          <p:cNvPr id="3" name="Content Placeholder 2">
            <a:extLst>
              <a:ext uri="{FF2B5EF4-FFF2-40B4-BE49-F238E27FC236}">
                <a16:creationId xmlns:a16="http://schemas.microsoft.com/office/drawing/2014/main" id="{2CA6B984-7084-4B47-B227-B492AADF34AF}"/>
              </a:ext>
            </a:extLst>
          </p:cNvPr>
          <p:cNvSpPr>
            <a:spLocks noGrp="1"/>
          </p:cNvSpPr>
          <p:nvPr>
            <p:ph idx="1"/>
          </p:nvPr>
        </p:nvSpPr>
        <p:spPr/>
        <p:txBody>
          <a:bodyPr>
            <a:normAutofit/>
          </a:bodyPr>
          <a:lstStyle/>
          <a:p>
            <a:pPr marL="0" indent="0">
              <a:buNone/>
            </a:pPr>
            <a:r>
              <a:rPr lang="en-US" sz="2000" dirty="0">
                <a:solidFill>
                  <a:schemeClr val="accent1"/>
                </a:solidFill>
              </a:rPr>
              <a:t>W</a:t>
            </a:r>
            <a:r>
              <a:rPr lang="en-US" sz="2000" b="0" i="0" dirty="0">
                <a:solidFill>
                  <a:schemeClr val="accent1"/>
                </a:solidFill>
                <a:effectLst/>
              </a:rPr>
              <a:t>e can </a:t>
            </a:r>
            <a:r>
              <a:rPr lang="en-US" sz="2000" b="1" i="1" dirty="0">
                <a:solidFill>
                  <a:srgbClr val="FF0000"/>
                </a:solidFill>
                <a:effectLst/>
              </a:rPr>
              <a:t>check</a:t>
            </a:r>
            <a:r>
              <a:rPr lang="en-US" sz="2000" b="0" i="0" dirty="0">
                <a:solidFill>
                  <a:schemeClr val="accent1"/>
                </a:solidFill>
                <a:effectLst/>
              </a:rPr>
              <a:t> and </a:t>
            </a:r>
            <a:r>
              <a:rPr lang="en-US" sz="2000" b="1" i="1" dirty="0">
                <a:solidFill>
                  <a:srgbClr val="FF0000"/>
                </a:solidFill>
                <a:effectLst/>
              </a:rPr>
              <a:t>set</a:t>
            </a:r>
            <a:r>
              <a:rPr lang="en-US" sz="2000" b="0" i="0" dirty="0">
                <a:solidFill>
                  <a:schemeClr val="accent1"/>
                </a:solidFill>
                <a:effectLst/>
              </a:rPr>
              <a:t> the size of the stack of the </a:t>
            </a:r>
            <a:r>
              <a:rPr lang="en-US" sz="2000" b="1" i="1" dirty="0">
                <a:solidFill>
                  <a:srgbClr val="FF0000"/>
                </a:solidFill>
                <a:effectLst/>
              </a:rPr>
              <a:t>calling thread </a:t>
            </a:r>
            <a:r>
              <a:rPr lang="en-US" sz="2000" b="0" i="0" dirty="0">
                <a:solidFill>
                  <a:schemeClr val="accent1"/>
                </a:solidFill>
                <a:effectLst/>
              </a:rPr>
              <a:t>using the following two Pthreads function.</a:t>
            </a:r>
            <a:endParaRPr lang="en-US" sz="2000" dirty="0">
              <a:solidFill>
                <a:schemeClr val="accent1"/>
              </a:solidFill>
            </a:endParaRPr>
          </a:p>
        </p:txBody>
      </p:sp>
      <p:pic>
        <p:nvPicPr>
          <p:cNvPr id="7" name="Picture 6">
            <a:extLst>
              <a:ext uri="{FF2B5EF4-FFF2-40B4-BE49-F238E27FC236}">
                <a16:creationId xmlns:a16="http://schemas.microsoft.com/office/drawing/2014/main" id="{38249761-D39C-4E7B-8541-6F0A5CF6FB6C}"/>
              </a:ext>
            </a:extLst>
          </p:cNvPr>
          <p:cNvPicPr>
            <a:picLocks noChangeAspect="1"/>
          </p:cNvPicPr>
          <p:nvPr/>
        </p:nvPicPr>
        <p:blipFill>
          <a:blip r:embed="rId2"/>
          <a:stretch>
            <a:fillRect/>
          </a:stretch>
        </p:blipFill>
        <p:spPr>
          <a:xfrm>
            <a:off x="1538287" y="2971800"/>
            <a:ext cx="8886825" cy="1828800"/>
          </a:xfrm>
          <a:prstGeom prst="rect">
            <a:avLst/>
          </a:prstGeom>
        </p:spPr>
      </p:pic>
    </p:spTree>
    <p:extLst>
      <p:ext uri="{BB962C8B-B14F-4D97-AF65-F5344CB8AC3E}">
        <p14:creationId xmlns:p14="http://schemas.microsoft.com/office/powerpoint/2010/main" val="3519431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8EA6-EB01-4D2B-A927-735E4AB89B72}"/>
              </a:ext>
            </a:extLst>
          </p:cNvPr>
          <p:cNvSpPr>
            <a:spLocks noGrp="1"/>
          </p:cNvSpPr>
          <p:nvPr>
            <p:ph type="title"/>
          </p:nvPr>
        </p:nvSpPr>
        <p:spPr/>
        <p:txBody>
          <a:bodyPr/>
          <a:lstStyle/>
          <a:p>
            <a:r>
              <a:rPr lang="en-US" dirty="0">
                <a:solidFill>
                  <a:schemeClr val="accent1"/>
                </a:solidFill>
              </a:rPr>
              <a:t>Thread Attributes: Stack Size</a:t>
            </a:r>
            <a:endParaRPr lang="en-US" dirty="0"/>
          </a:p>
        </p:txBody>
      </p:sp>
      <p:pic>
        <p:nvPicPr>
          <p:cNvPr id="9" name="Picture 8">
            <a:extLst>
              <a:ext uri="{FF2B5EF4-FFF2-40B4-BE49-F238E27FC236}">
                <a16:creationId xmlns:a16="http://schemas.microsoft.com/office/drawing/2014/main" id="{226A6624-E5E0-483C-A0AA-B91984CF98C2}"/>
              </a:ext>
            </a:extLst>
          </p:cNvPr>
          <p:cNvPicPr>
            <a:picLocks noChangeAspect="1"/>
          </p:cNvPicPr>
          <p:nvPr/>
        </p:nvPicPr>
        <p:blipFill>
          <a:blip r:embed="rId2"/>
          <a:stretch>
            <a:fillRect/>
          </a:stretch>
        </p:blipFill>
        <p:spPr>
          <a:xfrm>
            <a:off x="1800225" y="1690688"/>
            <a:ext cx="9020175" cy="4475424"/>
          </a:xfrm>
          <a:prstGeom prst="rect">
            <a:avLst/>
          </a:prstGeom>
        </p:spPr>
      </p:pic>
    </p:spTree>
    <p:extLst>
      <p:ext uri="{BB962C8B-B14F-4D97-AF65-F5344CB8AC3E}">
        <p14:creationId xmlns:p14="http://schemas.microsoft.com/office/powerpoint/2010/main" val="358933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CA06-7834-4FA5-824D-DF55017AFA9B}"/>
              </a:ext>
            </a:extLst>
          </p:cNvPr>
          <p:cNvSpPr>
            <a:spLocks noGrp="1"/>
          </p:cNvSpPr>
          <p:nvPr>
            <p:ph type="title"/>
          </p:nvPr>
        </p:nvSpPr>
        <p:spPr/>
        <p:txBody>
          <a:bodyPr/>
          <a:lstStyle/>
          <a:p>
            <a:r>
              <a:rPr lang="en-US" dirty="0">
                <a:solidFill>
                  <a:schemeClr val="accent1"/>
                </a:solidFill>
              </a:rPr>
              <a:t>Threading Models</a:t>
            </a:r>
          </a:p>
        </p:txBody>
      </p:sp>
      <p:sp>
        <p:nvSpPr>
          <p:cNvPr id="3" name="Content Placeholder 2">
            <a:extLst>
              <a:ext uri="{FF2B5EF4-FFF2-40B4-BE49-F238E27FC236}">
                <a16:creationId xmlns:a16="http://schemas.microsoft.com/office/drawing/2014/main" id="{08B567D1-D1EC-45C9-A855-0F561C582C2B}"/>
              </a:ext>
            </a:extLst>
          </p:cNvPr>
          <p:cNvSpPr>
            <a:spLocks noGrp="1"/>
          </p:cNvSpPr>
          <p:nvPr>
            <p:ph idx="1"/>
          </p:nvPr>
        </p:nvSpPr>
        <p:spPr/>
        <p:txBody>
          <a:bodyPr/>
          <a:lstStyle/>
          <a:p>
            <a:pPr marL="0" indent="0">
              <a:buNone/>
            </a:pPr>
            <a:r>
              <a:rPr lang="en-US" sz="2000" dirty="0">
                <a:solidFill>
                  <a:schemeClr val="accent1"/>
                </a:solidFill>
              </a:rPr>
              <a:t>There is no set rule for threading a program.</a:t>
            </a:r>
          </a:p>
          <a:p>
            <a:pPr marL="0" indent="0">
              <a:buNone/>
            </a:pPr>
            <a:r>
              <a:rPr lang="en-US" sz="2000" dirty="0">
                <a:solidFill>
                  <a:schemeClr val="accent1"/>
                </a:solidFill>
              </a:rPr>
              <a:t>However, the following three</a:t>
            </a:r>
            <a:r>
              <a:rPr lang="en-US" sz="2000" b="1" i="1" dirty="0">
                <a:solidFill>
                  <a:srgbClr val="FF0000"/>
                </a:solidFill>
              </a:rPr>
              <a:t> </a:t>
            </a:r>
            <a:r>
              <a:rPr lang="en-US" sz="2000" dirty="0">
                <a:solidFill>
                  <a:schemeClr val="accent1"/>
                </a:solidFill>
              </a:rPr>
              <a:t>models are ones that are commonly used to thread programs:</a:t>
            </a:r>
          </a:p>
          <a:p>
            <a:pPr marL="0" indent="0">
              <a:buNone/>
            </a:pPr>
            <a:endParaRPr lang="en-US" sz="2000" dirty="0">
              <a:solidFill>
                <a:schemeClr val="accent1"/>
              </a:solidFill>
            </a:endParaRPr>
          </a:p>
          <a:p>
            <a:pPr lvl="1"/>
            <a:r>
              <a:rPr lang="en-US" sz="2000" b="1" i="1" dirty="0">
                <a:solidFill>
                  <a:srgbClr val="FF0000"/>
                </a:solidFill>
              </a:rPr>
              <a:t>The Boss-Worker Model</a:t>
            </a:r>
          </a:p>
          <a:p>
            <a:pPr marL="457200" lvl="1" indent="0">
              <a:buNone/>
            </a:pPr>
            <a:endParaRPr lang="en-US" sz="2000" b="1" i="1" dirty="0">
              <a:solidFill>
                <a:srgbClr val="FF0000"/>
              </a:solidFill>
            </a:endParaRPr>
          </a:p>
          <a:p>
            <a:pPr lvl="1"/>
            <a:r>
              <a:rPr lang="en-US" sz="2000" b="1" i="1" dirty="0">
                <a:solidFill>
                  <a:srgbClr val="FF0000"/>
                </a:solidFill>
              </a:rPr>
              <a:t>The Peer Model</a:t>
            </a:r>
          </a:p>
          <a:p>
            <a:pPr lvl="1"/>
            <a:endParaRPr lang="en-US" sz="2000" b="1" i="1" dirty="0">
              <a:solidFill>
                <a:srgbClr val="FF0000"/>
              </a:solidFill>
            </a:endParaRPr>
          </a:p>
          <a:p>
            <a:pPr lvl="1"/>
            <a:r>
              <a:rPr lang="en-US" sz="2000" b="1" i="1" dirty="0">
                <a:solidFill>
                  <a:srgbClr val="FF0000"/>
                </a:solidFill>
              </a:rPr>
              <a:t>The Pipeline model</a:t>
            </a:r>
          </a:p>
          <a:p>
            <a:endParaRPr lang="en-US" dirty="0"/>
          </a:p>
        </p:txBody>
      </p:sp>
    </p:spTree>
    <p:extLst>
      <p:ext uri="{BB962C8B-B14F-4D97-AF65-F5344CB8AC3E}">
        <p14:creationId xmlns:p14="http://schemas.microsoft.com/office/powerpoint/2010/main" val="796110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DCC8-BDA1-47A1-8688-DFE5C4966E2F}"/>
              </a:ext>
            </a:extLst>
          </p:cNvPr>
          <p:cNvSpPr>
            <a:spLocks noGrp="1"/>
          </p:cNvSpPr>
          <p:nvPr>
            <p:ph type="title"/>
          </p:nvPr>
        </p:nvSpPr>
        <p:spPr/>
        <p:txBody>
          <a:bodyPr/>
          <a:lstStyle/>
          <a:p>
            <a:r>
              <a:rPr lang="en-US" dirty="0">
                <a:solidFill>
                  <a:schemeClr val="accent1"/>
                </a:solidFill>
              </a:rPr>
              <a:t>Thread Attributes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D5E1E59-D423-4974-9EAF-49C3D5A447BA}"/>
                  </a:ext>
                </a:extLst>
              </p:cNvPr>
              <p:cNvSpPr>
                <a:spLocks noGrp="1"/>
              </p:cNvSpPr>
              <p:nvPr>
                <p:ph idx="1"/>
              </p:nvPr>
            </p:nvSpPr>
            <p:spPr/>
            <p:txBody>
              <a:bodyPr>
                <a:normAutofit/>
              </a:bodyPr>
              <a:lstStyle/>
              <a:p>
                <a:pPr marL="0" indent="0">
                  <a:buNone/>
                </a:pPr>
                <a:r>
                  <a:rPr lang="en-US" sz="2000" dirty="0">
                    <a:solidFill>
                      <a:schemeClr val="accent1"/>
                    </a:solidFill>
                  </a:rPr>
                  <a:t>Throughout this discussion, we've declared and initialized thread attribute objects using 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𝑎𝑡𝑡𝑟</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𝑖𝑛𝑖𝑡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call. </a:t>
                </a:r>
              </a:p>
              <a:p>
                <a:pPr marL="0" indent="0">
                  <a:buNone/>
                </a:pPr>
                <a:endParaRPr lang="en-US" sz="2000" dirty="0">
                  <a:solidFill>
                    <a:schemeClr val="accent1"/>
                  </a:solidFill>
                </a:endParaRPr>
              </a:p>
              <a:p>
                <a:pPr marL="0" indent="0">
                  <a:buNone/>
                </a:pPr>
                <a:r>
                  <a:rPr lang="en-US" sz="2000" dirty="0">
                    <a:solidFill>
                      <a:schemeClr val="accent1"/>
                    </a:solidFill>
                  </a:rPr>
                  <a:t>When we're finished using a thread attribute object, we can call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𝑎𝑡𝑡𝑟</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𝑑𝑒𝑠𝑡𝑟𝑜𝑦</m:t>
                    </m:r>
                    <m:r>
                      <a:rPr lang="en-US" sz="2000" b="0" i="1" smtClean="0">
                        <a:solidFill>
                          <a:schemeClr val="tx1"/>
                        </a:solidFill>
                        <a:latin typeface="Cambria Math" panose="02040503050406030204" pitchFamily="18" charset="0"/>
                      </a:rPr>
                      <m:t>()</m:t>
                    </m:r>
                  </m:oMath>
                </a14:m>
                <a:r>
                  <a:rPr lang="en-US" sz="2000" dirty="0">
                    <a:solidFill>
                      <a:schemeClr val="accent1"/>
                    </a:solidFill>
                  </a:rPr>
                  <a:t> to destroy it. </a:t>
                </a:r>
              </a:p>
              <a:p>
                <a:pPr marL="0" indent="0">
                  <a:buNone/>
                </a:pPr>
                <a:endParaRPr lang="en-US" sz="2000" dirty="0">
                  <a:solidFill>
                    <a:schemeClr val="accent1"/>
                  </a:solidFill>
                </a:endParaRPr>
              </a:p>
              <a:p>
                <a:pPr marL="0" indent="0">
                  <a:buNone/>
                </a:pPr>
                <a:r>
                  <a:rPr lang="en-US" sz="2000" dirty="0">
                    <a:solidFill>
                      <a:schemeClr val="accent1"/>
                    </a:solidFill>
                  </a:rPr>
                  <a:t>Note that </a:t>
                </a:r>
                <a:r>
                  <a:rPr lang="en-US" sz="2000" b="1" i="1" dirty="0">
                    <a:solidFill>
                      <a:srgbClr val="FF0000"/>
                    </a:solidFill>
                  </a:rPr>
                  <a:t>existing threads </a:t>
                </a:r>
                <a:r>
                  <a:rPr lang="en-US" sz="2000" dirty="0">
                    <a:solidFill>
                      <a:schemeClr val="accent1"/>
                    </a:solidFill>
                  </a:rPr>
                  <a:t>that were created using this object are </a:t>
                </a:r>
                <a:r>
                  <a:rPr lang="en-US" sz="2000" b="1" i="1" dirty="0">
                    <a:solidFill>
                      <a:srgbClr val="FF0000"/>
                    </a:solidFill>
                  </a:rPr>
                  <a:t>not affected </a:t>
                </a:r>
                <a:r>
                  <a:rPr lang="en-US" sz="2000" dirty="0">
                    <a:solidFill>
                      <a:schemeClr val="accent1"/>
                    </a:solidFill>
                  </a:rPr>
                  <a:t>when the object is destroyed.</a:t>
                </a:r>
              </a:p>
            </p:txBody>
          </p:sp>
        </mc:Choice>
        <mc:Fallback>
          <p:sp>
            <p:nvSpPr>
              <p:cNvPr id="3" name="Content Placeholder 2">
                <a:extLst>
                  <a:ext uri="{FF2B5EF4-FFF2-40B4-BE49-F238E27FC236}">
                    <a16:creationId xmlns:a16="http://schemas.microsoft.com/office/drawing/2014/main" id="{2D5E1E59-D423-4974-9EAF-49C3D5A447BA}"/>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spTree>
    <p:extLst>
      <p:ext uri="{BB962C8B-B14F-4D97-AF65-F5344CB8AC3E}">
        <p14:creationId xmlns:p14="http://schemas.microsoft.com/office/powerpoint/2010/main" val="2590367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0AC60-04B3-4AB3-87F5-DE93CB5A9F4C}"/>
              </a:ext>
            </a:extLst>
          </p:cNvPr>
          <p:cNvSpPr>
            <a:spLocks noGrp="1"/>
          </p:cNvSpPr>
          <p:nvPr>
            <p:ph type="title"/>
          </p:nvPr>
        </p:nvSpPr>
        <p:spPr/>
        <p:txBody>
          <a:bodyPr/>
          <a:lstStyle/>
          <a:p>
            <a:r>
              <a:rPr lang="en-US" dirty="0">
                <a:solidFill>
                  <a:schemeClr val="accent1"/>
                </a:solidFill>
              </a:rPr>
              <a:t>One-Time Initialization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AFDC64C-1F3B-4FE5-9BEE-78FD6EF5105E}"/>
                  </a:ext>
                </a:extLst>
              </p:cNvPr>
              <p:cNvSpPr>
                <a:spLocks noGrp="1"/>
              </p:cNvSpPr>
              <p:nvPr>
                <p:ph idx="1"/>
              </p:nvPr>
            </p:nvSpPr>
            <p:spPr/>
            <p:txBody>
              <a:bodyPr>
                <a:normAutofit/>
              </a:bodyPr>
              <a:lstStyle/>
              <a:p>
                <a:pPr marL="0" indent="0">
                  <a:buNone/>
                </a:pPr>
                <a:r>
                  <a:rPr lang="en-US" sz="2000" dirty="0">
                    <a:solidFill>
                      <a:schemeClr val="accent1"/>
                    </a:solidFill>
                  </a:rPr>
                  <a:t>Sometimes, a multithreaded application wants to make sure that some initialization occurs </a:t>
                </a:r>
                <a:r>
                  <a:rPr lang="en-US" sz="2000" b="1" i="1" dirty="0">
                    <a:solidFill>
                      <a:srgbClr val="FF0000"/>
                    </a:solidFill>
                  </a:rPr>
                  <a:t>only once</a:t>
                </a:r>
                <a:r>
                  <a:rPr lang="en-US" sz="2000" dirty="0">
                    <a:solidFill>
                      <a:schemeClr val="accent1"/>
                    </a:solidFill>
                  </a:rPr>
                  <a:t>.</a:t>
                </a:r>
              </a:p>
              <a:p>
                <a:pPr marL="0" indent="0">
                  <a:buNone/>
                </a:pPr>
                <a:r>
                  <a:rPr lang="en-US" sz="2000" dirty="0">
                    <a:solidFill>
                      <a:schemeClr val="accent1"/>
                    </a:solidFill>
                  </a:rPr>
                  <a:t>For example, a mutex may need to be initialized with special attributes using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𝑖𝑛𝑖𝑡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and that initialization must occur only once.</a:t>
                </a:r>
              </a:p>
              <a:p>
                <a:pPr lvl="1"/>
                <a:r>
                  <a:rPr lang="en-US" sz="2000" dirty="0">
                    <a:solidFill>
                      <a:schemeClr val="accent1"/>
                    </a:solidFill>
                  </a:rPr>
                  <a:t>If we are creating threads from the main function, this is generally easy to achieve by performing initialization before creating any threads that depend on the initialization. </a:t>
                </a:r>
              </a:p>
              <a:p>
                <a:pPr marL="457200" lvl="1" indent="0">
                  <a:buNone/>
                </a:pPr>
                <a:endParaRPr lang="en-US" sz="2000" dirty="0">
                  <a:solidFill>
                    <a:schemeClr val="accent1"/>
                  </a:solidFill>
                </a:endParaRPr>
              </a:p>
              <a:p>
                <a:pPr marL="0" indent="0">
                  <a:buNone/>
                </a:pPr>
                <a:r>
                  <a:rPr lang="en-US" sz="2000" dirty="0">
                    <a:solidFill>
                      <a:schemeClr val="accent1"/>
                    </a:solidFill>
                  </a:rPr>
                  <a:t>However, in a </a:t>
                </a:r>
                <a:r>
                  <a:rPr lang="en-US" sz="2000" b="1" i="1" dirty="0">
                    <a:solidFill>
                      <a:srgbClr val="FF0000"/>
                    </a:solidFill>
                  </a:rPr>
                  <a:t>library function</a:t>
                </a:r>
                <a:r>
                  <a:rPr lang="en-US" sz="2000" dirty="0">
                    <a:solidFill>
                      <a:schemeClr val="accent1"/>
                    </a:solidFill>
                  </a:rPr>
                  <a:t>, this is not always possible because the calling program may create the threads before the first call to the library function.</a:t>
                </a:r>
              </a:p>
              <a:p>
                <a:pPr lvl="1"/>
                <a:r>
                  <a:rPr lang="en-US" sz="2000" dirty="0">
                    <a:solidFill>
                      <a:schemeClr val="accent1"/>
                    </a:solidFill>
                  </a:rPr>
                  <a:t>Therefore, the library function needs a method of performing the initialization the first time    that it is called from any thread.</a:t>
                </a:r>
              </a:p>
            </p:txBody>
          </p:sp>
        </mc:Choice>
        <mc:Fallback>
          <p:sp>
            <p:nvSpPr>
              <p:cNvPr id="3" name="Content Placeholder 2">
                <a:extLst>
                  <a:ext uri="{FF2B5EF4-FFF2-40B4-BE49-F238E27FC236}">
                    <a16:creationId xmlns:a16="http://schemas.microsoft.com/office/drawing/2014/main" id="{4AFDC64C-1F3B-4FE5-9BEE-78FD6EF5105E}"/>
                  </a:ext>
                </a:extLst>
              </p:cNvPr>
              <p:cNvSpPr>
                <a:spLocks noGrp="1" noRot="1" noChangeAspect="1" noMove="1" noResize="1" noEditPoints="1" noAdjustHandles="1" noChangeArrowheads="1" noChangeShapeType="1" noTextEdit="1"/>
              </p:cNvSpPr>
              <p:nvPr>
                <p:ph idx="1"/>
              </p:nvPr>
            </p:nvSpPr>
            <p:spPr>
              <a:blipFill>
                <a:blip r:embed="rId2"/>
                <a:stretch>
                  <a:fillRect l="-638" t="-1401" r="-928"/>
                </a:stretch>
              </a:blipFill>
            </p:spPr>
            <p:txBody>
              <a:bodyPr/>
              <a:lstStyle/>
              <a:p>
                <a:r>
                  <a:rPr lang="en-US">
                    <a:noFill/>
                  </a:rPr>
                  <a:t> </a:t>
                </a:r>
              </a:p>
            </p:txBody>
          </p:sp>
        </mc:Fallback>
      </mc:AlternateContent>
    </p:spTree>
    <p:extLst>
      <p:ext uri="{BB962C8B-B14F-4D97-AF65-F5344CB8AC3E}">
        <p14:creationId xmlns:p14="http://schemas.microsoft.com/office/powerpoint/2010/main" val="3446915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7F03E-7209-4216-9CF1-7CD00E45A657}"/>
              </a:ext>
            </a:extLst>
          </p:cNvPr>
          <p:cNvSpPr>
            <a:spLocks noGrp="1"/>
          </p:cNvSpPr>
          <p:nvPr>
            <p:ph type="title"/>
          </p:nvPr>
        </p:nvSpPr>
        <p:spPr/>
        <p:txBody>
          <a:bodyPr/>
          <a:lstStyle/>
          <a:p>
            <a:r>
              <a:rPr lang="en-US" dirty="0">
                <a:solidFill>
                  <a:schemeClr val="accent1"/>
                </a:solidFill>
              </a:rPr>
              <a:t>One-Time Initialization</a:t>
            </a:r>
            <a:endParaRPr lang="en-US" dirty="0"/>
          </a:p>
        </p:txBody>
      </p:sp>
      <p:sp>
        <p:nvSpPr>
          <p:cNvPr id="7" name="Content Placeholder 6">
            <a:extLst>
              <a:ext uri="{FF2B5EF4-FFF2-40B4-BE49-F238E27FC236}">
                <a16:creationId xmlns:a16="http://schemas.microsoft.com/office/drawing/2014/main" id="{79C1EBC8-6A0A-46B0-9BA8-0D641BA617D1}"/>
              </a:ext>
            </a:extLst>
          </p:cNvPr>
          <p:cNvSpPr>
            <a:spLocks noGrp="1"/>
          </p:cNvSpPr>
          <p:nvPr>
            <p:ph idx="1"/>
          </p:nvPr>
        </p:nvSpPr>
        <p:spPr/>
        <p:txBody>
          <a:bodyPr>
            <a:normAutofit/>
          </a:bodyPr>
          <a:lstStyle/>
          <a:p>
            <a:pPr marL="0" indent="0">
              <a:buNone/>
            </a:pPr>
            <a:r>
              <a:rPr lang="en-US" sz="2000" dirty="0">
                <a:solidFill>
                  <a:schemeClr val="accent1"/>
                </a:solidFill>
              </a:rPr>
              <a:t>Let’s walk through a scenario to illustrate the point of the </a:t>
            </a:r>
            <a:r>
              <a:rPr lang="en-US" sz="2000" b="1" i="1" dirty="0">
                <a:solidFill>
                  <a:srgbClr val="FF0000"/>
                </a:solidFill>
              </a:rPr>
              <a:t>one-time initiali</a:t>
            </a:r>
            <a:r>
              <a:rPr lang="en-US" sz="2000" b="1" dirty="0">
                <a:solidFill>
                  <a:srgbClr val="FF0000"/>
                </a:solidFill>
              </a:rPr>
              <a:t>zation</a:t>
            </a:r>
            <a:r>
              <a:rPr lang="en-US" sz="2000" dirty="0">
                <a:solidFill>
                  <a:schemeClr val="accent1"/>
                </a:solidFill>
              </a:rPr>
              <a:t> mechanism.</a:t>
            </a:r>
          </a:p>
          <a:p>
            <a:pPr marL="0" indent="0">
              <a:buNone/>
            </a:pPr>
            <a:endParaRPr lang="en-US" sz="2000" dirty="0">
              <a:solidFill>
                <a:schemeClr val="accent1"/>
              </a:solidFill>
            </a:endParaRPr>
          </a:p>
          <a:p>
            <a:pPr marL="0" indent="0">
              <a:buNone/>
            </a:pPr>
            <a:r>
              <a:rPr lang="en-US" sz="2000" dirty="0">
                <a:solidFill>
                  <a:schemeClr val="accent1"/>
                </a:solidFill>
              </a:rPr>
              <a:t>Suppose that we have an API library that is used to implement a communication module for an ATM server, whose purpose is to receives request from clients and unpacks them.</a:t>
            </a:r>
          </a:p>
          <a:p>
            <a:pPr marL="0" indent="0">
              <a:buNone/>
            </a:pPr>
            <a:endParaRPr lang="en-US" sz="2000" dirty="0">
              <a:solidFill>
                <a:schemeClr val="accent1"/>
              </a:solidFill>
            </a:endParaRPr>
          </a:p>
          <a:p>
            <a:pPr marL="0" indent="0">
              <a:buNone/>
            </a:pPr>
            <a:r>
              <a:rPr lang="en-US" sz="2000" dirty="0">
                <a:solidFill>
                  <a:schemeClr val="accent1"/>
                </a:solidFill>
              </a:rPr>
              <a:t>The interface to the module is as follows:</a:t>
            </a:r>
          </a:p>
          <a:p>
            <a:pPr marL="0" indent="0">
              <a:buNone/>
            </a:pPr>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solidFill>
                <a:schemeClr val="accent1"/>
              </a:solidFill>
            </a:endParaRPr>
          </a:p>
          <a:p>
            <a:pPr marL="0" indent="0">
              <a:buNone/>
            </a:pPr>
            <a:r>
              <a:rPr lang="en-US" sz="2000" dirty="0">
                <a:solidFill>
                  <a:schemeClr val="accent1"/>
                </a:solidFill>
              </a:rPr>
              <a:t>Let’s pretend that this is legacy code that we have been asked to incorporate into a multithreaded application.</a:t>
            </a:r>
          </a:p>
        </p:txBody>
      </p:sp>
      <p:pic>
        <p:nvPicPr>
          <p:cNvPr id="10" name="Picture 9">
            <a:extLst>
              <a:ext uri="{FF2B5EF4-FFF2-40B4-BE49-F238E27FC236}">
                <a16:creationId xmlns:a16="http://schemas.microsoft.com/office/drawing/2014/main" id="{52B681D4-69CB-4E52-9401-DB529034CA3D}"/>
              </a:ext>
            </a:extLst>
          </p:cNvPr>
          <p:cNvPicPr>
            <a:picLocks noChangeAspect="1"/>
          </p:cNvPicPr>
          <p:nvPr/>
        </p:nvPicPr>
        <p:blipFill>
          <a:blip r:embed="rId2"/>
          <a:stretch>
            <a:fillRect/>
          </a:stretch>
        </p:blipFill>
        <p:spPr>
          <a:xfrm>
            <a:off x="3848100" y="4163219"/>
            <a:ext cx="5695950" cy="999088"/>
          </a:xfrm>
          <a:prstGeom prst="rect">
            <a:avLst/>
          </a:prstGeom>
        </p:spPr>
      </p:pic>
    </p:spTree>
    <p:extLst>
      <p:ext uri="{BB962C8B-B14F-4D97-AF65-F5344CB8AC3E}">
        <p14:creationId xmlns:p14="http://schemas.microsoft.com/office/powerpoint/2010/main" val="3431775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74D7-5732-4FF0-8AE2-9D6B6F04CBA5}"/>
              </a:ext>
            </a:extLst>
          </p:cNvPr>
          <p:cNvSpPr>
            <a:spLocks noGrp="1"/>
          </p:cNvSpPr>
          <p:nvPr>
            <p:ph type="title"/>
          </p:nvPr>
        </p:nvSpPr>
        <p:spPr/>
        <p:txBody>
          <a:bodyPr/>
          <a:lstStyle/>
          <a:p>
            <a:r>
              <a:rPr lang="en-US" dirty="0">
                <a:solidFill>
                  <a:schemeClr val="accent1"/>
                </a:solidFill>
              </a:rPr>
              <a:t>One-Time Initialization</a:t>
            </a:r>
            <a:endParaRPr lang="en-US" dirty="0"/>
          </a:p>
        </p:txBody>
      </p:sp>
      <p:pic>
        <p:nvPicPr>
          <p:cNvPr id="5" name="Content Placeholder 4">
            <a:extLst>
              <a:ext uri="{FF2B5EF4-FFF2-40B4-BE49-F238E27FC236}">
                <a16:creationId xmlns:a16="http://schemas.microsoft.com/office/drawing/2014/main" id="{D683285C-58CD-449C-BF74-BA0F75104F40}"/>
              </a:ext>
            </a:extLst>
          </p:cNvPr>
          <p:cNvPicPr>
            <a:picLocks noGrp="1" noChangeAspect="1"/>
          </p:cNvPicPr>
          <p:nvPr>
            <p:ph idx="1"/>
          </p:nvPr>
        </p:nvPicPr>
        <p:blipFill>
          <a:blip r:embed="rId2"/>
          <a:stretch>
            <a:fillRect/>
          </a:stretch>
        </p:blipFill>
        <p:spPr>
          <a:xfrm>
            <a:off x="2594782" y="1709738"/>
            <a:ext cx="7535836" cy="4351338"/>
          </a:xfrm>
        </p:spPr>
      </p:pic>
    </p:spTree>
    <p:extLst>
      <p:ext uri="{BB962C8B-B14F-4D97-AF65-F5344CB8AC3E}">
        <p14:creationId xmlns:p14="http://schemas.microsoft.com/office/powerpoint/2010/main" val="651785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BE0F-5688-4566-BEA2-DBFA7793740C}"/>
              </a:ext>
            </a:extLst>
          </p:cNvPr>
          <p:cNvSpPr>
            <a:spLocks noGrp="1"/>
          </p:cNvSpPr>
          <p:nvPr>
            <p:ph type="title"/>
          </p:nvPr>
        </p:nvSpPr>
        <p:spPr/>
        <p:txBody>
          <a:bodyPr/>
          <a:lstStyle/>
          <a:p>
            <a:r>
              <a:rPr lang="en-US" dirty="0">
                <a:solidFill>
                  <a:schemeClr val="accent1"/>
                </a:solidFill>
              </a:rPr>
              <a:t>One-Time Initialization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51A477D-0CBD-4B4C-A92B-258E3849EDCE}"/>
                  </a:ext>
                </a:extLst>
              </p:cNvPr>
              <p:cNvSpPr>
                <a:spLocks noGrp="1"/>
              </p:cNvSpPr>
              <p:nvPr>
                <p:ph idx="1"/>
              </p:nvPr>
            </p:nvSpPr>
            <p:spPr/>
            <p:txBody>
              <a:bodyPr>
                <a:normAutofit lnSpcReduction="10000"/>
              </a:bodyPr>
              <a:lstStyle/>
              <a:p>
                <a:pPr marL="0" indent="0">
                  <a:buNone/>
                </a:pPr>
                <a:r>
                  <a:rPr lang="en-US" sz="2000" dirty="0">
                    <a:solidFill>
                      <a:schemeClr val="accent1"/>
                    </a:solidFill>
                  </a:rPr>
                  <a:t>If the </a:t>
                </a:r>
                <a14:m>
                  <m:oMath xmlns:m="http://schemas.openxmlformats.org/officeDocument/2006/math">
                    <m:r>
                      <a:rPr lang="en-US" sz="2000" i="1" dirty="0" smtClean="0">
                        <a:latin typeface="Cambria Math" panose="02040503050406030204" pitchFamily="18" charset="0"/>
                      </a:rPr>
                      <m:t>𝑠𝑒𝑟𝑣𝑒𝑟</m:t>
                    </m:r>
                    <m:r>
                      <a:rPr lang="en-US" sz="2000" i="1" dirty="0" smtClean="0">
                        <a:latin typeface="Cambria Math" panose="02040503050406030204" pitchFamily="18" charset="0"/>
                      </a:rPr>
                      <m:t>_</m:t>
                    </m:r>
                    <m:r>
                      <a:rPr lang="en-US" sz="2000" i="1" dirty="0" smtClean="0">
                        <a:latin typeface="Cambria Math" panose="02040503050406030204" pitchFamily="18" charset="0"/>
                      </a:rPr>
                      <m:t>𝑐𝑜𝑚𝑚</m:t>
                    </m:r>
                    <m:r>
                      <a:rPr lang="en-US" sz="2000" i="1" dirty="0" smtClean="0">
                        <a:latin typeface="Cambria Math" panose="02040503050406030204" pitchFamily="18" charset="0"/>
                      </a:rPr>
                      <m:t>_</m:t>
                    </m:r>
                    <m:r>
                      <a:rPr lang="en-US" sz="2000" i="1" dirty="0" smtClean="0">
                        <a:latin typeface="Cambria Math" panose="02040503050406030204" pitchFamily="18" charset="0"/>
                      </a:rPr>
                      <m:t>𝑖𝑛𝑖𝑡𝑒𝑑</m:t>
                    </m:r>
                    <m:r>
                      <a:rPr lang="en-US" sz="2000" i="1" dirty="0" smtClean="0">
                        <a:latin typeface="Cambria Math" panose="02040503050406030204" pitchFamily="18" charset="0"/>
                      </a:rPr>
                      <m:t> </m:t>
                    </m:r>
                  </m:oMath>
                </a14:m>
                <a:r>
                  <a:rPr lang="en-US" sz="2000" dirty="0">
                    <a:solidFill>
                      <a:schemeClr val="accent1"/>
                    </a:solidFill>
                  </a:rPr>
                  <a:t>flag is </a:t>
                </a:r>
                <a:r>
                  <a:rPr lang="en-US" sz="2000" b="1" i="1" dirty="0">
                    <a:solidFill>
                      <a:srgbClr val="FF0000"/>
                    </a:solidFill>
                  </a:rPr>
                  <a:t>FALSE</a:t>
                </a:r>
                <a:r>
                  <a:rPr lang="en-US" sz="2000" dirty="0">
                    <a:solidFill>
                      <a:schemeClr val="accent1"/>
                    </a:solidFill>
                  </a:rPr>
                  <a:t>, the </a:t>
                </a:r>
                <a14:m>
                  <m:oMath xmlns:m="http://schemas.openxmlformats.org/officeDocument/2006/math">
                    <m:r>
                      <a:rPr lang="en-US" sz="2000" i="1" dirty="0" smtClean="0">
                        <a:latin typeface="Cambria Math" panose="02040503050406030204" pitchFamily="18" charset="0"/>
                      </a:rPr>
                      <m:t>𝑠𝑒𝑟𝑣𝑒𝑟</m:t>
                    </m:r>
                    <m:r>
                      <a:rPr lang="en-US" sz="2000" i="1" dirty="0" smtClean="0">
                        <a:latin typeface="Cambria Math" panose="02040503050406030204" pitchFamily="18" charset="0"/>
                      </a:rPr>
                      <m:t>_</m:t>
                    </m:r>
                    <m:r>
                      <a:rPr lang="en-US" sz="2000" i="1" dirty="0" smtClean="0">
                        <a:latin typeface="Cambria Math" panose="02040503050406030204" pitchFamily="18" charset="0"/>
                      </a:rPr>
                      <m:t>𝑐𝑜𝑚𝑚</m:t>
                    </m:r>
                    <m:r>
                      <a:rPr lang="en-US" sz="2000" i="1" dirty="0" smtClean="0">
                        <a:latin typeface="Cambria Math" panose="02040503050406030204" pitchFamily="18" charset="0"/>
                      </a:rPr>
                      <m:t>_</m:t>
                    </m:r>
                    <m:r>
                      <a:rPr lang="en-US" sz="2000" i="1" dirty="0" smtClean="0">
                        <a:latin typeface="Cambria Math" panose="02040503050406030204" pitchFamily="18" charset="0"/>
                      </a:rPr>
                      <m:t>𝑔𝑒𝑡</m:t>
                    </m:r>
                    <m:r>
                      <a:rPr lang="en-US" sz="2000" i="1" dirty="0" smtClean="0">
                        <a:latin typeface="Cambria Math" panose="02040503050406030204" pitchFamily="18" charset="0"/>
                      </a:rPr>
                      <m:t>_</m:t>
                    </m:r>
                    <m:r>
                      <a:rPr lang="en-US" sz="2000" i="1" dirty="0" smtClean="0">
                        <a:latin typeface="Cambria Math" panose="02040503050406030204" pitchFamily="18" charset="0"/>
                      </a:rPr>
                      <m:t>𝑟𝑒𝑞𝑢𝑒𝑠𝑡</m:t>
                    </m:r>
                    <m:r>
                      <a:rPr lang="en-US" sz="2000" b="0" i="1" dirty="0" smtClean="0">
                        <a:latin typeface="Cambria Math" panose="02040503050406030204" pitchFamily="18" charset="0"/>
                      </a:rPr>
                      <m:t>()</m:t>
                    </m:r>
                    <m:r>
                      <a:rPr lang="en-US" sz="2000" i="1" dirty="0" smtClean="0">
                        <a:latin typeface="Cambria Math" panose="02040503050406030204" pitchFamily="18" charset="0"/>
                      </a:rPr>
                      <m:t> </m:t>
                    </m:r>
                  </m:oMath>
                </a14:m>
                <a:r>
                  <a:rPr lang="en-US" sz="2000" dirty="0">
                    <a:solidFill>
                      <a:schemeClr val="accent1"/>
                    </a:solidFill>
                  </a:rPr>
                  <a:t> routine calls an initialization routine (</a:t>
                </a:r>
                <a14:m>
                  <m:oMath xmlns:m="http://schemas.openxmlformats.org/officeDocument/2006/math">
                    <m:r>
                      <a:rPr lang="en-US" sz="2000" i="1" dirty="0" smtClean="0">
                        <a:latin typeface="Cambria Math" panose="02040503050406030204" pitchFamily="18" charset="0"/>
                      </a:rPr>
                      <m:t>𝑠𝑒𝑟𝑣𝑒𝑟</m:t>
                    </m:r>
                    <m:r>
                      <a:rPr lang="en-US" sz="2000" i="1" dirty="0" smtClean="0">
                        <a:latin typeface="Cambria Math" panose="02040503050406030204" pitchFamily="18" charset="0"/>
                      </a:rPr>
                      <m:t>_</m:t>
                    </m:r>
                    <m:r>
                      <a:rPr lang="en-US" sz="2000" i="1" dirty="0" smtClean="0">
                        <a:latin typeface="Cambria Math" panose="02040503050406030204" pitchFamily="18" charset="0"/>
                      </a:rPr>
                      <m:t>𝑐𝑜𝑚𝑚</m:t>
                    </m:r>
                    <m:r>
                      <a:rPr lang="en-US" sz="2000" i="1" dirty="0" smtClean="0">
                        <a:latin typeface="Cambria Math" panose="02040503050406030204" pitchFamily="18" charset="0"/>
                      </a:rPr>
                      <m:t>_</m:t>
                    </m:r>
                    <m:r>
                      <a:rPr lang="en-US" sz="2000" i="1" dirty="0" smtClean="0">
                        <a:latin typeface="Cambria Math" panose="02040503050406030204" pitchFamily="18" charset="0"/>
                      </a:rPr>
                      <m:t>𝑖𝑛𝑖𝑡</m:t>
                    </m:r>
                    <m:r>
                      <a:rPr lang="en-US" sz="2000" b="0" i="1" dirty="0" smtClean="0">
                        <a:latin typeface="Cambria Math" panose="02040503050406030204" pitchFamily="18" charset="0"/>
                      </a:rPr>
                      <m:t>()</m:t>
                    </m:r>
                  </m:oMath>
                </a14:m>
                <a:r>
                  <a:rPr lang="en-US" sz="2000" dirty="0">
                    <a:solidFill>
                      <a:schemeClr val="accent1"/>
                    </a:solidFill>
                  </a:rPr>
                  <a:t>) and sets the flag to </a:t>
                </a:r>
                <a:r>
                  <a:rPr lang="en-US" sz="2000" b="1" i="1" dirty="0">
                    <a:solidFill>
                      <a:srgbClr val="FF0000"/>
                    </a:solidFill>
                  </a:rPr>
                  <a:t>TRUE</a:t>
                </a:r>
                <a:r>
                  <a:rPr lang="en-US" sz="2000" dirty="0">
                    <a:solidFill>
                      <a:schemeClr val="accent1"/>
                    </a:solidFill>
                  </a:rPr>
                  <a:t>.</a:t>
                </a:r>
              </a:p>
              <a:p>
                <a:pPr marL="0" indent="0">
                  <a:buNone/>
                </a:pPr>
                <a:endParaRPr lang="en-US" sz="2000" dirty="0">
                  <a:solidFill>
                    <a:schemeClr val="accent1"/>
                  </a:solidFill>
                </a:endParaRPr>
              </a:p>
              <a:p>
                <a:pPr marL="0" indent="0">
                  <a:buNone/>
                </a:pPr>
                <a:r>
                  <a:rPr lang="en-US" sz="2000" dirty="0">
                    <a:solidFill>
                      <a:schemeClr val="accent1"/>
                    </a:solidFill>
                  </a:rPr>
                  <a:t>If we allow </a:t>
                </a:r>
                <a:r>
                  <a:rPr lang="en-US" sz="2000" b="1" i="1" dirty="0">
                    <a:solidFill>
                      <a:srgbClr val="FF0000"/>
                    </a:solidFill>
                  </a:rPr>
                  <a:t>multiple threads </a:t>
                </a:r>
                <a:r>
                  <a:rPr lang="en-US" sz="2000" dirty="0">
                    <a:solidFill>
                      <a:schemeClr val="accent1"/>
                    </a:solidFill>
                  </a:rPr>
                  <a:t>to call </a:t>
                </a:r>
                <a14:m>
                  <m:oMath xmlns:m="http://schemas.openxmlformats.org/officeDocument/2006/math">
                    <m:r>
                      <a:rPr lang="en-US" sz="2000" i="1" dirty="0" smtClean="0">
                        <a:latin typeface="Cambria Math" panose="02040503050406030204" pitchFamily="18" charset="0"/>
                      </a:rPr>
                      <m:t>𝑠𝑒𝑟𝑣𝑒𝑟</m:t>
                    </m:r>
                    <m:r>
                      <a:rPr lang="en-US" sz="2000" i="1" dirty="0" smtClean="0">
                        <a:latin typeface="Cambria Math" panose="02040503050406030204" pitchFamily="18" charset="0"/>
                      </a:rPr>
                      <m:t>_</m:t>
                    </m:r>
                    <m:r>
                      <a:rPr lang="en-US" sz="2000" i="1" dirty="0" smtClean="0">
                        <a:latin typeface="Cambria Math" panose="02040503050406030204" pitchFamily="18" charset="0"/>
                      </a:rPr>
                      <m:t>𝑐𝑜𝑚𝑚</m:t>
                    </m:r>
                    <m:r>
                      <a:rPr lang="en-US" sz="2000" i="1" dirty="0" smtClean="0">
                        <a:latin typeface="Cambria Math" panose="02040503050406030204" pitchFamily="18" charset="0"/>
                      </a:rPr>
                      <m:t>_</m:t>
                    </m:r>
                    <m:r>
                      <a:rPr lang="en-US" sz="2000" i="1" dirty="0" smtClean="0">
                        <a:latin typeface="Cambria Math" panose="02040503050406030204" pitchFamily="18" charset="0"/>
                      </a:rPr>
                      <m:t>𝑖𝑛𝑖𝑡</m:t>
                    </m:r>
                    <m:r>
                      <a:rPr lang="en-US" sz="2000" b="0" i="1" dirty="0" smtClean="0">
                        <a:latin typeface="Cambria Math" panose="02040503050406030204" pitchFamily="18" charset="0"/>
                      </a:rPr>
                      <m:t>()</m:t>
                    </m:r>
                  </m:oMath>
                </a14:m>
                <a:r>
                  <a:rPr lang="en-US" sz="2000" dirty="0">
                    <a:solidFill>
                      <a:schemeClr val="accent1"/>
                    </a:solidFill>
                  </a:rPr>
                  <a:t> </a:t>
                </a:r>
                <a:r>
                  <a:rPr lang="en-US" sz="2000" b="1" i="1" dirty="0">
                    <a:solidFill>
                      <a:srgbClr val="FF0000"/>
                    </a:solidFill>
                  </a:rPr>
                  <a:t>concurrently</a:t>
                </a:r>
                <a:r>
                  <a:rPr lang="en-US" sz="2000" dirty="0">
                    <a:solidFill>
                      <a:schemeClr val="accent1"/>
                    </a:solidFill>
                  </a:rPr>
                  <a:t>,  we introduce a </a:t>
                </a:r>
                <a:r>
                  <a:rPr lang="en-US" sz="2000" b="1" i="1" dirty="0">
                    <a:solidFill>
                      <a:srgbClr val="FF0000"/>
                    </a:solidFill>
                  </a:rPr>
                  <a:t>data race </a:t>
                </a:r>
                <a:r>
                  <a:rPr lang="en-US" sz="2000" dirty="0">
                    <a:solidFill>
                      <a:schemeClr val="accent1"/>
                    </a:solidFill>
                  </a:rPr>
                  <a:t>on the </a:t>
                </a:r>
                <a14:m>
                  <m:oMath xmlns:m="http://schemas.openxmlformats.org/officeDocument/2006/math">
                    <m:r>
                      <a:rPr lang="en-US" sz="2000" i="1" dirty="0">
                        <a:latin typeface="Cambria Math" panose="02040503050406030204" pitchFamily="18" charset="0"/>
                      </a:rPr>
                      <m:t>𝑠𝑒𝑟𝑣𝑒𝑟</m:t>
                    </m:r>
                    <m:r>
                      <a:rPr lang="en-US" sz="2000" i="1" dirty="0">
                        <a:latin typeface="Cambria Math" panose="02040503050406030204" pitchFamily="18" charset="0"/>
                      </a:rPr>
                      <m:t>_</m:t>
                    </m:r>
                    <m:r>
                      <a:rPr lang="en-US" sz="2000" i="1" dirty="0">
                        <a:latin typeface="Cambria Math" panose="02040503050406030204" pitchFamily="18" charset="0"/>
                      </a:rPr>
                      <m:t>𝑐𝑜𝑚𝑚</m:t>
                    </m:r>
                    <m:r>
                      <a:rPr lang="en-US" sz="2000" i="1" dirty="0">
                        <a:latin typeface="Cambria Math" panose="02040503050406030204" pitchFamily="18" charset="0"/>
                      </a:rPr>
                      <m:t>_</m:t>
                    </m:r>
                    <m:r>
                      <a:rPr lang="en-US" sz="2000" i="1" dirty="0">
                        <a:latin typeface="Cambria Math" panose="02040503050406030204" pitchFamily="18" charset="0"/>
                      </a:rPr>
                      <m:t>𝑖𝑛𝑖𝑡𝑒𝑑</m:t>
                    </m:r>
                    <m:r>
                      <a:rPr lang="en-US" sz="2000" i="1" dirty="0">
                        <a:latin typeface="Cambria Math" panose="02040503050406030204" pitchFamily="18" charset="0"/>
                      </a:rPr>
                      <m:t> </m:t>
                    </m:r>
                  </m:oMath>
                </a14:m>
                <a:r>
                  <a:rPr lang="en-US" sz="2000" dirty="0">
                    <a:solidFill>
                      <a:schemeClr val="accent1"/>
                    </a:solidFill>
                  </a:rPr>
                  <a:t>flag and on all of </a:t>
                </a:r>
                <a14:m>
                  <m:oMath xmlns:m="http://schemas.openxmlformats.org/officeDocument/2006/math">
                    <m:r>
                      <a:rPr lang="en-US" sz="2000" i="1" dirty="0">
                        <a:latin typeface="Cambria Math" panose="02040503050406030204" pitchFamily="18" charset="0"/>
                      </a:rPr>
                      <m:t>𝑠𝑒𝑟𝑣𝑒𝑟</m:t>
                    </m:r>
                    <m:r>
                      <a:rPr lang="en-US" sz="2000" i="1" dirty="0">
                        <a:latin typeface="Cambria Math" panose="02040503050406030204" pitchFamily="18" charset="0"/>
                      </a:rPr>
                      <m:t>_</m:t>
                    </m:r>
                    <m:r>
                      <a:rPr lang="en-US" sz="2000" i="1" dirty="0">
                        <a:latin typeface="Cambria Math" panose="02040503050406030204" pitchFamily="18" charset="0"/>
                      </a:rPr>
                      <m:t>𝑐𝑜𝑚𝑚</m:t>
                    </m:r>
                    <m:r>
                      <a:rPr lang="en-US" sz="2000" i="1" dirty="0">
                        <a:latin typeface="Cambria Math" panose="02040503050406030204" pitchFamily="18" charset="0"/>
                      </a:rPr>
                      <m:t>_</m:t>
                    </m:r>
                    <m:r>
                      <a:rPr lang="en-US" sz="2000" i="1" dirty="0">
                        <a:latin typeface="Cambria Math" panose="02040503050406030204" pitchFamily="18" charset="0"/>
                      </a:rPr>
                      <m:t>𝑖𝑛𝑖𝑡</m:t>
                    </m:r>
                    <m:r>
                      <a:rPr lang="en-US" sz="2000" i="1" dirty="0">
                        <a:latin typeface="Cambria Math" panose="02040503050406030204" pitchFamily="18" charset="0"/>
                      </a:rPr>
                      <m:t>()</m:t>
                    </m:r>
                  </m:oMath>
                </a14:m>
                <a:r>
                  <a:rPr lang="en-US" sz="2000" dirty="0">
                    <a:solidFill>
                      <a:schemeClr val="accent1"/>
                    </a:solidFill>
                  </a:rPr>
                  <a:t>’s global variables and initializations. </a:t>
                </a:r>
              </a:p>
              <a:p>
                <a:pPr marL="0" indent="0">
                  <a:buNone/>
                </a:pPr>
                <a:endParaRPr lang="en-US" sz="2000" dirty="0">
                  <a:solidFill>
                    <a:schemeClr val="accent1"/>
                  </a:solidFill>
                </a:endParaRPr>
              </a:p>
              <a:p>
                <a:pPr marL="0" indent="0">
                  <a:buNone/>
                </a:pPr>
                <a:r>
                  <a:rPr lang="en-US" sz="2000" dirty="0">
                    <a:solidFill>
                      <a:schemeClr val="accent1"/>
                    </a:solidFill>
                  </a:rPr>
                  <a:t>Consider the following scenario: </a:t>
                </a:r>
              </a:p>
              <a:p>
                <a:r>
                  <a:rPr lang="en-US" sz="2000" dirty="0">
                    <a:solidFill>
                      <a:schemeClr val="accent1"/>
                    </a:solidFill>
                  </a:rPr>
                  <a:t>Threads </a:t>
                </a:r>
                <a:r>
                  <a:rPr lang="en-US" sz="2000" b="1" i="1" dirty="0">
                    <a:solidFill>
                      <a:srgbClr val="FF0000"/>
                    </a:solidFill>
                  </a:rPr>
                  <a:t>A </a:t>
                </a:r>
                <a:r>
                  <a:rPr lang="en-US" sz="2000" dirty="0">
                    <a:solidFill>
                      <a:schemeClr val="accent1"/>
                    </a:solidFill>
                  </a:rPr>
                  <a:t>and </a:t>
                </a:r>
                <a:r>
                  <a:rPr lang="en-US" sz="2000" b="1" i="1" dirty="0">
                    <a:solidFill>
                      <a:srgbClr val="FF0000"/>
                    </a:solidFill>
                  </a:rPr>
                  <a:t>B</a:t>
                </a:r>
                <a:r>
                  <a:rPr lang="en-US" sz="2000" dirty="0">
                    <a:solidFill>
                      <a:schemeClr val="accent1"/>
                    </a:solidFill>
                  </a:rPr>
                  <a:t> enter the routine at the same time. </a:t>
                </a:r>
              </a:p>
              <a:p>
                <a:r>
                  <a:rPr lang="en-US" sz="2000" dirty="0">
                    <a:solidFill>
                      <a:schemeClr val="accent1"/>
                    </a:solidFill>
                  </a:rPr>
                  <a:t>Thread </a:t>
                </a:r>
                <a:r>
                  <a:rPr lang="en-US" sz="2000" b="1" i="1" dirty="0">
                    <a:solidFill>
                      <a:srgbClr val="FF0000"/>
                    </a:solidFill>
                  </a:rPr>
                  <a:t>A</a:t>
                </a:r>
                <a:r>
                  <a:rPr lang="en-US" sz="2000" dirty="0">
                    <a:solidFill>
                      <a:schemeClr val="accent1"/>
                    </a:solidFill>
                  </a:rPr>
                  <a:t> checks the value of </a:t>
                </a:r>
                <a14:m>
                  <m:oMath xmlns:m="http://schemas.openxmlformats.org/officeDocument/2006/math">
                    <m:r>
                      <a:rPr lang="en-US" sz="2000" i="1" dirty="0" smtClean="0">
                        <a:latin typeface="Cambria Math" panose="02040503050406030204" pitchFamily="18" charset="0"/>
                      </a:rPr>
                      <m:t>𝑠𝑒𝑟𝑣𝑒𝑟</m:t>
                    </m:r>
                    <m:r>
                      <a:rPr lang="en-US" sz="2000" i="1" dirty="0" smtClean="0">
                        <a:latin typeface="Cambria Math" panose="02040503050406030204" pitchFamily="18" charset="0"/>
                      </a:rPr>
                      <m:t>_</m:t>
                    </m:r>
                    <m:r>
                      <a:rPr lang="en-US" sz="2000" i="1" dirty="0" smtClean="0">
                        <a:latin typeface="Cambria Math" panose="02040503050406030204" pitchFamily="18" charset="0"/>
                      </a:rPr>
                      <m:t>𝑐𝑜𝑚𝑚</m:t>
                    </m:r>
                    <m:r>
                      <a:rPr lang="en-US" sz="2000" i="1" dirty="0" smtClean="0">
                        <a:latin typeface="Cambria Math" panose="02040503050406030204" pitchFamily="18" charset="0"/>
                      </a:rPr>
                      <m:t>_</m:t>
                    </m:r>
                    <m:r>
                      <a:rPr lang="en-US" sz="2000" i="1" dirty="0" smtClean="0">
                        <a:latin typeface="Cambria Math" panose="02040503050406030204" pitchFamily="18" charset="0"/>
                      </a:rPr>
                      <m:t>𝑖𝑛𝑖𝑡𝑒𝑑</m:t>
                    </m:r>
                    <m:r>
                      <a:rPr lang="en-US" sz="2000" i="1" dirty="0" smtClean="0">
                        <a:latin typeface="Cambria Math" panose="02040503050406030204" pitchFamily="18" charset="0"/>
                      </a:rPr>
                      <m:t> </m:t>
                    </m:r>
                  </m:oMath>
                </a14:m>
                <a:r>
                  <a:rPr lang="en-US" sz="2000" dirty="0">
                    <a:solidFill>
                      <a:schemeClr val="accent1"/>
                    </a:solidFill>
                  </a:rPr>
                  <a:t>and finds </a:t>
                </a:r>
                <a:r>
                  <a:rPr lang="en-US" sz="2000" b="1" i="1" dirty="0">
                    <a:solidFill>
                      <a:srgbClr val="FF0000"/>
                    </a:solidFill>
                  </a:rPr>
                  <a:t>FALSE</a:t>
                </a:r>
                <a:r>
                  <a:rPr lang="en-US" sz="2000" dirty="0">
                    <a:solidFill>
                      <a:schemeClr val="accent1"/>
                    </a:solidFill>
                  </a:rPr>
                  <a:t>. </a:t>
                </a:r>
              </a:p>
              <a:p>
                <a:r>
                  <a:rPr lang="en-US" sz="2000" dirty="0">
                    <a:solidFill>
                      <a:schemeClr val="accent1"/>
                    </a:solidFill>
                  </a:rPr>
                  <a:t>Thread </a:t>
                </a:r>
                <a:r>
                  <a:rPr lang="en-US" sz="2000" b="1" i="1" dirty="0">
                    <a:solidFill>
                      <a:srgbClr val="FF0000"/>
                    </a:solidFill>
                  </a:rPr>
                  <a:t>B</a:t>
                </a:r>
                <a:r>
                  <a:rPr lang="en-US" sz="2000" dirty="0">
                    <a:solidFill>
                      <a:schemeClr val="accent1"/>
                    </a:solidFill>
                  </a:rPr>
                  <a:t> checks the value and also finds it </a:t>
                </a:r>
                <a:r>
                  <a:rPr lang="en-US" sz="2000" b="1" i="1" dirty="0">
                    <a:solidFill>
                      <a:srgbClr val="FF0000"/>
                    </a:solidFill>
                  </a:rPr>
                  <a:t>FALSE</a:t>
                </a:r>
                <a:r>
                  <a:rPr lang="en-US" sz="2000" dirty="0">
                    <a:solidFill>
                      <a:schemeClr val="accent1"/>
                    </a:solidFill>
                  </a:rPr>
                  <a:t>. </a:t>
                </a:r>
              </a:p>
              <a:p>
                <a:r>
                  <a:rPr lang="en-US" sz="2000" dirty="0">
                    <a:solidFill>
                      <a:schemeClr val="accent1"/>
                    </a:solidFill>
                  </a:rPr>
                  <a:t>Then they both go forward and call </a:t>
                </a:r>
                <a14:m>
                  <m:oMath xmlns:m="http://schemas.openxmlformats.org/officeDocument/2006/math">
                    <m:r>
                      <a:rPr lang="en-US" sz="2000" i="1" dirty="0" smtClean="0">
                        <a:latin typeface="Cambria Math" panose="02040503050406030204" pitchFamily="18" charset="0"/>
                      </a:rPr>
                      <m:t>𝑠𝑒𝑟𝑣𝑒𝑟</m:t>
                    </m:r>
                    <m:r>
                      <a:rPr lang="en-US" sz="2000" i="1" dirty="0" smtClean="0">
                        <a:latin typeface="Cambria Math" panose="02040503050406030204" pitchFamily="18" charset="0"/>
                      </a:rPr>
                      <m:t>_</m:t>
                    </m:r>
                    <m:r>
                      <a:rPr lang="en-US" sz="2000" i="1" dirty="0" smtClean="0">
                        <a:latin typeface="Cambria Math" panose="02040503050406030204" pitchFamily="18" charset="0"/>
                      </a:rPr>
                      <m:t>𝑐𝑜𝑚𝑚</m:t>
                    </m:r>
                    <m:r>
                      <a:rPr lang="en-US" sz="2000" i="1" dirty="0" smtClean="0">
                        <a:latin typeface="Cambria Math" panose="02040503050406030204" pitchFamily="18" charset="0"/>
                      </a:rPr>
                      <m:t>_</m:t>
                    </m:r>
                    <m:r>
                      <a:rPr lang="en-US" sz="2000" i="1" dirty="0" smtClean="0">
                        <a:latin typeface="Cambria Math" panose="02040503050406030204" pitchFamily="18" charset="0"/>
                      </a:rPr>
                      <m:t>𝑖𝑛𝑖𝑡</m:t>
                    </m:r>
                    <m:r>
                      <a:rPr lang="en-US" sz="2000" b="0" i="1" dirty="0" smtClean="0">
                        <a:latin typeface="Cambria Math" panose="02040503050406030204" pitchFamily="18" charset="0"/>
                      </a:rPr>
                      <m:t>()</m:t>
                    </m:r>
                  </m:oMath>
                </a14:m>
                <a:r>
                  <a:rPr lang="en-US" sz="2000" dirty="0">
                    <a:solidFill>
                      <a:schemeClr val="accent1"/>
                    </a:solidFill>
                  </a:rPr>
                  <a:t>.</a:t>
                </a:r>
              </a:p>
            </p:txBody>
          </p:sp>
        </mc:Choice>
        <mc:Fallback>
          <p:sp>
            <p:nvSpPr>
              <p:cNvPr id="3" name="Content Placeholder 2">
                <a:extLst>
                  <a:ext uri="{FF2B5EF4-FFF2-40B4-BE49-F238E27FC236}">
                    <a16:creationId xmlns:a16="http://schemas.microsoft.com/office/drawing/2014/main" id="{D51A477D-0CBD-4B4C-A92B-258E3849EDCE}"/>
                  </a:ext>
                </a:extLst>
              </p:cNvPr>
              <p:cNvSpPr>
                <a:spLocks noGrp="1" noRot="1" noChangeAspect="1" noMove="1" noResize="1" noEditPoints="1" noAdjustHandles="1" noChangeArrowheads="1" noChangeShapeType="1" noTextEdit="1"/>
              </p:cNvSpPr>
              <p:nvPr>
                <p:ph idx="1"/>
              </p:nvPr>
            </p:nvSpPr>
            <p:spPr>
              <a:blipFill>
                <a:blip r:embed="rId2"/>
                <a:stretch>
                  <a:fillRect l="-638" t="-1961"/>
                </a:stretch>
              </a:blipFill>
            </p:spPr>
            <p:txBody>
              <a:bodyPr/>
              <a:lstStyle/>
              <a:p>
                <a:r>
                  <a:rPr lang="en-US">
                    <a:noFill/>
                  </a:rPr>
                  <a:t> </a:t>
                </a:r>
              </a:p>
            </p:txBody>
          </p:sp>
        </mc:Fallback>
      </mc:AlternateContent>
    </p:spTree>
    <p:extLst>
      <p:ext uri="{BB962C8B-B14F-4D97-AF65-F5344CB8AC3E}">
        <p14:creationId xmlns:p14="http://schemas.microsoft.com/office/powerpoint/2010/main" val="767077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607D7-C971-4F05-8A2D-4E1232A4E4FD}"/>
              </a:ext>
            </a:extLst>
          </p:cNvPr>
          <p:cNvSpPr>
            <a:spLocks noGrp="1"/>
          </p:cNvSpPr>
          <p:nvPr>
            <p:ph type="title"/>
          </p:nvPr>
        </p:nvSpPr>
        <p:spPr/>
        <p:txBody>
          <a:bodyPr/>
          <a:lstStyle/>
          <a:p>
            <a:r>
              <a:rPr lang="en-US" dirty="0">
                <a:solidFill>
                  <a:schemeClr val="accent1"/>
                </a:solidFill>
              </a:rPr>
              <a:t>One-Time Initialization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527FC23-9073-4FC1-A758-39830F742370}"/>
                  </a:ext>
                </a:extLst>
              </p:cNvPr>
              <p:cNvSpPr>
                <a:spLocks noGrp="1"/>
              </p:cNvSpPr>
              <p:nvPr>
                <p:ph idx="1"/>
              </p:nvPr>
            </p:nvSpPr>
            <p:spPr/>
            <p:txBody>
              <a:bodyPr/>
              <a:lstStyle/>
              <a:p>
                <a:pPr marL="0" indent="0">
                  <a:buNone/>
                </a:pPr>
                <a:r>
                  <a:rPr lang="en-US" sz="2000" dirty="0">
                    <a:solidFill>
                      <a:schemeClr val="accent1"/>
                    </a:solidFill>
                  </a:rPr>
                  <a:t>We will consider </a:t>
                </a:r>
                <a:r>
                  <a:rPr lang="en-US" sz="2000" b="1" i="1" dirty="0">
                    <a:solidFill>
                      <a:srgbClr val="FF0000"/>
                    </a:solidFill>
                  </a:rPr>
                  <a:t>two possible solutions</a:t>
                </a:r>
                <a:r>
                  <a:rPr lang="en-US" sz="2000" dirty="0">
                    <a:solidFill>
                      <a:schemeClr val="accent1"/>
                    </a:solidFill>
                  </a:rPr>
                  <a:t>:</a:t>
                </a:r>
              </a:p>
              <a:p>
                <a:pPr marL="0" indent="0">
                  <a:buNone/>
                </a:pPr>
                <a:endParaRPr lang="en-US" sz="2000" dirty="0"/>
              </a:p>
              <a:p>
                <a:r>
                  <a:rPr lang="en-US" sz="2000" dirty="0">
                    <a:solidFill>
                      <a:schemeClr val="accent1"/>
                    </a:solidFill>
                  </a:rPr>
                  <a:t>Adding a statically initialized mutex to protect the </a:t>
                </a:r>
                <a14:m>
                  <m:oMath xmlns:m="http://schemas.openxmlformats.org/officeDocument/2006/math">
                    <m:r>
                      <a:rPr lang="en-US" sz="2000" i="1" dirty="0" smtClean="0">
                        <a:latin typeface="Cambria Math" panose="02040503050406030204" pitchFamily="18" charset="0"/>
                      </a:rPr>
                      <m:t>𝑠𝑒𝑟𝑣𝑒𝑟</m:t>
                    </m:r>
                    <m:r>
                      <a:rPr lang="en-US" sz="2000" i="1" dirty="0" smtClean="0">
                        <a:latin typeface="Cambria Math" panose="02040503050406030204" pitchFamily="18" charset="0"/>
                      </a:rPr>
                      <m:t>_</m:t>
                    </m:r>
                    <m:r>
                      <a:rPr lang="en-US" sz="2000" i="1" dirty="0" smtClean="0">
                        <a:latin typeface="Cambria Math" panose="02040503050406030204" pitchFamily="18" charset="0"/>
                      </a:rPr>
                      <m:t>𝑐𝑜𝑚𝑚</m:t>
                    </m:r>
                    <m:r>
                      <a:rPr lang="en-US" sz="2000" i="1" dirty="0" smtClean="0">
                        <a:latin typeface="Cambria Math" panose="02040503050406030204" pitchFamily="18" charset="0"/>
                      </a:rPr>
                      <m:t>_</m:t>
                    </m:r>
                    <m:r>
                      <a:rPr lang="en-US" sz="2000" i="1" dirty="0" smtClean="0">
                        <a:latin typeface="Cambria Math" panose="02040503050406030204" pitchFamily="18" charset="0"/>
                      </a:rPr>
                      <m:t>𝑖𝑛𝑖𝑡𝑒𝑑</m:t>
                    </m:r>
                    <m:r>
                      <a:rPr lang="en-US" sz="2000" i="1" dirty="0" smtClean="0">
                        <a:latin typeface="Cambria Math" panose="02040503050406030204" pitchFamily="18" charset="0"/>
                      </a:rPr>
                      <m:t> </m:t>
                    </m:r>
                  </m:oMath>
                </a14:m>
                <a:r>
                  <a:rPr lang="en-US" sz="2000" dirty="0">
                    <a:solidFill>
                      <a:schemeClr val="accent1"/>
                    </a:solidFill>
                  </a:rPr>
                  <a:t>flag and </a:t>
                </a:r>
                <a14:m>
                  <m:oMath xmlns:m="http://schemas.openxmlformats.org/officeDocument/2006/math">
                    <m:r>
                      <a:rPr lang="en-US" sz="2000" i="1" dirty="0">
                        <a:latin typeface="Cambria Math" panose="02040503050406030204" pitchFamily="18" charset="0"/>
                      </a:rPr>
                      <m:t>𝑠𝑒𝑟𝑣𝑒𝑟</m:t>
                    </m:r>
                    <m:r>
                      <a:rPr lang="en-US" sz="2000" i="1" dirty="0">
                        <a:latin typeface="Cambria Math" panose="02040503050406030204" pitchFamily="18" charset="0"/>
                      </a:rPr>
                      <m:t>_</m:t>
                    </m:r>
                    <m:r>
                      <a:rPr lang="en-US" sz="2000" i="1" dirty="0">
                        <a:latin typeface="Cambria Math" panose="02040503050406030204" pitchFamily="18" charset="0"/>
                      </a:rPr>
                      <m:t>𝑐𝑜𝑚𝑚</m:t>
                    </m:r>
                    <m:r>
                      <a:rPr lang="en-US" sz="2000" i="1" dirty="0">
                        <a:latin typeface="Cambria Math" panose="02040503050406030204" pitchFamily="18" charset="0"/>
                      </a:rPr>
                      <m:t>_</m:t>
                    </m:r>
                    <m:r>
                      <a:rPr lang="en-US" sz="2000" i="1" dirty="0">
                        <a:latin typeface="Cambria Math" panose="02040503050406030204" pitchFamily="18" charset="0"/>
                      </a:rPr>
                      <m:t>𝑖𝑛𝑖𝑡</m:t>
                    </m:r>
                    <m:r>
                      <a:rPr lang="en-US" sz="2000" i="1" dirty="0">
                        <a:latin typeface="Cambria Math" panose="02040503050406030204" pitchFamily="18" charset="0"/>
                      </a:rPr>
                      <m:t>()</m:t>
                    </m:r>
                  </m:oMath>
                </a14:m>
                <a:r>
                  <a:rPr lang="en-US" sz="2000" dirty="0">
                    <a:solidFill>
                      <a:schemeClr val="accent1"/>
                    </a:solidFill>
                  </a:rPr>
                  <a:t> routine</a:t>
                </a:r>
              </a:p>
              <a:p>
                <a:pPr marL="0" indent="0">
                  <a:buNone/>
                </a:pPr>
                <a:endParaRPr lang="en-US" sz="2000" dirty="0">
                  <a:solidFill>
                    <a:schemeClr val="accent1"/>
                  </a:solidFill>
                </a:endParaRPr>
              </a:p>
              <a:p>
                <a:r>
                  <a:rPr lang="en-US" sz="2000" dirty="0">
                    <a:solidFill>
                      <a:schemeClr val="accent1"/>
                    </a:solidFill>
                  </a:rPr>
                  <a:t>Designating that the entire routine needs special synchronization handling using the </a:t>
                </a:r>
                <a:r>
                  <a:rPr lang="en-US" sz="2000" b="1" i="1" dirty="0">
                    <a:solidFill>
                      <a:srgbClr val="FF0000"/>
                    </a:solidFill>
                  </a:rPr>
                  <a:t>One-Time Initialization </a:t>
                </a:r>
                <a:r>
                  <a:rPr lang="en-US" sz="2000" dirty="0">
                    <a:solidFill>
                      <a:schemeClr val="accent1"/>
                    </a:solidFill>
                  </a:rPr>
                  <a:t>mechanism</a:t>
                </a:r>
              </a:p>
              <a:p>
                <a:pPr marL="0" indent="0">
                  <a:buNone/>
                </a:pPr>
                <a:endParaRPr lang="en-US" dirty="0"/>
              </a:p>
            </p:txBody>
          </p:sp>
        </mc:Choice>
        <mc:Fallback>
          <p:sp>
            <p:nvSpPr>
              <p:cNvPr id="3" name="Content Placeholder 2">
                <a:extLst>
                  <a:ext uri="{FF2B5EF4-FFF2-40B4-BE49-F238E27FC236}">
                    <a16:creationId xmlns:a16="http://schemas.microsoft.com/office/drawing/2014/main" id="{7527FC23-9073-4FC1-A758-39830F742370}"/>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spTree>
    <p:extLst>
      <p:ext uri="{BB962C8B-B14F-4D97-AF65-F5344CB8AC3E}">
        <p14:creationId xmlns:p14="http://schemas.microsoft.com/office/powerpoint/2010/main" val="550699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537FC-3C3D-424A-956D-BBF4D31B65E7}"/>
              </a:ext>
            </a:extLst>
          </p:cNvPr>
          <p:cNvSpPr>
            <a:spLocks noGrp="1"/>
          </p:cNvSpPr>
          <p:nvPr>
            <p:ph type="title"/>
          </p:nvPr>
        </p:nvSpPr>
        <p:spPr/>
        <p:txBody>
          <a:bodyPr/>
          <a:lstStyle/>
          <a:p>
            <a:r>
              <a:rPr lang="en-US" dirty="0">
                <a:solidFill>
                  <a:schemeClr val="accent1"/>
                </a:solidFill>
              </a:rPr>
              <a:t>One-Time Initialization</a:t>
            </a:r>
            <a:endParaRPr lang="en-US" dirty="0"/>
          </a:p>
        </p:txBody>
      </p:sp>
      <p:sp>
        <p:nvSpPr>
          <p:cNvPr id="3" name="Content Placeholder 2">
            <a:extLst>
              <a:ext uri="{FF2B5EF4-FFF2-40B4-BE49-F238E27FC236}">
                <a16:creationId xmlns:a16="http://schemas.microsoft.com/office/drawing/2014/main" id="{9BEEFF3C-F697-4788-8DBB-848A47F518D5}"/>
              </a:ext>
            </a:extLst>
          </p:cNvPr>
          <p:cNvSpPr>
            <a:spLocks noGrp="1"/>
          </p:cNvSpPr>
          <p:nvPr>
            <p:ph idx="1"/>
          </p:nvPr>
        </p:nvSpPr>
        <p:spPr/>
        <p:txBody>
          <a:bodyPr>
            <a:normAutofit/>
          </a:bodyPr>
          <a:lstStyle/>
          <a:p>
            <a:pPr marL="0" indent="0">
              <a:buNone/>
            </a:pPr>
            <a:r>
              <a:rPr lang="en-US" sz="2000" b="1" i="1" u="sng" dirty="0">
                <a:solidFill>
                  <a:srgbClr val="FF0000"/>
                </a:solidFill>
              </a:rPr>
              <a:t>Statically Initialized Mutex</a:t>
            </a:r>
            <a:r>
              <a:rPr lang="en-US" sz="2000" b="1" i="1" dirty="0">
                <a:solidFill>
                  <a:srgbClr val="FF0000"/>
                </a:solidFill>
              </a:rPr>
              <a:t>:</a:t>
            </a:r>
          </a:p>
          <a:p>
            <a:pPr marL="0" indent="0">
              <a:buNone/>
            </a:pPr>
            <a:endParaRPr lang="en-US" sz="2000" dirty="0">
              <a:solidFill>
                <a:schemeClr val="accent1"/>
              </a:solidFill>
            </a:endParaRPr>
          </a:p>
        </p:txBody>
      </p:sp>
      <p:pic>
        <p:nvPicPr>
          <p:cNvPr id="5" name="Picture 4">
            <a:extLst>
              <a:ext uri="{FF2B5EF4-FFF2-40B4-BE49-F238E27FC236}">
                <a16:creationId xmlns:a16="http://schemas.microsoft.com/office/drawing/2014/main" id="{99D8AB78-11C0-4F5B-8A19-56463CA31C91}"/>
              </a:ext>
            </a:extLst>
          </p:cNvPr>
          <p:cNvPicPr>
            <a:picLocks noChangeAspect="1"/>
          </p:cNvPicPr>
          <p:nvPr/>
        </p:nvPicPr>
        <p:blipFill>
          <a:blip r:embed="rId2"/>
          <a:stretch>
            <a:fillRect/>
          </a:stretch>
        </p:blipFill>
        <p:spPr>
          <a:xfrm>
            <a:off x="2600325" y="2374572"/>
            <a:ext cx="5410200" cy="4118303"/>
          </a:xfrm>
          <a:prstGeom prst="rect">
            <a:avLst/>
          </a:prstGeom>
        </p:spPr>
      </p:pic>
    </p:spTree>
    <p:extLst>
      <p:ext uri="{BB962C8B-B14F-4D97-AF65-F5344CB8AC3E}">
        <p14:creationId xmlns:p14="http://schemas.microsoft.com/office/powerpoint/2010/main" val="1188801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3CE9D-487A-4262-A1B5-0C1C34BD3027}"/>
              </a:ext>
            </a:extLst>
          </p:cNvPr>
          <p:cNvSpPr>
            <a:spLocks noGrp="1"/>
          </p:cNvSpPr>
          <p:nvPr>
            <p:ph type="title"/>
          </p:nvPr>
        </p:nvSpPr>
        <p:spPr/>
        <p:txBody>
          <a:bodyPr/>
          <a:lstStyle/>
          <a:p>
            <a:r>
              <a:rPr lang="en-US" dirty="0">
                <a:solidFill>
                  <a:schemeClr val="accent1"/>
                </a:solidFill>
              </a:rPr>
              <a:t>One-Time Initialization</a:t>
            </a:r>
            <a:endParaRPr lang="en-US" dirty="0"/>
          </a:p>
        </p:txBody>
      </p:sp>
      <p:sp>
        <p:nvSpPr>
          <p:cNvPr id="3" name="Content Placeholder 2">
            <a:extLst>
              <a:ext uri="{FF2B5EF4-FFF2-40B4-BE49-F238E27FC236}">
                <a16:creationId xmlns:a16="http://schemas.microsoft.com/office/drawing/2014/main" id="{948EB138-63D5-4271-9D8C-2065DC6FC8BF}"/>
              </a:ext>
            </a:extLst>
          </p:cNvPr>
          <p:cNvSpPr>
            <a:spLocks noGrp="1"/>
          </p:cNvSpPr>
          <p:nvPr>
            <p:ph idx="1"/>
          </p:nvPr>
        </p:nvSpPr>
        <p:spPr/>
        <p:txBody>
          <a:bodyPr/>
          <a:lstStyle/>
          <a:p>
            <a:pPr marL="0" indent="0">
              <a:buNone/>
            </a:pPr>
            <a:r>
              <a:rPr lang="en-US" sz="2000" b="1" i="1" u="sng" dirty="0">
                <a:solidFill>
                  <a:srgbClr val="FF0000"/>
                </a:solidFill>
              </a:rPr>
              <a:t>One-Time Initialization Mechanism</a:t>
            </a:r>
            <a:r>
              <a:rPr lang="en-US" sz="2000" b="1" i="1" dirty="0">
                <a:solidFill>
                  <a:srgbClr val="FF0000"/>
                </a:solidFill>
              </a:rPr>
              <a:t>:</a:t>
            </a:r>
          </a:p>
          <a:p>
            <a:pPr marL="0" indent="0">
              <a:buNone/>
            </a:pPr>
            <a:endParaRPr lang="en-US" dirty="0"/>
          </a:p>
        </p:txBody>
      </p:sp>
      <p:pic>
        <p:nvPicPr>
          <p:cNvPr id="5" name="Picture 4">
            <a:extLst>
              <a:ext uri="{FF2B5EF4-FFF2-40B4-BE49-F238E27FC236}">
                <a16:creationId xmlns:a16="http://schemas.microsoft.com/office/drawing/2014/main" id="{51BE742F-CAF6-4E6D-B260-53127EA0D1BE}"/>
              </a:ext>
            </a:extLst>
          </p:cNvPr>
          <p:cNvPicPr>
            <a:picLocks noChangeAspect="1"/>
          </p:cNvPicPr>
          <p:nvPr/>
        </p:nvPicPr>
        <p:blipFill>
          <a:blip r:embed="rId2"/>
          <a:stretch>
            <a:fillRect/>
          </a:stretch>
        </p:blipFill>
        <p:spPr>
          <a:xfrm>
            <a:off x="752475" y="2217905"/>
            <a:ext cx="6386512" cy="3925720"/>
          </a:xfrm>
          <a:prstGeom prst="rect">
            <a:avLst/>
          </a:prstGeom>
        </p:spPr>
      </p:pic>
      <p:pic>
        <p:nvPicPr>
          <p:cNvPr id="6" name="Picture 5">
            <a:extLst>
              <a:ext uri="{FF2B5EF4-FFF2-40B4-BE49-F238E27FC236}">
                <a16:creationId xmlns:a16="http://schemas.microsoft.com/office/drawing/2014/main" id="{A7A410D2-5C7E-4CB7-AC16-C7800F070633}"/>
              </a:ext>
            </a:extLst>
          </p:cNvPr>
          <p:cNvPicPr>
            <a:picLocks noChangeAspect="1"/>
          </p:cNvPicPr>
          <p:nvPr/>
        </p:nvPicPr>
        <p:blipFill>
          <a:blip r:embed="rId3"/>
          <a:stretch>
            <a:fillRect/>
          </a:stretch>
        </p:blipFill>
        <p:spPr>
          <a:xfrm>
            <a:off x="3879056" y="4956342"/>
            <a:ext cx="7800975" cy="1428750"/>
          </a:xfrm>
          <a:prstGeom prst="rect">
            <a:avLst/>
          </a:prstGeom>
        </p:spPr>
      </p:pic>
    </p:spTree>
    <p:extLst>
      <p:ext uri="{BB962C8B-B14F-4D97-AF65-F5344CB8AC3E}">
        <p14:creationId xmlns:p14="http://schemas.microsoft.com/office/powerpoint/2010/main" val="4242879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E12BC-9388-4EDB-9599-3150E67B1903}"/>
              </a:ext>
            </a:extLst>
          </p:cNvPr>
          <p:cNvSpPr>
            <a:spLocks noGrp="1"/>
          </p:cNvSpPr>
          <p:nvPr>
            <p:ph type="title"/>
          </p:nvPr>
        </p:nvSpPr>
        <p:spPr/>
        <p:txBody>
          <a:bodyPr/>
          <a:lstStyle/>
          <a:p>
            <a:r>
              <a:rPr lang="en-US" dirty="0">
                <a:solidFill>
                  <a:schemeClr val="accent1"/>
                </a:solidFill>
              </a:rPr>
              <a:t>One-Time Initialization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FB4291F-C3D9-4344-BB76-DB389E9CC86E}"/>
                  </a:ext>
                </a:extLst>
              </p:cNvPr>
              <p:cNvSpPr>
                <a:spLocks noGrp="1"/>
              </p:cNvSpPr>
              <p:nvPr>
                <p:ph idx="1"/>
              </p:nvPr>
            </p:nvSpPr>
            <p:spPr/>
            <p:txBody>
              <a:bodyPr>
                <a:normAutofit/>
              </a:bodyPr>
              <a:lstStyle/>
              <a:p>
                <a:pPr marL="0" indent="0">
                  <a:buNone/>
                </a:pPr>
                <a:r>
                  <a:rPr lang="en-US" sz="2000" dirty="0">
                    <a:solidFill>
                      <a:schemeClr val="accent1"/>
                    </a:solidFill>
                  </a:rPr>
                  <a:t>If we use the </a:t>
                </a:r>
                <a14:m>
                  <m:oMath xmlns:m="http://schemas.openxmlformats.org/officeDocument/2006/math">
                    <m:r>
                      <a:rPr lang="en-US" sz="2000" i="1" dirty="0" smtClean="0">
                        <a:latin typeface="Cambria Math" panose="02040503050406030204" pitchFamily="18" charset="0"/>
                      </a:rPr>
                      <m:t>𝑠𝑒𝑟𝑣𝑒𝑟</m:t>
                    </m:r>
                    <m:r>
                      <a:rPr lang="en-US" sz="2000" i="1" dirty="0" smtClean="0">
                        <a:latin typeface="Cambria Math" panose="02040503050406030204" pitchFamily="18" charset="0"/>
                      </a:rPr>
                      <m:t>_</m:t>
                    </m:r>
                    <m:r>
                      <a:rPr lang="en-US" sz="2000" i="1" dirty="0" smtClean="0">
                        <a:latin typeface="Cambria Math" panose="02040503050406030204" pitchFamily="18" charset="0"/>
                      </a:rPr>
                      <m:t>𝑐𝑜𝑚𝑚</m:t>
                    </m:r>
                    <m:r>
                      <a:rPr lang="en-US" sz="2000" i="1" dirty="0" smtClean="0">
                        <a:latin typeface="Cambria Math" panose="02040503050406030204" pitchFamily="18" charset="0"/>
                      </a:rPr>
                      <m:t>_</m:t>
                    </m:r>
                    <m:r>
                      <a:rPr lang="en-US" sz="2000" i="1" dirty="0" smtClean="0">
                        <a:latin typeface="Cambria Math" panose="02040503050406030204" pitchFamily="18" charset="0"/>
                      </a:rPr>
                      <m:t>𝑖𝑛𝑖𝑡</m:t>
                    </m:r>
                    <m:r>
                      <a:rPr lang="en-US" sz="2000" i="1" dirty="0" smtClean="0">
                        <a:latin typeface="Cambria Math" panose="02040503050406030204" pitchFamily="18" charset="0"/>
                      </a:rPr>
                      <m:t>()</m:t>
                    </m:r>
                  </m:oMath>
                </a14:m>
                <a:r>
                  <a:rPr lang="en-US" sz="2000" dirty="0">
                    <a:solidFill>
                      <a:schemeClr val="accent1"/>
                    </a:solidFill>
                  </a:rPr>
                  <a:t> routine only through the </a:t>
                </a:r>
                <a14:m>
                  <m:oMath xmlns:m="http://schemas.openxmlformats.org/officeDocument/2006/math">
                    <m:r>
                      <a:rPr lang="en-US" sz="2000" i="1" dirty="0">
                        <a:latin typeface="Cambria Math" panose="02040503050406030204" pitchFamily="18" charset="0"/>
                      </a:rPr>
                      <m:t>𝑝𝑡h𝑟𝑒𝑎𝑑</m:t>
                    </m:r>
                    <m:r>
                      <a:rPr lang="en-US" sz="2000" i="1" dirty="0">
                        <a:latin typeface="Cambria Math" panose="02040503050406030204" pitchFamily="18" charset="0"/>
                      </a:rPr>
                      <m:t>_</m:t>
                    </m:r>
                    <m:r>
                      <a:rPr lang="en-US" sz="2000" i="1" dirty="0">
                        <a:latin typeface="Cambria Math" panose="02040503050406030204" pitchFamily="18" charset="0"/>
                      </a:rPr>
                      <m:t>𝑜𝑛𝑐𝑒</m:t>
                    </m:r>
                  </m:oMath>
                </a14:m>
                <a:r>
                  <a:rPr lang="en-US" sz="2000" dirty="0">
                    <a:solidFill>
                      <a:schemeClr val="accent1"/>
                    </a:solidFill>
                  </a:rPr>
                  <a:t> mechanism, we can make the following synchronization guarantees: </a:t>
                </a:r>
              </a:p>
              <a:p>
                <a:pPr lvl="1"/>
                <a:r>
                  <a:rPr lang="en-US" sz="2000" dirty="0">
                    <a:solidFill>
                      <a:schemeClr val="accent1"/>
                    </a:solidFill>
                  </a:rPr>
                  <a:t>No matter how many times it is invoked by one or more threads, the routine will be executed only once by its </a:t>
                </a:r>
                <a:r>
                  <a:rPr lang="en-US" sz="2000" b="1" i="1" dirty="0">
                    <a:solidFill>
                      <a:srgbClr val="FF0000"/>
                    </a:solidFill>
                  </a:rPr>
                  <a:t>first caller</a:t>
                </a:r>
                <a:r>
                  <a:rPr lang="en-US" sz="2000" dirty="0">
                    <a:solidFill>
                      <a:schemeClr val="accent1"/>
                    </a:solidFill>
                  </a:rPr>
                  <a:t>.</a:t>
                </a:r>
              </a:p>
              <a:p>
                <a:pPr lvl="1"/>
                <a:r>
                  <a:rPr lang="en-US" sz="2000" dirty="0">
                    <a:solidFill>
                      <a:schemeClr val="accent1"/>
                    </a:solidFill>
                  </a:rPr>
                  <a:t>No caller will exit from the </a:t>
                </a:r>
                <a14:m>
                  <m:oMath xmlns:m="http://schemas.openxmlformats.org/officeDocument/2006/math">
                    <m:r>
                      <a:rPr lang="en-US" sz="2000" i="1" dirty="0" smtClean="0">
                        <a:latin typeface="Cambria Math" panose="02040503050406030204" pitchFamily="18" charset="0"/>
                      </a:rPr>
                      <m:t>𝑝𝑡h𝑟𝑒𝑎𝑑</m:t>
                    </m:r>
                    <m:r>
                      <a:rPr lang="en-US" sz="2000" i="1" dirty="0" smtClean="0">
                        <a:latin typeface="Cambria Math" panose="02040503050406030204" pitchFamily="18" charset="0"/>
                      </a:rPr>
                      <m:t>_</m:t>
                    </m:r>
                    <m:r>
                      <a:rPr lang="en-US" sz="2000" i="1" dirty="0" smtClean="0">
                        <a:latin typeface="Cambria Math" panose="02040503050406030204" pitchFamily="18" charset="0"/>
                      </a:rPr>
                      <m:t>𝑜𝑛𝑐𝑒</m:t>
                    </m:r>
                  </m:oMath>
                </a14:m>
                <a:r>
                  <a:rPr lang="en-US" sz="2000" dirty="0">
                    <a:solidFill>
                      <a:schemeClr val="accent1"/>
                    </a:solidFill>
                  </a:rPr>
                  <a:t> mechanism until the routine’s first caller has returned.</a:t>
                </a:r>
              </a:p>
              <a:p>
                <a:pPr marL="0" indent="0">
                  <a:buNone/>
                </a:pPr>
                <a:r>
                  <a:rPr lang="en-US" sz="2000" dirty="0">
                    <a:solidFill>
                      <a:schemeClr val="accent1"/>
                    </a:solidFill>
                  </a:rPr>
                  <a:t>To use the </a:t>
                </a:r>
                <a14:m>
                  <m:oMath xmlns:m="http://schemas.openxmlformats.org/officeDocument/2006/math">
                    <m:r>
                      <a:rPr lang="en-US" sz="2000" i="1" dirty="0" smtClean="0">
                        <a:latin typeface="Cambria Math" panose="02040503050406030204" pitchFamily="18" charset="0"/>
                      </a:rPr>
                      <m:t>𝑝𝑡h𝑟𝑒𝑎𝑑</m:t>
                    </m:r>
                    <m:r>
                      <a:rPr lang="en-US" sz="2000" i="1" dirty="0" smtClean="0">
                        <a:latin typeface="Cambria Math" panose="02040503050406030204" pitchFamily="18" charset="0"/>
                      </a:rPr>
                      <m:t>_</m:t>
                    </m:r>
                    <m:r>
                      <a:rPr lang="en-US" sz="2000" i="1" dirty="0" smtClean="0">
                        <a:latin typeface="Cambria Math" panose="02040503050406030204" pitchFamily="18" charset="0"/>
                      </a:rPr>
                      <m:t>𝑜𝑛𝑐𝑒</m:t>
                    </m:r>
                  </m:oMath>
                </a14:m>
                <a:r>
                  <a:rPr lang="en-US" sz="2000" dirty="0">
                    <a:solidFill>
                      <a:schemeClr val="accent1"/>
                    </a:solidFill>
                  </a:rPr>
                  <a:t> mechanism, </a:t>
                </a:r>
              </a:p>
              <a:p>
                <a:pPr lvl="1"/>
                <a:r>
                  <a:rPr lang="en-US" sz="2000" dirty="0">
                    <a:solidFill>
                      <a:schemeClr val="accent1"/>
                    </a:solidFill>
                  </a:rPr>
                  <a:t>you must declare a variable known as a </a:t>
                </a:r>
                <a:r>
                  <a:rPr lang="en-US" sz="2000" b="1" i="1" dirty="0">
                    <a:solidFill>
                      <a:srgbClr val="FF0000"/>
                    </a:solidFill>
                  </a:rPr>
                  <a:t>once block </a:t>
                </a:r>
                <a:r>
                  <a:rPr lang="en-US" sz="2000" dirty="0">
                    <a:solidFill>
                      <a:schemeClr val="accent1"/>
                    </a:solidFill>
                  </a:rPr>
                  <a:t>(</a:t>
                </a:r>
                <a14:m>
                  <m:oMath xmlns:m="http://schemas.openxmlformats.org/officeDocument/2006/math">
                    <m:r>
                      <a:rPr lang="en-US" sz="2000" i="1" dirty="0" smtClean="0">
                        <a:latin typeface="Cambria Math" panose="02040503050406030204" pitchFamily="18" charset="0"/>
                      </a:rPr>
                      <m:t>𝑝𝑡h𝑟𝑒𝑎𝑑</m:t>
                    </m:r>
                    <m:r>
                      <a:rPr lang="en-US" sz="2000" i="1" dirty="0" smtClean="0">
                        <a:latin typeface="Cambria Math" panose="02040503050406030204" pitchFamily="18" charset="0"/>
                      </a:rPr>
                      <m:t>_</m:t>
                    </m:r>
                    <m:r>
                      <a:rPr lang="en-US" sz="2000" i="1" dirty="0" smtClean="0">
                        <a:latin typeface="Cambria Math" panose="02040503050406030204" pitchFamily="18" charset="0"/>
                      </a:rPr>
                      <m:t>𝑜𝑛𝑐𝑒</m:t>
                    </m:r>
                    <m:r>
                      <a:rPr lang="en-US" sz="2000" i="1" dirty="0" smtClean="0">
                        <a:latin typeface="Cambria Math" panose="02040503050406030204" pitchFamily="18" charset="0"/>
                      </a:rPr>
                      <m:t>_</m:t>
                    </m:r>
                    <m:r>
                      <a:rPr lang="en-US" sz="2000" i="1" dirty="0" smtClean="0">
                        <a:latin typeface="Cambria Math" panose="02040503050406030204" pitchFamily="18" charset="0"/>
                      </a:rPr>
                      <m:t>𝑡</m:t>
                    </m:r>
                  </m:oMath>
                </a14:m>
                <a:r>
                  <a:rPr lang="en-US" sz="2000" dirty="0">
                    <a:solidFill>
                      <a:schemeClr val="accent1"/>
                    </a:solidFill>
                  </a:rPr>
                  <a:t>), and you must statically initialize it to the value </a:t>
                </a:r>
                <a14:m>
                  <m:oMath xmlns:m="http://schemas.openxmlformats.org/officeDocument/2006/math">
                    <m:r>
                      <a:rPr lang="en-US" sz="2000" i="1" dirty="0" smtClean="0">
                        <a:latin typeface="Cambria Math" panose="02040503050406030204" pitchFamily="18" charset="0"/>
                      </a:rPr>
                      <m:t>𝑃𝑇𝐻𝑅𝐸𝐴𝐷</m:t>
                    </m:r>
                    <m:r>
                      <a:rPr lang="en-US" sz="2000" i="1" dirty="0" smtClean="0">
                        <a:latin typeface="Cambria Math" panose="02040503050406030204" pitchFamily="18" charset="0"/>
                      </a:rPr>
                      <m:t>_</m:t>
                    </m:r>
                    <m:r>
                      <a:rPr lang="en-US" sz="2000" i="1" dirty="0" smtClean="0">
                        <a:latin typeface="Cambria Math" panose="02040503050406030204" pitchFamily="18" charset="0"/>
                      </a:rPr>
                      <m:t>𝑂𝑁𝐶𝐸</m:t>
                    </m:r>
                    <m:r>
                      <a:rPr lang="en-US" sz="2000" i="1" dirty="0" smtClean="0">
                        <a:latin typeface="Cambria Math" panose="02040503050406030204" pitchFamily="18" charset="0"/>
                      </a:rPr>
                      <m:t>_</m:t>
                    </m:r>
                    <m:r>
                      <a:rPr lang="en-US" sz="2000" i="1" dirty="0" smtClean="0">
                        <a:latin typeface="Cambria Math" panose="02040503050406030204" pitchFamily="18" charset="0"/>
                      </a:rPr>
                      <m:t>𝐼𝑁𝐼𝑇</m:t>
                    </m:r>
                  </m:oMath>
                </a14:m>
                <a:r>
                  <a:rPr lang="en-US" sz="2000" dirty="0">
                    <a:solidFill>
                      <a:schemeClr val="accent1"/>
                    </a:solidFill>
                  </a:rPr>
                  <a:t>. </a:t>
                </a:r>
              </a:p>
              <a:p>
                <a:pPr lvl="1"/>
                <a:r>
                  <a:rPr lang="en-US" sz="2000" dirty="0">
                    <a:solidFill>
                      <a:schemeClr val="accent1"/>
                    </a:solidFill>
                  </a:rPr>
                  <a:t>The Pthreads library uses a </a:t>
                </a:r>
                <a:r>
                  <a:rPr lang="en-US" sz="2000" b="1" i="1" dirty="0">
                    <a:solidFill>
                      <a:srgbClr val="FF0000"/>
                    </a:solidFill>
                  </a:rPr>
                  <a:t>once block </a:t>
                </a:r>
                <a:r>
                  <a:rPr lang="en-US" sz="2000" dirty="0">
                    <a:solidFill>
                      <a:schemeClr val="accent1"/>
                    </a:solidFill>
                  </a:rPr>
                  <a:t>to maintain the state of </a:t>
                </a:r>
                <a14:m>
                  <m:oMath xmlns:m="http://schemas.openxmlformats.org/officeDocument/2006/math">
                    <m:r>
                      <a:rPr lang="en-US" sz="2000" i="1" dirty="0" smtClean="0">
                        <a:latin typeface="Cambria Math" panose="02040503050406030204" pitchFamily="18" charset="0"/>
                      </a:rPr>
                      <m:t>𝑝𝑡h𝑟𝑒𝑎𝑑</m:t>
                    </m:r>
                    <m:r>
                      <a:rPr lang="en-US" sz="2000" i="1" dirty="0" smtClean="0">
                        <a:latin typeface="Cambria Math" panose="02040503050406030204" pitchFamily="18" charset="0"/>
                      </a:rPr>
                      <m:t>_</m:t>
                    </m:r>
                    <m:r>
                      <a:rPr lang="en-US" sz="2000" i="1" dirty="0" smtClean="0">
                        <a:latin typeface="Cambria Math" panose="02040503050406030204" pitchFamily="18" charset="0"/>
                      </a:rPr>
                      <m:t>𝑜𝑛𝑐𝑒</m:t>
                    </m:r>
                  </m:oMath>
                </a14:m>
                <a:r>
                  <a:rPr lang="en-US" sz="2000" dirty="0">
                    <a:solidFill>
                      <a:schemeClr val="accent1"/>
                    </a:solidFill>
                  </a:rPr>
                  <a:t> synchronization for a particular routine. </a:t>
                </a:r>
              </a:p>
              <a:p>
                <a:pPr lvl="1"/>
                <a:r>
                  <a:rPr lang="en-US" sz="2000" dirty="0">
                    <a:solidFill>
                      <a:schemeClr val="accent1"/>
                    </a:solidFill>
                  </a:rPr>
                  <a:t>Note that we are statically initializing the once block to the </a:t>
                </a:r>
                <a14:m>
                  <m:oMath xmlns:m="http://schemas.openxmlformats.org/officeDocument/2006/math">
                    <m:r>
                      <a:rPr lang="en-US" sz="2000" i="1" dirty="0" smtClean="0">
                        <a:latin typeface="Cambria Math" panose="02040503050406030204" pitchFamily="18" charset="0"/>
                      </a:rPr>
                      <m:t>𝑃𝑇𝐻𝑅𝐸𝐴𝐷</m:t>
                    </m:r>
                    <m:r>
                      <a:rPr lang="en-US" sz="2000" i="1" dirty="0" smtClean="0">
                        <a:latin typeface="Cambria Math" panose="02040503050406030204" pitchFamily="18" charset="0"/>
                      </a:rPr>
                      <m:t>_</m:t>
                    </m:r>
                    <m:r>
                      <a:rPr lang="en-US" sz="2000" i="1" dirty="0" smtClean="0">
                        <a:latin typeface="Cambria Math" panose="02040503050406030204" pitchFamily="18" charset="0"/>
                      </a:rPr>
                      <m:t>𝑂𝑁𝐶𝐸</m:t>
                    </m:r>
                    <m:r>
                      <a:rPr lang="en-US" sz="2000" i="1" dirty="0" smtClean="0">
                        <a:latin typeface="Cambria Math" panose="02040503050406030204" pitchFamily="18" charset="0"/>
                      </a:rPr>
                      <m:t>_</m:t>
                    </m:r>
                    <m:r>
                      <a:rPr lang="en-US" sz="2000" i="1" dirty="0" smtClean="0">
                        <a:latin typeface="Cambria Math" panose="02040503050406030204" pitchFamily="18" charset="0"/>
                      </a:rPr>
                      <m:t>𝐼𝑁𝐼𝑇</m:t>
                    </m:r>
                  </m:oMath>
                </a14:m>
                <a:r>
                  <a:rPr lang="en-US" sz="2000" dirty="0">
                    <a:solidFill>
                      <a:schemeClr val="accent1"/>
                    </a:solidFill>
                  </a:rPr>
                  <a:t> value. </a:t>
                </a:r>
              </a:p>
            </p:txBody>
          </p:sp>
        </mc:Choice>
        <mc:Fallback>
          <p:sp>
            <p:nvSpPr>
              <p:cNvPr id="3" name="Content Placeholder 2">
                <a:extLst>
                  <a:ext uri="{FF2B5EF4-FFF2-40B4-BE49-F238E27FC236}">
                    <a16:creationId xmlns:a16="http://schemas.microsoft.com/office/drawing/2014/main" id="{3FB4291F-C3D9-4344-BB76-DB389E9CC86E}"/>
                  </a:ext>
                </a:extLst>
              </p:cNvPr>
              <p:cNvSpPr>
                <a:spLocks noGrp="1" noRot="1" noChangeAspect="1" noMove="1" noResize="1" noEditPoints="1" noAdjustHandles="1" noChangeArrowheads="1" noChangeShapeType="1" noTextEdit="1"/>
              </p:cNvSpPr>
              <p:nvPr>
                <p:ph idx="1"/>
              </p:nvPr>
            </p:nvSpPr>
            <p:spPr>
              <a:blipFill>
                <a:blip r:embed="rId2"/>
                <a:stretch>
                  <a:fillRect l="-638" t="-1401" r="-580"/>
                </a:stretch>
              </a:blipFill>
            </p:spPr>
            <p:txBody>
              <a:bodyPr/>
              <a:lstStyle/>
              <a:p>
                <a:r>
                  <a:rPr lang="en-US">
                    <a:noFill/>
                  </a:rPr>
                  <a:t> </a:t>
                </a:r>
              </a:p>
            </p:txBody>
          </p:sp>
        </mc:Fallback>
      </mc:AlternateContent>
    </p:spTree>
    <p:extLst>
      <p:ext uri="{BB962C8B-B14F-4D97-AF65-F5344CB8AC3E}">
        <p14:creationId xmlns:p14="http://schemas.microsoft.com/office/powerpoint/2010/main" val="310170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C4C92-9950-4E3D-883B-3084CBC18F75}"/>
              </a:ext>
            </a:extLst>
          </p:cNvPr>
          <p:cNvSpPr>
            <a:spLocks noGrp="1"/>
          </p:cNvSpPr>
          <p:nvPr>
            <p:ph type="title"/>
          </p:nvPr>
        </p:nvSpPr>
        <p:spPr/>
        <p:txBody>
          <a:bodyPr/>
          <a:lstStyle/>
          <a:p>
            <a:r>
              <a:rPr lang="en-US" dirty="0">
                <a:solidFill>
                  <a:schemeClr val="accent1"/>
                </a:solidFill>
              </a:rPr>
              <a:t>One-Time Initialization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FCD3D7-FA5A-42E2-8C4F-6473ECED3D24}"/>
                  </a:ext>
                </a:extLst>
              </p:cNvPr>
              <p:cNvSpPr>
                <a:spLocks noGrp="1"/>
              </p:cNvSpPr>
              <p:nvPr>
                <p:ph idx="1"/>
              </p:nvPr>
            </p:nvSpPr>
            <p:spPr/>
            <p:txBody>
              <a:bodyPr>
                <a:normAutofit lnSpcReduction="10000"/>
              </a:bodyPr>
              <a:lstStyle/>
              <a:p>
                <a:pPr marL="0" indent="0">
                  <a:buNone/>
                </a:pPr>
                <a:r>
                  <a:rPr lang="en-US" sz="2000" dirty="0">
                    <a:solidFill>
                      <a:schemeClr val="accent1"/>
                    </a:solidFill>
                  </a:rPr>
                  <a:t>You can declare </a:t>
                </a:r>
                <a:r>
                  <a:rPr lang="en-US" sz="2000" b="1" i="1" dirty="0">
                    <a:solidFill>
                      <a:srgbClr val="FF0000"/>
                    </a:solidFill>
                  </a:rPr>
                  <a:t>multiple once blocks </a:t>
                </a:r>
                <a:r>
                  <a:rPr lang="en-US" sz="2000" dirty="0">
                    <a:solidFill>
                      <a:schemeClr val="accent1"/>
                    </a:solidFill>
                  </a:rPr>
                  <a:t>in a program, associating each with a different routine. </a:t>
                </a:r>
              </a:p>
              <a:p>
                <a:pPr marL="0" indent="0">
                  <a:buNone/>
                </a:pPr>
                <a:endParaRPr lang="en-US" sz="2000" dirty="0">
                  <a:solidFill>
                    <a:schemeClr val="accent1"/>
                  </a:solidFill>
                </a:endParaRPr>
              </a:p>
              <a:p>
                <a:pPr marL="0" indent="0">
                  <a:buNone/>
                </a:pPr>
                <a:r>
                  <a:rPr lang="en-US" sz="2000" dirty="0">
                    <a:solidFill>
                      <a:schemeClr val="accent1"/>
                    </a:solidFill>
                  </a:rPr>
                  <a:t>Be careful, though !!!</a:t>
                </a:r>
              </a:p>
              <a:p>
                <a:pPr lvl="1"/>
                <a:r>
                  <a:rPr lang="en-US" sz="2000" dirty="0">
                    <a:solidFill>
                      <a:schemeClr val="accent1"/>
                    </a:solidFill>
                  </a:rPr>
                  <a:t>Once you associate a routine with the </a:t>
                </a:r>
                <a14:m>
                  <m:oMath xmlns:m="http://schemas.openxmlformats.org/officeDocument/2006/math">
                    <m:r>
                      <a:rPr lang="en-US" sz="2000" i="1" dirty="0" smtClean="0">
                        <a:solidFill>
                          <a:schemeClr val="tx1"/>
                        </a:solidFill>
                        <a:latin typeface="Cambria Math" panose="02040503050406030204" pitchFamily="18" charset="0"/>
                      </a:rPr>
                      <m:t>𝑝𝑡h𝑟𝑒𝑎𝑑</m:t>
                    </m:r>
                    <m:r>
                      <a:rPr lang="en-US" sz="2000" i="1" dirty="0" smtClean="0">
                        <a:solidFill>
                          <a:schemeClr val="tx1"/>
                        </a:solidFill>
                        <a:latin typeface="Cambria Math" panose="02040503050406030204" pitchFamily="18" charset="0"/>
                      </a:rPr>
                      <m:t>_</m:t>
                    </m:r>
                    <m:r>
                      <a:rPr lang="en-US" sz="2000" i="1" dirty="0" smtClean="0">
                        <a:solidFill>
                          <a:schemeClr val="tx1"/>
                        </a:solidFill>
                        <a:latin typeface="Cambria Math" panose="02040503050406030204" pitchFamily="18" charset="0"/>
                      </a:rPr>
                      <m:t>𝑜𝑛𝑐𝑒</m:t>
                    </m:r>
                    <m:r>
                      <a:rPr lang="en-US" sz="2000" i="1" dirty="0" smtClean="0">
                        <a:solidFill>
                          <a:schemeClr val="tx1"/>
                        </a:solidFill>
                        <a:latin typeface="Cambria Math" panose="02040503050406030204" pitchFamily="18" charset="0"/>
                      </a:rPr>
                      <m:t> </m:t>
                    </m:r>
                  </m:oMath>
                </a14:m>
                <a:r>
                  <a:rPr lang="en-US" sz="2000" dirty="0">
                    <a:solidFill>
                      <a:schemeClr val="accent1"/>
                    </a:solidFill>
                  </a:rPr>
                  <a:t>mechanism, you must always call it through a the </a:t>
                </a:r>
                <a14:m>
                  <m:oMath xmlns:m="http://schemas.openxmlformats.org/officeDocument/2006/math">
                    <m:r>
                      <a:rPr lang="en-US" sz="2000" i="1" dirty="0">
                        <a:latin typeface="Cambria Math" panose="02040503050406030204" pitchFamily="18" charset="0"/>
                      </a:rPr>
                      <m:t>𝑝𝑡h𝑟𝑒𝑎𝑑</m:t>
                    </m:r>
                    <m:r>
                      <a:rPr lang="en-US" sz="2000" i="1" dirty="0">
                        <a:latin typeface="Cambria Math" panose="02040503050406030204" pitchFamily="18" charset="0"/>
                      </a:rPr>
                      <m:t>_</m:t>
                    </m:r>
                    <m:r>
                      <a:rPr lang="en-US" sz="2000" i="1" dirty="0">
                        <a:latin typeface="Cambria Math" panose="02040503050406030204" pitchFamily="18" charset="0"/>
                      </a:rPr>
                      <m:t>𝑜𝑛𝑐𝑒</m:t>
                    </m:r>
                    <m:r>
                      <a:rPr lang="en-US" sz="2000" i="1" dirty="0">
                        <a:latin typeface="Cambria Math" panose="02040503050406030204" pitchFamily="18" charset="0"/>
                      </a:rPr>
                      <m:t> </m:t>
                    </m:r>
                  </m:oMath>
                </a14:m>
                <a:r>
                  <a:rPr lang="en-US" sz="2000" dirty="0">
                    <a:solidFill>
                      <a:schemeClr val="accent1"/>
                    </a:solidFill>
                  </a:rPr>
                  <a:t>call, using the </a:t>
                </a:r>
                <a:r>
                  <a:rPr lang="en-US" sz="2000" b="1" i="1" dirty="0">
                    <a:solidFill>
                      <a:srgbClr val="FF0000"/>
                    </a:solidFill>
                  </a:rPr>
                  <a:t>same once block</a:t>
                </a:r>
                <a:r>
                  <a:rPr lang="en-US" sz="2000" dirty="0">
                    <a:solidFill>
                      <a:schemeClr val="accent1"/>
                    </a:solidFill>
                  </a:rPr>
                  <a:t>. </a:t>
                </a:r>
              </a:p>
              <a:p>
                <a:pPr lvl="1"/>
                <a:r>
                  <a:rPr lang="en-US" sz="2000" dirty="0">
                    <a:solidFill>
                      <a:schemeClr val="accent1"/>
                    </a:solidFill>
                  </a:rPr>
                  <a:t>You cannot call the routine directly elsewhere in your program.</a:t>
                </a:r>
              </a:p>
              <a:p>
                <a:pPr marL="0" indent="0">
                  <a:buNone/>
                </a:pPr>
                <a:endParaRPr lang="en-US" sz="2000" dirty="0">
                  <a:solidFill>
                    <a:schemeClr val="accent1"/>
                  </a:solidFill>
                </a:endParaRPr>
              </a:p>
              <a:p>
                <a:pPr marL="0" indent="0">
                  <a:buNone/>
                </a:pPr>
                <a:r>
                  <a:rPr lang="en-US" sz="2000" dirty="0">
                    <a:solidFill>
                      <a:schemeClr val="accent1"/>
                    </a:solidFill>
                  </a:rPr>
                  <a:t>Notice that the </a:t>
                </a:r>
                <a14:m>
                  <m:oMath xmlns:m="http://schemas.openxmlformats.org/officeDocument/2006/math">
                    <m:r>
                      <a:rPr lang="en-US" sz="2000" i="1" dirty="0" smtClean="0">
                        <a:latin typeface="Cambria Math" panose="02040503050406030204" pitchFamily="18" charset="0"/>
                      </a:rPr>
                      <m:t>𝑝𝑡h𝑟𝑒𝑎𝑑</m:t>
                    </m:r>
                    <m:r>
                      <a:rPr lang="en-US" sz="2000" i="1" dirty="0" smtClean="0">
                        <a:latin typeface="Cambria Math" panose="02040503050406030204" pitchFamily="18" charset="0"/>
                      </a:rPr>
                      <m:t>_</m:t>
                    </m:r>
                    <m:r>
                      <a:rPr lang="en-US" sz="2000" i="1" dirty="0" smtClean="0">
                        <a:latin typeface="Cambria Math" panose="02040503050406030204" pitchFamily="18" charset="0"/>
                      </a:rPr>
                      <m:t>𝑜𝑛𝑐𝑒</m:t>
                    </m:r>
                    <m:r>
                      <a:rPr lang="en-US" sz="2000" i="1" dirty="0" smtClean="0">
                        <a:latin typeface="Cambria Math" panose="02040503050406030204" pitchFamily="18" charset="0"/>
                      </a:rPr>
                      <m:t> </m:t>
                    </m:r>
                  </m:oMath>
                </a14:m>
                <a:r>
                  <a:rPr lang="en-US" sz="2000" dirty="0">
                    <a:solidFill>
                      <a:schemeClr val="accent1"/>
                    </a:solidFill>
                  </a:rPr>
                  <a:t>interface does not allow you to pass arguments to the routine that is protected by the once block.</a:t>
                </a:r>
              </a:p>
              <a:p>
                <a:pPr lvl="1"/>
                <a:r>
                  <a:rPr lang="en-US" sz="2000" dirty="0">
                    <a:solidFill>
                      <a:schemeClr val="accent1"/>
                    </a:solidFill>
                  </a:rPr>
                  <a:t> If you’re trying to fit a predefined routine with arguments into the </a:t>
                </a:r>
                <a14:m>
                  <m:oMath xmlns:m="http://schemas.openxmlformats.org/officeDocument/2006/math">
                    <m:r>
                      <a:rPr lang="en-US" sz="2000" i="1" dirty="0" smtClean="0">
                        <a:latin typeface="Cambria Math" panose="02040503050406030204" pitchFamily="18" charset="0"/>
                      </a:rPr>
                      <m:t>𝑝𝑡h𝑟𝑒𝑎𝑑</m:t>
                    </m:r>
                    <m:r>
                      <a:rPr lang="en-US" sz="2000" i="1" dirty="0" smtClean="0">
                        <a:latin typeface="Cambria Math" panose="02040503050406030204" pitchFamily="18" charset="0"/>
                      </a:rPr>
                      <m:t>_</m:t>
                    </m:r>
                    <m:r>
                      <a:rPr lang="en-US" sz="2000" i="1" dirty="0" smtClean="0">
                        <a:latin typeface="Cambria Math" panose="02040503050406030204" pitchFamily="18" charset="0"/>
                      </a:rPr>
                      <m:t>𝑜𝑛𝑐𝑒</m:t>
                    </m:r>
                    <m:r>
                      <a:rPr lang="en-US" sz="2000" i="1" dirty="0" smtClean="0">
                        <a:latin typeface="Cambria Math" panose="02040503050406030204" pitchFamily="18" charset="0"/>
                      </a:rPr>
                      <m:t> </m:t>
                    </m:r>
                  </m:oMath>
                </a14:m>
                <a:r>
                  <a:rPr lang="en-US" sz="2000" dirty="0">
                    <a:solidFill>
                      <a:schemeClr val="accent1"/>
                    </a:solidFill>
                  </a:rPr>
                  <a:t>mechanism, you’ll have to fiddle a bit with global variables, wrapper routines, or environment variables to get it to work properly without subverting the synchronization the </a:t>
                </a:r>
                <a14:m>
                  <m:oMath xmlns:m="http://schemas.openxmlformats.org/officeDocument/2006/math">
                    <m:r>
                      <a:rPr lang="en-US" sz="2000" i="1" dirty="0">
                        <a:latin typeface="Cambria Math" panose="02040503050406030204" pitchFamily="18" charset="0"/>
                      </a:rPr>
                      <m:t>𝑝𝑡h𝑟𝑒𝑎𝑑</m:t>
                    </m:r>
                    <m:r>
                      <a:rPr lang="en-US" sz="2000" i="1" dirty="0">
                        <a:latin typeface="Cambria Math" panose="02040503050406030204" pitchFamily="18" charset="0"/>
                      </a:rPr>
                      <m:t>_</m:t>
                    </m:r>
                    <m:r>
                      <a:rPr lang="en-US" sz="2000" i="1" dirty="0">
                        <a:latin typeface="Cambria Math" panose="02040503050406030204" pitchFamily="18" charset="0"/>
                      </a:rPr>
                      <m:t>𝑜𝑛𝑐𝑒</m:t>
                    </m:r>
                    <m:r>
                      <a:rPr lang="en-US" sz="2000" i="1" dirty="0">
                        <a:latin typeface="Cambria Math" panose="02040503050406030204" pitchFamily="18" charset="0"/>
                      </a:rPr>
                      <m:t> </m:t>
                    </m:r>
                  </m:oMath>
                </a14:m>
                <a:r>
                  <a:rPr lang="en-US" sz="2000" dirty="0">
                    <a:solidFill>
                      <a:schemeClr val="accent1"/>
                    </a:solidFill>
                  </a:rPr>
                  <a:t>mechanism is meant to provide</a:t>
                </a:r>
              </a:p>
            </p:txBody>
          </p:sp>
        </mc:Choice>
        <mc:Fallback>
          <p:sp>
            <p:nvSpPr>
              <p:cNvPr id="3" name="Content Placeholder 2">
                <a:extLst>
                  <a:ext uri="{FF2B5EF4-FFF2-40B4-BE49-F238E27FC236}">
                    <a16:creationId xmlns:a16="http://schemas.microsoft.com/office/drawing/2014/main" id="{19FCD3D7-FA5A-42E2-8C4F-6473ECED3D24}"/>
                  </a:ext>
                </a:extLst>
              </p:cNvPr>
              <p:cNvSpPr>
                <a:spLocks noGrp="1" noRot="1" noChangeAspect="1" noMove="1" noResize="1" noEditPoints="1" noAdjustHandles="1" noChangeArrowheads="1" noChangeShapeType="1" noTextEdit="1"/>
              </p:cNvSpPr>
              <p:nvPr>
                <p:ph idx="1"/>
              </p:nvPr>
            </p:nvSpPr>
            <p:spPr>
              <a:blipFill>
                <a:blip r:embed="rId2"/>
                <a:stretch>
                  <a:fillRect l="-638" t="-1961" r="-696"/>
                </a:stretch>
              </a:blipFill>
            </p:spPr>
            <p:txBody>
              <a:bodyPr/>
              <a:lstStyle/>
              <a:p>
                <a:r>
                  <a:rPr lang="en-US">
                    <a:noFill/>
                  </a:rPr>
                  <a:t> </a:t>
                </a:r>
              </a:p>
            </p:txBody>
          </p:sp>
        </mc:Fallback>
      </mc:AlternateContent>
    </p:spTree>
    <p:extLst>
      <p:ext uri="{BB962C8B-B14F-4D97-AF65-F5344CB8AC3E}">
        <p14:creationId xmlns:p14="http://schemas.microsoft.com/office/powerpoint/2010/main" val="1984660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B1FFA-8509-4D43-A999-A9DBB4DE49DC}"/>
              </a:ext>
            </a:extLst>
          </p:cNvPr>
          <p:cNvSpPr>
            <a:spLocks noGrp="1"/>
          </p:cNvSpPr>
          <p:nvPr>
            <p:ph type="title"/>
          </p:nvPr>
        </p:nvSpPr>
        <p:spPr/>
        <p:txBody>
          <a:bodyPr/>
          <a:lstStyle/>
          <a:p>
            <a:r>
              <a:rPr lang="en-US" dirty="0">
                <a:solidFill>
                  <a:schemeClr val="accent1"/>
                </a:solidFill>
              </a:rPr>
              <a:t>The Boss-Worker Model</a:t>
            </a:r>
          </a:p>
        </p:txBody>
      </p:sp>
      <p:pic>
        <p:nvPicPr>
          <p:cNvPr id="8" name="Content Placeholder 4">
            <a:extLst>
              <a:ext uri="{FF2B5EF4-FFF2-40B4-BE49-F238E27FC236}">
                <a16:creationId xmlns:a16="http://schemas.microsoft.com/office/drawing/2014/main" id="{F7405211-F720-4601-935F-98C997A40E65}"/>
              </a:ext>
            </a:extLst>
          </p:cNvPr>
          <p:cNvPicPr>
            <a:picLocks noGrp="1" noChangeAspect="1"/>
          </p:cNvPicPr>
          <p:nvPr>
            <p:ph idx="1"/>
          </p:nvPr>
        </p:nvPicPr>
        <p:blipFill>
          <a:blip r:embed="rId2"/>
          <a:stretch>
            <a:fillRect/>
          </a:stretch>
        </p:blipFill>
        <p:spPr>
          <a:xfrm>
            <a:off x="1239837" y="1768475"/>
            <a:ext cx="8702676" cy="4351338"/>
          </a:xfrm>
        </p:spPr>
      </p:pic>
    </p:spTree>
    <p:extLst>
      <p:ext uri="{BB962C8B-B14F-4D97-AF65-F5344CB8AC3E}">
        <p14:creationId xmlns:p14="http://schemas.microsoft.com/office/powerpoint/2010/main" val="2329967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F839-B113-417E-B478-CDF0352CEC37}"/>
              </a:ext>
            </a:extLst>
          </p:cNvPr>
          <p:cNvSpPr>
            <a:spLocks noGrp="1"/>
          </p:cNvSpPr>
          <p:nvPr>
            <p:ph type="title"/>
          </p:nvPr>
        </p:nvSpPr>
        <p:spPr/>
        <p:txBody>
          <a:bodyPr/>
          <a:lstStyle/>
          <a:p>
            <a:r>
              <a:rPr lang="en-US" dirty="0">
                <a:solidFill>
                  <a:schemeClr val="accent1"/>
                </a:solidFill>
              </a:rPr>
              <a:t>Advanced Features</a:t>
            </a:r>
          </a:p>
        </p:txBody>
      </p:sp>
      <p:sp>
        <p:nvSpPr>
          <p:cNvPr id="3" name="Content Placeholder 2">
            <a:extLst>
              <a:ext uri="{FF2B5EF4-FFF2-40B4-BE49-F238E27FC236}">
                <a16:creationId xmlns:a16="http://schemas.microsoft.com/office/drawing/2014/main" id="{04B9179B-93BA-458A-9E26-82AD5DB482A3}"/>
              </a:ext>
            </a:extLst>
          </p:cNvPr>
          <p:cNvSpPr>
            <a:spLocks noGrp="1"/>
          </p:cNvSpPr>
          <p:nvPr>
            <p:ph idx="1"/>
          </p:nvPr>
        </p:nvSpPr>
        <p:spPr/>
        <p:txBody>
          <a:bodyPr>
            <a:normAutofit/>
          </a:bodyPr>
          <a:lstStyle/>
          <a:p>
            <a:pPr marL="0" indent="0">
              <a:buNone/>
            </a:pPr>
            <a:r>
              <a:rPr lang="en-US" sz="2000" dirty="0">
                <a:solidFill>
                  <a:schemeClr val="accent1"/>
                </a:solidFill>
              </a:rPr>
              <a:t>There are other </a:t>
            </a:r>
            <a:r>
              <a:rPr lang="en-US" sz="2000" b="1" i="1" dirty="0">
                <a:solidFill>
                  <a:srgbClr val="FF0000"/>
                </a:solidFill>
              </a:rPr>
              <a:t>advanced features </a:t>
            </a:r>
            <a:r>
              <a:rPr lang="en-US" sz="2000" dirty="0">
                <a:solidFill>
                  <a:schemeClr val="accent1"/>
                </a:solidFill>
              </a:rPr>
              <a:t>that are not covered in this lecture:</a:t>
            </a:r>
          </a:p>
          <a:p>
            <a:pPr lvl="1"/>
            <a:r>
              <a:rPr lang="en-US" sz="2000" dirty="0">
                <a:solidFill>
                  <a:schemeClr val="accent1"/>
                </a:solidFill>
              </a:rPr>
              <a:t>Thread-Local Storage (TLS)</a:t>
            </a:r>
          </a:p>
          <a:p>
            <a:pPr lvl="1"/>
            <a:r>
              <a:rPr lang="en-US" sz="2000" dirty="0">
                <a:solidFill>
                  <a:schemeClr val="accent1"/>
                </a:solidFill>
              </a:rPr>
              <a:t>Cancellation</a:t>
            </a:r>
          </a:p>
          <a:p>
            <a:pPr lvl="1"/>
            <a:r>
              <a:rPr lang="en-US" sz="2000" dirty="0">
                <a:solidFill>
                  <a:schemeClr val="accent1"/>
                </a:solidFill>
              </a:rPr>
              <a:t>Mutex Attributes</a:t>
            </a:r>
          </a:p>
          <a:p>
            <a:pPr lvl="1"/>
            <a:r>
              <a:rPr lang="en-US" sz="2000" dirty="0">
                <a:solidFill>
                  <a:schemeClr val="accent1"/>
                </a:solidFill>
              </a:rPr>
              <a:t>Scheduling Policy and Priority</a:t>
            </a:r>
          </a:p>
          <a:p>
            <a:pPr lvl="1"/>
            <a:r>
              <a:rPr lang="en-US" sz="2000" dirty="0">
                <a:solidFill>
                  <a:schemeClr val="accent1"/>
                </a:solidFill>
              </a:rPr>
              <a:t>Threads and Signals</a:t>
            </a:r>
          </a:p>
          <a:p>
            <a:pPr marL="0" indent="0">
              <a:buNone/>
            </a:pPr>
            <a:endParaRPr lang="en-US" sz="2400" dirty="0">
              <a:solidFill>
                <a:schemeClr val="accent1"/>
              </a:solidFill>
            </a:endParaRPr>
          </a:p>
          <a:p>
            <a:pPr marL="0" indent="0">
              <a:buNone/>
            </a:pPr>
            <a:r>
              <a:rPr lang="en-US" sz="2000" dirty="0">
                <a:solidFill>
                  <a:schemeClr val="accent1"/>
                </a:solidFill>
              </a:rPr>
              <a:t>You may want to refer to </a:t>
            </a:r>
            <a:r>
              <a:rPr lang="en-US" sz="2000" b="1" dirty="0">
                <a:solidFill>
                  <a:srgbClr val="FF0000"/>
                </a:solidFill>
              </a:rPr>
              <a:t>[1]</a:t>
            </a:r>
            <a:r>
              <a:rPr lang="en-US" sz="2000" dirty="0">
                <a:solidFill>
                  <a:schemeClr val="accent1"/>
                </a:solidFill>
              </a:rPr>
              <a:t>.</a:t>
            </a:r>
          </a:p>
          <a:p>
            <a:pPr marL="0" indent="0">
              <a:buNone/>
            </a:pPr>
            <a:br>
              <a:rPr lang="en-US" sz="2000" dirty="0">
                <a:solidFill>
                  <a:schemeClr val="accent1"/>
                </a:solidFill>
              </a:rPr>
            </a:br>
            <a:br>
              <a:rPr lang="en-US" sz="2000" dirty="0">
                <a:solidFill>
                  <a:schemeClr val="accent1"/>
                </a:solidFill>
              </a:rPr>
            </a:br>
            <a:endParaRPr lang="en-US" sz="2000" dirty="0">
              <a:solidFill>
                <a:schemeClr val="accent1"/>
              </a:solidFill>
            </a:endParaRPr>
          </a:p>
        </p:txBody>
      </p:sp>
    </p:spTree>
    <p:extLst>
      <p:ext uri="{BB962C8B-B14F-4D97-AF65-F5344CB8AC3E}">
        <p14:creationId xmlns:p14="http://schemas.microsoft.com/office/powerpoint/2010/main" val="4025062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9EEB-E187-4931-88B0-27D719505D05}"/>
              </a:ext>
            </a:extLst>
          </p:cNvPr>
          <p:cNvSpPr>
            <a:spLocks noGrp="1"/>
          </p:cNvSpPr>
          <p:nvPr>
            <p:ph type="title"/>
          </p:nvPr>
        </p:nvSpPr>
        <p:spPr/>
        <p:txBody>
          <a:bodyPr/>
          <a:lstStyle/>
          <a:p>
            <a:r>
              <a:rPr lang="en-US" dirty="0">
                <a:solidFill>
                  <a:schemeClr val="accent1"/>
                </a:solidFill>
              </a:rPr>
              <a:t>Reference</a:t>
            </a:r>
          </a:p>
        </p:txBody>
      </p:sp>
      <p:sp>
        <p:nvSpPr>
          <p:cNvPr id="3" name="Content Placeholder 2">
            <a:extLst>
              <a:ext uri="{FF2B5EF4-FFF2-40B4-BE49-F238E27FC236}">
                <a16:creationId xmlns:a16="http://schemas.microsoft.com/office/drawing/2014/main" id="{C557F1C5-6E25-4763-875C-0E300E24DAE8}"/>
              </a:ext>
            </a:extLst>
          </p:cNvPr>
          <p:cNvSpPr>
            <a:spLocks noGrp="1"/>
          </p:cNvSpPr>
          <p:nvPr>
            <p:ph idx="1"/>
          </p:nvPr>
        </p:nvSpPr>
        <p:spPr/>
        <p:txBody>
          <a:bodyPr>
            <a:normAutofit/>
          </a:bodyPr>
          <a:lstStyle/>
          <a:p>
            <a:pPr marL="0" indent="0">
              <a:buNone/>
            </a:pPr>
            <a:r>
              <a:rPr lang="en-US" sz="2000" b="1" dirty="0">
                <a:solidFill>
                  <a:srgbClr val="FF0000"/>
                </a:solidFill>
                <a:effectLst/>
              </a:rPr>
              <a:t>[1] </a:t>
            </a:r>
            <a:r>
              <a:rPr lang="en-US" sz="2000" b="0" dirty="0">
                <a:solidFill>
                  <a:schemeClr val="accent1"/>
                </a:solidFill>
                <a:effectLst/>
              </a:rPr>
              <a:t>Bradford Nichols, Dick </a:t>
            </a:r>
            <a:r>
              <a:rPr lang="en-US" sz="2000" b="0" dirty="0" err="1">
                <a:solidFill>
                  <a:schemeClr val="accent1"/>
                </a:solidFill>
                <a:effectLst/>
              </a:rPr>
              <a:t>Buttlar</a:t>
            </a:r>
            <a:r>
              <a:rPr lang="en-US" sz="2000" b="0" dirty="0">
                <a:solidFill>
                  <a:schemeClr val="accent1"/>
                </a:solidFill>
                <a:effectLst/>
              </a:rPr>
              <a:t>, and Jacqueline Proulx Farrell. 1996. Pthreads programming. O'Reilly &amp; Associates, Inc., USA.</a:t>
            </a:r>
            <a:endParaRPr lang="en-US" sz="2000" dirty="0">
              <a:solidFill>
                <a:schemeClr val="accent1"/>
              </a:solidFill>
            </a:endParaRPr>
          </a:p>
          <a:p>
            <a:pPr marL="0" indent="0">
              <a:buNone/>
            </a:pPr>
            <a:endParaRPr lang="en-US" dirty="0"/>
          </a:p>
        </p:txBody>
      </p:sp>
    </p:spTree>
    <p:extLst>
      <p:ext uri="{BB962C8B-B14F-4D97-AF65-F5344CB8AC3E}">
        <p14:creationId xmlns:p14="http://schemas.microsoft.com/office/powerpoint/2010/main" val="306339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6FBCF-C917-4C88-AA9E-2371644D4997}"/>
              </a:ext>
            </a:extLst>
          </p:cNvPr>
          <p:cNvSpPr>
            <a:spLocks noGrp="1"/>
          </p:cNvSpPr>
          <p:nvPr>
            <p:ph type="title"/>
          </p:nvPr>
        </p:nvSpPr>
        <p:spPr/>
        <p:txBody>
          <a:bodyPr/>
          <a:lstStyle/>
          <a:p>
            <a:r>
              <a:rPr lang="en-US" dirty="0">
                <a:solidFill>
                  <a:schemeClr val="accent1"/>
                </a:solidFill>
              </a:rPr>
              <a:t>The Boss-Worker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7AB1F3-4F78-4715-A1A0-843F8E12FD96}"/>
                  </a:ext>
                </a:extLst>
              </p:cNvPr>
              <p:cNvSpPr>
                <a:spLocks noGrp="1"/>
              </p:cNvSpPr>
              <p:nvPr>
                <p:ph idx="1"/>
              </p:nvPr>
            </p:nvSpPr>
            <p:spPr/>
            <p:txBody>
              <a:bodyPr>
                <a:normAutofit/>
              </a:bodyPr>
              <a:lstStyle/>
              <a:p>
                <a:pPr marL="0" indent="0">
                  <a:buNone/>
                </a:pPr>
                <a:r>
                  <a:rPr lang="en-US" sz="2000" dirty="0">
                    <a:solidFill>
                      <a:schemeClr val="accent1"/>
                    </a:solidFill>
                  </a:rPr>
                  <a:t>A single thread, </a:t>
                </a:r>
                <a:r>
                  <a:rPr lang="en-US" sz="2000" b="1" i="1" dirty="0">
                    <a:solidFill>
                      <a:srgbClr val="FF0000"/>
                    </a:solidFill>
                  </a:rPr>
                  <a:t>the boss</a:t>
                </a:r>
                <a:r>
                  <a:rPr lang="en-US" sz="2000" dirty="0">
                    <a:solidFill>
                      <a:schemeClr val="accent1"/>
                    </a:solidFill>
                  </a:rPr>
                  <a:t>, accepts input for the entire program.</a:t>
                </a:r>
              </a:p>
              <a:p>
                <a:pPr lvl="1"/>
                <a:r>
                  <a:rPr lang="en-US" sz="2000" dirty="0">
                    <a:solidFill>
                      <a:schemeClr val="accent1"/>
                    </a:solidFill>
                  </a:rPr>
                  <a:t>Based on that input, the boss passes off specific tasks to one or more worker threads. </a:t>
                </a:r>
              </a:p>
              <a:p>
                <a:pPr lvl="1"/>
                <a:r>
                  <a:rPr lang="en-US" sz="2000" dirty="0">
                    <a:solidFill>
                      <a:schemeClr val="accent1"/>
                    </a:solidFill>
                  </a:rPr>
                  <a:t>The boss creates each worker thread, assigns it tasks, and, if necessary, waits for it to finish.</a:t>
                </a:r>
              </a:p>
              <a:p>
                <a:pPr marL="0" indent="0">
                  <a:buNone/>
                </a:pPr>
                <a:r>
                  <a:rPr lang="en-US" sz="2000" dirty="0">
                    <a:solidFill>
                      <a:schemeClr val="accent1"/>
                    </a:solidFill>
                  </a:rPr>
                  <a:t>In the pseudo code on the next slide, the boss </a:t>
                </a:r>
                <a:r>
                  <a:rPr lang="en-US" sz="2000" b="1" i="1" dirty="0">
                    <a:solidFill>
                      <a:srgbClr val="FF0000"/>
                    </a:solidFill>
                  </a:rPr>
                  <a:t>dynamically</a:t>
                </a:r>
                <a:r>
                  <a:rPr lang="en-US" sz="2000" dirty="0">
                    <a:solidFill>
                      <a:schemeClr val="accent1"/>
                    </a:solidFill>
                  </a:rPr>
                  <a:t> creates a new worker thread when it receives a new request.</a:t>
                </a:r>
              </a:p>
              <a:p>
                <a:pPr lvl="1"/>
                <a:r>
                  <a:rPr lang="en-US" sz="2000" dirty="0">
                    <a:solidFill>
                      <a:schemeClr val="accent1"/>
                    </a:solidFill>
                  </a:rPr>
                  <a:t>In 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𝑐𝑟𝑒𝑎𝑡𝑒</m:t>
                    </m:r>
                    <m:r>
                      <a:rPr lang="en-US" sz="2000" b="0" i="1" smtClean="0">
                        <a:solidFill>
                          <a:schemeClr val="tx1"/>
                        </a:solidFill>
                        <a:latin typeface="Cambria Math" panose="02040503050406030204" pitchFamily="18" charset="0"/>
                      </a:rPr>
                      <m:t>()</m:t>
                    </m:r>
                  </m:oMath>
                </a14:m>
                <a:r>
                  <a:rPr lang="en-US" sz="2000" dirty="0">
                    <a:solidFill>
                      <a:schemeClr val="accent1"/>
                    </a:solidFill>
                  </a:rPr>
                  <a:t> call, the boss specifies task-specific routine the newly created worker thread will execute. </a:t>
                </a:r>
              </a:p>
              <a:p>
                <a:pPr lvl="1"/>
                <a:r>
                  <a:rPr lang="en-US" sz="2000" dirty="0">
                    <a:solidFill>
                      <a:schemeClr val="accent1"/>
                    </a:solidFill>
                  </a:rPr>
                  <a:t>After creating each worker, the boss returns to the top of its loop to process the next request.</a:t>
                </a:r>
              </a:p>
              <a:p>
                <a:pPr lvl="1"/>
                <a:r>
                  <a:rPr lang="en-US" sz="2000" dirty="0">
                    <a:solidFill>
                      <a:schemeClr val="accent1"/>
                    </a:solidFill>
                  </a:rPr>
                  <a:t>If no requests are pending, the boss loops until one arrives.  </a:t>
                </a:r>
              </a:p>
              <a:p>
                <a:pPr lvl="1"/>
                <a:r>
                  <a:rPr lang="en-US" sz="2000" dirty="0">
                    <a:solidFill>
                      <a:schemeClr val="accent1"/>
                    </a:solidFill>
                  </a:rPr>
                  <a:t>Once finished, each worker can be made responsible for any output resulting from its task, or it can synchronize with the boss and let it handle the output.</a:t>
                </a:r>
              </a:p>
            </p:txBody>
          </p:sp>
        </mc:Choice>
        <mc:Fallback xmlns="">
          <p:sp>
            <p:nvSpPr>
              <p:cNvPr id="3" name="Content Placeholder 2">
                <a:extLst>
                  <a:ext uri="{FF2B5EF4-FFF2-40B4-BE49-F238E27FC236}">
                    <a16:creationId xmlns:a16="http://schemas.microsoft.com/office/drawing/2014/main" id="{B07AB1F3-4F78-4715-A1A0-843F8E12FD96}"/>
                  </a:ext>
                </a:extLst>
              </p:cNvPr>
              <p:cNvSpPr>
                <a:spLocks noGrp="1" noRot="1" noChangeAspect="1" noMove="1" noResize="1" noEditPoints="1" noAdjustHandles="1" noChangeArrowheads="1" noChangeShapeType="1" noTextEdit="1"/>
              </p:cNvSpPr>
              <p:nvPr>
                <p:ph idx="1"/>
              </p:nvPr>
            </p:nvSpPr>
            <p:spPr>
              <a:blipFill>
                <a:blip r:embed="rId2"/>
                <a:stretch>
                  <a:fillRect l="-638" t="-1401" r="-812"/>
                </a:stretch>
              </a:blipFill>
            </p:spPr>
            <p:txBody>
              <a:bodyPr/>
              <a:lstStyle/>
              <a:p>
                <a:r>
                  <a:rPr lang="en-US">
                    <a:noFill/>
                  </a:rPr>
                  <a:t> </a:t>
                </a:r>
              </a:p>
            </p:txBody>
          </p:sp>
        </mc:Fallback>
      </mc:AlternateContent>
    </p:spTree>
    <p:extLst>
      <p:ext uri="{BB962C8B-B14F-4D97-AF65-F5344CB8AC3E}">
        <p14:creationId xmlns:p14="http://schemas.microsoft.com/office/powerpoint/2010/main" val="945688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2F4B-7583-4924-8796-66B24C246CAA}"/>
              </a:ext>
            </a:extLst>
          </p:cNvPr>
          <p:cNvSpPr>
            <a:spLocks noGrp="1"/>
          </p:cNvSpPr>
          <p:nvPr>
            <p:ph type="title"/>
          </p:nvPr>
        </p:nvSpPr>
        <p:spPr/>
        <p:txBody>
          <a:bodyPr/>
          <a:lstStyle/>
          <a:p>
            <a:r>
              <a:rPr lang="en-US" dirty="0">
                <a:solidFill>
                  <a:schemeClr val="accent1"/>
                </a:solidFill>
              </a:rPr>
              <a:t>The Boss-Worker Model</a:t>
            </a:r>
            <a:endParaRPr lang="en-US" dirty="0"/>
          </a:p>
        </p:txBody>
      </p:sp>
      <p:pic>
        <p:nvPicPr>
          <p:cNvPr id="7" name="Content Placeholder 3">
            <a:extLst>
              <a:ext uri="{FF2B5EF4-FFF2-40B4-BE49-F238E27FC236}">
                <a16:creationId xmlns:a16="http://schemas.microsoft.com/office/drawing/2014/main" id="{6A2519D7-2A94-442D-A137-86ABBF477423}"/>
              </a:ext>
            </a:extLst>
          </p:cNvPr>
          <p:cNvPicPr>
            <a:picLocks noGrp="1" noChangeAspect="1"/>
          </p:cNvPicPr>
          <p:nvPr>
            <p:ph idx="1"/>
          </p:nvPr>
        </p:nvPicPr>
        <p:blipFill>
          <a:blip r:embed="rId2"/>
          <a:stretch>
            <a:fillRect/>
          </a:stretch>
        </p:blipFill>
        <p:spPr>
          <a:xfrm>
            <a:off x="2152651" y="1690688"/>
            <a:ext cx="6501214" cy="4351338"/>
          </a:xfrm>
          <a:prstGeom prst="rect">
            <a:avLst/>
          </a:prstGeom>
        </p:spPr>
      </p:pic>
    </p:spTree>
    <p:extLst>
      <p:ext uri="{BB962C8B-B14F-4D97-AF65-F5344CB8AC3E}">
        <p14:creationId xmlns:p14="http://schemas.microsoft.com/office/powerpoint/2010/main" val="1977359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AC3FE-398D-47C8-962C-7436624CB698}"/>
              </a:ext>
            </a:extLst>
          </p:cNvPr>
          <p:cNvSpPr>
            <a:spLocks noGrp="1"/>
          </p:cNvSpPr>
          <p:nvPr>
            <p:ph type="title"/>
          </p:nvPr>
        </p:nvSpPr>
        <p:spPr/>
        <p:txBody>
          <a:bodyPr/>
          <a:lstStyle/>
          <a:p>
            <a:r>
              <a:rPr lang="en-US" dirty="0">
                <a:solidFill>
                  <a:schemeClr val="accent1"/>
                </a:solidFill>
              </a:rPr>
              <a:t>The Boss-Worker Model: Thread Pool</a:t>
            </a:r>
            <a:endParaRPr lang="en-US" dirty="0"/>
          </a:p>
        </p:txBody>
      </p:sp>
      <p:sp>
        <p:nvSpPr>
          <p:cNvPr id="3" name="Content Placeholder 2">
            <a:extLst>
              <a:ext uri="{FF2B5EF4-FFF2-40B4-BE49-F238E27FC236}">
                <a16:creationId xmlns:a16="http://schemas.microsoft.com/office/drawing/2014/main" id="{FC948924-0457-4351-9EE6-16646CA0D221}"/>
              </a:ext>
            </a:extLst>
          </p:cNvPr>
          <p:cNvSpPr>
            <a:spLocks noGrp="1"/>
          </p:cNvSpPr>
          <p:nvPr>
            <p:ph idx="1"/>
          </p:nvPr>
        </p:nvSpPr>
        <p:spPr/>
        <p:txBody>
          <a:bodyPr>
            <a:normAutofit/>
          </a:bodyPr>
          <a:lstStyle/>
          <a:p>
            <a:pPr marL="0" indent="0">
              <a:buNone/>
            </a:pPr>
            <a:r>
              <a:rPr lang="en-US" sz="2000" dirty="0">
                <a:solidFill>
                  <a:schemeClr val="accent1"/>
                </a:solidFill>
              </a:rPr>
              <a:t>Rather than dynamically create worker threads, the boss can alternatively save some </a:t>
            </a:r>
            <a:r>
              <a:rPr lang="en-US" sz="2000" b="1" i="1" dirty="0">
                <a:solidFill>
                  <a:srgbClr val="FF0000"/>
                </a:solidFill>
              </a:rPr>
              <a:t>runtime overhead  </a:t>
            </a:r>
            <a:r>
              <a:rPr lang="en-US" sz="2000" dirty="0">
                <a:solidFill>
                  <a:schemeClr val="accent1"/>
                </a:solidFill>
              </a:rPr>
              <a:t>by creating all worker threads upfront. </a:t>
            </a:r>
          </a:p>
          <a:p>
            <a:pPr marL="0" indent="0">
              <a:buNone/>
            </a:pPr>
            <a:endParaRPr lang="en-US" sz="2000" dirty="0">
              <a:solidFill>
                <a:schemeClr val="accent1"/>
              </a:solidFill>
            </a:endParaRPr>
          </a:p>
          <a:p>
            <a:pPr lvl="1"/>
            <a:r>
              <a:rPr lang="en-US" sz="2000" dirty="0">
                <a:solidFill>
                  <a:schemeClr val="accent1"/>
                </a:solidFill>
              </a:rPr>
              <a:t>This variant of the Boss-Worker model is known as, </a:t>
            </a:r>
            <a:r>
              <a:rPr lang="en-US" sz="2000" b="1" i="1" dirty="0">
                <a:solidFill>
                  <a:srgbClr val="FF0000"/>
                </a:solidFill>
              </a:rPr>
              <a:t>a thread pool</a:t>
            </a:r>
            <a:r>
              <a:rPr lang="en-US" sz="2000" dirty="0">
                <a:solidFill>
                  <a:schemeClr val="accent1"/>
                </a:solidFill>
              </a:rPr>
              <a:t>.</a:t>
            </a:r>
          </a:p>
          <a:p>
            <a:pPr lvl="1"/>
            <a:endParaRPr lang="en-US" sz="2000" dirty="0">
              <a:solidFill>
                <a:schemeClr val="accent1"/>
              </a:solidFill>
            </a:endParaRPr>
          </a:p>
          <a:p>
            <a:pPr lvl="1"/>
            <a:r>
              <a:rPr lang="en-US" sz="2000" dirty="0">
                <a:solidFill>
                  <a:schemeClr val="accent1"/>
                </a:solidFill>
              </a:rPr>
              <a:t>The boss creates all the worker threads at program initialization.</a:t>
            </a:r>
          </a:p>
          <a:p>
            <a:pPr lvl="1"/>
            <a:endParaRPr lang="en-US" sz="2000" dirty="0">
              <a:solidFill>
                <a:schemeClr val="accent1"/>
              </a:solidFill>
            </a:endParaRPr>
          </a:p>
          <a:p>
            <a:pPr lvl="1"/>
            <a:r>
              <a:rPr lang="en-US" sz="2000" dirty="0">
                <a:solidFill>
                  <a:schemeClr val="accent1"/>
                </a:solidFill>
              </a:rPr>
              <a:t>After being created, each worker immediately suspends itself to a </a:t>
            </a:r>
            <a:r>
              <a:rPr lang="en-US" sz="2000" b="1" i="1" dirty="0">
                <a:solidFill>
                  <a:srgbClr val="FF0000"/>
                </a:solidFill>
              </a:rPr>
              <a:t>wake-up call</a:t>
            </a:r>
            <a:r>
              <a:rPr lang="en-US" sz="2000" dirty="0">
                <a:solidFill>
                  <a:schemeClr val="accent1"/>
                </a:solidFill>
              </a:rPr>
              <a:t> from the boss when a request arrives for it to process.</a:t>
            </a:r>
          </a:p>
          <a:p>
            <a:pPr lvl="1"/>
            <a:endParaRPr lang="th-TH" sz="2000" dirty="0">
              <a:solidFill>
                <a:schemeClr val="accent1"/>
              </a:solidFill>
            </a:endParaRPr>
          </a:p>
          <a:p>
            <a:pPr lvl="1"/>
            <a:r>
              <a:rPr lang="en-US" sz="2000" dirty="0">
                <a:solidFill>
                  <a:schemeClr val="accent1"/>
                </a:solidFill>
              </a:rPr>
              <a:t>The boss advertises work by placing requests on a shared buffer from which the workers can retrieve.</a:t>
            </a:r>
          </a:p>
        </p:txBody>
      </p:sp>
    </p:spTree>
    <p:extLst>
      <p:ext uri="{BB962C8B-B14F-4D97-AF65-F5344CB8AC3E}">
        <p14:creationId xmlns:p14="http://schemas.microsoft.com/office/powerpoint/2010/main" val="3286869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8CF77-C19F-458B-A14F-3240FF9099B1}"/>
              </a:ext>
            </a:extLst>
          </p:cNvPr>
          <p:cNvSpPr>
            <a:spLocks noGrp="1"/>
          </p:cNvSpPr>
          <p:nvPr>
            <p:ph type="title"/>
          </p:nvPr>
        </p:nvSpPr>
        <p:spPr/>
        <p:txBody>
          <a:bodyPr/>
          <a:lstStyle/>
          <a:p>
            <a:r>
              <a:rPr lang="en-US" dirty="0">
                <a:solidFill>
                  <a:schemeClr val="accent1"/>
                </a:solidFill>
              </a:rPr>
              <a:t>The Boss-Worker Model: Thread Pool</a:t>
            </a:r>
            <a:endParaRPr lang="en-US" dirty="0"/>
          </a:p>
        </p:txBody>
      </p:sp>
      <p:pic>
        <p:nvPicPr>
          <p:cNvPr id="8" name="Content Placeholder 4">
            <a:extLst>
              <a:ext uri="{FF2B5EF4-FFF2-40B4-BE49-F238E27FC236}">
                <a16:creationId xmlns:a16="http://schemas.microsoft.com/office/drawing/2014/main" id="{02BAB20A-CFDB-4940-A5D8-6B3C111D6EE5}"/>
              </a:ext>
            </a:extLst>
          </p:cNvPr>
          <p:cNvPicPr>
            <a:picLocks noGrp="1" noChangeAspect="1"/>
          </p:cNvPicPr>
          <p:nvPr>
            <p:ph idx="1"/>
          </p:nvPr>
        </p:nvPicPr>
        <p:blipFill>
          <a:blip r:embed="rId2"/>
          <a:stretch>
            <a:fillRect/>
          </a:stretch>
        </p:blipFill>
        <p:spPr>
          <a:xfrm>
            <a:off x="3597744" y="1901825"/>
            <a:ext cx="4482162" cy="4351338"/>
          </a:xfrm>
        </p:spPr>
      </p:pic>
    </p:spTree>
    <p:extLst>
      <p:ext uri="{BB962C8B-B14F-4D97-AF65-F5344CB8AC3E}">
        <p14:creationId xmlns:p14="http://schemas.microsoft.com/office/powerpoint/2010/main" val="2354309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9A62B-214C-4108-ACBD-F78922CB0899}"/>
              </a:ext>
            </a:extLst>
          </p:cNvPr>
          <p:cNvSpPr>
            <a:spLocks noGrp="1"/>
          </p:cNvSpPr>
          <p:nvPr>
            <p:ph type="title"/>
          </p:nvPr>
        </p:nvSpPr>
        <p:spPr/>
        <p:txBody>
          <a:bodyPr/>
          <a:lstStyle/>
          <a:p>
            <a:r>
              <a:rPr lang="en-US" dirty="0">
                <a:solidFill>
                  <a:schemeClr val="accent1"/>
                </a:solidFill>
              </a:rPr>
              <a:t>The Boss-Worker Model</a:t>
            </a:r>
            <a:endParaRPr lang="en-US" dirty="0"/>
          </a:p>
        </p:txBody>
      </p:sp>
      <p:sp>
        <p:nvSpPr>
          <p:cNvPr id="3" name="Content Placeholder 2">
            <a:extLst>
              <a:ext uri="{FF2B5EF4-FFF2-40B4-BE49-F238E27FC236}">
                <a16:creationId xmlns:a16="http://schemas.microsoft.com/office/drawing/2014/main" id="{D6EF7269-BEC9-4EB7-8ADF-F7B3E09F9160}"/>
              </a:ext>
            </a:extLst>
          </p:cNvPr>
          <p:cNvSpPr>
            <a:spLocks noGrp="1"/>
          </p:cNvSpPr>
          <p:nvPr>
            <p:ph idx="1"/>
          </p:nvPr>
        </p:nvSpPr>
        <p:spPr/>
        <p:txBody>
          <a:bodyPr>
            <a:normAutofit lnSpcReduction="10000"/>
          </a:bodyPr>
          <a:lstStyle/>
          <a:p>
            <a:pPr marL="0" indent="0">
              <a:buNone/>
            </a:pPr>
            <a:r>
              <a:rPr lang="en-US" sz="2200" dirty="0">
                <a:solidFill>
                  <a:schemeClr val="accent1"/>
                </a:solidFill>
              </a:rPr>
              <a:t>The boss-worker model works well with </a:t>
            </a:r>
            <a:r>
              <a:rPr lang="en-US" sz="2200" b="1" i="1" dirty="0">
                <a:solidFill>
                  <a:srgbClr val="FF0000"/>
                </a:solidFill>
              </a:rPr>
              <a:t>servers</a:t>
            </a:r>
            <a:r>
              <a:rPr lang="en-US" sz="2200" dirty="0">
                <a:solidFill>
                  <a:schemeClr val="accent1"/>
                </a:solidFill>
              </a:rPr>
              <a:t> e.g. database servers.</a:t>
            </a:r>
          </a:p>
          <a:p>
            <a:pPr lvl="1"/>
            <a:r>
              <a:rPr lang="en-US" sz="2200" dirty="0">
                <a:solidFill>
                  <a:schemeClr val="accent1"/>
                </a:solidFill>
              </a:rPr>
              <a:t>The complexity of dealing with asynchronously arriving requests and communications are encapsulated within the boss.</a:t>
            </a:r>
          </a:p>
          <a:p>
            <a:pPr lvl="1"/>
            <a:r>
              <a:rPr lang="en-US" sz="2200" dirty="0">
                <a:solidFill>
                  <a:schemeClr val="accent1"/>
                </a:solidFill>
              </a:rPr>
              <a:t>The specifics of handling requests are delegated to the workers.</a:t>
            </a:r>
          </a:p>
          <a:p>
            <a:pPr marL="457200" lvl="1" indent="0">
              <a:buNone/>
            </a:pPr>
            <a:endParaRPr lang="en-US" sz="2200" dirty="0">
              <a:solidFill>
                <a:schemeClr val="accent1"/>
              </a:solidFill>
            </a:endParaRPr>
          </a:p>
          <a:p>
            <a:pPr marL="0" indent="0">
              <a:buNone/>
            </a:pPr>
            <a:r>
              <a:rPr lang="en-US" sz="2200" dirty="0">
                <a:solidFill>
                  <a:schemeClr val="accent1"/>
                </a:solidFill>
              </a:rPr>
              <a:t>In this model, it is important that you </a:t>
            </a:r>
            <a:r>
              <a:rPr lang="en-US" sz="2200" b="1" i="1" dirty="0">
                <a:solidFill>
                  <a:srgbClr val="FF0000"/>
                </a:solidFill>
              </a:rPr>
              <a:t>minimize the frequency </a:t>
            </a:r>
            <a:r>
              <a:rPr lang="en-US" sz="2200" dirty="0">
                <a:solidFill>
                  <a:schemeClr val="accent1"/>
                </a:solidFill>
              </a:rPr>
              <a:t>with which the boss and the workers communicate.</a:t>
            </a:r>
          </a:p>
          <a:p>
            <a:pPr lvl="1"/>
            <a:r>
              <a:rPr lang="en-US" sz="2200" dirty="0">
                <a:solidFill>
                  <a:schemeClr val="accent1"/>
                </a:solidFill>
              </a:rPr>
              <a:t>The boss cannot afford to be frequently blocked by its workers and allow new requests to pile up at the inputs.</a:t>
            </a:r>
          </a:p>
          <a:p>
            <a:pPr lvl="1"/>
            <a:r>
              <a:rPr lang="en-US" sz="2200" dirty="0">
                <a:solidFill>
                  <a:schemeClr val="accent1"/>
                </a:solidFill>
              </a:rPr>
              <a:t>Similarly, interdependencies among the workers must be avoided as much as possible.</a:t>
            </a:r>
          </a:p>
          <a:p>
            <a:pPr lvl="1"/>
            <a:r>
              <a:rPr lang="en-US" sz="2200" dirty="0">
                <a:solidFill>
                  <a:schemeClr val="accent1"/>
                </a:solidFill>
              </a:rPr>
              <a:t>If every request requires every worker to synchronize because they share some data, all workers will experience a slow-down.</a:t>
            </a:r>
          </a:p>
          <a:p>
            <a:pPr lvl="1"/>
            <a:endParaRPr lang="en-US" sz="1600" dirty="0">
              <a:solidFill>
                <a:schemeClr val="accent1"/>
              </a:solidFill>
            </a:endParaRPr>
          </a:p>
        </p:txBody>
      </p:sp>
    </p:spTree>
    <p:extLst>
      <p:ext uri="{BB962C8B-B14F-4D97-AF65-F5344CB8AC3E}">
        <p14:creationId xmlns:p14="http://schemas.microsoft.com/office/powerpoint/2010/main" val="1484175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14324</TotalTime>
  <Words>2790</Words>
  <Application>Microsoft Office PowerPoint</Application>
  <PresentationFormat>Widescreen</PresentationFormat>
  <Paragraphs>243</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Cambria Math</vt:lpstr>
      <vt:lpstr>Office Theme</vt:lpstr>
      <vt:lpstr>Parallel Computing</vt:lpstr>
      <vt:lpstr>PowerPoint Presentation</vt:lpstr>
      <vt:lpstr>Threading Models</vt:lpstr>
      <vt:lpstr>The Boss-Worker Model</vt:lpstr>
      <vt:lpstr>The Boss-Worker Model</vt:lpstr>
      <vt:lpstr>The Boss-Worker Model</vt:lpstr>
      <vt:lpstr>The Boss-Worker Model: Thread Pool</vt:lpstr>
      <vt:lpstr>The Boss-Worker Model: Thread Pool</vt:lpstr>
      <vt:lpstr>The Boss-Worker Model</vt:lpstr>
      <vt:lpstr>The Peer Model</vt:lpstr>
      <vt:lpstr>The Peer Model</vt:lpstr>
      <vt:lpstr>The Peer Model</vt:lpstr>
      <vt:lpstr>The Peer Model</vt:lpstr>
      <vt:lpstr>The Pipeline Model</vt:lpstr>
      <vt:lpstr>The Pipeline Model</vt:lpstr>
      <vt:lpstr>The Pipeline Model</vt:lpstr>
      <vt:lpstr>Buffering Data between Threads</vt:lpstr>
      <vt:lpstr>Buffering Data between Threads</vt:lpstr>
      <vt:lpstr>Buffering Data between Threads</vt:lpstr>
      <vt:lpstr>Double Buffering</vt:lpstr>
      <vt:lpstr>Double Buffering</vt:lpstr>
      <vt:lpstr>Additional Features </vt:lpstr>
      <vt:lpstr>Thread Attributes</vt:lpstr>
      <vt:lpstr>Thread Attributes</vt:lpstr>
      <vt:lpstr>Thread Attributes: Stack Size</vt:lpstr>
      <vt:lpstr>Thread Attributes: Stack Size</vt:lpstr>
      <vt:lpstr>Thread Attributes: Stack Size</vt:lpstr>
      <vt:lpstr>Thread Attributes: Stack Size</vt:lpstr>
      <vt:lpstr>Thread Attributes: Stack Size</vt:lpstr>
      <vt:lpstr>Thread Attributes</vt:lpstr>
      <vt:lpstr>One-Time Initialization</vt:lpstr>
      <vt:lpstr>One-Time Initialization</vt:lpstr>
      <vt:lpstr>One-Time Initialization</vt:lpstr>
      <vt:lpstr>One-Time Initialization</vt:lpstr>
      <vt:lpstr>One-Time Initialization</vt:lpstr>
      <vt:lpstr>One-Time Initialization</vt:lpstr>
      <vt:lpstr>One-Time Initialization</vt:lpstr>
      <vt:lpstr>One-Time Initialization</vt:lpstr>
      <vt:lpstr>One-Time Initialization</vt:lpstr>
      <vt:lpstr>Advanced Features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2460</cp:revision>
  <cp:lastPrinted>2021-02-16T02:46:15Z</cp:lastPrinted>
  <dcterms:created xsi:type="dcterms:W3CDTF">2020-08-01T06:16:01Z</dcterms:created>
  <dcterms:modified xsi:type="dcterms:W3CDTF">2021-02-18T06:52:06Z</dcterms:modified>
</cp:coreProperties>
</file>