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05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387" r:id="rId34"/>
    <p:sldId id="388" r:id="rId35"/>
    <p:sldId id="389" r:id="rId36"/>
    <p:sldId id="390" r:id="rId37"/>
    <p:sldId id="391" r:id="rId38"/>
    <p:sldId id="392" r:id="rId39"/>
    <p:sldId id="356" r:id="rId4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3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018601-37BC-4945-9DDF-9DD1D3FD47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3E946-54ED-4E73-A9BF-DA8D06B58F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CA81E97-D514-49D8-B754-6BBF283B1A94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817DF-7485-4BBA-8AA3-CA69CC6BA4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Pragmatic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6C9FE-8987-4086-ADCE-B75A3F205F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865B96C-A820-4B17-BB5C-214796CD3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722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CB48AD5-CDAE-4B7B-B49D-6DB81FF5A179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/>
              <a:t>Pragmatic Information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Parallel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60E5-AE3F-40CB-AC75-22AE40AE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Status 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ADAC6-52CB-4097-B779-7546731D6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status object contains information about the received message.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2000" dirty="0"/>
              <a:t>There may be additional implementation-specific attributes.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F264B6-D4BB-4A34-8682-27187841D039}"/>
              </a:ext>
            </a:extLst>
          </p:cNvPr>
          <p:cNvGrpSpPr/>
          <p:nvPr/>
        </p:nvGrpSpPr>
        <p:grpSpPr>
          <a:xfrm>
            <a:off x="981075" y="3327004"/>
            <a:ext cx="6619879" cy="2430462"/>
            <a:chOff x="981075" y="3327004"/>
            <a:chExt cx="6619879" cy="243046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CB08324-79A6-4F87-BAF7-8F85DA71F2DA}"/>
                </a:ext>
              </a:extLst>
            </p:cNvPr>
            <p:cNvSpPr/>
            <p:nvPr/>
          </p:nvSpPr>
          <p:spPr>
            <a:xfrm>
              <a:off x="981075" y="3461941"/>
              <a:ext cx="6619879" cy="22955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typedef struct _</a:t>
              </a:r>
              <a:r>
                <a:rPr lang="en-US" dirty="0" err="1"/>
                <a:t>MPI_Status</a:t>
              </a:r>
              <a:r>
                <a:rPr lang="en-US" dirty="0"/>
                <a:t> </a:t>
              </a:r>
            </a:p>
            <a:p>
              <a:r>
                <a:rPr lang="en-US" dirty="0"/>
                <a:t>{</a:t>
              </a:r>
            </a:p>
            <a:p>
              <a:r>
                <a:rPr lang="en-US" dirty="0"/>
                <a:t> 	int MPI_SOURCE , 	//message source rank</a:t>
              </a:r>
            </a:p>
            <a:p>
              <a:r>
                <a:rPr lang="en-US" dirty="0"/>
                <a:t>	int MPI_TAG,            //message tag</a:t>
              </a:r>
            </a:p>
            <a:p>
              <a:r>
                <a:rPr lang="en-US" dirty="0"/>
                <a:t>  	int MPI_ERROR        //received status code</a:t>
              </a:r>
            </a:p>
            <a:p>
              <a:r>
                <a:rPr lang="en-US" dirty="0"/>
                <a:t>} </a:t>
              </a:r>
              <a:r>
                <a:rPr lang="en-US" dirty="0" err="1"/>
                <a:t>MPI_Status</a:t>
              </a:r>
              <a:r>
                <a:rPr lang="en-US" dirty="0"/>
                <a:t> ;</a:t>
              </a:r>
            </a:p>
            <a:p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1E27C5B-95EF-4AE2-A5A8-6E1351C2F3D2}"/>
                </a:ext>
              </a:extLst>
            </p:cNvPr>
            <p:cNvSpPr/>
            <p:nvPr/>
          </p:nvSpPr>
          <p:spPr>
            <a:xfrm>
              <a:off x="7067554" y="3327004"/>
              <a:ext cx="533400" cy="4857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81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53A4-CBD6-40D4-AAFE-865B7ED4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Message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CE981-A44E-410A-A13B-02FCED0C6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availability of messages can be checked using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2000" dirty="0"/>
              <a:t>The call blocks until there is a matching message.</a:t>
            </a:r>
          </a:p>
          <a:p>
            <a:pPr lvl="1"/>
            <a:r>
              <a:rPr lang="en-US" sz="2000" dirty="0"/>
              <a:t>A message is not received.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 separate call to </a:t>
            </a:r>
            <a:r>
              <a:rPr lang="en-US" b="1" dirty="0" err="1">
                <a:solidFill>
                  <a:srgbClr val="00B050"/>
                </a:solidFill>
              </a:rPr>
              <a:t>MPI_Recv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is required to receive the message.</a:t>
            </a:r>
          </a:p>
          <a:p>
            <a:pPr lvl="1"/>
            <a:r>
              <a:rPr lang="en-US" sz="2000" dirty="0"/>
              <a:t>The message envelope and size are stored in the status object.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Caveat: </a:t>
            </a:r>
          </a:p>
          <a:p>
            <a:pPr lvl="1"/>
            <a:r>
              <a:rPr lang="en-US" sz="2000" dirty="0"/>
              <a:t>Never use with multithreading.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19C2AC-8AC7-4C42-AE61-E36893DF1B22}"/>
              </a:ext>
            </a:extLst>
          </p:cNvPr>
          <p:cNvSpPr/>
          <p:nvPr/>
        </p:nvSpPr>
        <p:spPr>
          <a:xfrm>
            <a:off x="838200" y="2514043"/>
            <a:ext cx="8530272" cy="6789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MPI_ Probe( </a:t>
            </a:r>
            <a:r>
              <a:rPr lang="en-US" b="1" dirty="0">
                <a:solidFill>
                  <a:srgbClr val="FF0000"/>
                </a:solidFill>
              </a:rPr>
              <a:t>int </a:t>
            </a:r>
            <a:r>
              <a:rPr lang="en-US" b="1" dirty="0" err="1">
                <a:solidFill>
                  <a:srgbClr val="FF0000"/>
                </a:solidFill>
              </a:rPr>
              <a:t>src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int tag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MPI_COMM comm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MPI_Status</a:t>
            </a:r>
            <a:r>
              <a:rPr lang="en-US" b="1" dirty="0">
                <a:solidFill>
                  <a:schemeClr val="tx1"/>
                </a:solidFill>
              </a:rPr>
              <a:t> * status 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70EC4F-10A7-4252-85DE-7E1F06C82734}"/>
              </a:ext>
            </a:extLst>
          </p:cNvPr>
          <p:cNvSpPr/>
          <p:nvPr/>
        </p:nvSpPr>
        <p:spPr>
          <a:xfrm>
            <a:off x="8835072" y="2367735"/>
            <a:ext cx="533400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775150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D9B6-3EB5-4D4D-8A46-8BE81959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Message Availability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239B6-EED3-4C0E-BFC4-F3EA02D9A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Any message in a given communicator can be checked using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receiver must use specific values from the status object to receive  the enquired message.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68ECEB-12CB-489C-8CE1-BE29CDBCA165}"/>
              </a:ext>
            </a:extLst>
          </p:cNvPr>
          <p:cNvSpPr/>
          <p:nvPr/>
        </p:nvSpPr>
        <p:spPr>
          <a:xfrm>
            <a:off x="1028700" y="2399743"/>
            <a:ext cx="8530272" cy="6789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MPI_ Probe( </a:t>
            </a:r>
            <a:r>
              <a:rPr lang="en-US" b="1" dirty="0">
                <a:solidFill>
                  <a:srgbClr val="FF0000"/>
                </a:solidFill>
              </a:rPr>
              <a:t>MPI_ANY_SOURCE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MPI_ANY_TAG</a:t>
            </a:r>
            <a:r>
              <a:rPr lang="en-US" b="1" dirty="0">
                <a:solidFill>
                  <a:schemeClr val="tx1"/>
                </a:solidFill>
              </a:rPr>
              <a:t>, comm, &amp;status 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663577-2032-4793-B8D0-FF9F56454006}"/>
              </a:ext>
            </a:extLst>
          </p:cNvPr>
          <p:cNvSpPr/>
          <p:nvPr/>
        </p:nvSpPr>
        <p:spPr>
          <a:xfrm>
            <a:off x="9025572" y="2156855"/>
            <a:ext cx="533400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C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5CC1AB-0D8D-43D4-AAD9-C6B8FFAF43A3}"/>
              </a:ext>
            </a:extLst>
          </p:cNvPr>
          <p:cNvSpPr/>
          <p:nvPr/>
        </p:nvSpPr>
        <p:spPr>
          <a:xfrm>
            <a:off x="1028700" y="4139643"/>
            <a:ext cx="10125075" cy="217225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MPI_Status</a:t>
            </a:r>
            <a:r>
              <a:rPr lang="en-US" b="1" dirty="0">
                <a:solidFill>
                  <a:schemeClr val="tx1"/>
                </a:solidFill>
              </a:rPr>
              <a:t> status;</a:t>
            </a:r>
          </a:p>
          <a:p>
            <a:r>
              <a:rPr lang="en-US" b="1" dirty="0">
                <a:solidFill>
                  <a:schemeClr val="tx1"/>
                </a:solidFill>
              </a:rPr>
              <a:t>…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MPI_Probe</a:t>
            </a:r>
            <a:r>
              <a:rPr lang="en-US" b="1" dirty="0">
                <a:solidFill>
                  <a:schemeClr val="tx1"/>
                </a:solidFill>
              </a:rPr>
              <a:t>( </a:t>
            </a:r>
            <a:r>
              <a:rPr lang="en-US" b="1" dirty="0">
                <a:solidFill>
                  <a:srgbClr val="FF0000"/>
                </a:solidFill>
              </a:rPr>
              <a:t>MPI_ANY_SOURCE</a:t>
            </a:r>
            <a:r>
              <a:rPr lang="en-US" b="1" dirty="0">
                <a:solidFill>
                  <a:schemeClr val="tx1"/>
                </a:solidFill>
              </a:rPr>
              <a:t>, 0 , MPI_COMM_WORLD, </a:t>
            </a:r>
            <a:r>
              <a:rPr lang="en-US" b="1" dirty="0">
                <a:solidFill>
                  <a:srgbClr val="FF0000"/>
                </a:solidFill>
              </a:rPr>
              <a:t>&amp;status </a:t>
            </a:r>
            <a:r>
              <a:rPr lang="en-US" b="1" dirty="0">
                <a:solidFill>
                  <a:schemeClr val="tx1"/>
                </a:solidFill>
              </a:rPr>
              <a:t>);</a:t>
            </a:r>
          </a:p>
          <a:p>
            <a:r>
              <a:rPr lang="en-US" b="1" dirty="0">
                <a:solidFill>
                  <a:schemeClr val="tx1"/>
                </a:solidFill>
              </a:rPr>
              <a:t>…//</a:t>
            </a:r>
            <a:r>
              <a:rPr lang="en-US" b="1" dirty="0">
                <a:solidFill>
                  <a:srgbClr val="00B050"/>
                </a:solidFill>
              </a:rPr>
              <a:t>the receiver can now allocate a receive buffer based on the message size</a:t>
            </a:r>
          </a:p>
          <a:p>
            <a:r>
              <a:rPr lang="en-US" b="1" dirty="0">
                <a:solidFill>
                  <a:schemeClr val="tx1"/>
                </a:solidFill>
              </a:rPr>
              <a:t>…</a:t>
            </a:r>
          </a:p>
          <a:p>
            <a:r>
              <a:rPr lang="en-US" b="1" dirty="0">
                <a:solidFill>
                  <a:schemeClr val="tx1"/>
                </a:solidFill>
              </a:rPr>
              <a:t>MPI_Recv( buffer, size, MPI_INT, </a:t>
            </a:r>
            <a:r>
              <a:rPr lang="en-US" b="1" dirty="0" err="1">
                <a:solidFill>
                  <a:srgbClr val="FF0000"/>
                </a:solidFill>
              </a:rPr>
              <a:t>status.MPI_SOURCE</a:t>
            </a:r>
            <a:r>
              <a:rPr lang="en-US" b="1" dirty="0">
                <a:solidFill>
                  <a:schemeClr val="tx1"/>
                </a:solidFill>
              </a:rPr>
              <a:t>, 0, MPI_COMM_WORD, &amp;status );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B9B8BF-CF1F-462F-B972-78C64B9DBA5D}"/>
              </a:ext>
            </a:extLst>
          </p:cNvPr>
          <p:cNvSpPr/>
          <p:nvPr/>
        </p:nvSpPr>
        <p:spPr>
          <a:xfrm>
            <a:off x="10629900" y="3896755"/>
            <a:ext cx="533400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C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D28F95-3C6C-4865-B0EA-11383FF72ED0}"/>
              </a:ext>
            </a:extLst>
          </p:cNvPr>
          <p:cNvSpPr/>
          <p:nvPr/>
        </p:nvSpPr>
        <p:spPr>
          <a:xfrm>
            <a:off x="9839324" y="4800600"/>
            <a:ext cx="2009775" cy="85034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the envelope data from the status object.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928C64-D96A-4B1F-BB56-CBF56281E651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239000" y="5113340"/>
            <a:ext cx="2600324" cy="1124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A9E16F-B334-4D73-8404-2FEB4FDDA9F7}"/>
              </a:ext>
            </a:extLst>
          </p:cNvPr>
          <p:cNvCxnSpPr>
            <a:cxnSpLocks/>
          </p:cNvCxnSpPr>
          <p:nvPr/>
        </p:nvCxnSpPr>
        <p:spPr>
          <a:xfrm flipH="1">
            <a:off x="5676900" y="5320749"/>
            <a:ext cx="4162424" cy="4651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350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043E-4B14-4EF3-9146-D9C4E0D4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Operation’s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51F0E-86C1-4BC3-B018-6AEC367BE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An MPI operation completes locally as soon as the associated buffer is no longer in use by the MPI runtime environment and is thus free for reuse.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A send operation completes:</a:t>
            </a:r>
          </a:p>
          <a:p>
            <a:pPr lvl="1"/>
            <a:r>
              <a:rPr lang="en-US" sz="2000" dirty="0"/>
              <a:t>as soon as the message is constructed 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AND</a:t>
            </a:r>
          </a:p>
          <a:p>
            <a:pPr lvl="1"/>
            <a:r>
              <a:rPr lang="en-US" sz="2000" dirty="0"/>
              <a:t>placed completely onto the network  </a:t>
            </a:r>
            <a:r>
              <a:rPr lang="en-US" sz="2000" b="1" dirty="0">
                <a:solidFill>
                  <a:schemeClr val="accent1"/>
                </a:solidFill>
              </a:rPr>
              <a:t>OR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buffered completely by the MPI runtime, the OS or the network layer</a:t>
            </a: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A receive operation completes: </a:t>
            </a:r>
          </a:p>
          <a:p>
            <a:pPr lvl="1"/>
            <a:r>
              <a:rPr lang="en-US" sz="2000" dirty="0"/>
              <a:t>The entire message has arrived and has been placed into the buffer.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Blocking MPI calls only return once the corresponding operations has completed.</a:t>
            </a:r>
          </a:p>
          <a:p>
            <a:pPr lvl="1"/>
            <a:r>
              <a:rPr lang="en-US" sz="2000" dirty="0"/>
              <a:t>	</a:t>
            </a:r>
            <a:r>
              <a:rPr lang="en-US" sz="2000" b="1" dirty="0">
                <a:solidFill>
                  <a:srgbClr val="00B050"/>
                </a:solidFill>
              </a:rPr>
              <a:t>MPI_Send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00B050"/>
                </a:solidFill>
              </a:rPr>
              <a:t>MPI_Recv </a:t>
            </a:r>
            <a:r>
              <a:rPr lang="en-US" sz="2000" dirty="0"/>
              <a:t>are blocking.</a:t>
            </a:r>
          </a:p>
        </p:txBody>
      </p:sp>
    </p:spTree>
    <p:extLst>
      <p:ext uri="{BB962C8B-B14F-4D97-AF65-F5344CB8AC3E}">
        <p14:creationId xmlns:p14="http://schemas.microsoft.com/office/powerpoint/2010/main" val="2841221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29F7-AA8A-44BC-8B54-7CE7145AB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Point-to-Point Send Modes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F8981B9-ACC3-40A8-BA14-10B4AFD0F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679562"/>
              </p:ext>
            </p:extLst>
          </p:nvPr>
        </p:nvGraphicFramePr>
        <p:xfrm>
          <a:off x="838200" y="1825625"/>
          <a:ext cx="10515597" cy="3484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79880">
                  <a:extLst>
                    <a:ext uri="{9D8B030D-6E8A-4147-A177-3AD203B41FA5}">
                      <a16:colId xmlns:a16="http://schemas.microsoft.com/office/drawing/2014/main" val="2081889490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847075961"/>
                    </a:ext>
                  </a:extLst>
                </a:gridCol>
                <a:gridCol w="7015477">
                  <a:extLst>
                    <a:ext uri="{9D8B030D-6E8A-4147-A177-3AD203B41FA5}">
                      <a16:colId xmlns:a16="http://schemas.microsoft.com/office/drawing/2014/main" val="2545733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Semantics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93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Buffered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1"/>
                          </a:solidFill>
                        </a:rPr>
                        <a:t>MPI_Bsend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MPI runtime uses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an extra buffer provided by the user</a:t>
                      </a:r>
                      <a:r>
                        <a:rPr lang="en-US" dirty="0"/>
                        <a:t>, whereby the runtime copies the data from the message buffer to this buffer and allows the call to return.</a:t>
                      </a:r>
                    </a:p>
                    <a:p>
                      <a:r>
                        <a:rPr lang="en-US" dirty="0"/>
                        <a:t>The actual message transfer may happen at a later point in time after the call returns.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625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Synchronous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1"/>
                          </a:solidFill>
                        </a:rPr>
                        <a:t>MPI_Ssend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call explicitly waits until the receiver starts the receiving process.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2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1"/>
                          </a:solidFill>
                        </a:rPr>
                        <a:t>MPI_Send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call may follow the buffered semantics (using an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internal system buffer</a:t>
                      </a:r>
                      <a:r>
                        <a:rPr lang="en-US" dirty="0"/>
                        <a:t> provided by the MPI runtime)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346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Ready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1"/>
                          </a:solidFill>
                        </a:rPr>
                        <a:t>MPI_Rsend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sender assumes that the receiver must have posted a matching receive operation at the other end.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273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67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29F7-AA8A-44BC-8B54-7CE7145AB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Point-to-Point Send Modes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F8981B9-ACC3-40A8-BA14-10B4AFD0F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700267"/>
              </p:ext>
            </p:extLst>
          </p:nvPr>
        </p:nvGraphicFramePr>
        <p:xfrm>
          <a:off x="838200" y="1825625"/>
          <a:ext cx="10515597" cy="3484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79880">
                  <a:extLst>
                    <a:ext uri="{9D8B030D-6E8A-4147-A177-3AD203B41FA5}">
                      <a16:colId xmlns:a16="http://schemas.microsoft.com/office/drawing/2014/main" val="2081889490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847075961"/>
                    </a:ext>
                  </a:extLst>
                </a:gridCol>
                <a:gridCol w="7015477">
                  <a:extLst>
                    <a:ext uri="{9D8B030D-6E8A-4147-A177-3AD203B41FA5}">
                      <a16:colId xmlns:a16="http://schemas.microsoft.com/office/drawing/2014/main" val="2545733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Semantics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93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Buffered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1"/>
                          </a:solidFill>
                        </a:rPr>
                        <a:t>MPI_Bsend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MPI runtime uses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an extra buffer provided by the user</a:t>
                      </a:r>
                      <a:r>
                        <a:rPr lang="en-US" dirty="0"/>
                        <a:t>, whereby the runtime copies the data from the message buffer to this buffer and allows the call to return.</a:t>
                      </a:r>
                    </a:p>
                    <a:p>
                      <a:r>
                        <a:rPr lang="en-US" dirty="0"/>
                        <a:t>The actual message transfer may happen at a later point in time after the call returns.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625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Synchronous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1"/>
                          </a:solidFill>
                        </a:rPr>
                        <a:t>MPI_Ssend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call explicitly waits until the receiver starts the receiving process.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2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accent1"/>
                          </a:solidFill>
                        </a:rPr>
                        <a:t>MPI_Send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call may follow the buffered semantics (using an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internal system buffer</a:t>
                      </a:r>
                      <a:r>
                        <a:rPr lang="en-US" dirty="0"/>
                        <a:t> provided by the MPI runtime)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346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Ready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MPI_Rsend</a:t>
                      </a:r>
                      <a:endParaRPr lang="en-US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The sender assumes that the receiver must have posted a matching receive operation at the other end.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273951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7655AA0-F52C-4F50-B3DA-254CCD563130}"/>
              </a:ext>
            </a:extLst>
          </p:cNvPr>
          <p:cNvSpPr/>
          <p:nvPr/>
        </p:nvSpPr>
        <p:spPr>
          <a:xfrm>
            <a:off x="838200" y="4693920"/>
            <a:ext cx="10347960" cy="538480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D2F71-A242-471A-8AEB-1E56E917EE5D}"/>
              </a:ext>
            </a:extLst>
          </p:cNvPr>
          <p:cNvSpPr/>
          <p:nvPr/>
        </p:nvSpPr>
        <p:spPr>
          <a:xfrm>
            <a:off x="7244080" y="5445442"/>
            <a:ext cx="3566160" cy="1117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Avoid using this mode. </a:t>
            </a:r>
            <a:br>
              <a:rPr lang="en-US" dirty="0"/>
            </a:br>
            <a:r>
              <a:rPr lang="en-US" dirty="0"/>
              <a:t>It is hard to make sure that  the receiving partner has already posted a matching receive call.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580D65-D70E-4128-9912-053B49E796A4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6095998" y="5310505"/>
            <a:ext cx="1148082" cy="749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617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35D4-55C8-48AB-97BA-8841CDCC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0270C-6096-49B3-8AFE-9B1BAC4BC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Both </a:t>
            </a:r>
            <a:r>
              <a:rPr lang="en-US" sz="2000" b="1" dirty="0" err="1">
                <a:solidFill>
                  <a:srgbClr val="00B050"/>
                </a:solidFill>
              </a:rPr>
              <a:t>MPI_Send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 err="1">
                <a:solidFill>
                  <a:srgbClr val="00B050"/>
                </a:solidFill>
              </a:rPr>
              <a:t>MPI_Recv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are blocking operations.</a:t>
            </a:r>
          </a:p>
          <a:p>
            <a:pPr marL="0" indent="0">
              <a:buNone/>
            </a:pPr>
            <a:r>
              <a:rPr lang="en-US" sz="2000" dirty="0"/>
              <a:t>We already know that the standard-mode send can have </a:t>
            </a:r>
            <a:r>
              <a:rPr lang="en-US" sz="2000" b="1" dirty="0">
                <a:solidFill>
                  <a:srgbClr val="FF0000"/>
                </a:solidFill>
              </a:rPr>
              <a:t>two implementation-dependent modes </a:t>
            </a:r>
            <a:r>
              <a:rPr lang="en-US" sz="2000" dirty="0"/>
              <a:t>of operation: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buffered mode </a:t>
            </a:r>
            <a:r>
              <a:rPr lang="en-US" sz="2000" dirty="0"/>
              <a:t>where the call can immediately return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synchronous mode </a:t>
            </a:r>
            <a:r>
              <a:rPr lang="en-US" sz="2000" dirty="0"/>
              <a:t>where the call waits for the receiver to start receiving the message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Never rely on such implementation-dependent behavior !!!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60B650A-CB93-4BCB-9AEE-363CFA59329F}"/>
              </a:ext>
            </a:extLst>
          </p:cNvPr>
          <p:cNvCxnSpPr>
            <a:cxnSpLocks/>
          </p:cNvCxnSpPr>
          <p:nvPr/>
        </p:nvCxnSpPr>
        <p:spPr>
          <a:xfrm>
            <a:off x="2204720" y="4826000"/>
            <a:ext cx="77520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F9A83C-3B83-4378-9523-20ED180858FD}"/>
              </a:ext>
            </a:extLst>
          </p:cNvPr>
          <p:cNvCxnSpPr>
            <a:cxnSpLocks/>
          </p:cNvCxnSpPr>
          <p:nvPr/>
        </p:nvCxnSpPr>
        <p:spPr>
          <a:xfrm>
            <a:off x="2219960" y="6146483"/>
            <a:ext cx="77520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65E70F-DBDA-4AAE-9A1A-A918B986BC75}"/>
              </a:ext>
            </a:extLst>
          </p:cNvPr>
          <p:cNvSpPr txBox="1"/>
          <p:nvPr/>
        </p:nvSpPr>
        <p:spPr>
          <a:xfrm>
            <a:off x="2219960" y="435221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356A3-5D51-4C8A-ABFB-02ED9B8ABB82}"/>
              </a:ext>
            </a:extLst>
          </p:cNvPr>
          <p:cNvSpPr txBox="1"/>
          <p:nvPr/>
        </p:nvSpPr>
        <p:spPr>
          <a:xfrm>
            <a:off x="2219960" y="567269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3435DA-BF16-46D7-B8E8-1FC544F44E46}"/>
              </a:ext>
            </a:extLst>
          </p:cNvPr>
          <p:cNvSpPr/>
          <p:nvPr/>
        </p:nvSpPr>
        <p:spPr>
          <a:xfrm>
            <a:off x="3464560" y="4602482"/>
            <a:ext cx="1625600" cy="44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to Rank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C27C00-4EBA-4284-B7A0-AFDB5F4B689F}"/>
              </a:ext>
            </a:extLst>
          </p:cNvPr>
          <p:cNvSpPr/>
          <p:nvPr/>
        </p:nvSpPr>
        <p:spPr>
          <a:xfrm>
            <a:off x="3769360" y="5922965"/>
            <a:ext cx="1625600" cy="44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to Rank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80A935-78B3-4DD4-B76B-9B7AE1175C72}"/>
              </a:ext>
            </a:extLst>
          </p:cNvPr>
          <p:cNvSpPr/>
          <p:nvPr/>
        </p:nvSpPr>
        <p:spPr>
          <a:xfrm>
            <a:off x="7101842" y="4602482"/>
            <a:ext cx="1879598" cy="44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RECV from Rank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9FDDEB-E54A-4649-B229-FB6381316D4A}"/>
              </a:ext>
            </a:extLst>
          </p:cNvPr>
          <p:cNvSpPr/>
          <p:nvPr/>
        </p:nvSpPr>
        <p:spPr>
          <a:xfrm>
            <a:off x="6797042" y="5953445"/>
            <a:ext cx="1879598" cy="44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RECV from Rank 0</a:t>
            </a:r>
          </a:p>
        </p:txBody>
      </p:sp>
      <p:pic>
        <p:nvPicPr>
          <p:cNvPr id="20" name="Graphic 19" descr="Question mark">
            <a:extLst>
              <a:ext uri="{FF2B5EF4-FFF2-40B4-BE49-F238E27FC236}">
                <a16:creationId xmlns:a16="http://schemas.microsoft.com/office/drawing/2014/main" id="{FCC52301-2D8C-4936-B794-CE5E39D56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5260" y="4536882"/>
            <a:ext cx="1640081" cy="164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95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35D4-55C8-48AB-97BA-8841CDCC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0270C-6096-49B3-8AFE-9B1BAC4BC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Both </a:t>
            </a:r>
            <a:r>
              <a:rPr lang="en-US" sz="2000" b="1" dirty="0" err="1">
                <a:solidFill>
                  <a:srgbClr val="00B050"/>
                </a:solidFill>
              </a:rPr>
              <a:t>MPI_Send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 err="1">
                <a:solidFill>
                  <a:srgbClr val="00B050"/>
                </a:solidFill>
              </a:rPr>
              <a:t>MPI_Recv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are blocking operations.</a:t>
            </a:r>
          </a:p>
          <a:p>
            <a:pPr marL="0" indent="0">
              <a:buNone/>
            </a:pPr>
            <a:r>
              <a:rPr lang="en-US" sz="2000" dirty="0"/>
              <a:t>We already know that the standard-mode send can have </a:t>
            </a:r>
            <a:r>
              <a:rPr lang="en-US" sz="2000" b="1" dirty="0">
                <a:solidFill>
                  <a:srgbClr val="FF0000"/>
                </a:solidFill>
              </a:rPr>
              <a:t>two implementation-dependent modes </a:t>
            </a:r>
            <a:r>
              <a:rPr lang="en-US" sz="2000" dirty="0"/>
              <a:t>of operation: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buffered mode </a:t>
            </a:r>
            <a:r>
              <a:rPr lang="en-US" sz="2000" dirty="0"/>
              <a:t>where the call can immediately return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synchronous mode </a:t>
            </a:r>
            <a:r>
              <a:rPr lang="en-US" sz="2000" dirty="0"/>
              <a:t>where the call waits for the receiver to start receiving the message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Never rely on such implementation-dependent behavior !!!</a:t>
            </a: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60B650A-CB93-4BCB-9AEE-363CFA59329F}"/>
              </a:ext>
            </a:extLst>
          </p:cNvPr>
          <p:cNvCxnSpPr>
            <a:cxnSpLocks/>
          </p:cNvCxnSpPr>
          <p:nvPr/>
        </p:nvCxnSpPr>
        <p:spPr>
          <a:xfrm>
            <a:off x="2204720" y="4826000"/>
            <a:ext cx="77520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F9A83C-3B83-4378-9523-20ED180858FD}"/>
              </a:ext>
            </a:extLst>
          </p:cNvPr>
          <p:cNvCxnSpPr>
            <a:cxnSpLocks/>
          </p:cNvCxnSpPr>
          <p:nvPr/>
        </p:nvCxnSpPr>
        <p:spPr>
          <a:xfrm>
            <a:off x="2219960" y="6146483"/>
            <a:ext cx="77520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65E70F-DBDA-4AAE-9A1A-A918B986BC75}"/>
              </a:ext>
            </a:extLst>
          </p:cNvPr>
          <p:cNvSpPr txBox="1"/>
          <p:nvPr/>
        </p:nvSpPr>
        <p:spPr>
          <a:xfrm>
            <a:off x="2219960" y="435221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356A3-5D51-4C8A-ABFB-02ED9B8ABB82}"/>
              </a:ext>
            </a:extLst>
          </p:cNvPr>
          <p:cNvSpPr txBox="1"/>
          <p:nvPr/>
        </p:nvSpPr>
        <p:spPr>
          <a:xfrm>
            <a:off x="2219960" y="567269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3435DA-BF16-46D7-B8E8-1FC544F44E46}"/>
              </a:ext>
            </a:extLst>
          </p:cNvPr>
          <p:cNvSpPr/>
          <p:nvPr/>
        </p:nvSpPr>
        <p:spPr>
          <a:xfrm>
            <a:off x="3464560" y="4602482"/>
            <a:ext cx="1625600" cy="44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to Rank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C27C00-4EBA-4284-B7A0-AFDB5F4B689F}"/>
              </a:ext>
            </a:extLst>
          </p:cNvPr>
          <p:cNvSpPr/>
          <p:nvPr/>
        </p:nvSpPr>
        <p:spPr>
          <a:xfrm>
            <a:off x="3769360" y="5922965"/>
            <a:ext cx="1625600" cy="44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to Rank 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80A935-78B3-4DD4-B76B-9B7AE1175C72}"/>
              </a:ext>
            </a:extLst>
          </p:cNvPr>
          <p:cNvSpPr/>
          <p:nvPr/>
        </p:nvSpPr>
        <p:spPr>
          <a:xfrm>
            <a:off x="7101842" y="4602482"/>
            <a:ext cx="1879598" cy="44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RECV from Rank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9FDDEB-E54A-4649-B229-FB6381316D4A}"/>
              </a:ext>
            </a:extLst>
          </p:cNvPr>
          <p:cNvSpPr/>
          <p:nvPr/>
        </p:nvSpPr>
        <p:spPr>
          <a:xfrm>
            <a:off x="6797042" y="5953445"/>
            <a:ext cx="1879598" cy="447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RECV from Rank 0</a:t>
            </a:r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78EB9137-88D2-4B9C-8583-FED93B058A53}"/>
              </a:ext>
            </a:extLst>
          </p:cNvPr>
          <p:cNvSpPr/>
          <p:nvPr/>
        </p:nvSpPr>
        <p:spPr>
          <a:xfrm>
            <a:off x="4757014" y="3677926"/>
            <a:ext cx="2941322" cy="3200393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Both ranks wait for </a:t>
            </a:r>
            <a:r>
              <a:rPr lang="en-US" dirty="0" err="1">
                <a:solidFill>
                  <a:schemeClr val="bg1"/>
                </a:solidFill>
              </a:rPr>
              <a:t>recv</a:t>
            </a:r>
            <a:r>
              <a:rPr lang="en-US" dirty="0">
                <a:solidFill>
                  <a:schemeClr val="bg1"/>
                </a:solidFill>
              </a:rPr>
              <a:t> to get called!!! </a:t>
            </a:r>
          </a:p>
        </p:txBody>
      </p:sp>
    </p:spTree>
    <p:extLst>
      <p:ext uri="{BB962C8B-B14F-4D97-AF65-F5344CB8AC3E}">
        <p14:creationId xmlns:p14="http://schemas.microsoft.com/office/powerpoint/2010/main" val="3057278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F3CC-FFFF-4E20-BC73-F714116E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Deadlock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10F7D-A9D9-4513-96A3-673B0BC31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example on the previous slide illustrates a scenario where a deadlock may ensue when both </a:t>
            </a:r>
            <a:r>
              <a:rPr lang="en-US" sz="2000" b="1" dirty="0" err="1">
                <a:solidFill>
                  <a:srgbClr val="00B050"/>
                </a:solidFill>
              </a:rPr>
              <a:t>MPI_Send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on both ranks follow the </a:t>
            </a:r>
            <a:r>
              <a:rPr lang="en-US" sz="2000" b="1" dirty="0">
                <a:solidFill>
                  <a:srgbClr val="FF0000"/>
                </a:solidFill>
              </a:rPr>
              <a:t>synchronous mode </a:t>
            </a:r>
            <a:r>
              <a:rPr lang="en-US" sz="2000" dirty="0"/>
              <a:t>of operation, instead of the </a:t>
            </a:r>
            <a:r>
              <a:rPr lang="en-US" sz="2000" b="1" dirty="0">
                <a:solidFill>
                  <a:srgbClr val="FF0000"/>
                </a:solidFill>
              </a:rPr>
              <a:t>buffered mode </a:t>
            </a:r>
            <a:r>
              <a:rPr lang="en-US" sz="2000" dirty="0"/>
              <a:t>of operation.</a:t>
            </a:r>
          </a:p>
          <a:p>
            <a:pPr marL="0" indent="0">
              <a:buNone/>
            </a:pPr>
            <a:r>
              <a:rPr lang="en-US" sz="2000" dirty="0"/>
              <a:t>A solution for such a scenario can be done by swapping the send and the receive on either one of the two ranks.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C8C171-A74A-482D-84BF-E30F4DA4D774}"/>
              </a:ext>
            </a:extLst>
          </p:cNvPr>
          <p:cNvGrpSpPr/>
          <p:nvPr/>
        </p:nvGrpSpPr>
        <p:grpSpPr>
          <a:xfrm>
            <a:off x="985520" y="3915331"/>
            <a:ext cx="7767320" cy="2048270"/>
            <a:chOff x="995680" y="3915331"/>
            <a:chExt cx="7767320" cy="204827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660B5F7-C03B-4C66-8C36-F0FBC6A91A8D}"/>
                </a:ext>
              </a:extLst>
            </p:cNvPr>
            <p:cNvGrpSpPr/>
            <p:nvPr/>
          </p:nvGrpSpPr>
          <p:grpSpPr>
            <a:xfrm>
              <a:off x="995680" y="3915331"/>
              <a:ext cx="7767320" cy="2048270"/>
              <a:chOff x="2204720" y="4352211"/>
              <a:chExt cx="7767320" cy="204827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A7F918C9-8BEB-4633-A5B6-7936258446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4720" y="4826000"/>
                <a:ext cx="775208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A8498E95-F7E6-4F0B-B6E4-D464843507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9960" y="6146483"/>
                <a:ext cx="775208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0A1AE6-1237-43C2-8D70-BEC35290B6F3}"/>
                  </a:ext>
                </a:extLst>
              </p:cNvPr>
              <p:cNvSpPr txBox="1"/>
              <p:nvPr/>
            </p:nvSpPr>
            <p:spPr>
              <a:xfrm>
                <a:off x="2219960" y="4352211"/>
                <a:ext cx="8162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Rank 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FC2586-5C1F-4DD9-A090-5B85FC0C5C15}"/>
                  </a:ext>
                </a:extLst>
              </p:cNvPr>
              <p:cNvSpPr txBox="1"/>
              <p:nvPr/>
            </p:nvSpPr>
            <p:spPr>
              <a:xfrm>
                <a:off x="2219960" y="5672693"/>
                <a:ext cx="8162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Rank 1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75CC3E8-A004-4B51-8B7B-549C360981FB}"/>
                  </a:ext>
                </a:extLst>
              </p:cNvPr>
              <p:cNvSpPr/>
              <p:nvPr/>
            </p:nvSpPr>
            <p:spPr>
              <a:xfrm>
                <a:off x="7051040" y="4536877"/>
                <a:ext cx="1625600" cy="447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SEND to Rank 1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7973A9-1451-4D76-9FEA-859832D89C82}"/>
                  </a:ext>
                </a:extLst>
              </p:cNvPr>
              <p:cNvSpPr/>
              <p:nvPr/>
            </p:nvSpPr>
            <p:spPr>
              <a:xfrm>
                <a:off x="3769360" y="5922965"/>
                <a:ext cx="1625600" cy="447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SEND to Rank 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B423942-5BF7-4D56-A1E9-4B73E50E5446}"/>
                  </a:ext>
                </a:extLst>
              </p:cNvPr>
              <p:cNvSpPr/>
              <p:nvPr/>
            </p:nvSpPr>
            <p:spPr>
              <a:xfrm>
                <a:off x="3515362" y="4558834"/>
                <a:ext cx="1879598" cy="447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RECV from Rank 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150AC4-BA26-4673-B752-DA6FBEF277E5}"/>
                  </a:ext>
                </a:extLst>
              </p:cNvPr>
              <p:cNvSpPr/>
              <p:nvPr/>
            </p:nvSpPr>
            <p:spPr>
              <a:xfrm>
                <a:off x="6797042" y="5953445"/>
                <a:ext cx="1879598" cy="4470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RECV from Rank 0</a:t>
                </a: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ACDDEA2-18C7-49BB-8AA8-C28287F418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2240" y="4568990"/>
              <a:ext cx="1402080" cy="8843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ACA9D92-792A-499F-BFF6-4341532BA3D6}"/>
                </a:ext>
              </a:extLst>
            </p:cNvPr>
            <p:cNvCxnSpPr>
              <a:cxnSpLocks/>
            </p:cNvCxnSpPr>
            <p:nvPr/>
          </p:nvCxnSpPr>
          <p:spPr>
            <a:xfrm>
              <a:off x="5908040" y="4547033"/>
              <a:ext cx="1346200" cy="9550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5864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80CF-211E-4F9C-B22A-E83E264AB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64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Combined Send and Receive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7BB71-1EE8-43B5-A533-7FA0CB880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496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This combined send-receive call sends one message and receive one message (in any order) without deadlocking.</a:t>
            </a:r>
          </a:p>
          <a:p>
            <a:r>
              <a:rPr lang="en-US" sz="2000" dirty="0"/>
              <a:t>The send buffer and the receive buffer must not overlap.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5395FC-497A-4E93-85B9-56E6199F5449}"/>
              </a:ext>
            </a:extLst>
          </p:cNvPr>
          <p:cNvSpPr/>
          <p:nvPr/>
        </p:nvSpPr>
        <p:spPr>
          <a:xfrm>
            <a:off x="838200" y="1934922"/>
            <a:ext cx="10439400" cy="130611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MPI_ </a:t>
            </a:r>
            <a:r>
              <a:rPr lang="en-US" b="1" dirty="0" err="1">
                <a:solidFill>
                  <a:schemeClr val="tx1"/>
                </a:solidFill>
              </a:rPr>
              <a:t>Sendrecv</a:t>
            </a:r>
            <a:r>
              <a:rPr lang="en-US" b="1" dirty="0">
                <a:solidFill>
                  <a:schemeClr val="tx1"/>
                </a:solidFill>
              </a:rPr>
              <a:t>( </a:t>
            </a:r>
            <a:r>
              <a:rPr lang="en-US" b="1" dirty="0">
                <a:solidFill>
                  <a:srgbClr val="FF0000"/>
                </a:solidFill>
              </a:rPr>
              <a:t>void * </a:t>
            </a:r>
            <a:r>
              <a:rPr lang="en-US" b="1" dirty="0" err="1">
                <a:solidFill>
                  <a:srgbClr val="FF0000"/>
                </a:solidFill>
              </a:rPr>
              <a:t>sendbuff</a:t>
            </a:r>
            <a:r>
              <a:rPr lang="en-US" b="1" dirty="0">
                <a:solidFill>
                  <a:srgbClr val="FF0000"/>
                </a:solidFill>
              </a:rPr>
              <a:t>, int </a:t>
            </a:r>
            <a:r>
              <a:rPr lang="en-US" b="1" dirty="0" err="1">
                <a:solidFill>
                  <a:srgbClr val="FF0000"/>
                </a:solidFill>
              </a:rPr>
              <a:t>sendcount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MPI_Datatype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sendtype</a:t>
            </a:r>
            <a:r>
              <a:rPr lang="en-US" b="1" dirty="0">
                <a:solidFill>
                  <a:srgbClr val="FF0000"/>
                </a:solidFill>
              </a:rPr>
              <a:t>, int </a:t>
            </a:r>
            <a:r>
              <a:rPr lang="en-US" b="1" dirty="0" err="1">
                <a:solidFill>
                  <a:srgbClr val="FF0000"/>
                </a:solidFill>
              </a:rPr>
              <a:t>dest</a:t>
            </a:r>
            <a:r>
              <a:rPr lang="en-US" b="1" dirty="0">
                <a:solidFill>
                  <a:srgbClr val="FF0000"/>
                </a:solidFill>
              </a:rPr>
              <a:t> , int </a:t>
            </a:r>
            <a:r>
              <a:rPr lang="en-US" b="1" dirty="0" err="1">
                <a:solidFill>
                  <a:srgbClr val="FF0000"/>
                </a:solidFill>
              </a:rPr>
              <a:t>sendtag</a:t>
            </a:r>
            <a:r>
              <a:rPr lang="en-US" b="1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void * </a:t>
            </a:r>
            <a:r>
              <a:rPr lang="en-US" b="1" dirty="0" err="1">
                <a:solidFill>
                  <a:srgbClr val="00B050"/>
                </a:solidFill>
              </a:rPr>
              <a:t>recvbuff</a:t>
            </a:r>
            <a:r>
              <a:rPr lang="en-US" b="1" dirty="0">
                <a:solidFill>
                  <a:srgbClr val="00B050"/>
                </a:solidFill>
              </a:rPr>
              <a:t>, int </a:t>
            </a:r>
            <a:r>
              <a:rPr lang="en-US" b="1" dirty="0" err="1">
                <a:solidFill>
                  <a:srgbClr val="00B050"/>
                </a:solidFill>
              </a:rPr>
              <a:t>recvcount</a:t>
            </a:r>
            <a:r>
              <a:rPr lang="en-US" b="1" dirty="0">
                <a:solidFill>
                  <a:srgbClr val="00B050"/>
                </a:solidFill>
              </a:rPr>
              <a:t>, </a:t>
            </a:r>
            <a:r>
              <a:rPr lang="en-US" b="1" dirty="0" err="1">
                <a:solidFill>
                  <a:srgbClr val="00B050"/>
                </a:solidFill>
              </a:rPr>
              <a:t>MPI_Datatype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recvtype</a:t>
            </a:r>
            <a:r>
              <a:rPr lang="en-US" b="1" dirty="0">
                <a:solidFill>
                  <a:srgbClr val="00B050"/>
                </a:solidFill>
              </a:rPr>
              <a:t>, int </a:t>
            </a:r>
            <a:r>
              <a:rPr lang="en-US" b="1" dirty="0" err="1">
                <a:solidFill>
                  <a:srgbClr val="00B050"/>
                </a:solidFill>
              </a:rPr>
              <a:t>src</a:t>
            </a:r>
            <a:r>
              <a:rPr lang="en-US" b="1" dirty="0">
                <a:solidFill>
                  <a:srgbClr val="00B050"/>
                </a:solidFill>
              </a:rPr>
              <a:t>, int </a:t>
            </a:r>
            <a:r>
              <a:rPr lang="en-US" b="1" dirty="0" err="1">
                <a:solidFill>
                  <a:srgbClr val="00B050"/>
                </a:solidFill>
              </a:rPr>
              <a:t>recvtag</a:t>
            </a:r>
            <a:r>
              <a:rPr lang="en-US" b="1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MPI_COMM comm, </a:t>
            </a:r>
            <a:r>
              <a:rPr lang="en-US" b="1" dirty="0" err="1">
                <a:solidFill>
                  <a:schemeClr val="tx1"/>
                </a:solidFill>
              </a:rPr>
              <a:t>MPI_Status</a:t>
            </a:r>
            <a:r>
              <a:rPr lang="en-US" b="1" dirty="0">
                <a:solidFill>
                  <a:schemeClr val="tx1"/>
                </a:solidFill>
              </a:rPr>
              <a:t> * status 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CAF5C2-A43C-42D4-94DE-F262830503A4}"/>
              </a:ext>
            </a:extLst>
          </p:cNvPr>
          <p:cNvSpPr/>
          <p:nvPr/>
        </p:nvSpPr>
        <p:spPr>
          <a:xfrm>
            <a:off x="10744200" y="1754960"/>
            <a:ext cx="533400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1099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sz="4100" dirty="0"/>
          </a:p>
          <a:p>
            <a:pPr marL="0" indent="0">
              <a:buNone/>
            </a:pPr>
            <a:r>
              <a:rPr lang="en-US" sz="4100" b="1" dirty="0">
                <a:solidFill>
                  <a:srgbClr val="FF0000"/>
                </a:solidFill>
              </a:rPr>
              <a:t>Lecture 11</a:t>
            </a:r>
            <a:r>
              <a:rPr lang="en-US" sz="4100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500" dirty="0"/>
              <a:t> Distributed-Memory Programming with MPI</a:t>
            </a:r>
          </a:p>
          <a:p>
            <a:pPr lvl="2"/>
            <a:r>
              <a:rPr lang="en-US" sz="3500" dirty="0"/>
              <a:t>Blocking Point-to-Point Communication</a:t>
            </a:r>
          </a:p>
          <a:p>
            <a:pPr lvl="2"/>
            <a:r>
              <a:rPr lang="en-US" sz="3500" dirty="0"/>
              <a:t>Non-Blocking Point-to-Point Communication</a:t>
            </a:r>
          </a:p>
          <a:p>
            <a:pPr lvl="3"/>
            <a:endParaRPr lang="en-US" sz="40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sz="40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sz="4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80CF-211E-4F9C-B22A-E83E264AB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64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Combined Send and Receive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7BB71-1EE8-43B5-A533-7FA0CB880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496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This combined send-receive call sends one message and receive one message (in any order) without deadlocking.</a:t>
            </a:r>
          </a:p>
          <a:p>
            <a:r>
              <a:rPr lang="en-US" sz="2000" dirty="0"/>
              <a:t>The send buffer and the receive buffer </a:t>
            </a:r>
            <a:r>
              <a:rPr lang="en-US" sz="2000" b="1" dirty="0">
                <a:solidFill>
                  <a:srgbClr val="FF0000"/>
                </a:solidFill>
              </a:rPr>
              <a:t>use the same memory location</a:t>
            </a:r>
            <a:r>
              <a:rPr lang="en-US" sz="2000" dirty="0"/>
              <a:t>, element count and data type.</a:t>
            </a:r>
          </a:p>
          <a:p>
            <a:r>
              <a:rPr lang="en-US" sz="2000" dirty="0"/>
              <a:t>It may be slower than </a:t>
            </a:r>
            <a:r>
              <a:rPr lang="en-US" sz="2000" b="1" dirty="0" err="1">
                <a:solidFill>
                  <a:srgbClr val="00B050"/>
                </a:solidFill>
              </a:rPr>
              <a:t>MPI_Sendrecv</a:t>
            </a:r>
            <a:r>
              <a:rPr lang="en-US" sz="2000" dirty="0"/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5395FC-497A-4E93-85B9-56E6199F5449}"/>
              </a:ext>
            </a:extLst>
          </p:cNvPr>
          <p:cNvSpPr/>
          <p:nvPr/>
        </p:nvSpPr>
        <p:spPr>
          <a:xfrm>
            <a:off x="838200" y="1934922"/>
            <a:ext cx="10439400" cy="130611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MPI_ </a:t>
            </a:r>
            <a:r>
              <a:rPr lang="en-US" b="1" dirty="0" err="1">
                <a:solidFill>
                  <a:schemeClr val="tx1"/>
                </a:solidFill>
              </a:rPr>
              <a:t>Sendrecv_replace</a:t>
            </a:r>
            <a:r>
              <a:rPr lang="en-US" b="1" dirty="0">
                <a:solidFill>
                  <a:schemeClr val="tx1"/>
                </a:solidFill>
              </a:rPr>
              <a:t>( void * buff, int count, </a:t>
            </a:r>
            <a:r>
              <a:rPr lang="en-US" b="1" dirty="0" err="1">
                <a:solidFill>
                  <a:schemeClr val="tx1"/>
                </a:solidFill>
              </a:rPr>
              <a:t>MPI_Datatype</a:t>
            </a:r>
            <a:r>
              <a:rPr lang="en-US" b="1" dirty="0">
                <a:solidFill>
                  <a:schemeClr val="tx1"/>
                </a:solidFill>
              </a:rPr>
              <a:t> datatype, int </a:t>
            </a:r>
            <a:r>
              <a:rPr lang="en-US" b="1" dirty="0" err="1">
                <a:solidFill>
                  <a:schemeClr val="tx1"/>
                </a:solidFill>
              </a:rPr>
              <a:t>dest</a:t>
            </a:r>
            <a:r>
              <a:rPr lang="en-US" b="1" dirty="0">
                <a:solidFill>
                  <a:schemeClr val="tx1"/>
                </a:solidFill>
              </a:rPr>
              <a:t> , int </a:t>
            </a:r>
            <a:r>
              <a:rPr lang="en-US" b="1" dirty="0" err="1">
                <a:solidFill>
                  <a:schemeClr val="tx1"/>
                </a:solidFill>
              </a:rPr>
              <a:t>sendtag</a:t>
            </a:r>
            <a:r>
              <a:rPr lang="en-US" b="1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, int </a:t>
            </a:r>
            <a:r>
              <a:rPr lang="en-US" b="1" dirty="0" err="1">
                <a:solidFill>
                  <a:schemeClr val="tx1"/>
                </a:solidFill>
              </a:rPr>
              <a:t>src</a:t>
            </a:r>
            <a:r>
              <a:rPr lang="en-US" b="1" dirty="0">
                <a:solidFill>
                  <a:schemeClr val="tx1"/>
                </a:solidFill>
              </a:rPr>
              <a:t>, int </a:t>
            </a:r>
            <a:r>
              <a:rPr lang="en-US" b="1" dirty="0" err="1">
                <a:solidFill>
                  <a:schemeClr val="tx1"/>
                </a:solidFill>
              </a:rPr>
              <a:t>recvtag</a:t>
            </a:r>
            <a:r>
              <a:rPr lang="en-US" b="1" dirty="0">
                <a:solidFill>
                  <a:schemeClr val="tx1"/>
                </a:solidFill>
              </a:rPr>
              <a:t>, MPI_COMM comm, </a:t>
            </a:r>
            <a:r>
              <a:rPr lang="en-US" b="1" dirty="0" err="1">
                <a:solidFill>
                  <a:schemeClr val="tx1"/>
                </a:solidFill>
              </a:rPr>
              <a:t>MPI_Status</a:t>
            </a:r>
            <a:r>
              <a:rPr lang="en-US" b="1" dirty="0">
                <a:solidFill>
                  <a:schemeClr val="tx1"/>
                </a:solidFill>
              </a:rPr>
              <a:t> * status 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CAF5C2-A43C-42D4-94DE-F262830503A4}"/>
              </a:ext>
            </a:extLst>
          </p:cNvPr>
          <p:cNvSpPr/>
          <p:nvPr/>
        </p:nvSpPr>
        <p:spPr>
          <a:xfrm>
            <a:off x="10744200" y="1754960"/>
            <a:ext cx="533400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77163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C37E-6EFA-41FD-A618-FEE7234E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Message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30FCF-BD90-4069-9EF1-9D0DDEE7A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Order is preserved for point-to-point operations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in a given communicator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between any pair of processes</a:t>
            </a:r>
          </a:p>
          <a:p>
            <a:pPr marL="457200" lvl="1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/>
              <a:t>A receive (or a probe) returns the earliest matching message.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Order is </a:t>
            </a:r>
            <a:r>
              <a:rPr lang="en-US" sz="2000" b="1" dirty="0"/>
              <a:t>NOT</a:t>
            </a:r>
            <a:r>
              <a:rPr lang="en-US" sz="2000" dirty="0"/>
              <a:t> guaranteed for 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Messages send from different communicators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Messages arriving from different senders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Messages sent from different threads 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2926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8B03A-0018-4254-9A46-941475434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Non-blocking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85606-DFC6-4D26-A702-8CBB38323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non-blocking</a:t>
            </a:r>
            <a:r>
              <a:rPr lang="en-US" sz="2000" dirty="0"/>
              <a:t> call returns before the associated operation has completed.</a:t>
            </a:r>
          </a:p>
          <a:p>
            <a:r>
              <a:rPr lang="en-US" sz="2000" dirty="0"/>
              <a:t>A separate call is needed to complete the operation.</a:t>
            </a:r>
          </a:p>
          <a:p>
            <a:r>
              <a:rPr lang="en-US" sz="2000" dirty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request handle </a:t>
            </a:r>
            <a:r>
              <a:rPr lang="en-US" sz="2000" b="1" dirty="0" err="1">
                <a:solidFill>
                  <a:srgbClr val="00B050"/>
                </a:solidFill>
              </a:rPr>
              <a:t>MPI_Request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is used to track the completion status of the operation.</a:t>
            </a:r>
          </a:p>
          <a:p>
            <a:r>
              <a:rPr lang="en-US" sz="2000" dirty="0"/>
              <a:t>A non-blocking call can be used to </a:t>
            </a:r>
            <a:r>
              <a:rPr lang="en-US" sz="2000" b="1" dirty="0">
                <a:solidFill>
                  <a:srgbClr val="FF0000"/>
                </a:solidFill>
              </a:rPr>
              <a:t>overlap computation with communication </a:t>
            </a:r>
            <a:r>
              <a:rPr lang="en-US" sz="2000" dirty="0"/>
              <a:t>as well as to </a:t>
            </a:r>
            <a:r>
              <a:rPr lang="en-US" sz="2000" b="1" dirty="0">
                <a:solidFill>
                  <a:srgbClr val="FF0000"/>
                </a:solidFill>
              </a:rPr>
              <a:t>prevent deadlock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02672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B0A8E-1133-4799-BAEB-D81710CB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Non-blocking 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40C6-8161-4BD6-95D7-1A4FA3485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MPI, most non-blocking calls have </a:t>
            </a:r>
            <a:r>
              <a:rPr lang="en-US" sz="2000" b="1" dirty="0">
                <a:solidFill>
                  <a:srgbClr val="FF0000"/>
                </a:solidFill>
              </a:rPr>
              <a:t>an I-prefix</a:t>
            </a:r>
            <a:r>
              <a:rPr lang="en-US" sz="2000" dirty="0"/>
              <a:t>, such as </a:t>
            </a:r>
            <a:r>
              <a:rPr lang="en-US" sz="2000" b="1" dirty="0" err="1">
                <a:solidFill>
                  <a:srgbClr val="00B050"/>
                </a:solidFill>
              </a:rPr>
              <a:t>MPI_Isend</a:t>
            </a:r>
            <a:r>
              <a:rPr lang="en-US" sz="2000" dirty="0"/>
              <a:t>, </a:t>
            </a:r>
            <a:r>
              <a:rPr lang="en-US" sz="2000" b="1" dirty="0" err="1">
                <a:solidFill>
                  <a:srgbClr val="00B050"/>
                </a:solidFill>
              </a:rPr>
              <a:t>MPI_Irecv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etc.</a:t>
            </a:r>
          </a:p>
          <a:p>
            <a:pPr lvl="1"/>
            <a:r>
              <a:rPr lang="en-US" sz="2000" dirty="0"/>
              <a:t>Some non-blocking calls don’t, however.</a:t>
            </a:r>
          </a:p>
          <a:p>
            <a:pPr marL="0" indent="0">
              <a:buNone/>
            </a:pPr>
            <a:r>
              <a:rPr lang="en-US" sz="2000" dirty="0"/>
              <a:t>Think of a non-blocking call as </a:t>
            </a:r>
            <a:r>
              <a:rPr lang="en-US" sz="2000" b="1" dirty="0">
                <a:solidFill>
                  <a:srgbClr val="FF0000"/>
                </a:solidFill>
              </a:rPr>
              <a:t>the initiation of the operation </a:t>
            </a:r>
            <a:r>
              <a:rPr lang="en-US" sz="2000" dirty="0"/>
              <a:t>associated with the call.</a:t>
            </a:r>
          </a:p>
          <a:p>
            <a:pPr lvl="1"/>
            <a:r>
              <a:rPr lang="en-US" sz="2000" dirty="0"/>
              <a:t>The actual operation may occur at a later point in time.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request handle </a:t>
            </a:r>
            <a:r>
              <a:rPr lang="en-US" sz="2000" dirty="0"/>
              <a:t>is initialized on success, which can be used to track the progress of the operation.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B776C5D-10C5-4857-8C26-F431B9AC5CD4}"/>
              </a:ext>
            </a:extLst>
          </p:cNvPr>
          <p:cNvGrpSpPr/>
          <p:nvPr/>
        </p:nvGrpSpPr>
        <p:grpSpPr>
          <a:xfrm>
            <a:off x="838200" y="3755669"/>
            <a:ext cx="8530272" cy="2556231"/>
            <a:chOff x="957580" y="3217147"/>
            <a:chExt cx="8530272" cy="255623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3169DD4-4C78-412C-812A-02AE79D91404}"/>
                </a:ext>
              </a:extLst>
            </p:cNvPr>
            <p:cNvSpPr/>
            <p:nvPr/>
          </p:nvSpPr>
          <p:spPr>
            <a:xfrm>
              <a:off x="957580" y="3527503"/>
              <a:ext cx="8530272" cy="67893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MPI_Isend</a:t>
              </a:r>
              <a:r>
                <a:rPr lang="en-US" b="1" dirty="0">
                  <a:solidFill>
                    <a:schemeClr val="tx1"/>
                  </a:solidFill>
                </a:rPr>
                <a:t>( void * buff, int count, </a:t>
              </a:r>
              <a:r>
                <a:rPr lang="en-US" b="1" dirty="0" err="1">
                  <a:solidFill>
                    <a:schemeClr val="tx1"/>
                  </a:solidFill>
                </a:rPr>
                <a:t>MPI_Datatype</a:t>
              </a:r>
              <a:r>
                <a:rPr lang="en-US" b="1" dirty="0">
                  <a:solidFill>
                    <a:schemeClr val="tx1"/>
                  </a:solidFill>
                </a:rPr>
                <a:t> type, int </a:t>
              </a:r>
              <a:r>
                <a:rPr lang="en-US" b="1" dirty="0" err="1">
                  <a:solidFill>
                    <a:schemeClr val="tx1"/>
                  </a:solidFill>
                </a:rPr>
                <a:t>dest</a:t>
              </a:r>
              <a:r>
                <a:rPr lang="en-US" b="1" dirty="0">
                  <a:solidFill>
                    <a:schemeClr val="tx1"/>
                  </a:solidFill>
                </a:rPr>
                <a:t>, int tag,</a:t>
              </a:r>
            </a:p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MPI_Comm</a:t>
              </a:r>
              <a:r>
                <a:rPr lang="en-US" b="1" dirty="0">
                  <a:solidFill>
                    <a:schemeClr val="tx1"/>
                  </a:solidFill>
                </a:rPr>
                <a:t> comm, </a:t>
              </a:r>
              <a:r>
                <a:rPr lang="en-US" b="1" dirty="0">
                  <a:solidFill>
                    <a:srgbClr val="FF0000"/>
                  </a:solidFill>
                </a:rPr>
                <a:t>MPI_Request * request </a:t>
              </a:r>
              <a:r>
                <a:rPr lang="en-US" b="1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0730FF8-2AC5-4F0D-BDAB-B96796F5E5ED}"/>
                </a:ext>
              </a:extLst>
            </p:cNvPr>
            <p:cNvSpPr/>
            <p:nvPr/>
          </p:nvSpPr>
          <p:spPr>
            <a:xfrm>
              <a:off x="8954452" y="3217147"/>
              <a:ext cx="533400" cy="4857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C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9D439FF-6E16-47BB-9A7C-88BF949EB84C}"/>
                </a:ext>
              </a:extLst>
            </p:cNvPr>
            <p:cNvSpPr/>
            <p:nvPr/>
          </p:nvSpPr>
          <p:spPr>
            <a:xfrm>
              <a:off x="957580" y="5094444"/>
              <a:ext cx="8530272" cy="67893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MPI_Irecv</a:t>
              </a:r>
              <a:r>
                <a:rPr lang="en-US" b="1" dirty="0">
                  <a:solidFill>
                    <a:schemeClr val="tx1"/>
                  </a:solidFill>
                </a:rPr>
                <a:t>( void * buff, int count, </a:t>
              </a:r>
              <a:r>
                <a:rPr lang="en-US" b="1" dirty="0" err="1">
                  <a:solidFill>
                    <a:schemeClr val="tx1"/>
                  </a:solidFill>
                </a:rPr>
                <a:t>MPI_Datatype</a:t>
              </a:r>
              <a:r>
                <a:rPr lang="en-US" b="1" dirty="0">
                  <a:solidFill>
                    <a:schemeClr val="tx1"/>
                  </a:solidFill>
                </a:rPr>
                <a:t> type, int </a:t>
              </a:r>
              <a:r>
                <a:rPr lang="en-US" b="1" dirty="0" err="1">
                  <a:solidFill>
                    <a:schemeClr val="tx1"/>
                  </a:solidFill>
                </a:rPr>
                <a:t>src</a:t>
              </a:r>
              <a:r>
                <a:rPr lang="en-US" b="1" dirty="0">
                  <a:solidFill>
                    <a:schemeClr val="tx1"/>
                  </a:solidFill>
                </a:rPr>
                <a:t>, int tag,</a:t>
              </a:r>
            </a:p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MPI_Comm</a:t>
              </a:r>
              <a:r>
                <a:rPr lang="en-US" b="1" dirty="0">
                  <a:solidFill>
                    <a:schemeClr val="tx1"/>
                  </a:solidFill>
                </a:rPr>
                <a:t> comm, </a:t>
              </a:r>
              <a:r>
                <a:rPr lang="en-US" b="1" dirty="0">
                  <a:solidFill>
                    <a:srgbClr val="FF0000"/>
                  </a:solidFill>
                </a:rPr>
                <a:t>MPI_Request * request </a:t>
              </a:r>
              <a:r>
                <a:rPr lang="en-US" b="1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E5CD99E-2A36-485D-8D4E-AF32A8F07B17}"/>
                </a:ext>
              </a:extLst>
            </p:cNvPr>
            <p:cNvSpPr/>
            <p:nvPr/>
          </p:nvSpPr>
          <p:spPr>
            <a:xfrm>
              <a:off x="8954452" y="4784088"/>
              <a:ext cx="533400" cy="4857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/>
                <a:t>C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48F75A-CB56-408D-9782-A2BA4269E1D5}"/>
              </a:ext>
            </a:extLst>
          </p:cNvPr>
          <p:cNvCxnSpPr>
            <a:cxnSpLocks/>
          </p:cNvCxnSpPr>
          <p:nvPr/>
        </p:nvCxnSpPr>
        <p:spPr>
          <a:xfrm>
            <a:off x="2590800" y="3488374"/>
            <a:ext cx="2956560" cy="8667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8E1A3A-4AEF-4CE3-B73A-75D972317B73}"/>
              </a:ext>
            </a:extLst>
          </p:cNvPr>
          <p:cNvCxnSpPr>
            <a:cxnSpLocks/>
          </p:cNvCxnSpPr>
          <p:nvPr/>
        </p:nvCxnSpPr>
        <p:spPr>
          <a:xfrm>
            <a:off x="2590800" y="3524017"/>
            <a:ext cx="2956560" cy="22843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678FC34-F0BF-458A-9182-20416F669B9A}"/>
              </a:ext>
            </a:extLst>
          </p:cNvPr>
          <p:cNvSpPr/>
          <p:nvPr/>
        </p:nvSpPr>
        <p:spPr>
          <a:xfrm>
            <a:off x="1737360" y="3302119"/>
            <a:ext cx="1757680" cy="221898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AC5E28-204A-4220-8300-4759D179DAFF}"/>
              </a:ext>
            </a:extLst>
          </p:cNvPr>
          <p:cNvSpPr/>
          <p:nvPr/>
        </p:nvSpPr>
        <p:spPr>
          <a:xfrm>
            <a:off x="4788376" y="4405492"/>
            <a:ext cx="2275840" cy="29885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B92BEDC-1A15-4CA3-A751-40AF86070373}"/>
              </a:ext>
            </a:extLst>
          </p:cNvPr>
          <p:cNvSpPr/>
          <p:nvPr/>
        </p:nvSpPr>
        <p:spPr>
          <a:xfrm>
            <a:off x="4788376" y="5962661"/>
            <a:ext cx="2275840" cy="298851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86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E95A-6CD1-4447-B31A-763FD4E4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Waiting for Request Completion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6FB29-2954-48CA-B90D-E876EDEEA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The call </a:t>
            </a:r>
            <a:r>
              <a:rPr lang="en-US" sz="2000" b="1" dirty="0">
                <a:solidFill>
                  <a:srgbClr val="FF0000"/>
                </a:solidFill>
              </a:rPr>
              <a:t>blocks</a:t>
            </a:r>
            <a:r>
              <a:rPr lang="en-US" sz="2000" dirty="0"/>
              <a:t>, waiting for </a:t>
            </a:r>
            <a:r>
              <a:rPr lang="en-US" sz="2000" b="1" dirty="0">
                <a:solidFill>
                  <a:srgbClr val="FF0000"/>
                </a:solidFill>
              </a:rPr>
              <a:t>a single request </a:t>
            </a:r>
            <a:r>
              <a:rPr lang="en-US" sz="2000" dirty="0"/>
              <a:t>to complete</a:t>
            </a:r>
          </a:p>
          <a:p>
            <a:r>
              <a:rPr lang="en-US" sz="2000" dirty="0"/>
              <a:t>When the operation has completed, the status object holds the information of the message. </a:t>
            </a:r>
          </a:p>
          <a:p>
            <a:r>
              <a:rPr lang="en-US" sz="2000" dirty="0"/>
              <a:t>Use </a:t>
            </a:r>
            <a:r>
              <a:rPr lang="en-US" sz="2000" b="1" dirty="0">
                <a:solidFill>
                  <a:srgbClr val="00B050"/>
                </a:solidFill>
              </a:rPr>
              <a:t>MPI_STATUS_IGNORE </a:t>
            </a:r>
            <a:r>
              <a:rPr lang="en-US" sz="2000" dirty="0"/>
              <a:t>to ignore the status of the message.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30A85C-988F-4971-913A-E02A93283985}"/>
              </a:ext>
            </a:extLst>
          </p:cNvPr>
          <p:cNvSpPr/>
          <p:nvPr/>
        </p:nvSpPr>
        <p:spPr>
          <a:xfrm>
            <a:off x="838200" y="2255701"/>
            <a:ext cx="8530272" cy="6789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MPI_Wait</a:t>
            </a:r>
            <a:r>
              <a:rPr lang="en-US" b="1" dirty="0">
                <a:solidFill>
                  <a:schemeClr val="tx1"/>
                </a:solidFill>
              </a:rPr>
              <a:t>( MPI_Request * request, </a:t>
            </a:r>
            <a:r>
              <a:rPr lang="en-US" b="1" dirty="0" err="1">
                <a:solidFill>
                  <a:schemeClr val="tx1"/>
                </a:solidFill>
              </a:rPr>
              <a:t>MPI_Status</a:t>
            </a:r>
            <a:r>
              <a:rPr lang="en-US" b="1" dirty="0">
                <a:solidFill>
                  <a:schemeClr val="tx1"/>
                </a:solidFill>
              </a:rPr>
              <a:t> * status 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81C901-1853-4CBC-8088-ADFC177EF7A9}"/>
              </a:ext>
            </a:extLst>
          </p:cNvPr>
          <p:cNvSpPr/>
          <p:nvPr/>
        </p:nvSpPr>
        <p:spPr>
          <a:xfrm>
            <a:off x="8835072" y="1967509"/>
            <a:ext cx="533400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36879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E95A-6CD1-4447-B31A-763FD4E4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Waiting for Request Completion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6FB29-2954-48CA-B90D-E876EDEEA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The call </a:t>
            </a:r>
            <a:r>
              <a:rPr lang="en-US" sz="2000" b="1" dirty="0">
                <a:solidFill>
                  <a:srgbClr val="FF0000"/>
                </a:solidFill>
              </a:rPr>
              <a:t>blocks</a:t>
            </a:r>
            <a:r>
              <a:rPr lang="en-US" sz="2000" dirty="0"/>
              <a:t>, waiting for </a:t>
            </a:r>
            <a:r>
              <a:rPr lang="en-US" sz="2000" b="1" dirty="0">
                <a:solidFill>
                  <a:srgbClr val="FF0000"/>
                </a:solidFill>
              </a:rPr>
              <a:t>any one of the requests </a:t>
            </a:r>
            <a:r>
              <a:rPr lang="en-US" sz="2000" dirty="0"/>
              <a:t>to complete</a:t>
            </a:r>
          </a:p>
          <a:p>
            <a:r>
              <a:rPr lang="en-US" sz="2000" dirty="0"/>
              <a:t>When the operation has completed, </a:t>
            </a:r>
            <a:r>
              <a:rPr lang="en-US" sz="2000" b="1" i="1" dirty="0"/>
              <a:t>index</a:t>
            </a:r>
            <a:r>
              <a:rPr lang="en-US" sz="2000" dirty="0"/>
              <a:t> holds the array index pointing to the request handle corresponding to the completed operation, and the status object holds the information of the message. </a:t>
            </a:r>
          </a:p>
          <a:p>
            <a:r>
              <a:rPr lang="en-US" sz="2000" dirty="0"/>
              <a:t>Use </a:t>
            </a:r>
            <a:r>
              <a:rPr lang="en-US" sz="2000" b="1" dirty="0">
                <a:solidFill>
                  <a:srgbClr val="00B050"/>
                </a:solidFill>
              </a:rPr>
              <a:t>MPI_STATUS_IGNORE </a:t>
            </a:r>
            <a:r>
              <a:rPr lang="en-US" sz="2000" dirty="0"/>
              <a:t>to ignore the status of the message.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30A85C-988F-4971-913A-E02A93283985}"/>
              </a:ext>
            </a:extLst>
          </p:cNvPr>
          <p:cNvSpPr/>
          <p:nvPr/>
        </p:nvSpPr>
        <p:spPr>
          <a:xfrm>
            <a:off x="838200" y="2255701"/>
            <a:ext cx="9768840" cy="6789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MPI_Waitany</a:t>
            </a:r>
            <a:r>
              <a:rPr lang="en-US" b="1" dirty="0">
                <a:solidFill>
                  <a:schemeClr val="tx1"/>
                </a:solidFill>
              </a:rPr>
              <a:t>( int count, int * index, MPI_Request  </a:t>
            </a:r>
            <a:r>
              <a:rPr lang="en-US" b="1" dirty="0" err="1">
                <a:solidFill>
                  <a:schemeClr val="tx1"/>
                </a:solidFill>
              </a:rPr>
              <a:t>array_of_requests</a:t>
            </a:r>
            <a:r>
              <a:rPr lang="en-US" b="1" dirty="0">
                <a:solidFill>
                  <a:schemeClr val="tx1"/>
                </a:solidFill>
              </a:rPr>
              <a:t> [], </a:t>
            </a:r>
            <a:r>
              <a:rPr lang="en-US" b="1" dirty="0" err="1">
                <a:solidFill>
                  <a:schemeClr val="tx1"/>
                </a:solidFill>
              </a:rPr>
              <a:t>MPI_Status</a:t>
            </a:r>
            <a:r>
              <a:rPr lang="en-US" b="1" dirty="0">
                <a:solidFill>
                  <a:schemeClr val="tx1"/>
                </a:solidFill>
              </a:rPr>
              <a:t> * status 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81C901-1853-4CBC-8088-ADFC177EF7A9}"/>
              </a:ext>
            </a:extLst>
          </p:cNvPr>
          <p:cNvSpPr/>
          <p:nvPr/>
        </p:nvSpPr>
        <p:spPr>
          <a:xfrm>
            <a:off x="10073640" y="2012813"/>
            <a:ext cx="533400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C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591951-C16E-4245-84D0-61F23E0DAEAA}"/>
              </a:ext>
            </a:extLst>
          </p:cNvPr>
          <p:cNvSpPr/>
          <p:nvPr/>
        </p:nvSpPr>
        <p:spPr>
          <a:xfrm>
            <a:off x="3688080" y="2498589"/>
            <a:ext cx="1016000" cy="214132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3D81DD-04FD-4213-9DCB-0381EFA98F05}"/>
              </a:ext>
            </a:extLst>
          </p:cNvPr>
          <p:cNvSpPr/>
          <p:nvPr/>
        </p:nvSpPr>
        <p:spPr>
          <a:xfrm>
            <a:off x="4927600" y="3803543"/>
            <a:ext cx="660400" cy="239645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E95A-6CD1-4447-B31A-763FD4E4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Waiting for Request Completion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6FB29-2954-48CA-B90D-E876EDEEA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The call </a:t>
            </a:r>
            <a:r>
              <a:rPr lang="en-US" sz="2000" b="1" dirty="0">
                <a:solidFill>
                  <a:srgbClr val="FF0000"/>
                </a:solidFill>
              </a:rPr>
              <a:t>blocks</a:t>
            </a:r>
            <a:r>
              <a:rPr lang="en-US" sz="2000" dirty="0"/>
              <a:t>, waiting for </a:t>
            </a:r>
            <a:r>
              <a:rPr lang="en-US" sz="2000" b="1" dirty="0">
                <a:solidFill>
                  <a:srgbClr val="FF0000"/>
                </a:solidFill>
              </a:rPr>
              <a:t>some of the requests (not necessarily all) </a:t>
            </a:r>
            <a:r>
              <a:rPr lang="en-US" sz="2000" dirty="0"/>
              <a:t>to complete</a:t>
            </a:r>
          </a:p>
          <a:p>
            <a:r>
              <a:rPr lang="en-US" sz="2000" dirty="0"/>
              <a:t>If some of the awaited operations have completed,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i="1" dirty="0"/>
              <a:t>outcounts</a:t>
            </a:r>
            <a:r>
              <a:rPr lang="en-US" sz="2000" dirty="0"/>
              <a:t> holds the number of completed operations.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i="1" dirty="0" err="1"/>
              <a:t>array_of_indices</a:t>
            </a:r>
            <a:r>
              <a:rPr lang="en-US" sz="2000" b="1" i="1" dirty="0"/>
              <a:t> </a:t>
            </a:r>
            <a:r>
              <a:rPr lang="en-US" sz="2000" dirty="0"/>
              <a:t>holds the array indices of the request handles corresponding to the completed operations.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1" i="1" dirty="0" err="1"/>
              <a:t>array_of_status</a:t>
            </a:r>
            <a:r>
              <a:rPr lang="en-US" sz="2000" b="1" i="1" dirty="0"/>
              <a:t> </a:t>
            </a:r>
            <a:r>
              <a:rPr lang="en-US" sz="2000" dirty="0"/>
              <a:t>holds the status objects of the completed operations.</a:t>
            </a:r>
          </a:p>
          <a:p>
            <a:r>
              <a:rPr lang="en-US" sz="2000" dirty="0"/>
              <a:t>If none of the request handles corresponds to an active non-blocking operation, </a:t>
            </a:r>
            <a:r>
              <a:rPr lang="en-US" sz="2000" b="1" dirty="0"/>
              <a:t>outcount</a:t>
            </a:r>
            <a:r>
              <a:rPr lang="en-US" sz="2000" dirty="0"/>
              <a:t> is set to </a:t>
            </a:r>
            <a:r>
              <a:rPr lang="en-US" sz="2000" b="1" dirty="0">
                <a:solidFill>
                  <a:srgbClr val="00B050"/>
                </a:solidFill>
              </a:rPr>
              <a:t>MPI_UNDEFINED</a:t>
            </a:r>
            <a:r>
              <a:rPr lang="en-US" sz="2000" dirty="0"/>
              <a:t>.</a:t>
            </a:r>
          </a:p>
          <a:p>
            <a:r>
              <a:rPr lang="en-US" sz="2000" dirty="0"/>
              <a:t>Use </a:t>
            </a:r>
            <a:r>
              <a:rPr lang="en-US" sz="2000" b="1" dirty="0">
                <a:solidFill>
                  <a:srgbClr val="00B050"/>
                </a:solidFill>
              </a:rPr>
              <a:t>MPI_STATUS_IGNORE </a:t>
            </a:r>
            <a:r>
              <a:rPr lang="en-US" sz="2000" dirty="0"/>
              <a:t>to ignore the status of the message. 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30A85C-988F-4971-913A-E02A93283985}"/>
              </a:ext>
            </a:extLst>
          </p:cNvPr>
          <p:cNvSpPr/>
          <p:nvPr/>
        </p:nvSpPr>
        <p:spPr>
          <a:xfrm>
            <a:off x="838200" y="2255701"/>
            <a:ext cx="10927080" cy="6789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MPI_Waitsome</a:t>
            </a:r>
            <a:r>
              <a:rPr lang="en-US" b="1" dirty="0">
                <a:solidFill>
                  <a:schemeClr val="tx1"/>
                </a:solidFill>
              </a:rPr>
              <a:t>( int </a:t>
            </a:r>
            <a:r>
              <a:rPr lang="en-US" b="1" dirty="0" err="1">
                <a:solidFill>
                  <a:schemeClr val="tx1"/>
                </a:solidFill>
              </a:rPr>
              <a:t>incount</a:t>
            </a:r>
            <a:r>
              <a:rPr lang="en-US" b="1" dirty="0">
                <a:solidFill>
                  <a:schemeClr val="tx1"/>
                </a:solidFill>
              </a:rPr>
              <a:t>, int * index, MPI_Request * [] request,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int * outcount, int </a:t>
            </a:r>
            <a:r>
              <a:rPr lang="en-US" b="1" dirty="0" err="1">
                <a:solidFill>
                  <a:schemeClr val="tx1"/>
                </a:solidFill>
              </a:rPr>
              <a:t>array_of_indices</a:t>
            </a:r>
            <a:r>
              <a:rPr lang="en-US" b="1" dirty="0">
                <a:solidFill>
                  <a:schemeClr val="tx1"/>
                </a:solidFill>
              </a:rPr>
              <a:t> [],   </a:t>
            </a:r>
            <a:r>
              <a:rPr lang="en-US" b="1" dirty="0" err="1">
                <a:solidFill>
                  <a:schemeClr val="tx1"/>
                </a:solidFill>
              </a:rPr>
              <a:t>MPI_Status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array_of_status</a:t>
            </a:r>
            <a:r>
              <a:rPr lang="en-US" b="1" dirty="0">
                <a:solidFill>
                  <a:schemeClr val="tx1"/>
                </a:solidFill>
              </a:rPr>
              <a:t> [] 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81C901-1853-4CBC-8088-ADFC177EF7A9}"/>
              </a:ext>
            </a:extLst>
          </p:cNvPr>
          <p:cNvSpPr/>
          <p:nvPr/>
        </p:nvSpPr>
        <p:spPr>
          <a:xfrm>
            <a:off x="11231880" y="2012813"/>
            <a:ext cx="533400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C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E0BD66F-B24C-451A-81BB-2C4BC38EAC6D}"/>
              </a:ext>
            </a:extLst>
          </p:cNvPr>
          <p:cNvSpPr/>
          <p:nvPr/>
        </p:nvSpPr>
        <p:spPr>
          <a:xfrm>
            <a:off x="2992120" y="2595167"/>
            <a:ext cx="1346200" cy="339466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92FB15-923D-4337-A5DE-0ABD3AE3843D}"/>
              </a:ext>
            </a:extLst>
          </p:cNvPr>
          <p:cNvSpPr/>
          <p:nvPr/>
        </p:nvSpPr>
        <p:spPr>
          <a:xfrm>
            <a:off x="1595120" y="3923366"/>
            <a:ext cx="1016000" cy="214132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D6ED10-F4E0-49E0-9F4A-FAA22CD87E1E}"/>
              </a:ext>
            </a:extLst>
          </p:cNvPr>
          <p:cNvSpPr/>
          <p:nvPr/>
        </p:nvSpPr>
        <p:spPr>
          <a:xfrm>
            <a:off x="4450080" y="2579215"/>
            <a:ext cx="2042160" cy="355419"/>
          </a:xfrm>
          <a:prstGeom prst="roundRect">
            <a:avLst/>
          </a:prstGeom>
          <a:solidFill>
            <a:srgbClr val="92D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CC55EA-C1EF-4132-A8BF-99524A4FB0C5}"/>
              </a:ext>
            </a:extLst>
          </p:cNvPr>
          <p:cNvSpPr/>
          <p:nvPr/>
        </p:nvSpPr>
        <p:spPr>
          <a:xfrm>
            <a:off x="1625600" y="4256483"/>
            <a:ext cx="1696720" cy="230084"/>
          </a:xfrm>
          <a:prstGeom prst="roundRect">
            <a:avLst/>
          </a:prstGeom>
          <a:solidFill>
            <a:srgbClr val="92D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0700CB-5B5C-445F-8A07-168D2952EACF}"/>
              </a:ext>
            </a:extLst>
          </p:cNvPr>
          <p:cNvSpPr/>
          <p:nvPr/>
        </p:nvSpPr>
        <p:spPr>
          <a:xfrm>
            <a:off x="6664960" y="2579215"/>
            <a:ext cx="2895600" cy="322325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0C28A97-0FB8-45C3-B71E-741BC6BAC4F1}"/>
              </a:ext>
            </a:extLst>
          </p:cNvPr>
          <p:cNvSpPr/>
          <p:nvPr/>
        </p:nvSpPr>
        <p:spPr>
          <a:xfrm>
            <a:off x="1595120" y="4787631"/>
            <a:ext cx="1696720" cy="230084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64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E95A-6CD1-4447-B31A-763FD4E4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Waiting for Request Completion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6FB29-2954-48CA-B90D-E876EDEEA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The call </a:t>
            </a:r>
            <a:r>
              <a:rPr lang="en-US" sz="2000" b="1" dirty="0">
                <a:solidFill>
                  <a:srgbClr val="FF0000"/>
                </a:solidFill>
              </a:rPr>
              <a:t>blocks</a:t>
            </a:r>
            <a:r>
              <a:rPr lang="en-US" sz="2000" dirty="0"/>
              <a:t>, waiting for </a:t>
            </a:r>
            <a:r>
              <a:rPr lang="en-US" sz="2000" b="1" dirty="0">
                <a:solidFill>
                  <a:srgbClr val="FF0000"/>
                </a:solidFill>
              </a:rPr>
              <a:t>all of the requests </a:t>
            </a:r>
            <a:r>
              <a:rPr lang="en-US" sz="2000" dirty="0"/>
              <a:t>to complete</a:t>
            </a:r>
          </a:p>
          <a:p>
            <a:r>
              <a:rPr lang="en-US" sz="2000" dirty="0"/>
              <a:t>Use </a:t>
            </a:r>
            <a:r>
              <a:rPr lang="en-US" sz="2000" b="1" dirty="0">
                <a:solidFill>
                  <a:srgbClr val="00B050"/>
                </a:solidFill>
              </a:rPr>
              <a:t>MPI_STATUS_IGNORE </a:t>
            </a:r>
            <a:r>
              <a:rPr lang="en-US" sz="2000" dirty="0"/>
              <a:t>to ignore the status of the message. 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30A85C-988F-4971-913A-E02A93283985}"/>
              </a:ext>
            </a:extLst>
          </p:cNvPr>
          <p:cNvSpPr/>
          <p:nvPr/>
        </p:nvSpPr>
        <p:spPr>
          <a:xfrm>
            <a:off x="838200" y="2255701"/>
            <a:ext cx="10927080" cy="6789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MPI_Waitall</a:t>
            </a:r>
            <a:r>
              <a:rPr lang="en-US" b="1" dirty="0">
                <a:solidFill>
                  <a:schemeClr val="tx1"/>
                </a:solidFill>
              </a:rPr>
              <a:t>( int count, MPI_Request </a:t>
            </a:r>
            <a:r>
              <a:rPr lang="en-US" b="1" dirty="0" err="1">
                <a:solidFill>
                  <a:schemeClr val="tx1"/>
                </a:solidFill>
              </a:rPr>
              <a:t>array_of_requests</a:t>
            </a:r>
            <a:r>
              <a:rPr lang="en-US" b="1" dirty="0">
                <a:solidFill>
                  <a:schemeClr val="tx1"/>
                </a:solidFill>
              </a:rPr>
              <a:t> [], </a:t>
            </a:r>
            <a:r>
              <a:rPr lang="en-US" b="1" dirty="0" err="1">
                <a:solidFill>
                  <a:schemeClr val="tx1"/>
                </a:solidFill>
              </a:rPr>
              <a:t>MPI_Status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array_of_status</a:t>
            </a:r>
            <a:r>
              <a:rPr lang="en-US" b="1" dirty="0">
                <a:solidFill>
                  <a:schemeClr val="tx1"/>
                </a:solidFill>
              </a:rPr>
              <a:t> [] 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81C901-1853-4CBC-8088-ADFC177EF7A9}"/>
              </a:ext>
            </a:extLst>
          </p:cNvPr>
          <p:cNvSpPr/>
          <p:nvPr/>
        </p:nvSpPr>
        <p:spPr>
          <a:xfrm>
            <a:off x="11231880" y="2012813"/>
            <a:ext cx="533400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280234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D1DA-1DBB-463A-8016-7113466F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Blocking Send and Receive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96457-8599-44F9-B27F-A390498FE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528F32-FFCE-42ED-9E60-6EAD7755E9A3}"/>
              </a:ext>
            </a:extLst>
          </p:cNvPr>
          <p:cNvSpPr/>
          <p:nvPr/>
        </p:nvSpPr>
        <p:spPr>
          <a:xfrm>
            <a:off x="2387600" y="2174240"/>
            <a:ext cx="216408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F99084-286D-4761-862F-9F12BB61BD1B}"/>
              </a:ext>
            </a:extLst>
          </p:cNvPr>
          <p:cNvSpPr/>
          <p:nvPr/>
        </p:nvSpPr>
        <p:spPr>
          <a:xfrm>
            <a:off x="7640322" y="2174240"/>
            <a:ext cx="216408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A81644-3B33-43B0-95CD-DC560F934C1C}"/>
              </a:ext>
            </a:extLst>
          </p:cNvPr>
          <p:cNvCxnSpPr>
            <a:cxnSpLocks/>
          </p:cNvCxnSpPr>
          <p:nvPr/>
        </p:nvCxnSpPr>
        <p:spPr>
          <a:xfrm>
            <a:off x="3393440" y="2661920"/>
            <a:ext cx="0" cy="4013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9929D6-C3D3-47FA-A11A-9149094D5C7A}"/>
              </a:ext>
            </a:extLst>
          </p:cNvPr>
          <p:cNvCxnSpPr>
            <a:cxnSpLocks/>
          </p:cNvCxnSpPr>
          <p:nvPr/>
        </p:nvCxnSpPr>
        <p:spPr>
          <a:xfrm>
            <a:off x="8798560" y="2661920"/>
            <a:ext cx="81280" cy="4013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EE0689-0249-4806-9DBD-20BE5C1978A1}"/>
              </a:ext>
            </a:extLst>
          </p:cNvPr>
          <p:cNvSpPr/>
          <p:nvPr/>
        </p:nvSpPr>
        <p:spPr>
          <a:xfrm rot="5400000">
            <a:off x="2026921" y="3830320"/>
            <a:ext cx="2733037" cy="9448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MPI_Send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19B9604-7FD9-4FC2-BB08-C03C843364E1}"/>
              </a:ext>
            </a:extLst>
          </p:cNvPr>
          <p:cNvSpPr/>
          <p:nvPr/>
        </p:nvSpPr>
        <p:spPr>
          <a:xfrm rot="5400000">
            <a:off x="7472681" y="4196080"/>
            <a:ext cx="2733037" cy="9448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MPI_Recv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D299783-8F62-4F2A-BD21-6937200896D6}"/>
              </a:ext>
            </a:extLst>
          </p:cNvPr>
          <p:cNvSpPr/>
          <p:nvPr/>
        </p:nvSpPr>
        <p:spPr>
          <a:xfrm>
            <a:off x="566420" y="3479800"/>
            <a:ext cx="1569719" cy="164591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 contents must remain constant.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991BA0-95A5-4C7A-B45D-12210F99902E}"/>
              </a:ext>
            </a:extLst>
          </p:cNvPr>
          <p:cNvSpPr/>
          <p:nvPr/>
        </p:nvSpPr>
        <p:spPr>
          <a:xfrm>
            <a:off x="9999981" y="3845560"/>
            <a:ext cx="1569719" cy="164591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 contents must remain constant.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EEC7055F-9F23-4E07-9F90-B16ECCB58399}"/>
              </a:ext>
            </a:extLst>
          </p:cNvPr>
          <p:cNvSpPr/>
          <p:nvPr/>
        </p:nvSpPr>
        <p:spPr>
          <a:xfrm>
            <a:off x="2329177" y="3010535"/>
            <a:ext cx="533400" cy="265874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E8EA6DA0-2EF1-4514-8A3B-11D5D1D5CD87}"/>
              </a:ext>
            </a:extLst>
          </p:cNvPr>
          <p:cNvSpPr/>
          <p:nvPr/>
        </p:nvSpPr>
        <p:spPr>
          <a:xfrm rot="10800000">
            <a:off x="9311640" y="3302001"/>
            <a:ext cx="533400" cy="265874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5F356D-1664-49FC-9A11-A0BD38CDCEEA}"/>
              </a:ext>
            </a:extLst>
          </p:cNvPr>
          <p:cNvCxnSpPr>
            <a:cxnSpLocks/>
          </p:cNvCxnSpPr>
          <p:nvPr/>
        </p:nvCxnSpPr>
        <p:spPr>
          <a:xfrm>
            <a:off x="3865880" y="3576320"/>
            <a:ext cx="45008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0EF10A-CB57-4478-9D2E-CE06E8D6B701}"/>
              </a:ext>
            </a:extLst>
          </p:cNvPr>
          <p:cNvCxnSpPr>
            <a:cxnSpLocks/>
          </p:cNvCxnSpPr>
          <p:nvPr/>
        </p:nvCxnSpPr>
        <p:spPr>
          <a:xfrm>
            <a:off x="3865880" y="4001294"/>
            <a:ext cx="45008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6B149F-4867-4DC8-9ECB-B812E2889CEF}"/>
              </a:ext>
            </a:extLst>
          </p:cNvPr>
          <p:cNvCxnSpPr>
            <a:cxnSpLocks/>
          </p:cNvCxnSpPr>
          <p:nvPr/>
        </p:nvCxnSpPr>
        <p:spPr>
          <a:xfrm>
            <a:off x="3865880" y="4480560"/>
            <a:ext cx="45008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F9C186-E194-40C4-8BC7-78BF803DDD29}"/>
              </a:ext>
            </a:extLst>
          </p:cNvPr>
          <p:cNvCxnSpPr>
            <a:cxnSpLocks/>
          </p:cNvCxnSpPr>
          <p:nvPr/>
        </p:nvCxnSpPr>
        <p:spPr>
          <a:xfrm>
            <a:off x="3865880" y="4968240"/>
            <a:ext cx="45008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6648F6-259A-4644-8DF4-B34A5E5B1275}"/>
              </a:ext>
            </a:extLst>
          </p:cNvPr>
          <p:cNvCxnSpPr>
            <a:cxnSpLocks/>
          </p:cNvCxnSpPr>
          <p:nvPr/>
        </p:nvCxnSpPr>
        <p:spPr>
          <a:xfrm>
            <a:off x="3865880" y="5491479"/>
            <a:ext cx="45008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5DBD337-528A-465C-AE92-A0B8262CE14B}"/>
              </a:ext>
            </a:extLst>
          </p:cNvPr>
          <p:cNvSpPr txBox="1"/>
          <p:nvPr/>
        </p:nvSpPr>
        <p:spPr>
          <a:xfrm>
            <a:off x="5159619" y="3117335"/>
            <a:ext cx="192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First message part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ACE17F-D609-409C-94CA-1B1844A1126B}"/>
              </a:ext>
            </a:extLst>
          </p:cNvPr>
          <p:cNvSpPr txBox="1"/>
          <p:nvPr/>
        </p:nvSpPr>
        <p:spPr>
          <a:xfrm>
            <a:off x="5188876" y="4142879"/>
            <a:ext cx="248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Third message part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7DAA99-3FD9-4BF1-9AAE-D78DC1D60639}"/>
              </a:ext>
            </a:extLst>
          </p:cNvPr>
          <p:cNvSpPr txBox="1"/>
          <p:nvPr/>
        </p:nvSpPr>
        <p:spPr>
          <a:xfrm>
            <a:off x="5188876" y="3650121"/>
            <a:ext cx="248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Second message part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D90BF1-65E4-4DC5-852A-2CB8BCFE73F6}"/>
              </a:ext>
            </a:extLst>
          </p:cNvPr>
          <p:cNvSpPr txBox="1"/>
          <p:nvPr/>
        </p:nvSpPr>
        <p:spPr>
          <a:xfrm>
            <a:off x="5242911" y="4651615"/>
            <a:ext cx="248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Fourth message part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33867E-9C01-4769-A496-A32E78DEA81F}"/>
              </a:ext>
            </a:extLst>
          </p:cNvPr>
          <p:cNvSpPr txBox="1"/>
          <p:nvPr/>
        </p:nvSpPr>
        <p:spPr>
          <a:xfrm>
            <a:off x="5242911" y="5138064"/>
            <a:ext cx="248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Final message part</a:t>
            </a:r>
          </a:p>
        </p:txBody>
      </p:sp>
    </p:spTree>
    <p:extLst>
      <p:ext uri="{BB962C8B-B14F-4D97-AF65-F5344CB8AC3E}">
        <p14:creationId xmlns:p14="http://schemas.microsoft.com/office/powerpoint/2010/main" val="2928457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D1DA-1DBB-463A-8016-7113466F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Computation-Communication Overlap </a:t>
            </a:r>
          </a:p>
        </p:txBody>
      </p:sp>
      <p:pic>
        <p:nvPicPr>
          <p:cNvPr id="36" name="Content Placeholder 35" descr="Question mark">
            <a:extLst>
              <a:ext uri="{FF2B5EF4-FFF2-40B4-BE49-F238E27FC236}">
                <a16:creationId xmlns:a16="http://schemas.microsoft.com/office/drawing/2014/main" id="{B525FE80-290C-4FA4-B057-25441A964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63200" y="455454"/>
            <a:ext cx="914400" cy="91440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528F32-FFCE-42ED-9E60-6EAD7755E9A3}"/>
              </a:ext>
            </a:extLst>
          </p:cNvPr>
          <p:cNvSpPr/>
          <p:nvPr/>
        </p:nvSpPr>
        <p:spPr>
          <a:xfrm>
            <a:off x="2387600" y="2174240"/>
            <a:ext cx="216408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F99084-286D-4761-862F-9F12BB61BD1B}"/>
              </a:ext>
            </a:extLst>
          </p:cNvPr>
          <p:cNvSpPr/>
          <p:nvPr/>
        </p:nvSpPr>
        <p:spPr>
          <a:xfrm>
            <a:off x="7640322" y="2174240"/>
            <a:ext cx="216408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A81644-3B33-43B0-95CD-DC560F934C1C}"/>
              </a:ext>
            </a:extLst>
          </p:cNvPr>
          <p:cNvCxnSpPr>
            <a:cxnSpLocks/>
          </p:cNvCxnSpPr>
          <p:nvPr/>
        </p:nvCxnSpPr>
        <p:spPr>
          <a:xfrm>
            <a:off x="3393440" y="2661920"/>
            <a:ext cx="0" cy="4013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9929D6-C3D3-47FA-A11A-9149094D5C7A}"/>
              </a:ext>
            </a:extLst>
          </p:cNvPr>
          <p:cNvCxnSpPr>
            <a:cxnSpLocks/>
          </p:cNvCxnSpPr>
          <p:nvPr/>
        </p:nvCxnSpPr>
        <p:spPr>
          <a:xfrm>
            <a:off x="8798560" y="2661920"/>
            <a:ext cx="81280" cy="4013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EE0689-0249-4806-9DBD-20BE5C1978A1}"/>
              </a:ext>
            </a:extLst>
          </p:cNvPr>
          <p:cNvSpPr/>
          <p:nvPr/>
        </p:nvSpPr>
        <p:spPr>
          <a:xfrm>
            <a:off x="2720172" y="2796857"/>
            <a:ext cx="1362998" cy="68119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MPI_Isend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19B9604-7FD9-4FC2-BB08-C03C843364E1}"/>
              </a:ext>
            </a:extLst>
          </p:cNvPr>
          <p:cNvSpPr/>
          <p:nvPr/>
        </p:nvSpPr>
        <p:spPr>
          <a:xfrm>
            <a:off x="8051800" y="3049824"/>
            <a:ext cx="1362998" cy="68119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MPI_Irecv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D299783-8F62-4F2A-BD21-6937200896D6}"/>
              </a:ext>
            </a:extLst>
          </p:cNvPr>
          <p:cNvSpPr/>
          <p:nvPr/>
        </p:nvSpPr>
        <p:spPr>
          <a:xfrm>
            <a:off x="421959" y="3429000"/>
            <a:ext cx="1569719" cy="164591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 contents must remain constant.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991BA0-95A5-4C7A-B45D-12210F99902E}"/>
              </a:ext>
            </a:extLst>
          </p:cNvPr>
          <p:cNvSpPr/>
          <p:nvPr/>
        </p:nvSpPr>
        <p:spPr>
          <a:xfrm>
            <a:off x="10236201" y="3570626"/>
            <a:ext cx="1569719" cy="164591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 contents must remain constant.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EEC7055F-9F23-4E07-9F90-B16ECCB58399}"/>
              </a:ext>
            </a:extLst>
          </p:cNvPr>
          <p:cNvSpPr/>
          <p:nvPr/>
        </p:nvSpPr>
        <p:spPr>
          <a:xfrm>
            <a:off x="2090420" y="2896277"/>
            <a:ext cx="533400" cy="265874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E8EA6DA0-2EF1-4514-8A3B-11D5D1D5CD87}"/>
              </a:ext>
            </a:extLst>
          </p:cNvPr>
          <p:cNvSpPr/>
          <p:nvPr/>
        </p:nvSpPr>
        <p:spPr>
          <a:xfrm rot="10800000">
            <a:off x="9504678" y="3117335"/>
            <a:ext cx="533400" cy="265874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5F356D-1664-49FC-9A11-A0BD38CDCEEA}"/>
              </a:ext>
            </a:extLst>
          </p:cNvPr>
          <p:cNvCxnSpPr>
            <a:cxnSpLocks/>
          </p:cNvCxnSpPr>
          <p:nvPr/>
        </p:nvCxnSpPr>
        <p:spPr>
          <a:xfrm>
            <a:off x="4009106" y="3494407"/>
            <a:ext cx="4097427" cy="232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0EF10A-CB57-4478-9D2E-CE06E8D6B701}"/>
              </a:ext>
            </a:extLst>
          </p:cNvPr>
          <p:cNvCxnSpPr>
            <a:cxnSpLocks/>
          </p:cNvCxnSpPr>
          <p:nvPr/>
        </p:nvCxnSpPr>
        <p:spPr>
          <a:xfrm>
            <a:off x="3453813" y="3992563"/>
            <a:ext cx="4652720" cy="87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6B149F-4867-4DC8-9ECB-B812E2889CEF}"/>
              </a:ext>
            </a:extLst>
          </p:cNvPr>
          <p:cNvCxnSpPr>
            <a:cxnSpLocks/>
          </p:cNvCxnSpPr>
          <p:nvPr/>
        </p:nvCxnSpPr>
        <p:spPr>
          <a:xfrm>
            <a:off x="3440479" y="4442460"/>
            <a:ext cx="4666054" cy="697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F9C186-E194-40C4-8BC7-78BF803DDD29}"/>
              </a:ext>
            </a:extLst>
          </p:cNvPr>
          <p:cNvCxnSpPr>
            <a:cxnSpLocks/>
          </p:cNvCxnSpPr>
          <p:nvPr/>
        </p:nvCxnSpPr>
        <p:spPr>
          <a:xfrm>
            <a:off x="3469640" y="5020947"/>
            <a:ext cx="46149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6648F6-259A-4644-8DF4-B34A5E5B1275}"/>
              </a:ext>
            </a:extLst>
          </p:cNvPr>
          <p:cNvCxnSpPr>
            <a:cxnSpLocks/>
          </p:cNvCxnSpPr>
          <p:nvPr/>
        </p:nvCxnSpPr>
        <p:spPr>
          <a:xfrm>
            <a:off x="3469640" y="5491479"/>
            <a:ext cx="46368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5DBD337-528A-465C-AE92-A0B8262CE14B}"/>
              </a:ext>
            </a:extLst>
          </p:cNvPr>
          <p:cNvSpPr txBox="1"/>
          <p:nvPr/>
        </p:nvSpPr>
        <p:spPr>
          <a:xfrm>
            <a:off x="5159619" y="3117335"/>
            <a:ext cx="192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First message part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ACE17F-D609-409C-94CA-1B1844A1126B}"/>
              </a:ext>
            </a:extLst>
          </p:cNvPr>
          <p:cNvSpPr txBox="1"/>
          <p:nvPr/>
        </p:nvSpPr>
        <p:spPr>
          <a:xfrm>
            <a:off x="5188876" y="4142879"/>
            <a:ext cx="248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Third message part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7DAA99-3FD9-4BF1-9AAE-D78DC1D60639}"/>
              </a:ext>
            </a:extLst>
          </p:cNvPr>
          <p:cNvSpPr txBox="1"/>
          <p:nvPr/>
        </p:nvSpPr>
        <p:spPr>
          <a:xfrm>
            <a:off x="5188876" y="3650121"/>
            <a:ext cx="248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Second message part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D90BF1-65E4-4DC5-852A-2CB8BCFE73F6}"/>
              </a:ext>
            </a:extLst>
          </p:cNvPr>
          <p:cNvSpPr txBox="1"/>
          <p:nvPr/>
        </p:nvSpPr>
        <p:spPr>
          <a:xfrm>
            <a:off x="5242911" y="4651615"/>
            <a:ext cx="248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Fourth message part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33867E-9C01-4769-A496-A32E78DEA81F}"/>
              </a:ext>
            </a:extLst>
          </p:cNvPr>
          <p:cNvSpPr txBox="1"/>
          <p:nvPr/>
        </p:nvSpPr>
        <p:spPr>
          <a:xfrm>
            <a:off x="5242911" y="5138064"/>
            <a:ext cx="248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Final message part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3DA9BCB-35C6-4BDA-AEB8-173217E4FAC2}"/>
              </a:ext>
            </a:extLst>
          </p:cNvPr>
          <p:cNvSpPr/>
          <p:nvPr/>
        </p:nvSpPr>
        <p:spPr>
          <a:xfrm>
            <a:off x="2646108" y="3599298"/>
            <a:ext cx="1362998" cy="20641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MPI_Wait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501195D-6A51-4D78-8D8C-7FB4F3625086}"/>
              </a:ext>
            </a:extLst>
          </p:cNvPr>
          <p:cNvSpPr/>
          <p:nvPr/>
        </p:nvSpPr>
        <p:spPr>
          <a:xfrm>
            <a:off x="8084583" y="3826391"/>
            <a:ext cx="1362998" cy="20641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MPI_Wait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8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A8BD-FDF7-4CBB-9E89-8CB384BF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Point-to-Point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31C0E-C98C-458B-A571-C84A89047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goal is to enable (explicit) communication between processes that do not share a memory address space.</a:t>
            </a:r>
          </a:p>
          <a:p>
            <a:pPr marL="0" indent="0">
              <a:buNone/>
            </a:pPr>
            <a:r>
              <a:rPr lang="en-US" sz="2000" dirty="0"/>
              <a:t>Explicit message passing requires:</a:t>
            </a:r>
          </a:p>
          <a:p>
            <a:pPr lvl="1"/>
            <a:r>
              <a:rPr lang="en-US" sz="2000" dirty="0"/>
              <a:t>Send and Receive operations</a:t>
            </a:r>
          </a:p>
          <a:p>
            <a:pPr lvl="1"/>
            <a:r>
              <a:rPr lang="en-US" sz="2000" dirty="0"/>
              <a:t>Addresses of both sender and receiver</a:t>
            </a:r>
          </a:p>
          <a:p>
            <a:pPr lvl="1"/>
            <a:r>
              <a:rPr lang="en-US" sz="2000" dirty="0"/>
              <a:t>Specification of what to be sent and received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 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A6BD52-8362-442F-B16A-132C6F91D718}"/>
              </a:ext>
            </a:extLst>
          </p:cNvPr>
          <p:cNvGrpSpPr/>
          <p:nvPr/>
        </p:nvGrpSpPr>
        <p:grpSpPr>
          <a:xfrm>
            <a:off x="838200" y="4162425"/>
            <a:ext cx="5905500" cy="1609170"/>
            <a:chOff x="1828800" y="2721531"/>
            <a:chExt cx="7858125" cy="243093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07254D6-66ED-4F07-8FC3-14908897B27F}"/>
                </a:ext>
              </a:extLst>
            </p:cNvPr>
            <p:cNvCxnSpPr/>
            <p:nvPr/>
          </p:nvCxnSpPr>
          <p:spPr>
            <a:xfrm>
              <a:off x="1933575" y="3238500"/>
              <a:ext cx="775335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1A4B665-A23C-4C1F-8ADE-1E8B2D48218B}"/>
                </a:ext>
              </a:extLst>
            </p:cNvPr>
            <p:cNvCxnSpPr/>
            <p:nvPr/>
          </p:nvCxnSpPr>
          <p:spPr>
            <a:xfrm>
              <a:off x="1933575" y="4648200"/>
              <a:ext cx="775335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C91414E-8482-4B43-B510-AC015193B55E}"/>
                </a:ext>
              </a:extLst>
            </p:cNvPr>
            <p:cNvSpPr txBox="1"/>
            <p:nvPr/>
          </p:nvSpPr>
          <p:spPr>
            <a:xfrm>
              <a:off x="1828800" y="2721531"/>
              <a:ext cx="150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Process 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03F8F5-A509-49B1-AE34-1C013F1A5BBF}"/>
                </a:ext>
              </a:extLst>
            </p:cNvPr>
            <p:cNvSpPr txBox="1"/>
            <p:nvPr/>
          </p:nvSpPr>
          <p:spPr>
            <a:xfrm>
              <a:off x="1828800" y="4783138"/>
              <a:ext cx="150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Process B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E8430C5-3994-4203-8C38-253CCAC77311}"/>
                </a:ext>
              </a:extLst>
            </p:cNvPr>
            <p:cNvSpPr/>
            <p:nvPr/>
          </p:nvSpPr>
          <p:spPr>
            <a:xfrm>
              <a:off x="3714751" y="2971800"/>
              <a:ext cx="1504950" cy="4571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22E2E2-94D0-49CF-965D-C8E4AFBF591D}"/>
                </a:ext>
              </a:extLst>
            </p:cNvPr>
            <p:cNvSpPr/>
            <p:nvPr/>
          </p:nvSpPr>
          <p:spPr>
            <a:xfrm>
              <a:off x="6315076" y="4419602"/>
              <a:ext cx="1504950" cy="4571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RECEIVE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D243B18-1065-4E0B-A7F1-310EF67EA488}"/>
                </a:ext>
              </a:extLst>
            </p:cNvPr>
            <p:cNvCxnSpPr/>
            <p:nvPr/>
          </p:nvCxnSpPr>
          <p:spPr>
            <a:xfrm>
              <a:off x="5219701" y="3428995"/>
              <a:ext cx="1095375" cy="99060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5D83F5-1DFB-4BA5-9B4A-3EABFF9ECD1F}"/>
                </a:ext>
              </a:extLst>
            </p:cNvPr>
            <p:cNvSpPr txBox="1"/>
            <p:nvPr/>
          </p:nvSpPr>
          <p:spPr>
            <a:xfrm>
              <a:off x="5810250" y="3644385"/>
              <a:ext cx="681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5382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D1DA-1DBB-463A-8016-7113466F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Computation-Communication Overlap </a:t>
            </a:r>
          </a:p>
        </p:txBody>
      </p:sp>
      <p:pic>
        <p:nvPicPr>
          <p:cNvPr id="8" name="Content Placeholder 7" descr="Checkmark">
            <a:extLst>
              <a:ext uri="{FF2B5EF4-FFF2-40B4-BE49-F238E27FC236}">
                <a16:creationId xmlns:a16="http://schemas.microsoft.com/office/drawing/2014/main" id="{5C5FD585-D83D-4CA2-B4C6-C2C1B1D44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0226" y="631666"/>
            <a:ext cx="770414" cy="770414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528F32-FFCE-42ED-9E60-6EAD7755E9A3}"/>
              </a:ext>
            </a:extLst>
          </p:cNvPr>
          <p:cNvSpPr/>
          <p:nvPr/>
        </p:nvSpPr>
        <p:spPr>
          <a:xfrm>
            <a:off x="2387600" y="2239794"/>
            <a:ext cx="216408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F99084-286D-4761-862F-9F12BB61BD1B}"/>
              </a:ext>
            </a:extLst>
          </p:cNvPr>
          <p:cNvSpPr/>
          <p:nvPr/>
        </p:nvSpPr>
        <p:spPr>
          <a:xfrm>
            <a:off x="7640322" y="2174240"/>
            <a:ext cx="2164080" cy="48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A81644-3B33-43B0-95CD-DC560F934C1C}"/>
              </a:ext>
            </a:extLst>
          </p:cNvPr>
          <p:cNvCxnSpPr>
            <a:cxnSpLocks/>
          </p:cNvCxnSpPr>
          <p:nvPr/>
        </p:nvCxnSpPr>
        <p:spPr>
          <a:xfrm>
            <a:off x="3393440" y="2661920"/>
            <a:ext cx="0" cy="4013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9929D6-C3D3-47FA-A11A-9149094D5C7A}"/>
              </a:ext>
            </a:extLst>
          </p:cNvPr>
          <p:cNvCxnSpPr>
            <a:cxnSpLocks/>
          </p:cNvCxnSpPr>
          <p:nvPr/>
        </p:nvCxnSpPr>
        <p:spPr>
          <a:xfrm>
            <a:off x="8798560" y="2661920"/>
            <a:ext cx="81280" cy="4013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EE0689-0249-4806-9DBD-20BE5C1978A1}"/>
              </a:ext>
            </a:extLst>
          </p:cNvPr>
          <p:cNvSpPr/>
          <p:nvPr/>
        </p:nvSpPr>
        <p:spPr>
          <a:xfrm>
            <a:off x="2720172" y="2862411"/>
            <a:ext cx="1362998" cy="68119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MPI_Isend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19B9604-7FD9-4FC2-BB08-C03C843364E1}"/>
              </a:ext>
            </a:extLst>
          </p:cNvPr>
          <p:cNvSpPr/>
          <p:nvPr/>
        </p:nvSpPr>
        <p:spPr>
          <a:xfrm>
            <a:off x="8051800" y="3049824"/>
            <a:ext cx="1362998" cy="68119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MPI_Irecv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D299783-8F62-4F2A-BD21-6937200896D6}"/>
              </a:ext>
            </a:extLst>
          </p:cNvPr>
          <p:cNvSpPr/>
          <p:nvPr/>
        </p:nvSpPr>
        <p:spPr>
          <a:xfrm>
            <a:off x="421959" y="3429000"/>
            <a:ext cx="1569719" cy="164591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 contents must remain constant.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991BA0-95A5-4C7A-B45D-12210F99902E}"/>
              </a:ext>
            </a:extLst>
          </p:cNvPr>
          <p:cNvSpPr/>
          <p:nvPr/>
        </p:nvSpPr>
        <p:spPr>
          <a:xfrm>
            <a:off x="10236201" y="3570626"/>
            <a:ext cx="1569719" cy="164591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 contents must remain constant.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EEC7055F-9F23-4E07-9F90-B16ECCB58399}"/>
              </a:ext>
            </a:extLst>
          </p:cNvPr>
          <p:cNvSpPr/>
          <p:nvPr/>
        </p:nvSpPr>
        <p:spPr>
          <a:xfrm>
            <a:off x="2090420" y="2896277"/>
            <a:ext cx="533400" cy="29942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E8EA6DA0-2EF1-4514-8A3B-11D5D1D5CD87}"/>
              </a:ext>
            </a:extLst>
          </p:cNvPr>
          <p:cNvSpPr/>
          <p:nvPr/>
        </p:nvSpPr>
        <p:spPr>
          <a:xfrm rot="10800000">
            <a:off x="9504678" y="3117335"/>
            <a:ext cx="533400" cy="265874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5F356D-1664-49FC-9A11-A0BD38CDCEEA}"/>
              </a:ext>
            </a:extLst>
          </p:cNvPr>
          <p:cNvCxnSpPr>
            <a:cxnSpLocks/>
          </p:cNvCxnSpPr>
          <p:nvPr/>
        </p:nvCxnSpPr>
        <p:spPr>
          <a:xfrm>
            <a:off x="4009106" y="3494407"/>
            <a:ext cx="4097427" cy="232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0EF10A-CB57-4478-9D2E-CE06E8D6B701}"/>
              </a:ext>
            </a:extLst>
          </p:cNvPr>
          <p:cNvCxnSpPr>
            <a:cxnSpLocks/>
          </p:cNvCxnSpPr>
          <p:nvPr/>
        </p:nvCxnSpPr>
        <p:spPr>
          <a:xfrm>
            <a:off x="3453813" y="3992563"/>
            <a:ext cx="4652720" cy="87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6B149F-4867-4DC8-9ECB-B812E2889CEF}"/>
              </a:ext>
            </a:extLst>
          </p:cNvPr>
          <p:cNvCxnSpPr>
            <a:cxnSpLocks/>
          </p:cNvCxnSpPr>
          <p:nvPr/>
        </p:nvCxnSpPr>
        <p:spPr>
          <a:xfrm>
            <a:off x="3440479" y="4442460"/>
            <a:ext cx="4666054" cy="697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F9C186-E194-40C4-8BC7-78BF803DDD29}"/>
              </a:ext>
            </a:extLst>
          </p:cNvPr>
          <p:cNvCxnSpPr>
            <a:cxnSpLocks/>
          </p:cNvCxnSpPr>
          <p:nvPr/>
        </p:nvCxnSpPr>
        <p:spPr>
          <a:xfrm>
            <a:off x="3469640" y="5020947"/>
            <a:ext cx="46149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6648F6-259A-4644-8DF4-B34A5E5B1275}"/>
              </a:ext>
            </a:extLst>
          </p:cNvPr>
          <p:cNvCxnSpPr>
            <a:cxnSpLocks/>
          </p:cNvCxnSpPr>
          <p:nvPr/>
        </p:nvCxnSpPr>
        <p:spPr>
          <a:xfrm>
            <a:off x="3469640" y="5491479"/>
            <a:ext cx="46368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5DBD337-528A-465C-AE92-A0B8262CE14B}"/>
              </a:ext>
            </a:extLst>
          </p:cNvPr>
          <p:cNvSpPr txBox="1"/>
          <p:nvPr/>
        </p:nvSpPr>
        <p:spPr>
          <a:xfrm>
            <a:off x="5159619" y="3117335"/>
            <a:ext cx="192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First message part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ACE17F-D609-409C-94CA-1B1844A1126B}"/>
              </a:ext>
            </a:extLst>
          </p:cNvPr>
          <p:cNvSpPr txBox="1"/>
          <p:nvPr/>
        </p:nvSpPr>
        <p:spPr>
          <a:xfrm>
            <a:off x="5188876" y="4142879"/>
            <a:ext cx="248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Third message part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7DAA99-3FD9-4BF1-9AAE-D78DC1D60639}"/>
              </a:ext>
            </a:extLst>
          </p:cNvPr>
          <p:cNvSpPr txBox="1"/>
          <p:nvPr/>
        </p:nvSpPr>
        <p:spPr>
          <a:xfrm>
            <a:off x="5188876" y="3650121"/>
            <a:ext cx="248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Second message part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D90BF1-65E4-4DC5-852A-2CB8BCFE73F6}"/>
              </a:ext>
            </a:extLst>
          </p:cNvPr>
          <p:cNvSpPr txBox="1"/>
          <p:nvPr/>
        </p:nvSpPr>
        <p:spPr>
          <a:xfrm>
            <a:off x="5242911" y="4651615"/>
            <a:ext cx="248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Fourth message part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33867E-9C01-4769-A496-A32E78DEA81F}"/>
              </a:ext>
            </a:extLst>
          </p:cNvPr>
          <p:cNvSpPr txBox="1"/>
          <p:nvPr/>
        </p:nvSpPr>
        <p:spPr>
          <a:xfrm>
            <a:off x="5242911" y="5138064"/>
            <a:ext cx="248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Final message part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3DA9BCB-35C6-4BDA-AEB8-173217E4FAC2}"/>
              </a:ext>
            </a:extLst>
          </p:cNvPr>
          <p:cNvSpPr/>
          <p:nvPr/>
        </p:nvSpPr>
        <p:spPr>
          <a:xfrm>
            <a:off x="2685314" y="5386945"/>
            <a:ext cx="1370532" cy="70172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MPI_Wait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501195D-6A51-4D78-8D8C-7FB4F3625086}"/>
              </a:ext>
            </a:extLst>
          </p:cNvPr>
          <p:cNvSpPr/>
          <p:nvPr/>
        </p:nvSpPr>
        <p:spPr>
          <a:xfrm>
            <a:off x="8136155" y="5402861"/>
            <a:ext cx="1311425" cy="48768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MPI_Wait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E52EBFC-45AF-49E8-9234-70D3101C1D5A}"/>
              </a:ext>
            </a:extLst>
          </p:cNvPr>
          <p:cNvSpPr/>
          <p:nvPr/>
        </p:nvSpPr>
        <p:spPr>
          <a:xfrm>
            <a:off x="2677875" y="3571593"/>
            <a:ext cx="1377971" cy="177573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Useful Computational Work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E615646-A187-4A23-911E-47E34DED8CED}"/>
              </a:ext>
            </a:extLst>
          </p:cNvPr>
          <p:cNvSpPr/>
          <p:nvPr/>
        </p:nvSpPr>
        <p:spPr>
          <a:xfrm>
            <a:off x="8051800" y="3747373"/>
            <a:ext cx="1377971" cy="163957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Useful Computational Work</a:t>
            </a:r>
          </a:p>
        </p:txBody>
      </p:sp>
    </p:spTree>
    <p:extLst>
      <p:ext uri="{BB962C8B-B14F-4D97-AF65-F5344CB8AC3E}">
        <p14:creationId xmlns:p14="http://schemas.microsoft.com/office/powerpoint/2010/main" val="1837460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9597-8C0D-4AF6-A265-E677649B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Deadlock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18E25-6E61-4082-AEFF-EF57BFADB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Non-blocking calls can be used to prevent deadlocks</a:t>
            </a:r>
            <a:r>
              <a:rPr lang="en-US" sz="2000" b="1" dirty="0"/>
              <a:t> in </a:t>
            </a:r>
            <a:r>
              <a:rPr lang="en-US" sz="2000" b="1" dirty="0">
                <a:solidFill>
                  <a:srgbClr val="FF0000"/>
                </a:solidFill>
              </a:rPr>
              <a:t>symmetric code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427A868-325B-435C-B85A-1371DBBCDCCA}"/>
              </a:ext>
            </a:extLst>
          </p:cNvPr>
          <p:cNvGrpSpPr/>
          <p:nvPr/>
        </p:nvGrpSpPr>
        <p:grpSpPr>
          <a:xfrm>
            <a:off x="9975511" y="2513439"/>
            <a:ext cx="1385770" cy="3913603"/>
            <a:chOff x="8143955" y="2184400"/>
            <a:chExt cx="1377971" cy="4492723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C195BB1-6C32-4EA3-9211-EB4F1BB8FF5A}"/>
                </a:ext>
              </a:extLst>
            </p:cNvPr>
            <p:cNvCxnSpPr>
              <a:cxnSpLocks/>
            </p:cNvCxnSpPr>
            <p:nvPr/>
          </p:nvCxnSpPr>
          <p:spPr>
            <a:xfrm>
              <a:off x="8859520" y="2184400"/>
              <a:ext cx="0" cy="44927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BC6A724-B68E-4BF3-AEEC-A9175BEEBA9D}"/>
                </a:ext>
              </a:extLst>
            </p:cNvPr>
            <p:cNvSpPr/>
            <p:nvPr/>
          </p:nvSpPr>
          <p:spPr>
            <a:xfrm>
              <a:off x="8143955" y="2395823"/>
              <a:ext cx="1362998" cy="76259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MPI_Irecv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727AE26-4AAB-490E-8786-8DCFC28330B0}"/>
                </a:ext>
              </a:extLst>
            </p:cNvPr>
            <p:cNvSpPr/>
            <p:nvPr/>
          </p:nvSpPr>
          <p:spPr>
            <a:xfrm>
              <a:off x="8151394" y="5235029"/>
              <a:ext cx="1370532" cy="7855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MPI_Wait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B53DEF5-4149-46C9-825F-CA6712282C47}"/>
                </a:ext>
              </a:extLst>
            </p:cNvPr>
            <p:cNvSpPr/>
            <p:nvPr/>
          </p:nvSpPr>
          <p:spPr>
            <a:xfrm>
              <a:off x="8143955" y="3202767"/>
              <a:ext cx="1377971" cy="1987911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MPI_Send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EF9193-6021-4ED6-9BA8-89C38C83EE5C}"/>
              </a:ext>
            </a:extLst>
          </p:cNvPr>
          <p:cNvGrpSpPr/>
          <p:nvPr/>
        </p:nvGrpSpPr>
        <p:grpSpPr>
          <a:xfrm>
            <a:off x="7207600" y="2513438"/>
            <a:ext cx="1385770" cy="3913603"/>
            <a:chOff x="8143955" y="2184400"/>
            <a:chExt cx="1377971" cy="4492723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6641C8-AC30-4D7D-BB80-45C4BCCA7CA2}"/>
                </a:ext>
              </a:extLst>
            </p:cNvPr>
            <p:cNvCxnSpPr>
              <a:cxnSpLocks/>
            </p:cNvCxnSpPr>
            <p:nvPr/>
          </p:nvCxnSpPr>
          <p:spPr>
            <a:xfrm>
              <a:off x="8859520" y="2184400"/>
              <a:ext cx="0" cy="44927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379A3C8-F6D2-4621-8B82-F6155D825906}"/>
                </a:ext>
              </a:extLst>
            </p:cNvPr>
            <p:cNvSpPr/>
            <p:nvPr/>
          </p:nvSpPr>
          <p:spPr>
            <a:xfrm>
              <a:off x="8143955" y="2395823"/>
              <a:ext cx="1362998" cy="76259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MPI_Irecv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FCC438D-A00B-481D-B304-6594DF429CAF}"/>
                </a:ext>
              </a:extLst>
            </p:cNvPr>
            <p:cNvSpPr/>
            <p:nvPr/>
          </p:nvSpPr>
          <p:spPr>
            <a:xfrm>
              <a:off x="8151394" y="5235029"/>
              <a:ext cx="1370532" cy="7855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MPI_Wait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8C7436B-8C41-4721-8095-1C1F20C39F59}"/>
                </a:ext>
              </a:extLst>
            </p:cNvPr>
            <p:cNvSpPr/>
            <p:nvPr/>
          </p:nvSpPr>
          <p:spPr>
            <a:xfrm>
              <a:off x="8143955" y="3202767"/>
              <a:ext cx="1377971" cy="1987911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MPI_Send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F7B5F31-1E4B-4F4C-AD6B-13374857E38F}"/>
              </a:ext>
            </a:extLst>
          </p:cNvPr>
          <p:cNvGrpSpPr/>
          <p:nvPr/>
        </p:nvGrpSpPr>
        <p:grpSpPr>
          <a:xfrm>
            <a:off x="8603650" y="3045430"/>
            <a:ext cx="1496575" cy="2532566"/>
            <a:chOff x="6669550" y="3256716"/>
            <a:chExt cx="1496575" cy="2532566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C7BBA1A-7803-4E2D-952F-4EF37A2E5BF1}"/>
                </a:ext>
              </a:extLst>
            </p:cNvPr>
            <p:cNvCxnSpPr>
              <a:cxnSpLocks/>
            </p:cNvCxnSpPr>
            <p:nvPr/>
          </p:nvCxnSpPr>
          <p:spPr>
            <a:xfrm>
              <a:off x="6678871" y="4516450"/>
              <a:ext cx="1474088" cy="7105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AE8B20D-587C-4DA9-97AE-23A7B5CAF3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6328" y="4516450"/>
              <a:ext cx="1438085" cy="7105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C4E512D-F247-4E6E-96BF-3E62CCE73DF0}"/>
                </a:ext>
              </a:extLst>
            </p:cNvPr>
            <p:cNvCxnSpPr>
              <a:cxnSpLocks/>
            </p:cNvCxnSpPr>
            <p:nvPr/>
          </p:nvCxnSpPr>
          <p:spPr>
            <a:xfrm>
              <a:off x="6669550" y="3256716"/>
              <a:ext cx="37349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2EF48A2-F72D-4773-A640-69740ED631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617" y="3307824"/>
              <a:ext cx="1" cy="24490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457107D-A367-4176-8E64-FB615CF6A261}"/>
                </a:ext>
              </a:extLst>
            </p:cNvPr>
            <p:cNvCxnSpPr>
              <a:cxnSpLocks/>
            </p:cNvCxnSpPr>
            <p:nvPr/>
          </p:nvCxnSpPr>
          <p:spPr>
            <a:xfrm>
              <a:off x="7848058" y="5769964"/>
              <a:ext cx="318067" cy="1931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DB4B67C-5A14-434E-8EB1-AD575E36FD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3456" y="5744104"/>
              <a:ext cx="306062" cy="2552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4F0CD36-718C-405F-A37B-275DB7C58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9127" y="3256716"/>
              <a:ext cx="2738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C490A1E-2A93-49B3-A13F-873E77F3F835}"/>
                </a:ext>
              </a:extLst>
            </p:cNvPr>
            <p:cNvCxnSpPr>
              <a:cxnSpLocks/>
            </p:cNvCxnSpPr>
            <p:nvPr/>
          </p:nvCxnSpPr>
          <p:spPr>
            <a:xfrm>
              <a:off x="7860985" y="3256716"/>
              <a:ext cx="16398" cy="25229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7343F77-70C5-42FD-AA8D-36D1D19904A8}"/>
              </a:ext>
            </a:extLst>
          </p:cNvPr>
          <p:cNvSpPr/>
          <p:nvPr/>
        </p:nvSpPr>
        <p:spPr>
          <a:xfrm>
            <a:off x="1495787" y="3249454"/>
            <a:ext cx="3035818" cy="150368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This is how </a:t>
            </a:r>
            <a:r>
              <a:rPr lang="en-US" sz="1800" b="1" dirty="0" err="1">
                <a:solidFill>
                  <a:srgbClr val="FF0000"/>
                </a:solidFill>
              </a:rPr>
              <a:t>MPI_Sendrecv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is implemented.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0ACFD51D-8431-4986-BA36-638F120A5C1C}"/>
              </a:ext>
            </a:extLst>
          </p:cNvPr>
          <p:cNvSpPr/>
          <p:nvPr/>
        </p:nvSpPr>
        <p:spPr>
          <a:xfrm>
            <a:off x="4822894" y="3885237"/>
            <a:ext cx="205635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54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9597-8C0D-4AF6-A265-E677649B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Deadlock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18E25-6E61-4082-AEFF-EF57BFADB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Non-blocking calls can be used to prevent deadlocks</a:t>
            </a:r>
            <a:r>
              <a:rPr lang="en-US" sz="2000" b="1" dirty="0"/>
              <a:t> in </a:t>
            </a:r>
            <a:r>
              <a:rPr lang="en-US" sz="2000" b="1" dirty="0">
                <a:solidFill>
                  <a:srgbClr val="FF0000"/>
                </a:solidFill>
              </a:rPr>
              <a:t>symmetric code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427A868-325B-435C-B85A-1371DBBCDCCA}"/>
              </a:ext>
            </a:extLst>
          </p:cNvPr>
          <p:cNvGrpSpPr/>
          <p:nvPr/>
        </p:nvGrpSpPr>
        <p:grpSpPr>
          <a:xfrm>
            <a:off x="9975511" y="2513439"/>
            <a:ext cx="1385770" cy="3913603"/>
            <a:chOff x="8143955" y="2184400"/>
            <a:chExt cx="1377971" cy="4492723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C195BB1-6C32-4EA3-9211-EB4F1BB8FF5A}"/>
                </a:ext>
              </a:extLst>
            </p:cNvPr>
            <p:cNvCxnSpPr>
              <a:cxnSpLocks/>
            </p:cNvCxnSpPr>
            <p:nvPr/>
          </p:nvCxnSpPr>
          <p:spPr>
            <a:xfrm>
              <a:off x="8859520" y="2184400"/>
              <a:ext cx="0" cy="44927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BC6A724-B68E-4BF3-AEEC-A9175BEEBA9D}"/>
                </a:ext>
              </a:extLst>
            </p:cNvPr>
            <p:cNvSpPr/>
            <p:nvPr/>
          </p:nvSpPr>
          <p:spPr>
            <a:xfrm>
              <a:off x="8143955" y="2395823"/>
              <a:ext cx="1362998" cy="76259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MPI_Irecv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727AE26-4AAB-490E-8786-8DCFC28330B0}"/>
                </a:ext>
              </a:extLst>
            </p:cNvPr>
            <p:cNvSpPr/>
            <p:nvPr/>
          </p:nvSpPr>
          <p:spPr>
            <a:xfrm>
              <a:off x="8151394" y="5235029"/>
              <a:ext cx="1370532" cy="7855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???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B53DEF5-4149-46C9-825F-CA6712282C47}"/>
                </a:ext>
              </a:extLst>
            </p:cNvPr>
            <p:cNvSpPr/>
            <p:nvPr/>
          </p:nvSpPr>
          <p:spPr>
            <a:xfrm>
              <a:off x="8143955" y="3202767"/>
              <a:ext cx="1377971" cy="1987911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MPI_Isend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EF9193-6021-4ED6-9BA8-89C38C83EE5C}"/>
              </a:ext>
            </a:extLst>
          </p:cNvPr>
          <p:cNvGrpSpPr/>
          <p:nvPr/>
        </p:nvGrpSpPr>
        <p:grpSpPr>
          <a:xfrm>
            <a:off x="7207600" y="2513438"/>
            <a:ext cx="1385770" cy="3913603"/>
            <a:chOff x="8143955" y="2184400"/>
            <a:chExt cx="1377971" cy="4492723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6641C8-AC30-4D7D-BB80-45C4BCCA7CA2}"/>
                </a:ext>
              </a:extLst>
            </p:cNvPr>
            <p:cNvCxnSpPr>
              <a:cxnSpLocks/>
            </p:cNvCxnSpPr>
            <p:nvPr/>
          </p:nvCxnSpPr>
          <p:spPr>
            <a:xfrm>
              <a:off x="8859520" y="2184400"/>
              <a:ext cx="0" cy="44927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379A3C8-F6D2-4621-8B82-F6155D825906}"/>
                </a:ext>
              </a:extLst>
            </p:cNvPr>
            <p:cNvSpPr/>
            <p:nvPr/>
          </p:nvSpPr>
          <p:spPr>
            <a:xfrm>
              <a:off x="8143955" y="2395823"/>
              <a:ext cx="1362998" cy="76259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MPI_Irecv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FCC438D-A00B-481D-B304-6594DF429CAF}"/>
                </a:ext>
              </a:extLst>
            </p:cNvPr>
            <p:cNvSpPr/>
            <p:nvPr/>
          </p:nvSpPr>
          <p:spPr>
            <a:xfrm>
              <a:off x="8151394" y="5235029"/>
              <a:ext cx="1370532" cy="7855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???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8C7436B-8C41-4721-8095-1C1F20C39F59}"/>
                </a:ext>
              </a:extLst>
            </p:cNvPr>
            <p:cNvSpPr/>
            <p:nvPr/>
          </p:nvSpPr>
          <p:spPr>
            <a:xfrm>
              <a:off x="8143955" y="3202767"/>
              <a:ext cx="1377971" cy="1987911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MPI_Isend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F7B5F31-1E4B-4F4C-AD6B-13374857E38F}"/>
              </a:ext>
            </a:extLst>
          </p:cNvPr>
          <p:cNvGrpSpPr/>
          <p:nvPr/>
        </p:nvGrpSpPr>
        <p:grpSpPr>
          <a:xfrm>
            <a:off x="8603650" y="3045430"/>
            <a:ext cx="1496575" cy="2532566"/>
            <a:chOff x="6669550" y="3256716"/>
            <a:chExt cx="1496575" cy="2532566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C7BBA1A-7803-4E2D-952F-4EF37A2E5BF1}"/>
                </a:ext>
              </a:extLst>
            </p:cNvPr>
            <p:cNvCxnSpPr>
              <a:cxnSpLocks/>
            </p:cNvCxnSpPr>
            <p:nvPr/>
          </p:nvCxnSpPr>
          <p:spPr>
            <a:xfrm>
              <a:off x="6678871" y="4516450"/>
              <a:ext cx="1474088" cy="7105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AE8B20D-587C-4DA9-97AE-23A7B5CAF3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6328" y="4516450"/>
              <a:ext cx="1438085" cy="7105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C4E512D-F247-4E6E-96BF-3E62CCE73DF0}"/>
                </a:ext>
              </a:extLst>
            </p:cNvPr>
            <p:cNvCxnSpPr>
              <a:cxnSpLocks/>
            </p:cNvCxnSpPr>
            <p:nvPr/>
          </p:nvCxnSpPr>
          <p:spPr>
            <a:xfrm>
              <a:off x="6669550" y="3256716"/>
              <a:ext cx="37349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2EF48A2-F72D-4773-A640-69740ED631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617" y="3307824"/>
              <a:ext cx="1" cy="24490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457107D-A367-4176-8E64-FB615CF6A261}"/>
                </a:ext>
              </a:extLst>
            </p:cNvPr>
            <p:cNvCxnSpPr>
              <a:cxnSpLocks/>
            </p:cNvCxnSpPr>
            <p:nvPr/>
          </p:nvCxnSpPr>
          <p:spPr>
            <a:xfrm>
              <a:off x="7848058" y="5769964"/>
              <a:ext cx="318067" cy="1931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DB4B67C-5A14-434E-8EB1-AD575E36FD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3456" y="5744104"/>
              <a:ext cx="306062" cy="2552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4F0CD36-718C-405F-A37B-275DB7C58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9127" y="3256716"/>
              <a:ext cx="27383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C490A1E-2A93-49B3-A13F-873E77F3F835}"/>
                </a:ext>
              </a:extLst>
            </p:cNvPr>
            <p:cNvCxnSpPr>
              <a:cxnSpLocks/>
            </p:cNvCxnSpPr>
            <p:nvPr/>
          </p:nvCxnSpPr>
          <p:spPr>
            <a:xfrm>
              <a:off x="7860985" y="3256716"/>
              <a:ext cx="16398" cy="25229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BC94AE8-A2EF-4E6C-84A4-378C252D2124}"/>
              </a:ext>
            </a:extLst>
          </p:cNvPr>
          <p:cNvSpPr/>
          <p:nvPr/>
        </p:nvSpPr>
        <p:spPr>
          <a:xfrm>
            <a:off x="1495787" y="3249454"/>
            <a:ext cx="3035818" cy="150368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What operations  are needed here?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DA0D8F46-44C4-4338-9AD8-D71411BA4D3A}"/>
              </a:ext>
            </a:extLst>
          </p:cNvPr>
          <p:cNvSpPr/>
          <p:nvPr/>
        </p:nvSpPr>
        <p:spPr>
          <a:xfrm rot="1990599">
            <a:off x="4465881" y="4602653"/>
            <a:ext cx="281473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83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9597-8C0D-4AF6-A265-E677649B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Deadlock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18E25-6E61-4082-AEFF-EF57BFADB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Non-blocking calls can be used to prevent deadlocks</a:t>
            </a:r>
            <a:r>
              <a:rPr lang="en-US" sz="2000" b="1" dirty="0"/>
              <a:t> in </a:t>
            </a:r>
            <a:r>
              <a:rPr lang="en-US" sz="2000" b="1" dirty="0">
                <a:solidFill>
                  <a:srgbClr val="FF0000"/>
                </a:solidFill>
              </a:rPr>
              <a:t>symmetric code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427A868-325B-435C-B85A-1371DBBCDCCA}"/>
              </a:ext>
            </a:extLst>
          </p:cNvPr>
          <p:cNvGrpSpPr/>
          <p:nvPr/>
        </p:nvGrpSpPr>
        <p:grpSpPr>
          <a:xfrm>
            <a:off x="9975511" y="2513439"/>
            <a:ext cx="1385770" cy="3913603"/>
            <a:chOff x="8143955" y="2184400"/>
            <a:chExt cx="1377971" cy="4492723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C195BB1-6C32-4EA3-9211-EB4F1BB8FF5A}"/>
                </a:ext>
              </a:extLst>
            </p:cNvPr>
            <p:cNvCxnSpPr>
              <a:cxnSpLocks/>
            </p:cNvCxnSpPr>
            <p:nvPr/>
          </p:nvCxnSpPr>
          <p:spPr>
            <a:xfrm>
              <a:off x="8859520" y="2184400"/>
              <a:ext cx="0" cy="44927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BC6A724-B68E-4BF3-AEEC-A9175BEEBA9D}"/>
                </a:ext>
              </a:extLst>
            </p:cNvPr>
            <p:cNvSpPr/>
            <p:nvPr/>
          </p:nvSpPr>
          <p:spPr>
            <a:xfrm>
              <a:off x="8143955" y="2395823"/>
              <a:ext cx="1362998" cy="76259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MPI_Irecv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727AE26-4AAB-490E-8786-8DCFC28330B0}"/>
                </a:ext>
              </a:extLst>
            </p:cNvPr>
            <p:cNvSpPr/>
            <p:nvPr/>
          </p:nvSpPr>
          <p:spPr>
            <a:xfrm>
              <a:off x="8151394" y="5235029"/>
              <a:ext cx="1370532" cy="7855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MPI_Watall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B53DEF5-4149-46C9-825F-CA6712282C47}"/>
                </a:ext>
              </a:extLst>
            </p:cNvPr>
            <p:cNvSpPr/>
            <p:nvPr/>
          </p:nvSpPr>
          <p:spPr>
            <a:xfrm>
              <a:off x="8143955" y="3202767"/>
              <a:ext cx="1377971" cy="1987911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MPI_Isend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EF9193-6021-4ED6-9BA8-89C38C83EE5C}"/>
              </a:ext>
            </a:extLst>
          </p:cNvPr>
          <p:cNvGrpSpPr/>
          <p:nvPr/>
        </p:nvGrpSpPr>
        <p:grpSpPr>
          <a:xfrm>
            <a:off x="7172967" y="2513438"/>
            <a:ext cx="1516202" cy="3913603"/>
            <a:chOff x="8109517" y="2184400"/>
            <a:chExt cx="1507669" cy="4492723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F6641C8-AC30-4D7D-BB80-45C4BCCA7CA2}"/>
                </a:ext>
              </a:extLst>
            </p:cNvPr>
            <p:cNvCxnSpPr>
              <a:cxnSpLocks/>
            </p:cNvCxnSpPr>
            <p:nvPr/>
          </p:nvCxnSpPr>
          <p:spPr>
            <a:xfrm>
              <a:off x="8859520" y="2184400"/>
              <a:ext cx="0" cy="44927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379A3C8-F6D2-4621-8B82-F6155D825906}"/>
                </a:ext>
              </a:extLst>
            </p:cNvPr>
            <p:cNvSpPr/>
            <p:nvPr/>
          </p:nvSpPr>
          <p:spPr>
            <a:xfrm>
              <a:off x="8143954" y="2395823"/>
              <a:ext cx="1473219" cy="8069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MPI_Irecv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FCC438D-A00B-481D-B304-6594DF429CAF}"/>
                </a:ext>
              </a:extLst>
            </p:cNvPr>
            <p:cNvSpPr/>
            <p:nvPr/>
          </p:nvSpPr>
          <p:spPr>
            <a:xfrm>
              <a:off x="8151394" y="5235028"/>
              <a:ext cx="1465792" cy="7855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MPI_Waitall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8C7436B-8C41-4721-8095-1C1F20C39F59}"/>
                </a:ext>
              </a:extLst>
            </p:cNvPr>
            <p:cNvSpPr/>
            <p:nvPr/>
          </p:nvSpPr>
          <p:spPr>
            <a:xfrm>
              <a:off x="8109517" y="3202767"/>
              <a:ext cx="1507659" cy="1987914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MPI_Isend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7BBA1A-7803-4E2D-952F-4EF37A2E5BF1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8689159" y="4266370"/>
            <a:ext cx="1397900" cy="7493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AE8B20D-587C-4DA9-97AE-23A7B5CAF323}"/>
              </a:ext>
            </a:extLst>
          </p:cNvPr>
          <p:cNvCxnSpPr>
            <a:cxnSpLocks/>
          </p:cNvCxnSpPr>
          <p:nvPr/>
        </p:nvCxnSpPr>
        <p:spPr>
          <a:xfrm flipH="1">
            <a:off x="8630428" y="4305164"/>
            <a:ext cx="1438085" cy="7105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C4E512D-F247-4E6E-96BF-3E62CCE73DF0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8689156" y="3045430"/>
            <a:ext cx="287991" cy="36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EF48A2-F72D-4773-A640-69740ED63128}"/>
              </a:ext>
            </a:extLst>
          </p:cNvPr>
          <p:cNvCxnSpPr>
            <a:cxnSpLocks/>
          </p:cNvCxnSpPr>
          <p:nvPr/>
        </p:nvCxnSpPr>
        <p:spPr>
          <a:xfrm flipH="1">
            <a:off x="8921717" y="3096538"/>
            <a:ext cx="1" cy="24490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57107D-A367-4176-8E64-FB615CF6A261}"/>
              </a:ext>
            </a:extLst>
          </p:cNvPr>
          <p:cNvCxnSpPr>
            <a:cxnSpLocks/>
          </p:cNvCxnSpPr>
          <p:nvPr/>
        </p:nvCxnSpPr>
        <p:spPr>
          <a:xfrm>
            <a:off x="9782158" y="5558678"/>
            <a:ext cx="318067" cy="193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B4B67C-5A14-434E-8EB1-AD575E36FDDF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8689169" y="5512990"/>
            <a:ext cx="224450" cy="198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4F0CD36-718C-405F-A37B-275DB7C58A0D}"/>
              </a:ext>
            </a:extLst>
          </p:cNvPr>
          <p:cNvCxnSpPr>
            <a:cxnSpLocks/>
          </p:cNvCxnSpPr>
          <p:nvPr/>
        </p:nvCxnSpPr>
        <p:spPr>
          <a:xfrm flipH="1">
            <a:off x="9813227" y="3045430"/>
            <a:ext cx="2738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490A1E-2A93-49B3-A13F-873E77F3F835}"/>
              </a:ext>
            </a:extLst>
          </p:cNvPr>
          <p:cNvCxnSpPr>
            <a:cxnSpLocks/>
          </p:cNvCxnSpPr>
          <p:nvPr/>
        </p:nvCxnSpPr>
        <p:spPr>
          <a:xfrm>
            <a:off x="9795085" y="3045430"/>
            <a:ext cx="16398" cy="25229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098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9942-B974-45A3-A722-385BCB28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Test for Request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FBD77-67D0-46A6-BBB3-61BEB2E0E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sz="2800" dirty="0"/>
          </a:p>
          <a:p>
            <a:endParaRPr lang="th-TH" dirty="0"/>
          </a:p>
          <a:p>
            <a:endParaRPr lang="th-TH" sz="2000" dirty="0"/>
          </a:p>
          <a:p>
            <a:r>
              <a:rPr lang="en-US" sz="2000" dirty="0"/>
              <a:t>The call is </a:t>
            </a:r>
            <a:r>
              <a:rPr lang="en-US" sz="2000" b="1" dirty="0">
                <a:solidFill>
                  <a:srgbClr val="FF0000"/>
                </a:solidFill>
              </a:rPr>
              <a:t>non-blocking </a:t>
            </a:r>
            <a:r>
              <a:rPr lang="en-US" sz="2000" dirty="0"/>
              <a:t>and returns, setting </a:t>
            </a:r>
            <a:r>
              <a:rPr lang="en-US" sz="2000" b="1" i="1" dirty="0"/>
              <a:t>flag</a:t>
            </a:r>
            <a:r>
              <a:rPr lang="en-US" sz="2000" b="1" dirty="0"/>
              <a:t> </a:t>
            </a:r>
            <a:r>
              <a:rPr lang="en-US" sz="2000" dirty="0"/>
              <a:t>to indicate whether the request has completed.</a:t>
            </a:r>
          </a:p>
          <a:p>
            <a:r>
              <a:rPr lang="en-US" sz="2000" dirty="0"/>
              <a:t>Use </a:t>
            </a:r>
            <a:r>
              <a:rPr lang="en-US" sz="2000" b="1" dirty="0">
                <a:solidFill>
                  <a:srgbClr val="00B050"/>
                </a:solidFill>
              </a:rPr>
              <a:t>MPI_STATUS_IGNORE </a:t>
            </a:r>
            <a:r>
              <a:rPr lang="en-US" sz="2000" dirty="0"/>
              <a:t>to ignore the status of the message.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D87D0E-8AC6-46D3-B6D8-6BDBFC18BF70}"/>
              </a:ext>
            </a:extLst>
          </p:cNvPr>
          <p:cNvSpPr/>
          <p:nvPr/>
        </p:nvSpPr>
        <p:spPr>
          <a:xfrm>
            <a:off x="838200" y="2255701"/>
            <a:ext cx="8530272" cy="6789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MPI_Test</a:t>
            </a:r>
            <a:r>
              <a:rPr lang="en-US" b="1" dirty="0">
                <a:solidFill>
                  <a:schemeClr val="tx1"/>
                </a:solidFill>
              </a:rPr>
              <a:t>( MPI_Request * request, int * flag,  </a:t>
            </a:r>
            <a:r>
              <a:rPr lang="en-US" b="1" dirty="0" err="1">
                <a:solidFill>
                  <a:schemeClr val="tx1"/>
                </a:solidFill>
              </a:rPr>
              <a:t>MPI_Status</a:t>
            </a:r>
            <a:r>
              <a:rPr lang="en-US" b="1" dirty="0">
                <a:solidFill>
                  <a:schemeClr val="tx1"/>
                </a:solidFill>
              </a:rPr>
              <a:t> * status 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09A31B-1F8C-4E11-B626-EE5410BD3678}"/>
              </a:ext>
            </a:extLst>
          </p:cNvPr>
          <p:cNvSpPr/>
          <p:nvPr/>
        </p:nvSpPr>
        <p:spPr>
          <a:xfrm>
            <a:off x="8835072" y="1967509"/>
            <a:ext cx="533400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14942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D159-1890-46B1-96D9-C3D2E86A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Test for Request Completion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6E7CD-64FD-4AD5-A0F2-CC19E3817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The call is </a:t>
            </a:r>
            <a:r>
              <a:rPr lang="en-US" sz="2000" b="1" dirty="0">
                <a:solidFill>
                  <a:srgbClr val="FF0000"/>
                </a:solidFill>
              </a:rPr>
              <a:t>non-blocking </a:t>
            </a:r>
          </a:p>
          <a:p>
            <a:pPr lvl="1"/>
            <a:r>
              <a:rPr lang="en-US" sz="2000" dirty="0"/>
              <a:t>testing for the completion of </a:t>
            </a:r>
            <a:r>
              <a:rPr lang="en-US" sz="2000" b="1" dirty="0">
                <a:solidFill>
                  <a:srgbClr val="FF0000"/>
                </a:solidFill>
              </a:rPr>
              <a:t>any one of the requests</a:t>
            </a:r>
          </a:p>
          <a:p>
            <a:pPr lvl="1"/>
            <a:r>
              <a:rPr lang="en-US" sz="2000" dirty="0"/>
              <a:t>setting </a:t>
            </a:r>
            <a:r>
              <a:rPr lang="en-US" sz="2000" b="1" i="1" dirty="0"/>
              <a:t>flag</a:t>
            </a:r>
            <a:r>
              <a:rPr lang="en-US" sz="2000" b="1" dirty="0"/>
              <a:t> </a:t>
            </a:r>
            <a:r>
              <a:rPr lang="en-US" sz="2000" dirty="0"/>
              <a:t>to indicate whether the request has completed</a:t>
            </a:r>
          </a:p>
          <a:p>
            <a:pPr lvl="1"/>
            <a:r>
              <a:rPr lang="en-US" sz="2000" dirty="0"/>
              <a:t>setting </a:t>
            </a:r>
            <a:r>
              <a:rPr lang="en-US" sz="2000" b="1" i="1" dirty="0"/>
              <a:t>index</a:t>
            </a:r>
            <a:r>
              <a:rPr lang="en-US" sz="2000" dirty="0"/>
              <a:t> to point to the completed request in the array</a:t>
            </a:r>
          </a:p>
          <a:p>
            <a:r>
              <a:rPr lang="en-US" sz="2000" dirty="0"/>
              <a:t>Use </a:t>
            </a:r>
            <a:r>
              <a:rPr lang="en-US" sz="2000" b="1" dirty="0">
                <a:solidFill>
                  <a:srgbClr val="00B050"/>
                </a:solidFill>
              </a:rPr>
              <a:t>MPI_STATUS_IGNORE </a:t>
            </a:r>
            <a:r>
              <a:rPr lang="en-US" sz="2000" dirty="0"/>
              <a:t>to ignore the status of the message.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D15114-FBB1-472B-AFEB-5B8CC14D7AF8}"/>
              </a:ext>
            </a:extLst>
          </p:cNvPr>
          <p:cNvSpPr/>
          <p:nvPr/>
        </p:nvSpPr>
        <p:spPr>
          <a:xfrm>
            <a:off x="838200" y="2255701"/>
            <a:ext cx="10287000" cy="6789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MPI_Testany</a:t>
            </a:r>
            <a:r>
              <a:rPr lang="en-US" b="1" dirty="0">
                <a:solidFill>
                  <a:schemeClr val="tx1"/>
                </a:solidFill>
              </a:rPr>
              <a:t>( int count, MPI_Request </a:t>
            </a:r>
            <a:r>
              <a:rPr lang="en-US" b="1" dirty="0" err="1">
                <a:solidFill>
                  <a:schemeClr val="tx1"/>
                </a:solidFill>
              </a:rPr>
              <a:t>array_of_requests</a:t>
            </a:r>
            <a:r>
              <a:rPr lang="en-US" b="1" dirty="0">
                <a:solidFill>
                  <a:schemeClr val="tx1"/>
                </a:solidFill>
              </a:rPr>
              <a:t> [], int * index, int * flag,   </a:t>
            </a:r>
            <a:r>
              <a:rPr lang="en-US" b="1" dirty="0" err="1">
                <a:solidFill>
                  <a:schemeClr val="tx1"/>
                </a:solidFill>
              </a:rPr>
              <a:t>MPI_Status</a:t>
            </a:r>
            <a:r>
              <a:rPr lang="en-US" b="1" dirty="0">
                <a:solidFill>
                  <a:schemeClr val="tx1"/>
                </a:solidFill>
              </a:rPr>
              <a:t> * status 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871EBD-74A6-4090-95A6-9FB4CB7120F4}"/>
              </a:ext>
            </a:extLst>
          </p:cNvPr>
          <p:cNvSpPr/>
          <p:nvPr/>
        </p:nvSpPr>
        <p:spPr>
          <a:xfrm>
            <a:off x="10591800" y="1945345"/>
            <a:ext cx="533400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760147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D159-1890-46B1-96D9-C3D2E86A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Test for Request Completion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6E7CD-64FD-4AD5-A0F2-CC19E3817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The call is </a:t>
            </a:r>
            <a:r>
              <a:rPr lang="en-US" sz="2000" b="1" dirty="0">
                <a:solidFill>
                  <a:srgbClr val="FF0000"/>
                </a:solidFill>
              </a:rPr>
              <a:t>non-blocking </a:t>
            </a:r>
          </a:p>
          <a:p>
            <a:pPr lvl="1"/>
            <a:r>
              <a:rPr lang="en-US" sz="2000" dirty="0"/>
              <a:t>testing for the completion of </a:t>
            </a:r>
            <a:r>
              <a:rPr lang="en-US" sz="2000" b="1" dirty="0">
                <a:solidFill>
                  <a:srgbClr val="FF0000"/>
                </a:solidFill>
              </a:rPr>
              <a:t>some of the requests </a:t>
            </a:r>
            <a:r>
              <a:rPr lang="en-US" sz="2000" dirty="0"/>
              <a:t>(not necessarily all) </a:t>
            </a:r>
          </a:p>
          <a:p>
            <a:pPr lvl="1"/>
            <a:r>
              <a:rPr lang="en-US" sz="2000" dirty="0"/>
              <a:t>setting </a:t>
            </a:r>
            <a:r>
              <a:rPr lang="en-US" sz="2000" b="1" i="1" dirty="0"/>
              <a:t>outcome</a:t>
            </a:r>
            <a:r>
              <a:rPr lang="en-US" sz="2000" b="1" dirty="0"/>
              <a:t> </a:t>
            </a:r>
            <a:r>
              <a:rPr lang="en-US" sz="2000" dirty="0"/>
              <a:t>to hold the number of completed requests</a:t>
            </a:r>
          </a:p>
          <a:p>
            <a:pPr lvl="1"/>
            <a:r>
              <a:rPr lang="en-US" sz="2000" dirty="0"/>
              <a:t>setting </a:t>
            </a:r>
            <a:r>
              <a:rPr lang="en-US" sz="2000" b="1" i="1" dirty="0" err="1"/>
              <a:t>array_of_indices</a:t>
            </a:r>
            <a:r>
              <a:rPr lang="en-US" sz="2000" b="1" i="1" dirty="0"/>
              <a:t> </a:t>
            </a:r>
            <a:r>
              <a:rPr lang="en-US" sz="2000" dirty="0"/>
              <a:t>to hold the indices of the completed requests</a:t>
            </a:r>
          </a:p>
          <a:p>
            <a:pPr lvl="1"/>
            <a:r>
              <a:rPr lang="en-US" sz="2000" dirty="0"/>
              <a:t>setting </a:t>
            </a:r>
            <a:r>
              <a:rPr lang="en-US" sz="2000" b="1" i="1" dirty="0" err="1"/>
              <a:t>array_of_status</a:t>
            </a:r>
            <a:r>
              <a:rPr lang="en-US" sz="2000" b="1" i="1" dirty="0"/>
              <a:t> </a:t>
            </a:r>
            <a:r>
              <a:rPr lang="en-US" sz="2000" dirty="0"/>
              <a:t>to hold the status objects of the completed requests</a:t>
            </a:r>
          </a:p>
          <a:p>
            <a:r>
              <a:rPr lang="en-US" sz="2000" dirty="0"/>
              <a:t>Use </a:t>
            </a:r>
            <a:r>
              <a:rPr lang="en-US" sz="2000" b="1" dirty="0">
                <a:solidFill>
                  <a:srgbClr val="00B050"/>
                </a:solidFill>
              </a:rPr>
              <a:t>MPI_STATUS_IGNORE </a:t>
            </a:r>
            <a:r>
              <a:rPr lang="en-US" sz="2000" dirty="0"/>
              <a:t>to ignore the status of the message.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D15114-FBB1-472B-AFEB-5B8CC14D7AF8}"/>
              </a:ext>
            </a:extLst>
          </p:cNvPr>
          <p:cNvSpPr/>
          <p:nvPr/>
        </p:nvSpPr>
        <p:spPr>
          <a:xfrm>
            <a:off x="838200" y="2255701"/>
            <a:ext cx="10287000" cy="6789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MPI_Testsome</a:t>
            </a:r>
            <a:r>
              <a:rPr lang="en-US" b="1" dirty="0">
                <a:solidFill>
                  <a:schemeClr val="tx1"/>
                </a:solidFill>
              </a:rPr>
              <a:t>( int </a:t>
            </a:r>
            <a:r>
              <a:rPr lang="en-US" b="1" dirty="0" err="1">
                <a:solidFill>
                  <a:schemeClr val="tx1"/>
                </a:solidFill>
              </a:rPr>
              <a:t>incount</a:t>
            </a:r>
            <a:r>
              <a:rPr lang="en-US" b="1" dirty="0">
                <a:solidFill>
                  <a:schemeClr val="tx1"/>
                </a:solidFill>
              </a:rPr>
              <a:t>, MPI_Request </a:t>
            </a:r>
            <a:r>
              <a:rPr lang="en-US" b="1" dirty="0" err="1">
                <a:solidFill>
                  <a:schemeClr val="tx1"/>
                </a:solidFill>
              </a:rPr>
              <a:t>array_of_requests</a:t>
            </a:r>
            <a:r>
              <a:rPr lang="en-US" b="1" dirty="0">
                <a:solidFill>
                  <a:schemeClr val="tx1"/>
                </a:solidFill>
              </a:rPr>
              <a:t> [], int * outcount,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 int </a:t>
            </a:r>
            <a:r>
              <a:rPr lang="en-US" b="1" dirty="0" err="1">
                <a:solidFill>
                  <a:schemeClr val="tx1"/>
                </a:solidFill>
              </a:rPr>
              <a:t>array_of_indices</a:t>
            </a:r>
            <a:r>
              <a:rPr lang="en-US" b="1" dirty="0">
                <a:solidFill>
                  <a:schemeClr val="tx1"/>
                </a:solidFill>
              </a:rPr>
              <a:t> [],   </a:t>
            </a:r>
            <a:r>
              <a:rPr lang="en-US" b="1" dirty="0" err="1">
                <a:solidFill>
                  <a:schemeClr val="tx1"/>
                </a:solidFill>
              </a:rPr>
              <a:t>MPI_Status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array_of_status</a:t>
            </a:r>
            <a:r>
              <a:rPr lang="en-US" b="1" dirty="0">
                <a:solidFill>
                  <a:schemeClr val="tx1"/>
                </a:solidFill>
              </a:rPr>
              <a:t> [] 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871EBD-74A6-4090-95A6-9FB4CB7120F4}"/>
              </a:ext>
            </a:extLst>
          </p:cNvPr>
          <p:cNvSpPr/>
          <p:nvPr/>
        </p:nvSpPr>
        <p:spPr>
          <a:xfrm>
            <a:off x="10591800" y="1945345"/>
            <a:ext cx="533400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991723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D159-1890-46B1-96D9-C3D2E86A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Test for Request Completion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6E7CD-64FD-4AD5-A0F2-CC19E3817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The call is </a:t>
            </a:r>
            <a:r>
              <a:rPr lang="en-US" sz="2000" b="1" dirty="0">
                <a:solidFill>
                  <a:srgbClr val="FF0000"/>
                </a:solidFill>
              </a:rPr>
              <a:t>non-blocking </a:t>
            </a:r>
          </a:p>
          <a:p>
            <a:pPr lvl="1"/>
            <a:r>
              <a:rPr lang="en-US" sz="2000" dirty="0"/>
              <a:t>testing for the completion of </a:t>
            </a:r>
            <a:r>
              <a:rPr lang="en-US" sz="2000" b="1" dirty="0">
                <a:solidFill>
                  <a:srgbClr val="FF0000"/>
                </a:solidFill>
              </a:rPr>
              <a:t>all of the requests</a:t>
            </a:r>
            <a:endParaRPr lang="en-US" sz="2000" dirty="0"/>
          </a:p>
          <a:p>
            <a:pPr lvl="1"/>
            <a:r>
              <a:rPr lang="en-US" sz="2000" dirty="0"/>
              <a:t>setting </a:t>
            </a:r>
            <a:r>
              <a:rPr lang="en-US" sz="2000" b="1" i="1" dirty="0"/>
              <a:t>flag</a:t>
            </a:r>
            <a:r>
              <a:rPr lang="en-US" sz="2000" b="1" dirty="0"/>
              <a:t> </a:t>
            </a:r>
            <a:r>
              <a:rPr lang="en-US" sz="2000" dirty="0"/>
              <a:t>to indicate whether all the requests have completed</a:t>
            </a:r>
          </a:p>
          <a:p>
            <a:pPr lvl="1"/>
            <a:r>
              <a:rPr lang="en-US" sz="2000" dirty="0"/>
              <a:t>setting </a:t>
            </a:r>
            <a:r>
              <a:rPr lang="en-US" sz="2000" b="1" i="1" dirty="0" err="1"/>
              <a:t>array_of_status</a:t>
            </a:r>
            <a:r>
              <a:rPr lang="en-US" sz="2000" b="1" i="1" dirty="0"/>
              <a:t> </a:t>
            </a:r>
            <a:r>
              <a:rPr lang="en-US" sz="2000" dirty="0"/>
              <a:t>to hold the status objects of the completed requests</a:t>
            </a:r>
          </a:p>
          <a:p>
            <a:r>
              <a:rPr lang="en-US" sz="2000" dirty="0"/>
              <a:t>Use </a:t>
            </a:r>
            <a:r>
              <a:rPr lang="en-US" sz="2000" b="1" dirty="0">
                <a:solidFill>
                  <a:srgbClr val="00B050"/>
                </a:solidFill>
              </a:rPr>
              <a:t>MPI_STATUS_IGNORE </a:t>
            </a:r>
            <a:r>
              <a:rPr lang="en-US" sz="2000" dirty="0"/>
              <a:t>to ignore the status of the message.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D15114-FBB1-472B-AFEB-5B8CC14D7AF8}"/>
              </a:ext>
            </a:extLst>
          </p:cNvPr>
          <p:cNvSpPr/>
          <p:nvPr/>
        </p:nvSpPr>
        <p:spPr>
          <a:xfrm>
            <a:off x="838200" y="2255701"/>
            <a:ext cx="10287000" cy="6789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MPI_Testall</a:t>
            </a:r>
            <a:r>
              <a:rPr lang="en-US" b="1" dirty="0">
                <a:solidFill>
                  <a:schemeClr val="tx1"/>
                </a:solidFill>
              </a:rPr>
              <a:t>( int </a:t>
            </a:r>
            <a:r>
              <a:rPr lang="en-US" b="1" dirty="0" err="1">
                <a:solidFill>
                  <a:schemeClr val="tx1"/>
                </a:solidFill>
              </a:rPr>
              <a:t>incount</a:t>
            </a:r>
            <a:r>
              <a:rPr lang="en-US" b="1" dirty="0">
                <a:solidFill>
                  <a:schemeClr val="tx1"/>
                </a:solidFill>
              </a:rPr>
              <a:t>, MPI_Request </a:t>
            </a:r>
            <a:r>
              <a:rPr lang="en-US" b="1" dirty="0" err="1">
                <a:solidFill>
                  <a:schemeClr val="tx1"/>
                </a:solidFill>
              </a:rPr>
              <a:t>array_of_requests</a:t>
            </a:r>
            <a:r>
              <a:rPr lang="en-US" b="1" dirty="0">
                <a:solidFill>
                  <a:schemeClr val="tx1"/>
                </a:solidFill>
              </a:rPr>
              <a:t> [], int * flag,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,</a:t>
            </a:r>
            <a:r>
              <a:rPr lang="en-US" b="1" dirty="0" err="1">
                <a:solidFill>
                  <a:schemeClr val="tx1"/>
                </a:solidFill>
              </a:rPr>
              <a:t>MPI_Status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array_of_status</a:t>
            </a:r>
            <a:r>
              <a:rPr lang="en-US" b="1" dirty="0">
                <a:solidFill>
                  <a:schemeClr val="tx1"/>
                </a:solidFill>
              </a:rPr>
              <a:t> [] 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871EBD-74A6-4090-95A6-9FB4CB7120F4}"/>
              </a:ext>
            </a:extLst>
          </p:cNvPr>
          <p:cNvSpPr/>
          <p:nvPr/>
        </p:nvSpPr>
        <p:spPr>
          <a:xfrm>
            <a:off x="10591800" y="1945345"/>
            <a:ext cx="533400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304041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2FF9-EAE5-4BAA-BB12-D4595963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</a:t>
            </a:r>
            <a:r>
              <a:rPr lang="en-US">
                <a:solidFill>
                  <a:schemeClr val="accent1"/>
                </a:solidFill>
              </a:rPr>
              <a:t>Request Completion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4EF0D-7E1A-4879-A4A7-11425A86B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When testing or waiting for the completion of a request/any/some/all,</a:t>
            </a:r>
          </a:p>
          <a:p>
            <a:pPr lvl="1"/>
            <a:r>
              <a:rPr lang="en-US" sz="2000" dirty="0"/>
              <a:t>On success, the request handle(s) are set to </a:t>
            </a:r>
            <a:r>
              <a:rPr lang="en-US" sz="2000" b="1" dirty="0">
                <a:solidFill>
                  <a:srgbClr val="00B050"/>
                </a:solidFill>
              </a:rPr>
              <a:t>MPI_REQUEST_NULL</a:t>
            </a:r>
            <a:r>
              <a:rPr lang="en-US" sz="2000" dirty="0"/>
              <a:t>.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When called with </a:t>
            </a:r>
            <a:r>
              <a:rPr lang="en-US" sz="2000" b="1" dirty="0">
                <a:solidFill>
                  <a:srgbClr val="FF0000"/>
                </a:solidFill>
              </a:rPr>
              <a:t>null requests 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B050"/>
                </a:solidFill>
              </a:rPr>
              <a:t>MPI_REQUEST_NULL</a:t>
            </a:r>
            <a:r>
              <a:rPr lang="en-US" sz="2000" dirty="0"/>
              <a:t>):</a:t>
            </a:r>
          </a:p>
          <a:p>
            <a:pPr lvl="1"/>
            <a:r>
              <a:rPr lang="en-US" sz="2000" dirty="0" err="1"/>
              <a:t>MPI_Wait</a:t>
            </a:r>
            <a:r>
              <a:rPr lang="en-US" sz="2000" dirty="0"/>
              <a:t> returns immediately with an empty status.</a:t>
            </a:r>
          </a:p>
          <a:p>
            <a:pPr lvl="1"/>
            <a:r>
              <a:rPr lang="en-US" sz="2000" dirty="0" err="1"/>
              <a:t>MPI_Test</a:t>
            </a:r>
            <a:r>
              <a:rPr lang="en-US" sz="2000" dirty="0"/>
              <a:t> sets </a:t>
            </a:r>
            <a:r>
              <a:rPr lang="en-US" sz="2000" b="1" i="1" dirty="0"/>
              <a:t>flag</a:t>
            </a:r>
            <a:r>
              <a:rPr lang="en-US" sz="2000" dirty="0"/>
              <a:t> to </a:t>
            </a:r>
            <a:r>
              <a:rPr lang="en-US" sz="2000" b="1" dirty="0">
                <a:solidFill>
                  <a:srgbClr val="FF0000"/>
                </a:solidFill>
              </a:rPr>
              <a:t>true</a:t>
            </a:r>
            <a:r>
              <a:rPr lang="en-US" sz="2000" dirty="0"/>
              <a:t> and returns an empty status.</a:t>
            </a:r>
          </a:p>
        </p:txBody>
      </p:sp>
    </p:spTree>
    <p:extLst>
      <p:ext uri="{BB962C8B-B14F-4D97-AF65-F5344CB8AC3E}">
        <p14:creationId xmlns:p14="http://schemas.microsoft.com/office/powerpoint/2010/main" val="3761795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9EEB-E187-4931-88B0-27D71950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F1C5-6E25-4763-875C-0E300E24D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dirty="0">
                <a:solidFill>
                  <a:srgbClr val="FF0000"/>
                </a:solidFill>
              </a:rPr>
              <a:t>[1] 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William </a:t>
            </a:r>
            <a:r>
              <a:rPr lang="en-US" sz="2000" b="0" i="1" dirty="0" err="1">
                <a:solidFill>
                  <a:schemeClr val="accent1"/>
                </a:solidFill>
                <a:effectLst/>
              </a:rPr>
              <a:t>Gropp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, Ewing Lusk, and Anthony </a:t>
            </a:r>
            <a:r>
              <a:rPr lang="en-US" sz="2000" b="0" i="1" dirty="0" err="1">
                <a:solidFill>
                  <a:schemeClr val="accent1"/>
                </a:solidFill>
                <a:effectLst/>
              </a:rPr>
              <a:t>Skjellum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. 2014. Using MPI: Portable Parallel Programming with the Message-Passing Interface. The MIT Press.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[2] </a:t>
            </a:r>
            <a:r>
              <a:rPr lang="en-US" sz="2000" i="1" dirty="0">
                <a:solidFill>
                  <a:schemeClr val="accent1"/>
                </a:solidFill>
              </a:rPr>
              <a:t>M</a:t>
            </a:r>
            <a:r>
              <a:rPr lang="en-US" sz="2000" b="0" i="1" dirty="0">
                <a:solidFill>
                  <a:schemeClr val="accent1"/>
                </a:solidFill>
                <a:effectLst/>
              </a:rPr>
              <a:t>arc-Andre </a:t>
            </a:r>
            <a:r>
              <a:rPr lang="en-US" sz="2000" b="0" i="1" dirty="0" err="1">
                <a:solidFill>
                  <a:schemeClr val="accent1"/>
                </a:solidFill>
                <a:effectLst/>
              </a:rPr>
              <a:t>Hermanns</a:t>
            </a:r>
            <a:r>
              <a:rPr lang="en-US" sz="2000" i="1" dirty="0">
                <a:solidFill>
                  <a:schemeClr val="accent1"/>
                </a:solidFill>
              </a:rPr>
              <a:t>. 2021. MPI in Small Bites. PPCES 2021. </a:t>
            </a:r>
            <a:br>
              <a:rPr lang="en-US" sz="1050" dirty="0">
                <a:solidFill>
                  <a:schemeClr val="accent1"/>
                </a:solidFill>
              </a:rPr>
            </a:br>
            <a:br>
              <a:rPr lang="en-US" sz="1400" dirty="0"/>
            </a:br>
            <a:br>
              <a:rPr lang="en-US" sz="2000" dirty="0"/>
            </a:br>
            <a:endParaRPr lang="en-US" sz="2000" b="0" dirty="0">
              <a:solidFill>
                <a:schemeClr val="accent1"/>
              </a:solidFill>
              <a:effectLst/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40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C1E71-F90E-4189-A20A-9BF81C715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Send Operation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7C77287-FD90-4F59-8D49-36B2BDDB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Sending a message:</a:t>
            </a:r>
          </a:p>
          <a:p>
            <a:pPr lvl="1"/>
            <a:r>
              <a:rPr lang="en-US" sz="2000" b="1" i="1" dirty="0">
                <a:solidFill>
                  <a:srgbClr val="FF0000"/>
                </a:solidFill>
              </a:rPr>
              <a:t>data</a:t>
            </a:r>
            <a:r>
              <a:rPr lang="en-US" sz="2000" dirty="0"/>
              <a:t> - the location of the send buffer</a:t>
            </a:r>
          </a:p>
          <a:p>
            <a:pPr lvl="1"/>
            <a:r>
              <a:rPr lang="en-US" sz="2000" b="1" i="1" dirty="0">
                <a:solidFill>
                  <a:srgbClr val="FF0000"/>
                </a:solidFill>
              </a:rPr>
              <a:t>count</a:t>
            </a:r>
            <a:r>
              <a:rPr lang="en-US" sz="2000" dirty="0"/>
              <a:t>  - the number of  elements to be sent</a:t>
            </a:r>
          </a:p>
          <a:p>
            <a:pPr lvl="1"/>
            <a:r>
              <a:rPr lang="en-US" sz="2000" b="1" i="1" dirty="0">
                <a:solidFill>
                  <a:srgbClr val="FF0000"/>
                </a:solidFill>
              </a:rPr>
              <a:t>type </a:t>
            </a:r>
            <a:r>
              <a:rPr lang="en-US" sz="2000" dirty="0"/>
              <a:t>- the handle of the </a:t>
            </a:r>
            <a:r>
              <a:rPr lang="en-US" sz="2000" b="1" dirty="0">
                <a:solidFill>
                  <a:srgbClr val="00B050"/>
                </a:solidFill>
              </a:rPr>
              <a:t>MPI_Datatype</a:t>
            </a:r>
            <a:r>
              <a:rPr lang="en-US" sz="2000" dirty="0"/>
              <a:t> of the buffer content</a:t>
            </a:r>
          </a:p>
          <a:p>
            <a:pPr lvl="1"/>
            <a:r>
              <a:rPr lang="en-US" sz="2000" b="1" i="1" dirty="0">
                <a:solidFill>
                  <a:srgbClr val="FF0000"/>
                </a:solidFill>
              </a:rPr>
              <a:t>dest </a:t>
            </a:r>
            <a:r>
              <a:rPr lang="en-US" sz="2000" dirty="0"/>
              <a:t>- the rank of the receiver</a:t>
            </a:r>
          </a:p>
          <a:p>
            <a:pPr lvl="1"/>
            <a:r>
              <a:rPr lang="en-US" sz="2000" b="1" i="1" dirty="0">
                <a:solidFill>
                  <a:srgbClr val="FF0000"/>
                </a:solidFill>
              </a:rPr>
              <a:t>tag</a:t>
            </a:r>
            <a:r>
              <a:rPr lang="en-US" sz="2000" dirty="0"/>
              <a:t> - an additional identifier of the message ranging from </a:t>
            </a:r>
            <a:r>
              <a:rPr lang="en-US" sz="2000" b="1" dirty="0">
                <a:solidFill>
                  <a:srgbClr val="00B050"/>
                </a:solidFill>
              </a:rPr>
              <a:t>0</a:t>
            </a:r>
            <a:r>
              <a:rPr lang="en-US" sz="2000" dirty="0"/>
              <a:t> to </a:t>
            </a:r>
            <a:r>
              <a:rPr lang="en-US" sz="2000" b="1" dirty="0">
                <a:solidFill>
                  <a:srgbClr val="00B050"/>
                </a:solidFill>
              </a:rPr>
              <a:t>MPI_TAG_UB </a:t>
            </a:r>
          </a:p>
          <a:p>
            <a:pPr lvl="1"/>
            <a:r>
              <a:rPr lang="en-US" sz="2000" b="1" i="1" dirty="0">
                <a:solidFill>
                  <a:srgbClr val="FF0000"/>
                </a:solidFill>
              </a:rPr>
              <a:t>comm </a:t>
            </a:r>
            <a:r>
              <a:rPr lang="en-US" sz="2000" dirty="0"/>
              <a:t>- the communication context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AA2C89B-B2D3-427B-B4E0-0E8605AEA0A8}"/>
              </a:ext>
            </a:extLst>
          </p:cNvPr>
          <p:cNvGrpSpPr/>
          <p:nvPr/>
        </p:nvGrpSpPr>
        <p:grpSpPr>
          <a:xfrm>
            <a:off x="1347787" y="4653003"/>
            <a:ext cx="9496425" cy="1597262"/>
            <a:chOff x="1347787" y="4653003"/>
            <a:chExt cx="9496425" cy="15972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494DDB0-2744-4369-AADB-99CA274C4971}"/>
                </a:ext>
              </a:extLst>
            </p:cNvPr>
            <p:cNvGrpSpPr/>
            <p:nvPr/>
          </p:nvGrpSpPr>
          <p:grpSpPr>
            <a:xfrm>
              <a:off x="1347787" y="4653003"/>
              <a:ext cx="9496425" cy="1092993"/>
              <a:chOff x="1238250" y="2336007"/>
              <a:chExt cx="9496425" cy="1092993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36B82E3A-E3F4-488E-A4A2-1E85C02C8909}"/>
                  </a:ext>
                </a:extLst>
              </p:cNvPr>
              <p:cNvSpPr/>
              <p:nvPr/>
            </p:nvSpPr>
            <p:spPr>
              <a:xfrm>
                <a:off x="1238250" y="2514600"/>
                <a:ext cx="9410700" cy="9144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 MPI_Send( void * data , int count , MPI_Datatype type ,int dest, int tag , MPI_COMM comm )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BAE58EA1-8388-488B-B15A-50D9B579311B}"/>
                  </a:ext>
                </a:extLst>
              </p:cNvPr>
              <p:cNvSpPr/>
              <p:nvPr/>
            </p:nvSpPr>
            <p:spPr>
              <a:xfrm>
                <a:off x="10201275" y="2336007"/>
                <a:ext cx="533400" cy="4857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</p:grpSp>
        <p:sp>
          <p:nvSpPr>
            <p:cNvPr id="27" name="Left Brace 26">
              <a:extLst>
                <a:ext uri="{FF2B5EF4-FFF2-40B4-BE49-F238E27FC236}">
                  <a16:creationId xmlns:a16="http://schemas.microsoft.com/office/drawing/2014/main" id="{737D3A30-6DC9-4D50-BFA1-79ECE4C1992A}"/>
                </a:ext>
              </a:extLst>
            </p:cNvPr>
            <p:cNvSpPr/>
            <p:nvPr/>
          </p:nvSpPr>
          <p:spPr>
            <a:xfrm rot="16200000">
              <a:off x="4714115" y="3768796"/>
              <a:ext cx="220599" cy="3733800"/>
            </a:xfrm>
            <a:prstGeom prst="lef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1B529D-E72B-44D8-AE0D-DD958C9BBF38}"/>
                </a:ext>
              </a:extLst>
            </p:cNvPr>
            <p:cNvSpPr txBox="1"/>
            <p:nvPr/>
          </p:nvSpPr>
          <p:spPr>
            <a:xfrm>
              <a:off x="4081462" y="5880933"/>
              <a:ext cx="1578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What to send?</a:t>
              </a:r>
            </a:p>
          </p:txBody>
        </p:sp>
      </p:grpSp>
      <p:sp>
        <p:nvSpPr>
          <p:cNvPr id="31" name="Right Brace 30">
            <a:extLst>
              <a:ext uri="{FF2B5EF4-FFF2-40B4-BE49-F238E27FC236}">
                <a16:creationId xmlns:a16="http://schemas.microsoft.com/office/drawing/2014/main" id="{83518C32-E2EC-4035-8392-38AD05EB7162}"/>
              </a:ext>
            </a:extLst>
          </p:cNvPr>
          <p:cNvSpPr/>
          <p:nvPr/>
        </p:nvSpPr>
        <p:spPr>
          <a:xfrm rot="16200000">
            <a:off x="8657432" y="3463172"/>
            <a:ext cx="134937" cy="3000374"/>
          </a:xfrm>
          <a:prstGeom prst="rightBrace">
            <a:avLst>
              <a:gd name="adj1" fmla="val 8333"/>
              <a:gd name="adj2" fmla="val 49118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16">
            <a:extLst>
              <a:ext uri="{FF2B5EF4-FFF2-40B4-BE49-F238E27FC236}">
                <a16:creationId xmlns:a16="http://schemas.microsoft.com/office/drawing/2014/main" id="{D1B7CBC3-0D86-4CA8-ACC8-4F8E76AEAA81}"/>
              </a:ext>
            </a:extLst>
          </p:cNvPr>
          <p:cNvSpPr txBox="1">
            <a:spLocks/>
          </p:cNvSpPr>
          <p:nvPr/>
        </p:nvSpPr>
        <p:spPr>
          <a:xfrm>
            <a:off x="8140797" y="4263746"/>
            <a:ext cx="1168205" cy="341632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>
                <a:solidFill>
                  <a:schemeClr val="accent1"/>
                </a:solidFill>
              </a:rPr>
              <a:t>To whom?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980453C-9AA6-460F-899F-9E312A7F9215}"/>
              </a:ext>
            </a:extLst>
          </p:cNvPr>
          <p:cNvSpPr/>
          <p:nvPr/>
        </p:nvSpPr>
        <p:spPr>
          <a:xfrm>
            <a:off x="6969920" y="5081349"/>
            <a:ext cx="3525359" cy="414894"/>
          </a:xfrm>
          <a:prstGeom prst="rect">
            <a:avLst/>
          </a:prstGeom>
          <a:solidFill>
            <a:srgbClr val="FFFF00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03FEC0-4F36-41BF-8CBD-8DF184C81E3F}"/>
              </a:ext>
            </a:extLst>
          </p:cNvPr>
          <p:cNvSpPr/>
          <p:nvPr/>
        </p:nvSpPr>
        <p:spPr>
          <a:xfrm>
            <a:off x="2847498" y="5043034"/>
            <a:ext cx="4122422" cy="414894"/>
          </a:xfrm>
          <a:prstGeom prst="rect">
            <a:avLst/>
          </a:prstGeom>
          <a:solidFill>
            <a:schemeClr val="accent6">
              <a:lumMod val="60000"/>
              <a:lumOff val="4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5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30D9-4F36-4C18-80CB-4E8B9342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Receive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CDF1A-1666-4FD3-AAC9-03716343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Receiving a message:</a:t>
            </a:r>
          </a:p>
          <a:p>
            <a:pPr lvl="1"/>
            <a:r>
              <a:rPr lang="en-US" sz="2000" b="1" i="1" dirty="0">
                <a:solidFill>
                  <a:srgbClr val="FF0000"/>
                </a:solidFill>
              </a:rPr>
              <a:t>data</a:t>
            </a:r>
            <a:r>
              <a:rPr lang="en-US" sz="2000" dirty="0"/>
              <a:t> – the location of the receive buffer</a:t>
            </a:r>
          </a:p>
          <a:p>
            <a:pPr lvl="1"/>
            <a:r>
              <a:rPr lang="en-US" sz="2000" b="1" i="1" dirty="0">
                <a:solidFill>
                  <a:srgbClr val="FF0000"/>
                </a:solidFill>
              </a:rPr>
              <a:t>count</a:t>
            </a:r>
            <a:r>
              <a:rPr lang="en-US" sz="2000" dirty="0"/>
              <a:t> – the number of elements to be received</a:t>
            </a:r>
          </a:p>
          <a:p>
            <a:pPr lvl="1"/>
            <a:r>
              <a:rPr lang="en-US" sz="2000" b="1" i="1" dirty="0">
                <a:solidFill>
                  <a:srgbClr val="FF0000"/>
                </a:solidFill>
              </a:rPr>
              <a:t>type</a:t>
            </a:r>
            <a:r>
              <a:rPr lang="en-US" sz="2000" dirty="0"/>
              <a:t> – the handle of </a:t>
            </a:r>
            <a:r>
              <a:rPr lang="en-US" sz="2000" b="1" dirty="0">
                <a:solidFill>
                  <a:srgbClr val="00B050"/>
                </a:solidFill>
              </a:rPr>
              <a:t>MPI_Datatype </a:t>
            </a:r>
            <a:r>
              <a:rPr lang="en-US" sz="2000" dirty="0"/>
              <a:t>of the buffer content</a:t>
            </a:r>
          </a:p>
          <a:p>
            <a:pPr lvl="1"/>
            <a:r>
              <a:rPr lang="en-US" sz="2000" b="1" i="1" dirty="0" err="1">
                <a:solidFill>
                  <a:srgbClr val="FF0000"/>
                </a:solidFill>
              </a:rPr>
              <a:t>src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– the rank of the sender or </a:t>
            </a:r>
            <a:r>
              <a:rPr lang="en-US" sz="2000" b="1" dirty="0">
                <a:solidFill>
                  <a:srgbClr val="00B050"/>
                </a:solidFill>
              </a:rPr>
              <a:t>MPI_ANY_SOURCE </a:t>
            </a:r>
            <a:r>
              <a:rPr lang="en-US" sz="2000" dirty="0"/>
              <a:t>(wildcard)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tag</a:t>
            </a:r>
            <a:r>
              <a:rPr lang="en-US" sz="2000" dirty="0"/>
              <a:t> – an additional identifier of the message or </a:t>
            </a:r>
            <a:r>
              <a:rPr lang="en-US" sz="2000" b="1" dirty="0">
                <a:solidFill>
                  <a:srgbClr val="00B050"/>
                </a:solidFill>
              </a:rPr>
              <a:t>MPI_ANY_TAG </a:t>
            </a:r>
            <a:r>
              <a:rPr lang="en-US" sz="2000" dirty="0"/>
              <a:t>(wildcard)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comm</a:t>
            </a:r>
            <a:r>
              <a:rPr lang="en-US" sz="2000" dirty="0"/>
              <a:t> – communication context</a:t>
            </a:r>
          </a:p>
          <a:p>
            <a:pPr lvl="1"/>
            <a:r>
              <a:rPr lang="en-US" sz="2000" b="1" i="1" dirty="0">
                <a:solidFill>
                  <a:srgbClr val="FF0000"/>
                </a:solidFill>
              </a:rPr>
              <a:t>status</a:t>
            </a:r>
            <a:r>
              <a:rPr lang="en-US" sz="2000" dirty="0"/>
              <a:t> – the status of the receive operation  or </a:t>
            </a:r>
            <a:r>
              <a:rPr lang="en-US" sz="2000" b="1" dirty="0">
                <a:solidFill>
                  <a:srgbClr val="00B050"/>
                </a:solidFill>
              </a:rPr>
              <a:t>MPI_STATUS_IGNORE </a:t>
            </a:r>
          </a:p>
          <a:p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CDA9BA-706B-4D7A-8C91-04775549F1DA}"/>
              </a:ext>
            </a:extLst>
          </p:cNvPr>
          <p:cNvGrpSpPr/>
          <p:nvPr/>
        </p:nvGrpSpPr>
        <p:grpSpPr>
          <a:xfrm>
            <a:off x="504825" y="4851719"/>
            <a:ext cx="11372850" cy="1412596"/>
            <a:chOff x="1347787" y="4653003"/>
            <a:chExt cx="9496425" cy="141259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D16BA2E-1C45-4137-B29A-C4E7DEB39211}"/>
                </a:ext>
              </a:extLst>
            </p:cNvPr>
            <p:cNvGrpSpPr/>
            <p:nvPr/>
          </p:nvGrpSpPr>
          <p:grpSpPr>
            <a:xfrm>
              <a:off x="1347787" y="4653003"/>
              <a:ext cx="9496425" cy="1092993"/>
              <a:chOff x="1238250" y="2336007"/>
              <a:chExt cx="9496425" cy="1092993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C4AC445-DC8B-4D67-99EE-85920457D446}"/>
                  </a:ext>
                </a:extLst>
              </p:cNvPr>
              <p:cNvSpPr/>
              <p:nvPr/>
            </p:nvSpPr>
            <p:spPr>
              <a:xfrm>
                <a:off x="1238250" y="2514600"/>
                <a:ext cx="9410700" cy="9144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chemeClr val="tx1"/>
                    </a:solidFill>
                  </a:rPr>
                  <a:t>MPI_Recv</a:t>
                </a:r>
                <a:r>
                  <a:rPr lang="en-US" b="1" dirty="0">
                    <a:solidFill>
                      <a:schemeClr val="tx1"/>
                    </a:solidFill>
                  </a:rPr>
                  <a:t>( void * data , int count , MPI_Datatype type ,int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src</a:t>
                </a:r>
                <a:r>
                  <a:rPr lang="en-US" b="1" dirty="0">
                    <a:solidFill>
                      <a:schemeClr val="tx1"/>
                    </a:solidFill>
                  </a:rPr>
                  <a:t>, int tag , MPI_COMM comm,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MPI_Status</a:t>
                </a:r>
                <a:r>
                  <a:rPr lang="en-US" b="1" dirty="0">
                    <a:solidFill>
                      <a:srgbClr val="FF0000"/>
                    </a:solidFill>
                  </a:rPr>
                  <a:t> * status </a:t>
                </a:r>
                <a:r>
                  <a:rPr lang="en-US" b="1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A4C9687-FF12-4917-A24D-BE121E4121D5}"/>
                  </a:ext>
                </a:extLst>
              </p:cNvPr>
              <p:cNvSpPr/>
              <p:nvPr/>
            </p:nvSpPr>
            <p:spPr>
              <a:xfrm>
                <a:off x="10201275" y="2336007"/>
                <a:ext cx="533400" cy="4857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</p:grp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C34C248F-6D8B-4BD6-9B9B-18E7E387274A}"/>
                </a:ext>
              </a:extLst>
            </p:cNvPr>
            <p:cNvSpPr/>
            <p:nvPr/>
          </p:nvSpPr>
          <p:spPr>
            <a:xfrm rot="16200000">
              <a:off x="4138698" y="3890215"/>
              <a:ext cx="101188" cy="3336210"/>
            </a:xfrm>
            <a:prstGeom prst="lef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7DDB09-A0AC-40AE-8BF1-BE60ECF04E25}"/>
                </a:ext>
              </a:extLst>
            </p:cNvPr>
            <p:cNvSpPr txBox="1"/>
            <p:nvPr/>
          </p:nvSpPr>
          <p:spPr>
            <a:xfrm>
              <a:off x="3691742" y="5696267"/>
              <a:ext cx="151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What to receive?</a:t>
              </a:r>
            </a:p>
          </p:txBody>
        </p:sp>
      </p:grpSp>
      <p:sp>
        <p:nvSpPr>
          <p:cNvPr id="10" name="Right Brace 9">
            <a:extLst>
              <a:ext uri="{FF2B5EF4-FFF2-40B4-BE49-F238E27FC236}">
                <a16:creationId xmlns:a16="http://schemas.microsoft.com/office/drawing/2014/main" id="{E37AF238-FDFF-45F1-9AF9-E050113CE030}"/>
              </a:ext>
            </a:extLst>
          </p:cNvPr>
          <p:cNvSpPr/>
          <p:nvPr/>
        </p:nvSpPr>
        <p:spPr>
          <a:xfrm rot="16200000">
            <a:off x="7684388" y="3740206"/>
            <a:ext cx="263026" cy="2696840"/>
          </a:xfrm>
          <a:prstGeom prst="rightBrace">
            <a:avLst>
              <a:gd name="adj1" fmla="val 8333"/>
              <a:gd name="adj2" fmla="val 4946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6">
            <a:extLst>
              <a:ext uri="{FF2B5EF4-FFF2-40B4-BE49-F238E27FC236}">
                <a16:creationId xmlns:a16="http://schemas.microsoft.com/office/drawing/2014/main" id="{A65D8B85-4D82-4277-B0CF-75F3437EB29F}"/>
              </a:ext>
            </a:extLst>
          </p:cNvPr>
          <p:cNvSpPr txBox="1">
            <a:spLocks/>
          </p:cNvSpPr>
          <p:nvPr/>
        </p:nvSpPr>
        <p:spPr>
          <a:xfrm>
            <a:off x="7110415" y="4548012"/>
            <a:ext cx="1609725" cy="3416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accent1"/>
                </a:solidFill>
              </a:rPr>
              <a:t>From whom?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0348AD-8836-47B3-9A53-3576F8E1A4E1}"/>
              </a:ext>
            </a:extLst>
          </p:cNvPr>
          <p:cNvSpPr/>
          <p:nvPr/>
        </p:nvSpPr>
        <p:spPr>
          <a:xfrm>
            <a:off x="1910080" y="5220138"/>
            <a:ext cx="4185920" cy="414894"/>
          </a:xfrm>
          <a:prstGeom prst="rect">
            <a:avLst/>
          </a:prstGeom>
          <a:solidFill>
            <a:schemeClr val="accent6">
              <a:lumMod val="60000"/>
              <a:lumOff val="4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088162-9629-48ED-B2B9-F707E006E774}"/>
              </a:ext>
            </a:extLst>
          </p:cNvPr>
          <p:cNvSpPr/>
          <p:nvPr/>
        </p:nvSpPr>
        <p:spPr>
          <a:xfrm>
            <a:off x="6096000" y="5233951"/>
            <a:ext cx="3210560" cy="414894"/>
          </a:xfrm>
          <a:prstGeom prst="rect">
            <a:avLst/>
          </a:prstGeom>
          <a:solidFill>
            <a:srgbClr val="FFFF00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7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082E-AA89-47CA-A114-4EFF47F5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Message Envelope and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B805D-EDCE-4D6C-A312-67E6450F3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message matching mechanism is done using </a:t>
            </a:r>
            <a:r>
              <a:rPr lang="en-US" sz="2000" b="1" dirty="0">
                <a:solidFill>
                  <a:srgbClr val="FF0000"/>
                </a:solidFill>
              </a:rPr>
              <a:t>the message envelope  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F386D4C-429E-47AA-B1BA-27A973C8A0AA}"/>
              </a:ext>
            </a:extLst>
          </p:cNvPr>
          <p:cNvGrpSpPr/>
          <p:nvPr/>
        </p:nvGrpSpPr>
        <p:grpSpPr>
          <a:xfrm>
            <a:off x="575945" y="2393872"/>
            <a:ext cx="11372850" cy="3540680"/>
            <a:chOff x="504825" y="2404032"/>
            <a:chExt cx="11372850" cy="354068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28ED20E-2E4B-47D0-9291-64720B81BEFF}"/>
                </a:ext>
              </a:extLst>
            </p:cNvPr>
            <p:cNvGrpSpPr/>
            <p:nvPr/>
          </p:nvGrpSpPr>
          <p:grpSpPr>
            <a:xfrm>
              <a:off x="838200" y="2404032"/>
              <a:ext cx="9496425" cy="1092993"/>
              <a:chOff x="1238250" y="2336007"/>
              <a:chExt cx="9496425" cy="1092993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9142BD1-A983-4AAD-8665-173EEAA4FDE9}"/>
                  </a:ext>
                </a:extLst>
              </p:cNvPr>
              <p:cNvSpPr/>
              <p:nvPr/>
            </p:nvSpPr>
            <p:spPr>
              <a:xfrm>
                <a:off x="1238250" y="2514600"/>
                <a:ext cx="9410700" cy="9144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chemeClr val="tx1"/>
                    </a:solidFill>
                  </a:rPr>
                  <a:t>MPI_Send</a:t>
                </a:r>
                <a:r>
                  <a:rPr lang="en-US" b="1" dirty="0">
                    <a:solidFill>
                      <a:schemeClr val="tx1"/>
                    </a:solidFill>
                  </a:rPr>
                  <a:t>( void * data , int count , MPI_Datatype type ,</a:t>
                </a:r>
                <a:r>
                  <a:rPr lang="en-US" b="1" dirty="0">
                    <a:solidFill>
                      <a:srgbClr val="FF0000"/>
                    </a:solidFill>
                  </a:rPr>
                  <a:t>int dest, int tag , MPI_COMM comm </a:t>
                </a:r>
                <a:r>
                  <a:rPr lang="en-US" b="1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FBD71205-3195-4399-B64E-3A28B6646FBC}"/>
                  </a:ext>
                </a:extLst>
              </p:cNvPr>
              <p:cNvSpPr/>
              <p:nvPr/>
            </p:nvSpPr>
            <p:spPr>
              <a:xfrm>
                <a:off x="10201275" y="2336007"/>
                <a:ext cx="533400" cy="4857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5B385EA-E556-456F-A69D-BBA336F7C10F}"/>
                </a:ext>
              </a:extLst>
            </p:cNvPr>
            <p:cNvGrpSpPr/>
            <p:nvPr/>
          </p:nvGrpSpPr>
          <p:grpSpPr>
            <a:xfrm>
              <a:off x="504825" y="4851719"/>
              <a:ext cx="11372850" cy="1092993"/>
              <a:chOff x="1238250" y="2336007"/>
              <a:chExt cx="9496425" cy="1092993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7B68D48-C6E4-4AF3-A662-334C4382DCC7}"/>
                  </a:ext>
                </a:extLst>
              </p:cNvPr>
              <p:cNvSpPr/>
              <p:nvPr/>
            </p:nvSpPr>
            <p:spPr>
              <a:xfrm>
                <a:off x="1238250" y="2514600"/>
                <a:ext cx="9410700" cy="9144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chemeClr val="tx1"/>
                    </a:solidFill>
                  </a:rPr>
                  <a:t>MPI_Recv</a:t>
                </a:r>
                <a:r>
                  <a:rPr lang="en-US" b="1" dirty="0">
                    <a:solidFill>
                      <a:schemeClr val="tx1"/>
                    </a:solidFill>
                  </a:rPr>
                  <a:t>( void * data , int count , MPI_Datatype type ,</a:t>
                </a:r>
                <a:r>
                  <a:rPr lang="en-US" b="1" dirty="0">
                    <a:solidFill>
                      <a:srgbClr val="FF0000"/>
                    </a:solidFill>
                  </a:rPr>
                  <a:t>int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src</a:t>
                </a:r>
                <a:r>
                  <a:rPr lang="en-US" b="1" dirty="0">
                    <a:solidFill>
                      <a:srgbClr val="FF0000"/>
                    </a:solidFill>
                  </a:rPr>
                  <a:t>, int tag , MPI_COMM comm</a:t>
                </a:r>
                <a:r>
                  <a:rPr lang="en-US" b="1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MPI_Status</a:t>
                </a:r>
                <a:r>
                  <a:rPr lang="en-US" dirty="0">
                    <a:solidFill>
                      <a:schemeClr val="tx1"/>
                    </a:solidFill>
                  </a:rPr>
                  <a:t> * status </a:t>
                </a:r>
                <a:r>
                  <a:rPr lang="en-US" b="1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59383B0E-FFAF-46EC-AE50-F6713C283D80}"/>
                  </a:ext>
                </a:extLst>
              </p:cNvPr>
              <p:cNvSpPr/>
              <p:nvPr/>
            </p:nvSpPr>
            <p:spPr>
              <a:xfrm>
                <a:off x="10201275" y="2336007"/>
                <a:ext cx="533400" cy="4857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</p:grpSp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DBFFB2E0-EC4F-4A6F-BE26-F9CF5024656E}"/>
                </a:ext>
              </a:extLst>
            </p:cNvPr>
            <p:cNvSpPr/>
            <p:nvPr/>
          </p:nvSpPr>
          <p:spPr>
            <a:xfrm rot="16200000">
              <a:off x="8163383" y="1725593"/>
              <a:ext cx="210838" cy="3274404"/>
            </a:xfrm>
            <a:prstGeom prst="lef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B3CB4DB2-E327-4764-B482-BFBA5DEB6B29}"/>
                </a:ext>
              </a:extLst>
            </p:cNvPr>
            <p:cNvSpPr/>
            <p:nvPr/>
          </p:nvSpPr>
          <p:spPr>
            <a:xfrm rot="5400000">
              <a:off x="7763333" y="3562823"/>
              <a:ext cx="210838" cy="3274404"/>
            </a:xfrm>
            <a:prstGeom prst="lef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2A25C1C-22C9-43DF-818C-9F3AFA97E2E3}"/>
                </a:ext>
              </a:extLst>
            </p:cNvPr>
            <p:cNvSpPr/>
            <p:nvPr/>
          </p:nvSpPr>
          <p:spPr>
            <a:xfrm>
              <a:off x="2752724" y="3675618"/>
              <a:ext cx="3228976" cy="10356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Message Envelope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C7234FC-E230-47E3-8D4A-FFF75EEEF41B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5981700" y="3468214"/>
              <a:ext cx="2287102" cy="7249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E13B4E9-5022-453A-984D-B1FCAFFCDFE4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981700" y="4167232"/>
              <a:ext cx="1887052" cy="9273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0CD3913F-43E8-4022-BADE-2CB8476F0A5A}"/>
              </a:ext>
            </a:extLst>
          </p:cNvPr>
          <p:cNvSpPr/>
          <p:nvPr/>
        </p:nvSpPr>
        <p:spPr>
          <a:xfrm>
            <a:off x="6532880" y="2783840"/>
            <a:ext cx="3556000" cy="414894"/>
          </a:xfrm>
          <a:prstGeom prst="rect">
            <a:avLst/>
          </a:prstGeom>
          <a:solidFill>
            <a:schemeClr val="accent6">
              <a:lumMod val="60000"/>
              <a:lumOff val="4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3B173A-5911-44BA-BE4F-4D2C7392F9F3}"/>
              </a:ext>
            </a:extLst>
          </p:cNvPr>
          <p:cNvSpPr/>
          <p:nvPr/>
        </p:nvSpPr>
        <p:spPr>
          <a:xfrm>
            <a:off x="6161872" y="5263039"/>
            <a:ext cx="3556000" cy="414894"/>
          </a:xfrm>
          <a:prstGeom prst="rect">
            <a:avLst/>
          </a:prstGeom>
          <a:solidFill>
            <a:schemeClr val="accent6">
              <a:lumMod val="60000"/>
              <a:lumOff val="4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Envelope">
            <a:extLst>
              <a:ext uri="{FF2B5EF4-FFF2-40B4-BE49-F238E27FC236}">
                <a16:creationId xmlns:a16="http://schemas.microsoft.com/office/drawing/2014/main" id="{8C3DCE32-4D3D-4E86-ABC8-14ED6D1B6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9868" y="330696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2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DFB8-92BE-4BE5-9D88-A45FEEB3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Message Envelope and Matching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F1876E-3407-4E7A-9D85-A17EAEC24B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203105"/>
              </p:ext>
            </p:extLst>
          </p:nvPr>
        </p:nvGraphicFramePr>
        <p:xfrm>
          <a:off x="838200" y="1825625"/>
          <a:ext cx="10515597" cy="2392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48191187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44427097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82138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Receiver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55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Implicit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Explicit / Wild Card (MPI_ANY_SOURCE)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89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Explicit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Implicit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Explicit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Explicit / Wild Card (MPI_ANY_TAG)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425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Communicator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Explicit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Explicit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410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51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F47F-BDBF-4F5C-8A76-0638B9139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Message Envelope and Matching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23036-69D2-430D-AB05-4B77026D9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correctness of receiving a message also depends on the </a:t>
            </a:r>
            <a:r>
              <a:rPr lang="en-US" sz="2000" b="1" dirty="0">
                <a:solidFill>
                  <a:srgbClr val="FF0000"/>
                </a:solidFill>
              </a:rPr>
              <a:t>data type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type signature </a:t>
            </a:r>
            <a:r>
              <a:rPr lang="en-US" sz="2000" dirty="0"/>
              <a:t>must match – The MPI runtime may not check this and this can lead to undefined behavior. </a:t>
            </a:r>
          </a:p>
          <a:p>
            <a:pPr marL="0" indent="0">
              <a:buNone/>
            </a:pPr>
            <a:r>
              <a:rPr lang="en-US" sz="2000" dirty="0"/>
              <a:t>One send operation is matched only with one received operation: </a:t>
            </a:r>
          </a:p>
          <a:p>
            <a:pPr lvl="1"/>
            <a:r>
              <a:rPr lang="en-US" sz="2000" dirty="0"/>
              <a:t>Messages do not aggregate – </a:t>
            </a:r>
            <a:r>
              <a:rPr lang="en-US" sz="2000" b="1" dirty="0">
                <a:solidFill>
                  <a:srgbClr val="FF0000"/>
                </a:solidFill>
              </a:rPr>
              <a:t>no single receive for multiple sends</a:t>
            </a:r>
          </a:p>
          <a:p>
            <a:pPr lvl="1"/>
            <a:r>
              <a:rPr lang="en-US" sz="2000" dirty="0"/>
              <a:t>A message is not separate into multiple messages  - </a:t>
            </a:r>
            <a:r>
              <a:rPr lang="en-US" sz="2000" b="1" dirty="0">
                <a:solidFill>
                  <a:srgbClr val="FF0000"/>
                </a:solidFill>
              </a:rPr>
              <a:t>no multiple receives for a single send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2BB662C-F271-4084-8333-FD39711E28F7}"/>
              </a:ext>
            </a:extLst>
          </p:cNvPr>
          <p:cNvGrpSpPr/>
          <p:nvPr/>
        </p:nvGrpSpPr>
        <p:grpSpPr>
          <a:xfrm>
            <a:off x="1053147" y="3866873"/>
            <a:ext cx="9496425" cy="1092993"/>
            <a:chOff x="1238250" y="2336007"/>
            <a:chExt cx="9496425" cy="109299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C0171B8-D51E-47E4-BD6A-EE4823961836}"/>
                </a:ext>
              </a:extLst>
            </p:cNvPr>
            <p:cNvSpPr/>
            <p:nvPr/>
          </p:nvSpPr>
          <p:spPr>
            <a:xfrm>
              <a:off x="1238250" y="2514600"/>
              <a:ext cx="9410700" cy="914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MPI_Send</a:t>
              </a:r>
              <a:r>
                <a:rPr lang="en-US" b="1" dirty="0">
                  <a:solidFill>
                    <a:schemeClr val="tx1"/>
                  </a:solidFill>
                </a:rPr>
                <a:t>( void * data , int count , </a:t>
              </a:r>
              <a:r>
                <a:rPr lang="en-US" b="1" dirty="0">
                  <a:solidFill>
                    <a:srgbClr val="FF0000"/>
                  </a:solidFill>
                </a:rPr>
                <a:t>MPI_Datatype type </a:t>
              </a:r>
              <a:r>
                <a:rPr lang="en-US" b="1" dirty="0">
                  <a:solidFill>
                    <a:schemeClr val="tx1"/>
                  </a:solidFill>
                </a:rPr>
                <a:t>,int dest, int tag , MPI_COMM comm )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3B1931E-0AB0-4314-B479-B7FA95379EB2}"/>
                </a:ext>
              </a:extLst>
            </p:cNvPr>
            <p:cNvSpPr/>
            <p:nvPr/>
          </p:nvSpPr>
          <p:spPr>
            <a:xfrm>
              <a:off x="10201275" y="2336007"/>
              <a:ext cx="533400" cy="4857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C4F1AD-2254-41CD-9F2C-0A8216C6333C}"/>
              </a:ext>
            </a:extLst>
          </p:cNvPr>
          <p:cNvGrpSpPr/>
          <p:nvPr/>
        </p:nvGrpSpPr>
        <p:grpSpPr>
          <a:xfrm>
            <a:off x="521335" y="5399882"/>
            <a:ext cx="11372850" cy="1092993"/>
            <a:chOff x="1238250" y="2336007"/>
            <a:chExt cx="9496425" cy="109299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4378ACA-2025-43E8-A001-D476F8DCBA31}"/>
                </a:ext>
              </a:extLst>
            </p:cNvPr>
            <p:cNvSpPr/>
            <p:nvPr/>
          </p:nvSpPr>
          <p:spPr>
            <a:xfrm>
              <a:off x="1238250" y="2514600"/>
              <a:ext cx="9410700" cy="9144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MPI_Recv</a:t>
              </a:r>
              <a:r>
                <a:rPr lang="en-US" b="1" dirty="0">
                  <a:solidFill>
                    <a:schemeClr val="tx1"/>
                  </a:solidFill>
                </a:rPr>
                <a:t>( void * data , int count , </a:t>
              </a:r>
              <a:r>
                <a:rPr lang="en-US" b="1" dirty="0">
                  <a:solidFill>
                    <a:srgbClr val="FF0000"/>
                  </a:solidFill>
                </a:rPr>
                <a:t>MPI_Datatype type </a:t>
              </a:r>
              <a:r>
                <a:rPr lang="en-US" b="1" dirty="0">
                  <a:solidFill>
                    <a:schemeClr val="tx1"/>
                  </a:solidFill>
                </a:rPr>
                <a:t>,int </a:t>
              </a:r>
              <a:r>
                <a:rPr lang="en-US" b="1" dirty="0" err="1">
                  <a:solidFill>
                    <a:schemeClr val="tx1"/>
                  </a:solidFill>
                </a:rPr>
                <a:t>src</a:t>
              </a:r>
              <a:r>
                <a:rPr lang="en-US" b="1" dirty="0">
                  <a:solidFill>
                    <a:schemeClr val="tx1"/>
                  </a:solidFill>
                </a:rPr>
                <a:t>, int tag , MPI_COMM comm, </a:t>
              </a:r>
              <a:r>
                <a:rPr lang="en-US" b="1" dirty="0" err="1">
                  <a:solidFill>
                    <a:schemeClr val="tx1"/>
                  </a:solidFill>
                </a:rPr>
                <a:t>MPI_Status</a:t>
              </a:r>
              <a:r>
                <a:rPr lang="en-US" b="1" dirty="0">
                  <a:solidFill>
                    <a:schemeClr val="tx1"/>
                  </a:solidFill>
                </a:rPr>
                <a:t> * status )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95ECA9C-376C-4FBD-A107-527D1C313B45}"/>
                </a:ext>
              </a:extLst>
            </p:cNvPr>
            <p:cNvSpPr/>
            <p:nvPr/>
          </p:nvSpPr>
          <p:spPr>
            <a:xfrm>
              <a:off x="10201275" y="2336007"/>
              <a:ext cx="533400" cy="4857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49A464C-CFF4-481A-8CC9-1461C07B89D2}"/>
              </a:ext>
            </a:extLst>
          </p:cNvPr>
          <p:cNvSpPr/>
          <p:nvPr/>
        </p:nvSpPr>
        <p:spPr>
          <a:xfrm>
            <a:off x="4663440" y="4216399"/>
            <a:ext cx="2021840" cy="485775"/>
          </a:xfrm>
          <a:prstGeom prst="rect">
            <a:avLst/>
          </a:prstGeom>
          <a:solidFill>
            <a:schemeClr val="accent6">
              <a:lumMod val="60000"/>
              <a:lumOff val="4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0AFCFE-0D68-48C3-95EA-5EAEADB89CBF}"/>
              </a:ext>
            </a:extLst>
          </p:cNvPr>
          <p:cNvSpPr/>
          <p:nvPr/>
        </p:nvSpPr>
        <p:spPr>
          <a:xfrm>
            <a:off x="4175762" y="5757605"/>
            <a:ext cx="1980666" cy="485775"/>
          </a:xfrm>
          <a:prstGeom prst="rect">
            <a:avLst/>
          </a:prstGeom>
          <a:solidFill>
            <a:schemeClr val="accent6">
              <a:lumMod val="60000"/>
              <a:lumOff val="4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A882EF-D6EC-4BAD-A84A-631EB65C9EE2}"/>
              </a:ext>
            </a:extLst>
          </p:cNvPr>
          <p:cNvCxnSpPr>
            <a:cxnSpLocks/>
          </p:cNvCxnSpPr>
          <p:nvPr/>
        </p:nvCxnSpPr>
        <p:spPr>
          <a:xfrm>
            <a:off x="5583873" y="4702174"/>
            <a:ext cx="0" cy="1050798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19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32EA-30B3-4C93-B83A-D1D2D3F80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MPI: Message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12CD55-5A87-4F68-8A1B-A71945D7C9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The receive buffer must be sufficiently large to accommodate the entire message.</a:t>
                </a:r>
              </a:p>
              <a:p>
                <a:pPr lvl="1"/>
                <a:r>
                  <a:rPr lang="en-US" sz="2000" dirty="0"/>
                  <a:t>Send count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/>
                  <a:t> Receive count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OK      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US" dirty="0"/>
                  <a:t>The receiver can check the actual message size using the status object</a:t>
                </a:r>
              </a:p>
              <a:p>
                <a:pPr lvl="1"/>
                <a:r>
                  <a:rPr lang="en-US" sz="2000" dirty="0"/>
                  <a:t>Send count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/>
                  <a:t> Receive count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Error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US" dirty="0"/>
                  <a:t>Message Truncation Error</a:t>
                </a:r>
                <a:r>
                  <a:rPr lang="en-US" sz="1600" b="1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message size query </a:t>
                </a:r>
                <a:r>
                  <a:rPr lang="en-US" sz="2000" dirty="0"/>
                  <a:t>can be done using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lvl="1"/>
                <a:r>
                  <a:rPr lang="en-US" sz="2000" dirty="0"/>
                  <a:t>If the amount of data specified in the status object is not an exact multiple of the size of the given data type, the count variable is set to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MPI_UNDEFINED</a:t>
                </a:r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12CD55-5A87-4F68-8A1B-A71945D7C9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CD4EB7-71B0-462D-B3CD-DD399746D377}"/>
              </a:ext>
            </a:extLst>
          </p:cNvPr>
          <p:cNvSpPr/>
          <p:nvPr/>
        </p:nvSpPr>
        <p:spPr>
          <a:xfrm>
            <a:off x="947104" y="4447618"/>
            <a:ext cx="8530272" cy="67893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MPI_Get_count</a:t>
            </a:r>
            <a:r>
              <a:rPr lang="en-US" b="1" dirty="0">
                <a:solidFill>
                  <a:schemeClr val="tx1"/>
                </a:solidFill>
              </a:rPr>
              <a:t>( </a:t>
            </a:r>
            <a:r>
              <a:rPr lang="en-US" b="1" dirty="0" err="1">
                <a:solidFill>
                  <a:schemeClr val="tx1"/>
                </a:solidFill>
              </a:rPr>
              <a:t>MPI_Status</a:t>
            </a:r>
            <a:r>
              <a:rPr lang="en-US" b="1" dirty="0">
                <a:solidFill>
                  <a:schemeClr val="tx1"/>
                </a:solidFill>
              </a:rPr>
              <a:t> * status, MPI_Datatype type, int * count 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94852F-E7FC-49BE-85D3-D9BD48ED8A97}"/>
              </a:ext>
            </a:extLst>
          </p:cNvPr>
          <p:cNvSpPr/>
          <p:nvPr/>
        </p:nvSpPr>
        <p:spPr>
          <a:xfrm>
            <a:off x="8943976" y="4301310"/>
            <a:ext cx="533400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7270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19834</TotalTime>
  <Words>3122</Words>
  <Application>Microsoft Office PowerPoint</Application>
  <PresentationFormat>Widescreen</PresentationFormat>
  <Paragraphs>434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Parallel Computing</vt:lpstr>
      <vt:lpstr>PowerPoint Presentation</vt:lpstr>
      <vt:lpstr>MPI: Point-to-Point Communication</vt:lpstr>
      <vt:lpstr>MPI: Send Operation</vt:lpstr>
      <vt:lpstr>MPI: Receive Operation</vt:lpstr>
      <vt:lpstr>MPI: Message Envelope and Matching</vt:lpstr>
      <vt:lpstr>MPI: Message Envelope and Matching</vt:lpstr>
      <vt:lpstr>MPI: Message Envelope and Matching</vt:lpstr>
      <vt:lpstr>MPI: Message Size</vt:lpstr>
      <vt:lpstr>MPI: Status Object</vt:lpstr>
      <vt:lpstr>MPI: Message Availability</vt:lpstr>
      <vt:lpstr>MPI: Message Availability</vt:lpstr>
      <vt:lpstr>MPI: Operation’s Completion</vt:lpstr>
      <vt:lpstr>MPI: Point-to-Point Send Modes</vt:lpstr>
      <vt:lpstr>MPI: Point-to-Point Send Modes</vt:lpstr>
      <vt:lpstr>MPI: Deadlock</vt:lpstr>
      <vt:lpstr>MPI: Deadlock</vt:lpstr>
      <vt:lpstr>MPI: Deadlock</vt:lpstr>
      <vt:lpstr>MPI: Combined Send and Receive</vt:lpstr>
      <vt:lpstr>MPI: Combined Send and Receive</vt:lpstr>
      <vt:lpstr>MPI: Message Ordering</vt:lpstr>
      <vt:lpstr>MPI: Non-blocking Calls</vt:lpstr>
      <vt:lpstr>MPI: Non-blocking Calls</vt:lpstr>
      <vt:lpstr>MPI: Waiting for Request Completion</vt:lpstr>
      <vt:lpstr>MPI: Waiting for Request Completion</vt:lpstr>
      <vt:lpstr>MPI: Waiting for Request Completion</vt:lpstr>
      <vt:lpstr>MPI: Waiting for Request Completion</vt:lpstr>
      <vt:lpstr>MPI: Blocking Send and Receive</vt:lpstr>
      <vt:lpstr>MPI: Computation-Communication Overlap </vt:lpstr>
      <vt:lpstr>MPI: Computation-Communication Overlap </vt:lpstr>
      <vt:lpstr>MPI: Deadlock Prevention</vt:lpstr>
      <vt:lpstr>MPI: Deadlock Prevention</vt:lpstr>
      <vt:lpstr>MPI: Deadlock Prevention</vt:lpstr>
      <vt:lpstr>MPI: Test for Request Completion</vt:lpstr>
      <vt:lpstr>MPI: Test for Request Completion</vt:lpstr>
      <vt:lpstr>MPI: Test for Request Completion</vt:lpstr>
      <vt:lpstr>MPI: Test for Request Completion</vt:lpstr>
      <vt:lpstr>MPI: Request Completion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3200</cp:revision>
  <cp:lastPrinted>2021-04-02T04:18:44Z</cp:lastPrinted>
  <dcterms:created xsi:type="dcterms:W3CDTF">2020-08-01T06:16:01Z</dcterms:created>
  <dcterms:modified xsi:type="dcterms:W3CDTF">2021-04-22T17:08:44Z</dcterms:modified>
</cp:coreProperties>
</file>