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6"/>
  </p:notesMasterIdLst>
  <p:sldIdLst>
    <p:sldId id="256" r:id="rId2"/>
    <p:sldId id="305" r:id="rId3"/>
    <p:sldId id="306" r:id="rId4"/>
    <p:sldId id="307" r:id="rId5"/>
    <p:sldId id="308" r:id="rId6"/>
    <p:sldId id="309" r:id="rId7"/>
    <p:sldId id="310" r:id="rId8"/>
    <p:sldId id="311" r:id="rId9"/>
    <p:sldId id="312" r:id="rId10"/>
    <p:sldId id="313" r:id="rId11"/>
    <p:sldId id="314" r:id="rId12"/>
    <p:sldId id="315" r:id="rId13"/>
    <p:sldId id="316" r:id="rId14"/>
    <p:sldId id="317" r:id="rId15"/>
    <p:sldId id="318" r:id="rId16"/>
    <p:sldId id="319" r:id="rId17"/>
    <p:sldId id="320" r:id="rId18"/>
    <p:sldId id="321" r:id="rId19"/>
    <p:sldId id="322" r:id="rId20"/>
    <p:sldId id="323" r:id="rId21"/>
    <p:sldId id="324" r:id="rId22"/>
    <p:sldId id="325" r:id="rId23"/>
    <p:sldId id="326" r:id="rId24"/>
    <p:sldId id="327" r:id="rId25"/>
    <p:sldId id="328" r:id="rId26"/>
    <p:sldId id="329" r:id="rId27"/>
    <p:sldId id="330" r:id="rId28"/>
    <p:sldId id="331" r:id="rId29"/>
    <p:sldId id="332" r:id="rId30"/>
    <p:sldId id="333" r:id="rId31"/>
    <p:sldId id="350" r:id="rId32"/>
    <p:sldId id="351" r:id="rId33"/>
    <p:sldId id="352" r:id="rId34"/>
    <p:sldId id="353" r:id="rId35"/>
    <p:sldId id="354" r:id="rId36"/>
    <p:sldId id="355" r:id="rId37"/>
    <p:sldId id="356" r:id="rId38"/>
    <p:sldId id="334" r:id="rId39"/>
    <p:sldId id="335" r:id="rId40"/>
    <p:sldId id="336" r:id="rId41"/>
    <p:sldId id="337" r:id="rId42"/>
    <p:sldId id="338" r:id="rId43"/>
    <p:sldId id="339" r:id="rId44"/>
    <p:sldId id="340" r:id="rId45"/>
    <p:sldId id="341" r:id="rId46"/>
    <p:sldId id="342" r:id="rId47"/>
    <p:sldId id="343" r:id="rId48"/>
    <p:sldId id="344" r:id="rId49"/>
    <p:sldId id="345" r:id="rId50"/>
    <p:sldId id="346" r:id="rId51"/>
    <p:sldId id="347" r:id="rId52"/>
    <p:sldId id="349" r:id="rId53"/>
    <p:sldId id="348" r:id="rId54"/>
    <p:sldId id="357" r:id="rId5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Ekkapot Charoenwanit" initials="EC" lastIdx="1" clrIdx="0">
    <p:extLst>
      <p:ext uri="{19B8F6BF-5375-455C-9EA6-DF929625EA0E}">
        <p15:presenceInfo xmlns:p15="http://schemas.microsoft.com/office/powerpoint/2012/main" userId="b2b041a1871b1c3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commentAuthors" Target="commentAuthor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CB48AD5-CDAE-4B7B-B49D-6DB81FF5A179}" type="datetimeFigureOut">
              <a:rPr lang="en-US" smtClean="0"/>
              <a:t>2/16/2021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220F5B-E185-4480-8B7D-C6E755DC94A0}" type="slidenum">
              <a:rPr lang="en-US" smtClean="0"/>
              <a:t>‹#›</a:t>
            </a:fld>
            <a:endParaRPr lang="en-US"/>
          </a:p>
        </p:txBody>
      </p:sp>
    </p:spTree>
    <p:extLst>
      <p:ext uri="{BB962C8B-B14F-4D97-AF65-F5344CB8AC3E}">
        <p14:creationId xmlns:p14="http://schemas.microsoft.com/office/powerpoint/2010/main" val="7230406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B83C5B-AFCB-43D4-92D9-64A8C31AEB1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84E1FE6-3A77-46D2-B577-61915542F13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EEB1CE1-AB5B-46D7-9B4D-DED14BFC375C}"/>
              </a:ext>
            </a:extLst>
          </p:cNvPr>
          <p:cNvSpPr>
            <a:spLocks noGrp="1"/>
          </p:cNvSpPr>
          <p:nvPr>
            <p:ph type="dt" sz="half" idx="10"/>
          </p:nvPr>
        </p:nvSpPr>
        <p:spPr/>
        <p:txBody>
          <a:bodyPr/>
          <a:lstStyle/>
          <a:p>
            <a:fld id="{C4959B56-7D6D-462F-B061-93C9E323EE8A}" type="datetimeFigureOut">
              <a:rPr lang="en-US" smtClean="0"/>
              <a:t>2/16/2021</a:t>
            </a:fld>
            <a:endParaRPr lang="en-US"/>
          </a:p>
        </p:txBody>
      </p:sp>
      <p:sp>
        <p:nvSpPr>
          <p:cNvPr id="5" name="Footer Placeholder 4">
            <a:extLst>
              <a:ext uri="{FF2B5EF4-FFF2-40B4-BE49-F238E27FC236}">
                <a16:creationId xmlns:a16="http://schemas.microsoft.com/office/drawing/2014/main" id="{48FAF585-55D3-4F7D-92A5-7E4E21A6A8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97954B-6FCD-42E0-9BE1-53A1FE3B0250}"/>
              </a:ext>
            </a:extLst>
          </p:cNvPr>
          <p:cNvSpPr>
            <a:spLocks noGrp="1"/>
          </p:cNvSpPr>
          <p:nvPr>
            <p:ph type="sldNum" sz="quarter" idx="12"/>
          </p:nvPr>
        </p:nvSpPr>
        <p:spPr/>
        <p:txBody>
          <a:bodyPr/>
          <a:lstStyle/>
          <a:p>
            <a:fld id="{6AB8BFC5-1250-44A8-A04A-0385187222BE}" type="slidenum">
              <a:rPr lang="en-US" smtClean="0"/>
              <a:t>‹#›</a:t>
            </a:fld>
            <a:endParaRPr lang="en-US"/>
          </a:p>
        </p:txBody>
      </p:sp>
    </p:spTree>
    <p:extLst>
      <p:ext uri="{BB962C8B-B14F-4D97-AF65-F5344CB8AC3E}">
        <p14:creationId xmlns:p14="http://schemas.microsoft.com/office/powerpoint/2010/main" val="36352934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64804-6BAD-4914-B88F-04807C2BE2B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84E1CEA-FFAF-431B-9C3C-CAD578DDCCB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E60351-9129-47AD-A0B7-04FF470E0758}"/>
              </a:ext>
            </a:extLst>
          </p:cNvPr>
          <p:cNvSpPr>
            <a:spLocks noGrp="1"/>
          </p:cNvSpPr>
          <p:nvPr>
            <p:ph type="dt" sz="half" idx="10"/>
          </p:nvPr>
        </p:nvSpPr>
        <p:spPr/>
        <p:txBody>
          <a:bodyPr/>
          <a:lstStyle/>
          <a:p>
            <a:fld id="{C4959B56-7D6D-462F-B061-93C9E323EE8A}" type="datetimeFigureOut">
              <a:rPr lang="en-US" smtClean="0"/>
              <a:t>2/16/2021</a:t>
            </a:fld>
            <a:endParaRPr lang="en-US"/>
          </a:p>
        </p:txBody>
      </p:sp>
      <p:sp>
        <p:nvSpPr>
          <p:cNvPr id="5" name="Footer Placeholder 4">
            <a:extLst>
              <a:ext uri="{FF2B5EF4-FFF2-40B4-BE49-F238E27FC236}">
                <a16:creationId xmlns:a16="http://schemas.microsoft.com/office/drawing/2014/main" id="{26C5DC78-C60B-4C87-932D-D1DAB6E572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68AABC-B7F2-4848-AD55-2202A5837450}"/>
              </a:ext>
            </a:extLst>
          </p:cNvPr>
          <p:cNvSpPr>
            <a:spLocks noGrp="1"/>
          </p:cNvSpPr>
          <p:nvPr>
            <p:ph type="sldNum" sz="quarter" idx="12"/>
          </p:nvPr>
        </p:nvSpPr>
        <p:spPr/>
        <p:txBody>
          <a:bodyPr/>
          <a:lstStyle/>
          <a:p>
            <a:fld id="{6AB8BFC5-1250-44A8-A04A-0385187222BE}" type="slidenum">
              <a:rPr lang="en-US" smtClean="0"/>
              <a:t>‹#›</a:t>
            </a:fld>
            <a:endParaRPr lang="en-US"/>
          </a:p>
        </p:txBody>
      </p:sp>
    </p:spTree>
    <p:extLst>
      <p:ext uri="{BB962C8B-B14F-4D97-AF65-F5344CB8AC3E}">
        <p14:creationId xmlns:p14="http://schemas.microsoft.com/office/powerpoint/2010/main" val="22340852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C18168B-1E7B-4CF2-964B-646ECBB8D72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BCAED3C-FC3B-4427-BF71-056C427649D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402A27-CC2C-45ED-B3AC-3969C47EC4A5}"/>
              </a:ext>
            </a:extLst>
          </p:cNvPr>
          <p:cNvSpPr>
            <a:spLocks noGrp="1"/>
          </p:cNvSpPr>
          <p:nvPr>
            <p:ph type="dt" sz="half" idx="10"/>
          </p:nvPr>
        </p:nvSpPr>
        <p:spPr/>
        <p:txBody>
          <a:bodyPr/>
          <a:lstStyle/>
          <a:p>
            <a:fld id="{C4959B56-7D6D-462F-B061-93C9E323EE8A}" type="datetimeFigureOut">
              <a:rPr lang="en-US" smtClean="0"/>
              <a:t>2/16/2021</a:t>
            </a:fld>
            <a:endParaRPr lang="en-US"/>
          </a:p>
        </p:txBody>
      </p:sp>
      <p:sp>
        <p:nvSpPr>
          <p:cNvPr id="5" name="Footer Placeholder 4">
            <a:extLst>
              <a:ext uri="{FF2B5EF4-FFF2-40B4-BE49-F238E27FC236}">
                <a16:creationId xmlns:a16="http://schemas.microsoft.com/office/drawing/2014/main" id="{42E68B0C-F958-4212-9E5E-ABD021FF4D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840623-DB97-4EA6-B69F-493D7EC6DDC3}"/>
              </a:ext>
            </a:extLst>
          </p:cNvPr>
          <p:cNvSpPr>
            <a:spLocks noGrp="1"/>
          </p:cNvSpPr>
          <p:nvPr>
            <p:ph type="sldNum" sz="quarter" idx="12"/>
          </p:nvPr>
        </p:nvSpPr>
        <p:spPr/>
        <p:txBody>
          <a:bodyPr/>
          <a:lstStyle/>
          <a:p>
            <a:fld id="{6AB8BFC5-1250-44A8-A04A-0385187222BE}" type="slidenum">
              <a:rPr lang="en-US" smtClean="0"/>
              <a:t>‹#›</a:t>
            </a:fld>
            <a:endParaRPr lang="en-US"/>
          </a:p>
        </p:txBody>
      </p:sp>
    </p:spTree>
    <p:extLst>
      <p:ext uri="{BB962C8B-B14F-4D97-AF65-F5344CB8AC3E}">
        <p14:creationId xmlns:p14="http://schemas.microsoft.com/office/powerpoint/2010/main" val="26923526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3B4AB-17EE-484A-855D-B6C4F6C9A09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2CBDD47-C839-4119-88CA-D7101180E48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C0048E2-79E3-419F-87F5-8912BB988EB8}"/>
              </a:ext>
            </a:extLst>
          </p:cNvPr>
          <p:cNvSpPr>
            <a:spLocks noGrp="1"/>
          </p:cNvSpPr>
          <p:nvPr>
            <p:ph type="dt" sz="half" idx="10"/>
          </p:nvPr>
        </p:nvSpPr>
        <p:spPr/>
        <p:txBody>
          <a:bodyPr/>
          <a:lstStyle/>
          <a:p>
            <a:fld id="{C4959B56-7D6D-462F-B061-93C9E323EE8A}" type="datetimeFigureOut">
              <a:rPr lang="en-US" smtClean="0"/>
              <a:t>2/16/2021</a:t>
            </a:fld>
            <a:endParaRPr lang="en-US"/>
          </a:p>
        </p:txBody>
      </p:sp>
      <p:sp>
        <p:nvSpPr>
          <p:cNvPr id="5" name="Footer Placeholder 4">
            <a:extLst>
              <a:ext uri="{FF2B5EF4-FFF2-40B4-BE49-F238E27FC236}">
                <a16:creationId xmlns:a16="http://schemas.microsoft.com/office/drawing/2014/main" id="{DB11C7C3-A566-4B66-A0B3-101E520AB5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83C4C1D-3AA4-4498-B551-16140AA25646}"/>
              </a:ext>
            </a:extLst>
          </p:cNvPr>
          <p:cNvSpPr>
            <a:spLocks noGrp="1"/>
          </p:cNvSpPr>
          <p:nvPr>
            <p:ph type="sldNum" sz="quarter" idx="12"/>
          </p:nvPr>
        </p:nvSpPr>
        <p:spPr/>
        <p:txBody>
          <a:bodyPr/>
          <a:lstStyle/>
          <a:p>
            <a:fld id="{6AB8BFC5-1250-44A8-A04A-0385187222BE}" type="slidenum">
              <a:rPr lang="en-US" smtClean="0"/>
              <a:t>‹#›</a:t>
            </a:fld>
            <a:endParaRPr lang="en-US"/>
          </a:p>
        </p:txBody>
      </p:sp>
    </p:spTree>
    <p:extLst>
      <p:ext uri="{BB962C8B-B14F-4D97-AF65-F5344CB8AC3E}">
        <p14:creationId xmlns:p14="http://schemas.microsoft.com/office/powerpoint/2010/main" val="29041038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117C97-5C42-49A2-956F-67C5D426106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AE718F3-E861-479A-B011-B416E5C3E2D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1DD2108-6F51-4778-8E67-8EB60932BDA8}"/>
              </a:ext>
            </a:extLst>
          </p:cNvPr>
          <p:cNvSpPr>
            <a:spLocks noGrp="1"/>
          </p:cNvSpPr>
          <p:nvPr>
            <p:ph type="dt" sz="half" idx="10"/>
          </p:nvPr>
        </p:nvSpPr>
        <p:spPr/>
        <p:txBody>
          <a:bodyPr/>
          <a:lstStyle/>
          <a:p>
            <a:fld id="{C4959B56-7D6D-462F-B061-93C9E323EE8A}" type="datetimeFigureOut">
              <a:rPr lang="en-US" smtClean="0"/>
              <a:t>2/16/2021</a:t>
            </a:fld>
            <a:endParaRPr lang="en-US"/>
          </a:p>
        </p:txBody>
      </p:sp>
      <p:sp>
        <p:nvSpPr>
          <p:cNvPr id="5" name="Footer Placeholder 4">
            <a:extLst>
              <a:ext uri="{FF2B5EF4-FFF2-40B4-BE49-F238E27FC236}">
                <a16:creationId xmlns:a16="http://schemas.microsoft.com/office/drawing/2014/main" id="{3DEA00AA-1985-45AB-A4A0-D3728D1864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DB61326-9172-4984-AAFB-441BA7F4F833}"/>
              </a:ext>
            </a:extLst>
          </p:cNvPr>
          <p:cNvSpPr>
            <a:spLocks noGrp="1"/>
          </p:cNvSpPr>
          <p:nvPr>
            <p:ph type="sldNum" sz="quarter" idx="12"/>
          </p:nvPr>
        </p:nvSpPr>
        <p:spPr/>
        <p:txBody>
          <a:bodyPr/>
          <a:lstStyle/>
          <a:p>
            <a:fld id="{6AB8BFC5-1250-44A8-A04A-0385187222BE}" type="slidenum">
              <a:rPr lang="en-US" smtClean="0"/>
              <a:t>‹#›</a:t>
            </a:fld>
            <a:endParaRPr lang="en-US"/>
          </a:p>
        </p:txBody>
      </p:sp>
    </p:spTree>
    <p:extLst>
      <p:ext uri="{BB962C8B-B14F-4D97-AF65-F5344CB8AC3E}">
        <p14:creationId xmlns:p14="http://schemas.microsoft.com/office/powerpoint/2010/main" val="11854386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9E8E81-CA93-43BA-84BC-305119BA8EB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44F4DFF-6237-45C1-A655-68709EBC4B3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FA516AC-E975-41E1-8FCF-630EA2498A4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681D79B-7F16-451A-B308-63238E56DEE7}"/>
              </a:ext>
            </a:extLst>
          </p:cNvPr>
          <p:cNvSpPr>
            <a:spLocks noGrp="1"/>
          </p:cNvSpPr>
          <p:nvPr>
            <p:ph type="dt" sz="half" idx="10"/>
          </p:nvPr>
        </p:nvSpPr>
        <p:spPr/>
        <p:txBody>
          <a:bodyPr/>
          <a:lstStyle/>
          <a:p>
            <a:fld id="{C4959B56-7D6D-462F-B061-93C9E323EE8A}" type="datetimeFigureOut">
              <a:rPr lang="en-US" smtClean="0"/>
              <a:t>2/16/2021</a:t>
            </a:fld>
            <a:endParaRPr lang="en-US"/>
          </a:p>
        </p:txBody>
      </p:sp>
      <p:sp>
        <p:nvSpPr>
          <p:cNvPr id="6" name="Footer Placeholder 5">
            <a:extLst>
              <a:ext uri="{FF2B5EF4-FFF2-40B4-BE49-F238E27FC236}">
                <a16:creationId xmlns:a16="http://schemas.microsoft.com/office/drawing/2014/main" id="{765489AA-97B1-443B-9FDE-37F5EE3B967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7E258D4-FF0F-47FB-9BFD-41A07812D59A}"/>
              </a:ext>
            </a:extLst>
          </p:cNvPr>
          <p:cNvSpPr>
            <a:spLocks noGrp="1"/>
          </p:cNvSpPr>
          <p:nvPr>
            <p:ph type="sldNum" sz="quarter" idx="12"/>
          </p:nvPr>
        </p:nvSpPr>
        <p:spPr/>
        <p:txBody>
          <a:bodyPr/>
          <a:lstStyle/>
          <a:p>
            <a:fld id="{6AB8BFC5-1250-44A8-A04A-0385187222BE}" type="slidenum">
              <a:rPr lang="en-US" smtClean="0"/>
              <a:t>‹#›</a:t>
            </a:fld>
            <a:endParaRPr lang="en-US"/>
          </a:p>
        </p:txBody>
      </p:sp>
    </p:spTree>
    <p:extLst>
      <p:ext uri="{BB962C8B-B14F-4D97-AF65-F5344CB8AC3E}">
        <p14:creationId xmlns:p14="http://schemas.microsoft.com/office/powerpoint/2010/main" val="6293724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EE922D-BE8E-45EC-AC72-D9D7E5332F5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A48A1C9-447B-48DD-8FE1-26A9F835E5C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4AB9F55-D38B-424A-8E96-504BD8E11E6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4D156AF-6535-4985-ABCB-BEAD4CC2A29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6618301-17DD-4337-9EB1-1E03A628C62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CAAED4B-60EE-4BE3-8672-8D3C3F67F135}"/>
              </a:ext>
            </a:extLst>
          </p:cNvPr>
          <p:cNvSpPr>
            <a:spLocks noGrp="1"/>
          </p:cNvSpPr>
          <p:nvPr>
            <p:ph type="dt" sz="half" idx="10"/>
          </p:nvPr>
        </p:nvSpPr>
        <p:spPr/>
        <p:txBody>
          <a:bodyPr/>
          <a:lstStyle/>
          <a:p>
            <a:fld id="{C4959B56-7D6D-462F-B061-93C9E323EE8A}" type="datetimeFigureOut">
              <a:rPr lang="en-US" smtClean="0"/>
              <a:t>2/16/2021</a:t>
            </a:fld>
            <a:endParaRPr lang="en-US"/>
          </a:p>
        </p:txBody>
      </p:sp>
      <p:sp>
        <p:nvSpPr>
          <p:cNvPr id="8" name="Footer Placeholder 7">
            <a:extLst>
              <a:ext uri="{FF2B5EF4-FFF2-40B4-BE49-F238E27FC236}">
                <a16:creationId xmlns:a16="http://schemas.microsoft.com/office/drawing/2014/main" id="{ED7EC449-912B-4031-91A1-13CB46ABAC7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0B44E91-EAC6-4E6A-B4A7-939BC274B506}"/>
              </a:ext>
            </a:extLst>
          </p:cNvPr>
          <p:cNvSpPr>
            <a:spLocks noGrp="1"/>
          </p:cNvSpPr>
          <p:nvPr>
            <p:ph type="sldNum" sz="quarter" idx="12"/>
          </p:nvPr>
        </p:nvSpPr>
        <p:spPr/>
        <p:txBody>
          <a:bodyPr/>
          <a:lstStyle/>
          <a:p>
            <a:fld id="{6AB8BFC5-1250-44A8-A04A-0385187222BE}" type="slidenum">
              <a:rPr lang="en-US" smtClean="0"/>
              <a:t>‹#›</a:t>
            </a:fld>
            <a:endParaRPr lang="en-US"/>
          </a:p>
        </p:txBody>
      </p:sp>
    </p:spTree>
    <p:extLst>
      <p:ext uri="{BB962C8B-B14F-4D97-AF65-F5344CB8AC3E}">
        <p14:creationId xmlns:p14="http://schemas.microsoft.com/office/powerpoint/2010/main" val="17096816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74392-D6B2-4CA3-A885-B02A42D2398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11948EE-9461-43E1-BA2D-42A91BF0C657}"/>
              </a:ext>
            </a:extLst>
          </p:cNvPr>
          <p:cNvSpPr>
            <a:spLocks noGrp="1"/>
          </p:cNvSpPr>
          <p:nvPr>
            <p:ph type="dt" sz="half" idx="10"/>
          </p:nvPr>
        </p:nvSpPr>
        <p:spPr/>
        <p:txBody>
          <a:bodyPr/>
          <a:lstStyle/>
          <a:p>
            <a:fld id="{C4959B56-7D6D-462F-B061-93C9E323EE8A}" type="datetimeFigureOut">
              <a:rPr lang="en-US" smtClean="0"/>
              <a:t>2/16/2021</a:t>
            </a:fld>
            <a:endParaRPr lang="en-US"/>
          </a:p>
        </p:txBody>
      </p:sp>
      <p:sp>
        <p:nvSpPr>
          <p:cNvPr id="4" name="Footer Placeholder 3">
            <a:extLst>
              <a:ext uri="{FF2B5EF4-FFF2-40B4-BE49-F238E27FC236}">
                <a16:creationId xmlns:a16="http://schemas.microsoft.com/office/drawing/2014/main" id="{51E166B0-EAAA-4321-BADB-C3A888BE3C7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C072789-241F-4DCF-8CDE-9A0C9872F037}"/>
              </a:ext>
            </a:extLst>
          </p:cNvPr>
          <p:cNvSpPr>
            <a:spLocks noGrp="1"/>
          </p:cNvSpPr>
          <p:nvPr>
            <p:ph type="sldNum" sz="quarter" idx="12"/>
          </p:nvPr>
        </p:nvSpPr>
        <p:spPr/>
        <p:txBody>
          <a:bodyPr/>
          <a:lstStyle/>
          <a:p>
            <a:fld id="{6AB8BFC5-1250-44A8-A04A-0385187222BE}" type="slidenum">
              <a:rPr lang="en-US" smtClean="0"/>
              <a:t>‹#›</a:t>
            </a:fld>
            <a:endParaRPr lang="en-US"/>
          </a:p>
        </p:txBody>
      </p:sp>
    </p:spTree>
    <p:extLst>
      <p:ext uri="{BB962C8B-B14F-4D97-AF65-F5344CB8AC3E}">
        <p14:creationId xmlns:p14="http://schemas.microsoft.com/office/powerpoint/2010/main" val="26034215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5CC5DA5-08E7-46CF-B3C5-A90AA50FBB38}"/>
              </a:ext>
            </a:extLst>
          </p:cNvPr>
          <p:cNvSpPr>
            <a:spLocks noGrp="1"/>
          </p:cNvSpPr>
          <p:nvPr>
            <p:ph type="dt" sz="half" idx="10"/>
          </p:nvPr>
        </p:nvSpPr>
        <p:spPr/>
        <p:txBody>
          <a:bodyPr/>
          <a:lstStyle/>
          <a:p>
            <a:fld id="{C4959B56-7D6D-462F-B061-93C9E323EE8A}" type="datetimeFigureOut">
              <a:rPr lang="en-US" smtClean="0"/>
              <a:t>2/16/2021</a:t>
            </a:fld>
            <a:endParaRPr lang="en-US"/>
          </a:p>
        </p:txBody>
      </p:sp>
      <p:sp>
        <p:nvSpPr>
          <p:cNvPr id="3" name="Footer Placeholder 2">
            <a:extLst>
              <a:ext uri="{FF2B5EF4-FFF2-40B4-BE49-F238E27FC236}">
                <a16:creationId xmlns:a16="http://schemas.microsoft.com/office/drawing/2014/main" id="{FC62B830-A1FA-4458-A422-C824BFCE721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73B267F-63B1-4C81-B81A-A0C530BEDF02}"/>
              </a:ext>
            </a:extLst>
          </p:cNvPr>
          <p:cNvSpPr>
            <a:spLocks noGrp="1"/>
          </p:cNvSpPr>
          <p:nvPr>
            <p:ph type="sldNum" sz="quarter" idx="12"/>
          </p:nvPr>
        </p:nvSpPr>
        <p:spPr/>
        <p:txBody>
          <a:bodyPr/>
          <a:lstStyle/>
          <a:p>
            <a:fld id="{6AB8BFC5-1250-44A8-A04A-0385187222BE}" type="slidenum">
              <a:rPr lang="en-US" smtClean="0"/>
              <a:t>‹#›</a:t>
            </a:fld>
            <a:endParaRPr lang="en-US"/>
          </a:p>
        </p:txBody>
      </p:sp>
    </p:spTree>
    <p:extLst>
      <p:ext uri="{BB962C8B-B14F-4D97-AF65-F5344CB8AC3E}">
        <p14:creationId xmlns:p14="http://schemas.microsoft.com/office/powerpoint/2010/main" val="32312990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69C87-AFA1-4D66-8351-7FF849C163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E323CF7-102C-4037-B075-5D4CD5B444E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CF7103A-97FB-4024-9A25-D7B88C5418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315D0FA-8AE9-4B4C-9011-B4DEB85D5295}"/>
              </a:ext>
            </a:extLst>
          </p:cNvPr>
          <p:cNvSpPr>
            <a:spLocks noGrp="1"/>
          </p:cNvSpPr>
          <p:nvPr>
            <p:ph type="dt" sz="half" idx="10"/>
          </p:nvPr>
        </p:nvSpPr>
        <p:spPr/>
        <p:txBody>
          <a:bodyPr/>
          <a:lstStyle/>
          <a:p>
            <a:fld id="{C4959B56-7D6D-462F-B061-93C9E323EE8A}" type="datetimeFigureOut">
              <a:rPr lang="en-US" smtClean="0"/>
              <a:t>2/16/2021</a:t>
            </a:fld>
            <a:endParaRPr lang="en-US"/>
          </a:p>
        </p:txBody>
      </p:sp>
      <p:sp>
        <p:nvSpPr>
          <p:cNvPr id="6" name="Footer Placeholder 5">
            <a:extLst>
              <a:ext uri="{FF2B5EF4-FFF2-40B4-BE49-F238E27FC236}">
                <a16:creationId xmlns:a16="http://schemas.microsoft.com/office/drawing/2014/main" id="{27D7EE15-4E6F-462D-9DDE-65E34DD7435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19B0D07-7FD0-495F-8897-0F17ABCF28D4}"/>
              </a:ext>
            </a:extLst>
          </p:cNvPr>
          <p:cNvSpPr>
            <a:spLocks noGrp="1"/>
          </p:cNvSpPr>
          <p:nvPr>
            <p:ph type="sldNum" sz="quarter" idx="12"/>
          </p:nvPr>
        </p:nvSpPr>
        <p:spPr/>
        <p:txBody>
          <a:bodyPr/>
          <a:lstStyle/>
          <a:p>
            <a:fld id="{6AB8BFC5-1250-44A8-A04A-0385187222BE}" type="slidenum">
              <a:rPr lang="en-US" smtClean="0"/>
              <a:t>‹#›</a:t>
            </a:fld>
            <a:endParaRPr lang="en-US"/>
          </a:p>
        </p:txBody>
      </p:sp>
    </p:spTree>
    <p:extLst>
      <p:ext uri="{BB962C8B-B14F-4D97-AF65-F5344CB8AC3E}">
        <p14:creationId xmlns:p14="http://schemas.microsoft.com/office/powerpoint/2010/main" val="5320590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63EF9B-8949-49E7-B779-C5ABC656A8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C141B8D-CE92-49F6-AE34-00CAEFAE0B3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4B7BC76-B587-42D9-8773-94794F598EE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8A64705-B642-413A-9D12-EA96EB5F012A}"/>
              </a:ext>
            </a:extLst>
          </p:cNvPr>
          <p:cNvSpPr>
            <a:spLocks noGrp="1"/>
          </p:cNvSpPr>
          <p:nvPr>
            <p:ph type="dt" sz="half" idx="10"/>
          </p:nvPr>
        </p:nvSpPr>
        <p:spPr/>
        <p:txBody>
          <a:bodyPr/>
          <a:lstStyle/>
          <a:p>
            <a:fld id="{C4959B56-7D6D-462F-B061-93C9E323EE8A}" type="datetimeFigureOut">
              <a:rPr lang="en-US" smtClean="0"/>
              <a:t>2/16/2021</a:t>
            </a:fld>
            <a:endParaRPr lang="en-US"/>
          </a:p>
        </p:txBody>
      </p:sp>
      <p:sp>
        <p:nvSpPr>
          <p:cNvPr id="6" name="Footer Placeholder 5">
            <a:extLst>
              <a:ext uri="{FF2B5EF4-FFF2-40B4-BE49-F238E27FC236}">
                <a16:creationId xmlns:a16="http://schemas.microsoft.com/office/drawing/2014/main" id="{12D87C4D-FBB3-46C7-A0B5-3E96E0911AD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F13BC3-D365-427E-800A-771F3742B972}"/>
              </a:ext>
            </a:extLst>
          </p:cNvPr>
          <p:cNvSpPr>
            <a:spLocks noGrp="1"/>
          </p:cNvSpPr>
          <p:nvPr>
            <p:ph type="sldNum" sz="quarter" idx="12"/>
          </p:nvPr>
        </p:nvSpPr>
        <p:spPr/>
        <p:txBody>
          <a:bodyPr/>
          <a:lstStyle/>
          <a:p>
            <a:fld id="{6AB8BFC5-1250-44A8-A04A-0385187222BE}" type="slidenum">
              <a:rPr lang="en-US" smtClean="0"/>
              <a:t>‹#›</a:t>
            </a:fld>
            <a:endParaRPr lang="en-US"/>
          </a:p>
        </p:txBody>
      </p:sp>
    </p:spTree>
    <p:extLst>
      <p:ext uri="{BB962C8B-B14F-4D97-AF65-F5344CB8AC3E}">
        <p14:creationId xmlns:p14="http://schemas.microsoft.com/office/powerpoint/2010/main" val="30381924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48ECFBA-B907-4CB0-8FFD-5226BB8873E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0889BC5-3E09-4D17-ACC3-9874FBCF14C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10A5ED-84AA-422C-89F1-3231724B11D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4959B56-7D6D-462F-B061-93C9E323EE8A}" type="datetimeFigureOut">
              <a:rPr lang="en-US" smtClean="0"/>
              <a:t>2/16/2021</a:t>
            </a:fld>
            <a:endParaRPr lang="en-US"/>
          </a:p>
        </p:txBody>
      </p:sp>
      <p:sp>
        <p:nvSpPr>
          <p:cNvPr id="5" name="Footer Placeholder 4">
            <a:extLst>
              <a:ext uri="{FF2B5EF4-FFF2-40B4-BE49-F238E27FC236}">
                <a16:creationId xmlns:a16="http://schemas.microsoft.com/office/drawing/2014/main" id="{CFEF9284-3472-4422-9A05-1D9A785DC7B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DD65B3F-5F0B-4EAA-B2CB-DB40014472A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AB8BFC5-1250-44A8-A04A-0385187222BE}" type="slidenum">
              <a:rPr lang="en-US" smtClean="0"/>
              <a:t>‹#›</a:t>
            </a:fld>
            <a:endParaRPr lang="en-US"/>
          </a:p>
        </p:txBody>
      </p:sp>
    </p:spTree>
    <p:extLst>
      <p:ext uri="{BB962C8B-B14F-4D97-AF65-F5344CB8AC3E}">
        <p14:creationId xmlns:p14="http://schemas.microsoft.com/office/powerpoint/2010/main" val="39767229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7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FFAC2B-F4CA-4E33-8BEF-3CDE6E00DA54}"/>
              </a:ext>
            </a:extLst>
          </p:cNvPr>
          <p:cNvSpPr>
            <a:spLocks noGrp="1"/>
          </p:cNvSpPr>
          <p:nvPr>
            <p:ph type="ctrTitle"/>
          </p:nvPr>
        </p:nvSpPr>
        <p:spPr>
          <a:xfrm>
            <a:off x="1524000" y="406400"/>
            <a:ext cx="9144000" cy="2387600"/>
          </a:xfrm>
        </p:spPr>
        <p:txBody>
          <a:bodyPr>
            <a:normAutofit/>
          </a:bodyPr>
          <a:lstStyle/>
          <a:p>
            <a:r>
              <a:rPr lang="en-US" sz="7200" dirty="0">
                <a:solidFill>
                  <a:schemeClr val="accent1"/>
                </a:solidFill>
                <a:latin typeface="+mn-lt"/>
              </a:rPr>
              <a:t>Parallel Computing</a:t>
            </a:r>
          </a:p>
        </p:txBody>
      </p:sp>
      <p:sp>
        <p:nvSpPr>
          <p:cNvPr id="3" name="Subtitle 2">
            <a:extLst>
              <a:ext uri="{FF2B5EF4-FFF2-40B4-BE49-F238E27FC236}">
                <a16:creationId xmlns:a16="http://schemas.microsoft.com/office/drawing/2014/main" id="{808FCECD-EE13-4977-9D8B-EA853689BE7C}"/>
              </a:ext>
            </a:extLst>
          </p:cNvPr>
          <p:cNvSpPr>
            <a:spLocks noGrp="1"/>
          </p:cNvSpPr>
          <p:nvPr>
            <p:ph type="subTitle" idx="1"/>
          </p:nvPr>
        </p:nvSpPr>
        <p:spPr>
          <a:xfrm>
            <a:off x="1524000" y="3602038"/>
            <a:ext cx="9144000" cy="2849562"/>
          </a:xfrm>
        </p:spPr>
        <p:txBody>
          <a:bodyPr>
            <a:normAutofit fontScale="92500" lnSpcReduction="10000"/>
          </a:bodyPr>
          <a:lstStyle/>
          <a:p>
            <a:endParaRPr lang="en-US" dirty="0"/>
          </a:p>
          <a:p>
            <a:r>
              <a:rPr lang="en-US" sz="3000" dirty="0">
                <a:solidFill>
                  <a:schemeClr val="accent2"/>
                </a:solidFill>
              </a:rPr>
              <a:t>Ekkapot Charoenwanit</a:t>
            </a:r>
          </a:p>
          <a:p>
            <a:endParaRPr lang="en-US" dirty="0">
              <a:solidFill>
                <a:schemeClr val="accent2"/>
              </a:solidFill>
            </a:endParaRPr>
          </a:p>
          <a:p>
            <a:r>
              <a:rPr lang="en-US" sz="3000" dirty="0">
                <a:solidFill>
                  <a:schemeClr val="accent1"/>
                </a:solidFill>
              </a:rPr>
              <a:t>Software Systems Engineering</a:t>
            </a:r>
          </a:p>
          <a:p>
            <a:r>
              <a:rPr lang="en-US" sz="3000" dirty="0">
                <a:solidFill>
                  <a:schemeClr val="accent1"/>
                </a:solidFill>
              </a:rPr>
              <a:t>TGGS</a:t>
            </a:r>
          </a:p>
          <a:p>
            <a:r>
              <a:rPr lang="en-US" sz="3000" dirty="0">
                <a:solidFill>
                  <a:schemeClr val="accent1"/>
                </a:solidFill>
              </a:rPr>
              <a:t>KMUTNB</a:t>
            </a:r>
          </a:p>
        </p:txBody>
      </p:sp>
    </p:spTree>
    <p:extLst>
      <p:ext uri="{BB962C8B-B14F-4D97-AF65-F5344CB8AC3E}">
        <p14:creationId xmlns:p14="http://schemas.microsoft.com/office/powerpoint/2010/main" val="2364621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79F50E-E474-41D5-B0E3-817C25DB5C13}"/>
              </a:ext>
            </a:extLst>
          </p:cNvPr>
          <p:cNvSpPr>
            <a:spLocks noGrp="1"/>
          </p:cNvSpPr>
          <p:nvPr>
            <p:ph type="title"/>
          </p:nvPr>
        </p:nvSpPr>
        <p:spPr/>
        <p:txBody>
          <a:bodyPr/>
          <a:lstStyle/>
          <a:p>
            <a:r>
              <a:rPr lang="en-US" dirty="0">
                <a:solidFill>
                  <a:schemeClr val="accent1"/>
                </a:solidFill>
              </a:rPr>
              <a:t>Performance Analysis: Efficiency</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E01B3B8-C28D-4F12-A872-682115E7B293}"/>
                  </a:ext>
                </a:extLst>
              </p:cNvPr>
              <p:cNvSpPr>
                <a:spLocks noGrp="1"/>
              </p:cNvSpPr>
              <p:nvPr>
                <p:ph idx="1"/>
              </p:nvPr>
            </p:nvSpPr>
            <p:spPr/>
            <p:txBody>
              <a:bodyPr>
                <a:normAutofit fontScale="70000" lnSpcReduction="20000"/>
              </a:bodyPr>
              <a:lstStyle/>
              <a:p>
                <a:pPr marL="0" indent="0">
                  <a:buNone/>
                </a:pPr>
                <a:r>
                  <a:rPr lang="en-US" dirty="0">
                    <a:solidFill>
                      <a:schemeClr val="accent1"/>
                    </a:solidFill>
                  </a:rPr>
                  <a:t>The </a:t>
                </a:r>
                <a:r>
                  <a:rPr lang="en-US" b="1" i="1" dirty="0">
                    <a:solidFill>
                      <a:srgbClr val="FF0000"/>
                    </a:solidFill>
                  </a:rPr>
                  <a:t>efficiency </a:t>
                </a:r>
                <a14:m>
                  <m:oMath xmlns:m="http://schemas.openxmlformats.org/officeDocument/2006/math">
                    <m:r>
                      <a:rPr lang="en-US" b="0" i="1" smtClean="0">
                        <a:solidFill>
                          <a:schemeClr val="tx1"/>
                        </a:solidFill>
                        <a:latin typeface="Cambria Math" panose="02040503050406030204" pitchFamily="18" charset="0"/>
                        <a:ea typeface="Cambria Math" panose="02040503050406030204" pitchFamily="18" charset="0"/>
                      </a:rPr>
                      <m:t>𝜀</m:t>
                    </m:r>
                    <m:r>
                      <a:rPr lang="en-US" b="0" i="1" smtClean="0">
                        <a:solidFill>
                          <a:schemeClr val="tx1"/>
                        </a:solidFill>
                        <a:latin typeface="Cambria Math" panose="02040503050406030204" pitchFamily="18" charset="0"/>
                        <a:ea typeface="Cambria Math" panose="02040503050406030204" pitchFamily="18" charset="0"/>
                      </a:rPr>
                      <m:t>(</m:t>
                    </m:r>
                    <m:r>
                      <a:rPr lang="en-US" b="0" i="1" smtClean="0">
                        <a:solidFill>
                          <a:schemeClr val="tx1"/>
                        </a:solidFill>
                        <a:latin typeface="Cambria Math" panose="02040503050406030204" pitchFamily="18" charset="0"/>
                        <a:ea typeface="Cambria Math" panose="02040503050406030204" pitchFamily="18" charset="0"/>
                      </a:rPr>
                      <m:t>𝑛</m:t>
                    </m:r>
                    <m:r>
                      <a:rPr lang="en-US" b="0" i="1" smtClean="0">
                        <a:solidFill>
                          <a:schemeClr val="tx1"/>
                        </a:solidFill>
                        <a:latin typeface="Cambria Math" panose="02040503050406030204" pitchFamily="18" charset="0"/>
                        <a:ea typeface="Cambria Math" panose="02040503050406030204" pitchFamily="18" charset="0"/>
                      </a:rPr>
                      <m:t>,</m:t>
                    </m:r>
                    <m:r>
                      <a:rPr lang="en-US" b="0" i="1" smtClean="0">
                        <a:solidFill>
                          <a:schemeClr val="tx1"/>
                        </a:solidFill>
                        <a:latin typeface="Cambria Math" panose="02040503050406030204" pitchFamily="18" charset="0"/>
                        <a:ea typeface="Cambria Math" panose="02040503050406030204" pitchFamily="18" charset="0"/>
                      </a:rPr>
                      <m:t>𝑝</m:t>
                    </m:r>
                    <m:r>
                      <a:rPr lang="en-US" b="0" i="1" smtClean="0">
                        <a:solidFill>
                          <a:schemeClr val="tx1"/>
                        </a:solidFill>
                        <a:latin typeface="Cambria Math" panose="02040503050406030204" pitchFamily="18" charset="0"/>
                        <a:ea typeface="Cambria Math" panose="02040503050406030204" pitchFamily="18" charset="0"/>
                      </a:rPr>
                      <m:t>)</m:t>
                    </m:r>
                    <m:r>
                      <a:rPr lang="en-US" b="1" i="1" smtClean="0">
                        <a:solidFill>
                          <a:srgbClr val="FF0000"/>
                        </a:solidFill>
                        <a:latin typeface="Cambria Math" panose="02040503050406030204" pitchFamily="18" charset="0"/>
                        <a:ea typeface="Cambria Math" panose="02040503050406030204" pitchFamily="18" charset="0"/>
                      </a:rPr>
                      <m:t> </m:t>
                    </m:r>
                  </m:oMath>
                </a14:m>
                <a:r>
                  <a:rPr lang="en-US" dirty="0">
                    <a:solidFill>
                      <a:schemeClr val="accent1"/>
                    </a:solidFill>
                  </a:rPr>
                  <a:t>of a parallel program is a </a:t>
                </a:r>
                <a:r>
                  <a:rPr lang="en-US" b="1" i="1" dirty="0">
                    <a:solidFill>
                      <a:srgbClr val="FF0000"/>
                    </a:solidFill>
                  </a:rPr>
                  <a:t>measure of processor utilization</a:t>
                </a:r>
                <a:r>
                  <a:rPr lang="en-US" dirty="0">
                    <a:solidFill>
                      <a:schemeClr val="accent1"/>
                    </a:solidFill>
                  </a:rPr>
                  <a:t>. </a:t>
                </a:r>
              </a:p>
              <a:p>
                <a:pPr marL="0" indent="0">
                  <a:buNone/>
                </a:pPr>
                <a:endParaRPr lang="en-US" dirty="0">
                  <a:solidFill>
                    <a:schemeClr val="accent1"/>
                  </a:solidFill>
                </a:endParaRPr>
              </a:p>
              <a:p>
                <a:pPr lvl="1"/>
                <a:r>
                  <a:rPr lang="en-US" dirty="0">
                    <a:solidFill>
                      <a:schemeClr val="accent1"/>
                    </a:solidFill>
                  </a:rPr>
                  <a:t>In other words, </a:t>
                </a:r>
                <a14:m>
                  <m:oMath xmlns:m="http://schemas.openxmlformats.org/officeDocument/2006/math">
                    <m:r>
                      <a:rPr lang="en-US" b="0" i="0" smtClean="0">
                        <a:latin typeface="Cambria Math" panose="02040503050406030204" pitchFamily="18" charset="0"/>
                        <a:ea typeface="Cambria Math" panose="02040503050406030204" pitchFamily="18" charset="0"/>
                      </a:rPr>
                      <m:t> </m:t>
                    </m:r>
                    <m:r>
                      <a:rPr lang="en-US" i="1">
                        <a:latin typeface="Cambria Math" panose="02040503050406030204" pitchFamily="18" charset="0"/>
                        <a:ea typeface="Cambria Math" panose="02040503050406030204" pitchFamily="18" charset="0"/>
                      </a:rPr>
                      <m:t>𝜀</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𝑛</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𝑝</m:t>
                    </m:r>
                    <m:r>
                      <a:rPr lang="en-US" i="1">
                        <a:latin typeface="Cambria Math" panose="02040503050406030204" pitchFamily="18" charset="0"/>
                        <a:ea typeface="Cambria Math" panose="02040503050406030204" pitchFamily="18" charset="0"/>
                      </a:rPr>
                      <m:t>)</m:t>
                    </m:r>
                  </m:oMath>
                </a14:m>
                <a:r>
                  <a:rPr lang="en-US" dirty="0">
                    <a:solidFill>
                      <a:schemeClr val="accent1"/>
                    </a:solidFill>
                  </a:rPr>
                  <a:t> measures the fraction of time each processor participates in </a:t>
                </a:r>
                <a:r>
                  <a:rPr lang="en-US" b="1" i="1" dirty="0">
                    <a:solidFill>
                      <a:srgbClr val="FF0000"/>
                    </a:solidFill>
                  </a:rPr>
                  <a:t>meaningful </a:t>
                </a:r>
                <a:r>
                  <a:rPr lang="en-US" dirty="0">
                    <a:solidFill>
                      <a:schemeClr val="accent1"/>
                    </a:solidFill>
                  </a:rPr>
                  <a:t>computation.</a:t>
                </a:r>
              </a:p>
              <a:p>
                <a:pPr marL="0" indent="0">
                  <a:buNone/>
                </a:pPr>
                <a:endParaRPr lang="en-US" dirty="0">
                  <a:solidFill>
                    <a:schemeClr val="accent1"/>
                  </a:solidFill>
                </a:endParaRPr>
              </a:p>
              <a:p>
                <a:pPr marL="0" indent="0">
                  <a:buNone/>
                </a:pPr>
                <a:r>
                  <a:rPr lang="en-US" dirty="0">
                    <a:solidFill>
                      <a:schemeClr val="accent1"/>
                    </a:solidFill>
                  </a:rPr>
                  <a:t>We define </a:t>
                </a:r>
                <a:r>
                  <a:rPr lang="en-US" b="1" i="1" dirty="0">
                    <a:solidFill>
                      <a:srgbClr val="FF0000"/>
                    </a:solidFill>
                  </a:rPr>
                  <a:t>efficiency </a:t>
                </a:r>
                <a14:m>
                  <m:oMath xmlns:m="http://schemas.openxmlformats.org/officeDocument/2006/math">
                    <m:r>
                      <a:rPr lang="en-US" i="1">
                        <a:latin typeface="Cambria Math" panose="02040503050406030204" pitchFamily="18" charset="0"/>
                        <a:ea typeface="Cambria Math" panose="02040503050406030204" pitchFamily="18" charset="0"/>
                      </a:rPr>
                      <m:t>𝜀</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𝑛</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𝑝</m:t>
                    </m:r>
                    <m:r>
                      <a:rPr lang="en-US" i="1">
                        <a:latin typeface="Cambria Math" panose="02040503050406030204" pitchFamily="18" charset="0"/>
                        <a:ea typeface="Cambria Math" panose="02040503050406030204" pitchFamily="18" charset="0"/>
                      </a:rPr>
                      <m:t>)</m:t>
                    </m:r>
                  </m:oMath>
                </a14:m>
                <a:r>
                  <a:rPr lang="en-US" dirty="0">
                    <a:solidFill>
                      <a:schemeClr val="accent1"/>
                    </a:solidFill>
                  </a:rPr>
                  <a:t>as the ratio between speedup and the number of processors.</a:t>
                </a:r>
              </a:p>
              <a:p>
                <a:pPr marL="0" indent="0" algn="ctr">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ea typeface="Cambria Math" panose="02040503050406030204" pitchFamily="18" charset="0"/>
                        </a:rPr>
                        <m:t>𝜀</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𝑛</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𝑝</m:t>
                      </m:r>
                      <m:r>
                        <a:rPr lang="en-US" i="1">
                          <a:latin typeface="Cambria Math" panose="02040503050406030204" pitchFamily="18" charset="0"/>
                          <a:ea typeface="Cambria Math" panose="02040503050406030204" pitchFamily="18" charset="0"/>
                        </a:rPr>
                        <m:t>)=</m:t>
                      </m:r>
                      <m:box>
                        <m:boxPr>
                          <m:ctrlPr>
                            <a:rPr lang="en-US" b="0" i="1" smtClean="0">
                              <a:solidFill>
                                <a:schemeClr val="tx1"/>
                              </a:solidFill>
                              <a:latin typeface="Cambria Math" panose="02040503050406030204" pitchFamily="18" charset="0"/>
                            </a:rPr>
                          </m:ctrlPr>
                        </m:boxPr>
                        <m:e>
                          <m:argPr>
                            <m:argSz m:val="-1"/>
                          </m:argPr>
                          <m:f>
                            <m:fPr>
                              <m:ctrlPr>
                                <a:rPr lang="en-US" b="0" i="1" smtClean="0">
                                  <a:solidFill>
                                    <a:schemeClr val="tx1"/>
                                  </a:solidFill>
                                  <a:latin typeface="Cambria Math" panose="02040503050406030204" pitchFamily="18" charset="0"/>
                                </a:rPr>
                              </m:ctrlPr>
                            </m:fPr>
                            <m:num>
                              <m:r>
                                <a:rPr lang="en-US" i="1">
                                  <a:latin typeface="Cambria Math" panose="02040503050406030204" pitchFamily="18" charset="0"/>
                                  <a:ea typeface="Cambria Math" panose="02040503050406030204" pitchFamily="18" charset="0"/>
                                </a:rPr>
                                <m:t>𝜓</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𝑛</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𝑝</m:t>
                              </m:r>
                              <m:r>
                                <a:rPr lang="en-US" b="0" i="1" smtClean="0">
                                  <a:latin typeface="Cambria Math" panose="02040503050406030204" pitchFamily="18" charset="0"/>
                                  <a:ea typeface="Cambria Math" panose="02040503050406030204" pitchFamily="18" charset="0"/>
                                </a:rPr>
                                <m:t>)</m:t>
                              </m:r>
                            </m:num>
                            <m:den>
                              <m:r>
                                <a:rPr lang="en-US" b="0" i="1" smtClean="0">
                                  <a:solidFill>
                                    <a:schemeClr val="tx1"/>
                                  </a:solidFill>
                                  <a:latin typeface="Cambria Math" panose="02040503050406030204" pitchFamily="18" charset="0"/>
                                </a:rPr>
                                <m:t>𝑝</m:t>
                              </m:r>
                            </m:den>
                          </m:f>
                        </m:e>
                      </m:box>
                    </m:oMath>
                  </m:oMathPara>
                </a14:m>
                <a:endParaRPr lang="en-US" dirty="0">
                  <a:solidFill>
                    <a:schemeClr val="accent1"/>
                  </a:solidFill>
                </a:endParaRPr>
              </a:p>
              <a:p>
                <a:pPr marL="0" indent="0">
                  <a:buNone/>
                </a:pPr>
                <a:r>
                  <a:rPr lang="en-US" dirty="0">
                    <a:solidFill>
                      <a:schemeClr val="accent1"/>
                    </a:solidFill>
                  </a:rPr>
                  <a:t>Therefore, </a:t>
                </a:r>
              </a:p>
              <a:p>
                <a:pPr marL="0" indent="0" algn="ctr">
                  <a:buNone/>
                </a:pPr>
                <a:r>
                  <a:rPr lang="en-US" dirty="0">
                    <a:solidFill>
                      <a:schemeClr val="accent1"/>
                    </a:solidFill>
                  </a:rPr>
                  <a:t>	</a:t>
                </a:r>
                <a14:m>
                  <m:oMath xmlns:m="http://schemas.openxmlformats.org/officeDocument/2006/math">
                    <m:r>
                      <a:rPr lang="en-US" i="1">
                        <a:latin typeface="Cambria Math" panose="02040503050406030204" pitchFamily="18" charset="0"/>
                        <a:ea typeface="Cambria Math" panose="02040503050406030204" pitchFamily="18" charset="0"/>
                      </a:rPr>
                      <m:t>𝜀</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𝑛</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𝑝</m:t>
                    </m:r>
                    <m:r>
                      <a:rPr lang="en-US" i="1">
                        <a:latin typeface="Cambria Math" panose="02040503050406030204" pitchFamily="18" charset="0"/>
                        <a:ea typeface="Cambria Math" panose="02040503050406030204" pitchFamily="18" charset="0"/>
                      </a:rPr>
                      <m:t>)≤ </m:t>
                    </m:r>
                    <m:box>
                      <m:boxPr>
                        <m:ctrlPr>
                          <a:rPr lang="en-US" b="0" i="1" smtClean="0">
                            <a:solidFill>
                              <a:schemeClr val="tx1"/>
                            </a:solidFill>
                            <a:latin typeface="Cambria Math" panose="02040503050406030204" pitchFamily="18" charset="0"/>
                          </a:rPr>
                        </m:ctrlPr>
                      </m:boxPr>
                      <m:e>
                        <m:argPr>
                          <m:argSz m:val="-1"/>
                        </m:argPr>
                        <m:f>
                          <m:fPr>
                            <m:ctrlPr>
                              <a:rPr lang="en-US" b="0" i="1" smtClean="0">
                                <a:solidFill>
                                  <a:schemeClr val="tx1"/>
                                </a:solidFill>
                                <a:latin typeface="Cambria Math" panose="02040503050406030204" pitchFamily="18" charset="0"/>
                              </a:rPr>
                            </m:ctrlPr>
                          </m:fPr>
                          <m:num>
                            <m:r>
                              <a:rPr lang="en-US" b="0" i="1" smtClean="0">
                                <a:solidFill>
                                  <a:schemeClr val="tx1"/>
                                </a:solidFill>
                                <a:latin typeface="Cambria Math" panose="02040503050406030204" pitchFamily="18" charset="0"/>
                                <a:ea typeface="Cambria Math" panose="02040503050406030204" pitchFamily="18" charset="0"/>
                              </a:rPr>
                              <m:t>𝜎</m:t>
                            </m:r>
                            <m:d>
                              <m:dPr>
                                <m:ctrlPr>
                                  <a:rPr lang="en-US" b="0" i="1" smtClean="0">
                                    <a:solidFill>
                                      <a:schemeClr val="tx1"/>
                                    </a:solidFill>
                                    <a:latin typeface="Cambria Math" panose="02040503050406030204" pitchFamily="18" charset="0"/>
                                    <a:ea typeface="Cambria Math" panose="02040503050406030204" pitchFamily="18" charset="0"/>
                                  </a:rPr>
                                </m:ctrlPr>
                              </m:dPr>
                              <m:e>
                                <m:r>
                                  <a:rPr lang="en-US" b="0" i="1" smtClean="0">
                                    <a:solidFill>
                                      <a:schemeClr val="tx1"/>
                                    </a:solidFill>
                                    <a:latin typeface="Cambria Math" panose="02040503050406030204" pitchFamily="18" charset="0"/>
                                    <a:ea typeface="Cambria Math" panose="02040503050406030204" pitchFamily="18" charset="0"/>
                                  </a:rPr>
                                  <m:t>𝑛</m:t>
                                </m:r>
                                <m:r>
                                  <a:rPr lang="en-US" b="0" i="1" smtClean="0">
                                    <a:solidFill>
                                      <a:schemeClr val="tx1"/>
                                    </a:solidFill>
                                    <a:latin typeface="Cambria Math" panose="02040503050406030204" pitchFamily="18" charset="0"/>
                                    <a:ea typeface="Cambria Math" panose="02040503050406030204" pitchFamily="18" charset="0"/>
                                  </a:rPr>
                                  <m:t>,</m:t>
                                </m:r>
                                <m:r>
                                  <a:rPr lang="en-US" b="0" i="1" smtClean="0">
                                    <a:solidFill>
                                      <a:schemeClr val="tx1"/>
                                    </a:solidFill>
                                    <a:latin typeface="Cambria Math" panose="02040503050406030204" pitchFamily="18" charset="0"/>
                                    <a:ea typeface="Cambria Math" panose="02040503050406030204" pitchFamily="18" charset="0"/>
                                  </a:rPr>
                                  <m:t>𝑝</m:t>
                                </m:r>
                              </m:e>
                            </m:d>
                            <m:r>
                              <a:rPr lang="en-US" b="0" i="1" smtClean="0">
                                <a:solidFill>
                                  <a:schemeClr val="tx1"/>
                                </a:solidFill>
                                <a:latin typeface="Cambria Math" panose="02040503050406030204" pitchFamily="18" charset="0"/>
                                <a:ea typeface="Cambria Math" panose="02040503050406030204" pitchFamily="18" charset="0"/>
                              </a:rPr>
                              <m:t>+</m:t>
                            </m:r>
                            <m:r>
                              <a:rPr lang="en-US" b="0" i="1" smtClean="0">
                                <a:solidFill>
                                  <a:schemeClr val="tx1"/>
                                </a:solidFill>
                                <a:latin typeface="Cambria Math" panose="02040503050406030204" pitchFamily="18" charset="0"/>
                                <a:ea typeface="Cambria Math" panose="02040503050406030204" pitchFamily="18" charset="0"/>
                              </a:rPr>
                              <m:t>𝜑</m:t>
                            </m:r>
                            <m:r>
                              <a:rPr lang="en-US" b="0" i="1" smtClean="0">
                                <a:solidFill>
                                  <a:schemeClr val="tx1"/>
                                </a:solidFill>
                                <a:latin typeface="Cambria Math" panose="02040503050406030204" pitchFamily="18" charset="0"/>
                                <a:ea typeface="Cambria Math" panose="02040503050406030204" pitchFamily="18" charset="0"/>
                              </a:rPr>
                              <m:t>(</m:t>
                            </m:r>
                            <m:r>
                              <a:rPr lang="en-US" b="0" i="1" smtClean="0">
                                <a:solidFill>
                                  <a:schemeClr val="tx1"/>
                                </a:solidFill>
                                <a:latin typeface="Cambria Math" panose="02040503050406030204" pitchFamily="18" charset="0"/>
                                <a:ea typeface="Cambria Math" panose="02040503050406030204" pitchFamily="18" charset="0"/>
                              </a:rPr>
                              <m:t>𝑛</m:t>
                            </m:r>
                            <m:r>
                              <a:rPr lang="en-US" b="0" i="1" smtClean="0">
                                <a:solidFill>
                                  <a:schemeClr val="tx1"/>
                                </a:solidFill>
                                <a:latin typeface="Cambria Math" panose="02040503050406030204" pitchFamily="18" charset="0"/>
                                <a:ea typeface="Cambria Math" panose="02040503050406030204" pitchFamily="18" charset="0"/>
                              </a:rPr>
                              <m:t>,</m:t>
                            </m:r>
                            <m:r>
                              <a:rPr lang="en-US" b="0" i="1" smtClean="0">
                                <a:solidFill>
                                  <a:schemeClr val="tx1"/>
                                </a:solidFill>
                                <a:latin typeface="Cambria Math" panose="02040503050406030204" pitchFamily="18" charset="0"/>
                                <a:ea typeface="Cambria Math" panose="02040503050406030204" pitchFamily="18" charset="0"/>
                              </a:rPr>
                              <m:t>𝑝</m:t>
                            </m:r>
                            <m:r>
                              <a:rPr lang="en-US" b="0" i="1" smtClean="0">
                                <a:solidFill>
                                  <a:schemeClr val="tx1"/>
                                </a:solidFill>
                                <a:latin typeface="Cambria Math" panose="02040503050406030204" pitchFamily="18" charset="0"/>
                                <a:ea typeface="Cambria Math" panose="02040503050406030204" pitchFamily="18" charset="0"/>
                              </a:rPr>
                              <m:t>)</m:t>
                            </m:r>
                          </m:num>
                          <m:den>
                            <m:r>
                              <a:rPr lang="en-US" b="0" i="1" smtClean="0">
                                <a:solidFill>
                                  <a:schemeClr val="tx1"/>
                                </a:solidFill>
                                <a:latin typeface="Cambria Math" panose="02040503050406030204" pitchFamily="18" charset="0"/>
                              </a:rPr>
                              <m:t>𝑝</m:t>
                            </m:r>
                            <m:r>
                              <a:rPr lang="en-US" b="0" i="1" smtClean="0">
                                <a:solidFill>
                                  <a:schemeClr val="tx1"/>
                                </a:solidFill>
                                <a:latin typeface="Cambria Math" panose="02040503050406030204" pitchFamily="18" charset="0"/>
                              </a:rPr>
                              <m:t>(</m:t>
                            </m:r>
                            <m:r>
                              <a:rPr lang="en-US" i="1">
                                <a:latin typeface="Cambria Math" panose="02040503050406030204" pitchFamily="18" charset="0"/>
                                <a:ea typeface="Cambria Math" panose="02040503050406030204" pitchFamily="18" charset="0"/>
                              </a:rPr>
                              <m:t>𝜎</m:t>
                            </m:r>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𝑛</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𝑝</m:t>
                                </m:r>
                              </m:e>
                            </m:d>
                            <m:r>
                              <a:rPr lang="en-US" b="0" i="1" smtClean="0">
                                <a:latin typeface="Cambria Math" panose="02040503050406030204" pitchFamily="18" charset="0"/>
                                <a:ea typeface="Cambria Math" panose="02040503050406030204" pitchFamily="18" charset="0"/>
                              </a:rPr>
                              <m:t>+</m:t>
                            </m:r>
                            <m:f>
                              <m:fPr>
                                <m:type m:val="lin"/>
                                <m:ctrlPr>
                                  <a:rPr lang="en-US" b="0" i="1" smtClean="0">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𝜑</m:t>
                                </m:r>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𝑛</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𝑝</m:t>
                                    </m:r>
                                  </m:e>
                                </m:d>
                              </m:num>
                              <m:den>
                                <m:r>
                                  <a:rPr lang="en-US" b="0" i="1" smtClean="0">
                                    <a:latin typeface="Cambria Math" panose="02040503050406030204" pitchFamily="18" charset="0"/>
                                    <a:ea typeface="Cambria Math" panose="02040503050406030204" pitchFamily="18" charset="0"/>
                                  </a:rPr>
                                  <m:t>𝑝</m:t>
                                </m:r>
                              </m:den>
                            </m:f>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𝜅</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𝑛</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𝑝</m:t>
                            </m:r>
                            <m:r>
                              <a:rPr lang="en-US" b="0" i="1" smtClean="0">
                                <a:latin typeface="Cambria Math" panose="02040503050406030204" pitchFamily="18" charset="0"/>
                                <a:ea typeface="Cambria Math" panose="02040503050406030204" pitchFamily="18" charset="0"/>
                              </a:rPr>
                              <m:t>))</m:t>
                            </m:r>
                          </m:den>
                        </m:f>
                      </m:e>
                    </m:box>
                  </m:oMath>
                </a14:m>
                <a:r>
                  <a:rPr lang="en-US" dirty="0">
                    <a:solidFill>
                      <a:schemeClr val="accent1"/>
                    </a:solidFill>
                  </a:rPr>
                  <a:t> </a:t>
                </a:r>
              </a:p>
              <a:p>
                <a:pPr marL="0" indent="0" algn="ctr">
                  <a:buNone/>
                </a:pPr>
                <a:endParaRPr lang="en-US" dirty="0">
                  <a:solidFill>
                    <a:schemeClr val="accent1"/>
                  </a:solidFill>
                </a:endParaRPr>
              </a:p>
              <a:p>
                <a:pPr marL="0" indent="0" algn="ctr">
                  <a:buNone/>
                </a:pPr>
                <a:r>
                  <a:rPr lang="en-US" dirty="0">
                    <a:ea typeface="Cambria Math" panose="02040503050406030204" pitchFamily="18" charset="0"/>
                  </a:rPr>
                  <a:t>	</a:t>
                </a:r>
                <a14:m>
                  <m:oMath xmlns:m="http://schemas.openxmlformats.org/officeDocument/2006/math">
                    <m:r>
                      <a:rPr lang="en-US" i="1">
                        <a:latin typeface="Cambria Math" panose="02040503050406030204" pitchFamily="18" charset="0"/>
                        <a:ea typeface="Cambria Math" panose="02040503050406030204" pitchFamily="18" charset="0"/>
                      </a:rPr>
                      <m:t>𝜀</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𝑛</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𝑝</m:t>
                    </m:r>
                    <m:r>
                      <a:rPr lang="en-US" i="1">
                        <a:latin typeface="Cambria Math" panose="02040503050406030204" pitchFamily="18" charset="0"/>
                        <a:ea typeface="Cambria Math" panose="02040503050406030204" pitchFamily="18" charset="0"/>
                      </a:rPr>
                      <m:t>)≤</m:t>
                    </m:r>
                    <m:box>
                      <m:boxPr>
                        <m:ctrlPr>
                          <a:rPr lang="en-US" i="1">
                            <a:latin typeface="Cambria Math" panose="02040503050406030204" pitchFamily="18" charset="0"/>
                          </a:rPr>
                        </m:ctrlPr>
                      </m:boxPr>
                      <m:e>
                        <m:argPr>
                          <m:argSz m:val="-1"/>
                        </m:argPr>
                        <m:f>
                          <m:fPr>
                            <m:ctrlPr>
                              <a:rPr lang="en-US" i="1">
                                <a:latin typeface="Cambria Math" panose="02040503050406030204" pitchFamily="18" charset="0"/>
                              </a:rPr>
                            </m:ctrlPr>
                          </m:fPr>
                          <m:num>
                            <m:r>
                              <a:rPr lang="en-US" i="1">
                                <a:latin typeface="Cambria Math" panose="02040503050406030204" pitchFamily="18" charset="0"/>
                                <a:ea typeface="Cambria Math" panose="02040503050406030204" pitchFamily="18" charset="0"/>
                              </a:rPr>
                              <m:t>𝜎</m:t>
                            </m:r>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𝑛</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𝑝</m:t>
                                </m:r>
                              </m:e>
                            </m:d>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𝜑</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𝑛</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𝑝</m:t>
                            </m:r>
                            <m:r>
                              <a:rPr lang="en-US" i="1">
                                <a:latin typeface="Cambria Math" panose="02040503050406030204" pitchFamily="18" charset="0"/>
                                <a:ea typeface="Cambria Math" panose="02040503050406030204" pitchFamily="18" charset="0"/>
                              </a:rPr>
                              <m:t>)</m:t>
                            </m:r>
                          </m:num>
                          <m:den>
                            <m:r>
                              <a:rPr lang="en-US" i="1">
                                <a:latin typeface="Cambria Math" panose="02040503050406030204" pitchFamily="18" charset="0"/>
                              </a:rPr>
                              <m:t>𝑝</m:t>
                            </m:r>
                            <m:r>
                              <a:rPr lang="en-US" i="1">
                                <a:latin typeface="Cambria Math" panose="02040503050406030204" pitchFamily="18" charset="0"/>
                                <a:ea typeface="Cambria Math" panose="02040503050406030204" pitchFamily="18" charset="0"/>
                              </a:rPr>
                              <m:t>𝜎</m:t>
                            </m:r>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𝑛</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𝑝</m:t>
                                </m:r>
                              </m:e>
                            </m:d>
                            <m:r>
                              <a:rPr lang="en-US" i="1">
                                <a:latin typeface="Cambria Math" panose="02040503050406030204" pitchFamily="18" charset="0"/>
                                <a:ea typeface="Cambria Math" panose="02040503050406030204" pitchFamily="18" charset="0"/>
                              </a:rPr>
                              <m:t>+</m:t>
                            </m:r>
                            <m:r>
                              <a:rPr lang="en-US" i="1" smtClean="0">
                                <a:latin typeface="Cambria Math" panose="02040503050406030204" pitchFamily="18" charset="0"/>
                                <a:ea typeface="Cambria Math" panose="02040503050406030204" pitchFamily="18" charset="0"/>
                              </a:rPr>
                              <m:t>𝜑</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𝑛</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𝑝</m:t>
                                </m:r>
                              </m:e>
                            </m:d>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𝑝</m:t>
                            </m:r>
                            <m:r>
                              <a:rPr lang="en-US" i="1">
                                <a:latin typeface="Cambria Math" panose="02040503050406030204" pitchFamily="18" charset="0"/>
                                <a:ea typeface="Cambria Math" panose="02040503050406030204" pitchFamily="18" charset="0"/>
                              </a:rPr>
                              <m:t>𝜅</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𝑛</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𝑝</m:t>
                            </m:r>
                            <m:r>
                              <a:rPr lang="en-US" i="1">
                                <a:latin typeface="Cambria Math" panose="02040503050406030204" pitchFamily="18" charset="0"/>
                                <a:ea typeface="Cambria Math" panose="02040503050406030204" pitchFamily="18" charset="0"/>
                              </a:rPr>
                              <m:t>)</m:t>
                            </m:r>
                          </m:den>
                        </m:f>
                      </m:e>
                    </m:box>
                  </m:oMath>
                </a14:m>
                <a:endParaRPr lang="en-US" dirty="0">
                  <a:solidFill>
                    <a:schemeClr val="accent1"/>
                  </a:solidFill>
                </a:endParaRPr>
              </a:p>
              <a:p>
                <a:pPr marL="0" indent="0">
                  <a:buNone/>
                </a:pPr>
                <a:r>
                  <a:rPr lang="en-US" dirty="0">
                    <a:solidFill>
                      <a:schemeClr val="accent1"/>
                    </a:solidFill>
                  </a:rPr>
                  <a:t>Note that </a:t>
                </a:r>
                <a14:m>
                  <m:oMath xmlns:m="http://schemas.openxmlformats.org/officeDocument/2006/math">
                    <m:r>
                      <a:rPr lang="en-US" b="0" i="0" smtClean="0">
                        <a:solidFill>
                          <a:schemeClr val="tx1"/>
                        </a:solidFill>
                        <a:latin typeface="Cambria Math" panose="02040503050406030204" pitchFamily="18" charset="0"/>
                      </a:rPr>
                      <m:t>0≤</m:t>
                    </m:r>
                    <m:r>
                      <a:rPr lang="en-US" i="1">
                        <a:latin typeface="Cambria Math" panose="02040503050406030204" pitchFamily="18" charset="0"/>
                        <a:ea typeface="Cambria Math" panose="02040503050406030204" pitchFamily="18" charset="0"/>
                      </a:rPr>
                      <m:t>𝜀</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𝑛</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𝑝</m:t>
                    </m:r>
                    <m:r>
                      <a:rPr lang="en-US" i="1">
                        <a:latin typeface="Cambria Math" panose="02040503050406030204" pitchFamily="18" charset="0"/>
                        <a:ea typeface="Cambria Math" panose="02040503050406030204" pitchFamily="18" charset="0"/>
                      </a:rPr>
                      <m:t>)≤1</m:t>
                    </m:r>
                  </m:oMath>
                </a14:m>
                <a:r>
                  <a:rPr lang="en-US" dirty="0">
                    <a:solidFill>
                      <a:schemeClr val="accent1"/>
                    </a:solidFill>
                  </a:rPr>
                  <a:t>.</a:t>
                </a:r>
              </a:p>
              <a:p>
                <a:pPr marL="0" indent="0">
                  <a:buNone/>
                </a:pPr>
                <a:r>
                  <a:rPr lang="en-US" dirty="0">
                    <a:solidFill>
                      <a:schemeClr val="accent1"/>
                    </a:solidFill>
                  </a:rPr>
                  <a:t>Note that we can treat </a:t>
                </a:r>
                <a14:m>
                  <m:oMath xmlns:m="http://schemas.openxmlformats.org/officeDocument/2006/math">
                    <m:r>
                      <a:rPr lang="en-US" b="0" i="1" smtClean="0">
                        <a:solidFill>
                          <a:schemeClr val="tx1"/>
                        </a:solidFill>
                        <a:latin typeface="Cambria Math" panose="02040503050406030204" pitchFamily="18" charset="0"/>
                      </a:rPr>
                      <m:t>𝑝</m:t>
                    </m:r>
                  </m:oMath>
                </a14:m>
                <a:r>
                  <a:rPr lang="en-US" dirty="0">
                    <a:solidFill>
                      <a:schemeClr val="accent1"/>
                    </a:solidFill>
                  </a:rPr>
                  <a:t> in </a:t>
                </a:r>
                <a14:m>
                  <m:oMath xmlns:m="http://schemas.openxmlformats.org/officeDocument/2006/math">
                    <m:r>
                      <a:rPr lang="en-US" i="1">
                        <a:latin typeface="Cambria Math" panose="02040503050406030204" pitchFamily="18" charset="0"/>
                        <a:ea typeface="Cambria Math" panose="02040503050406030204" pitchFamily="18" charset="0"/>
                      </a:rPr>
                      <m:t>𝜀</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𝑛</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𝑝</m:t>
                    </m:r>
                    <m:r>
                      <a:rPr lang="en-US" b="0" i="1" smtClean="0">
                        <a:latin typeface="Cambria Math" panose="02040503050406030204" pitchFamily="18" charset="0"/>
                        <a:ea typeface="Cambria Math" panose="02040503050406030204" pitchFamily="18" charset="0"/>
                      </a:rPr>
                      <m:t>)=</m:t>
                    </m:r>
                    <m:box>
                      <m:boxPr>
                        <m:ctrlPr>
                          <a:rPr lang="en-US" i="1">
                            <a:latin typeface="Cambria Math" panose="02040503050406030204" pitchFamily="18" charset="0"/>
                          </a:rPr>
                        </m:ctrlPr>
                      </m:boxPr>
                      <m:e>
                        <m:argPr>
                          <m:argSz m:val="-1"/>
                        </m:argPr>
                        <m:f>
                          <m:fPr>
                            <m:ctrlPr>
                              <a:rPr lang="en-US" i="1">
                                <a:latin typeface="Cambria Math" panose="02040503050406030204" pitchFamily="18" charset="0"/>
                              </a:rPr>
                            </m:ctrlPr>
                          </m:fPr>
                          <m:num>
                            <m:r>
                              <a:rPr lang="en-US" i="1">
                                <a:latin typeface="Cambria Math" panose="02040503050406030204" pitchFamily="18" charset="0"/>
                                <a:ea typeface="Cambria Math" panose="02040503050406030204" pitchFamily="18" charset="0"/>
                              </a:rPr>
                              <m:t>𝜓</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𝑛</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𝑝</m:t>
                            </m:r>
                            <m:r>
                              <a:rPr lang="en-US" b="0" i="1" smtClean="0">
                                <a:latin typeface="Cambria Math" panose="02040503050406030204" pitchFamily="18" charset="0"/>
                                <a:ea typeface="Cambria Math" panose="02040503050406030204" pitchFamily="18" charset="0"/>
                              </a:rPr>
                              <m:t>)</m:t>
                            </m:r>
                          </m:num>
                          <m:den>
                            <m:r>
                              <a:rPr lang="en-US" i="1">
                                <a:latin typeface="Cambria Math" panose="02040503050406030204" pitchFamily="18" charset="0"/>
                              </a:rPr>
                              <m:t>𝑝</m:t>
                            </m:r>
                          </m:den>
                        </m:f>
                      </m:e>
                    </m:box>
                    <m:r>
                      <a:rPr lang="en-US" i="1">
                        <a:latin typeface="Cambria Math" panose="02040503050406030204" pitchFamily="18" charset="0"/>
                      </a:rPr>
                      <m:t> </m:t>
                    </m:r>
                  </m:oMath>
                </a14:m>
                <a:r>
                  <a:rPr lang="en-US" dirty="0">
                    <a:solidFill>
                      <a:schemeClr val="accent1"/>
                    </a:solidFill>
                  </a:rPr>
                  <a:t>as the </a:t>
                </a:r>
                <a:r>
                  <a:rPr lang="en-US" b="1" i="1" dirty="0">
                    <a:solidFill>
                      <a:srgbClr val="FF0000"/>
                    </a:solidFill>
                  </a:rPr>
                  <a:t>ideal speedup</a:t>
                </a:r>
                <a:r>
                  <a:rPr lang="en-US" dirty="0">
                    <a:solidFill>
                      <a:schemeClr val="accent1"/>
                    </a:solidFill>
                  </a:rPr>
                  <a:t>.</a:t>
                </a:r>
              </a:p>
              <a:p>
                <a:pPr marL="0" indent="0">
                  <a:buNone/>
                </a:pPr>
                <a:endParaRPr lang="en-US" dirty="0">
                  <a:solidFill>
                    <a:schemeClr val="accent1"/>
                  </a:solidFill>
                </a:endParaRPr>
              </a:p>
            </p:txBody>
          </p:sp>
        </mc:Choice>
        <mc:Fallback xmlns="">
          <p:sp>
            <p:nvSpPr>
              <p:cNvPr id="3" name="Content Placeholder 2">
                <a:extLst>
                  <a:ext uri="{FF2B5EF4-FFF2-40B4-BE49-F238E27FC236}">
                    <a16:creationId xmlns:a16="http://schemas.microsoft.com/office/drawing/2014/main" id="{CE01B3B8-C28D-4F12-A872-682115E7B293}"/>
                  </a:ext>
                </a:extLst>
              </p:cNvPr>
              <p:cNvSpPr>
                <a:spLocks noGrp="1" noRot="1" noChangeAspect="1" noMove="1" noResize="1" noEditPoints="1" noAdjustHandles="1" noChangeArrowheads="1" noChangeShapeType="1" noTextEdit="1"/>
              </p:cNvSpPr>
              <p:nvPr>
                <p:ph idx="1"/>
              </p:nvPr>
            </p:nvSpPr>
            <p:spPr>
              <a:blipFill>
                <a:blip r:embed="rId2"/>
                <a:stretch>
                  <a:fillRect l="-638" t="-2521" b="-1261"/>
                </a:stretch>
              </a:blipFill>
            </p:spPr>
            <p:txBody>
              <a:bodyPr/>
              <a:lstStyle/>
              <a:p>
                <a:r>
                  <a:rPr lang="en-US">
                    <a:noFill/>
                  </a:rPr>
                  <a:t> </a:t>
                </a:r>
              </a:p>
            </p:txBody>
          </p:sp>
        </mc:Fallback>
      </mc:AlternateContent>
    </p:spTree>
    <p:extLst>
      <p:ext uri="{BB962C8B-B14F-4D97-AF65-F5344CB8AC3E}">
        <p14:creationId xmlns:p14="http://schemas.microsoft.com/office/powerpoint/2010/main" val="39229237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733652-D710-4F39-A505-69294361DF14}"/>
              </a:ext>
            </a:extLst>
          </p:cNvPr>
          <p:cNvSpPr>
            <a:spLocks noGrp="1"/>
          </p:cNvSpPr>
          <p:nvPr>
            <p:ph type="title"/>
          </p:nvPr>
        </p:nvSpPr>
        <p:spPr/>
        <p:txBody>
          <a:bodyPr/>
          <a:lstStyle/>
          <a:p>
            <a:r>
              <a:rPr lang="en-US" dirty="0">
                <a:solidFill>
                  <a:schemeClr val="accent1"/>
                </a:solidFill>
              </a:rPr>
              <a:t>Performance Analysis: Amdahl's Law</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C47DF87-67F3-48B0-A2D3-BBD29029E82B}"/>
                  </a:ext>
                </a:extLst>
              </p:cNvPr>
              <p:cNvSpPr>
                <a:spLocks noGrp="1"/>
              </p:cNvSpPr>
              <p:nvPr>
                <p:ph idx="1"/>
              </p:nvPr>
            </p:nvSpPr>
            <p:spPr/>
            <p:txBody>
              <a:bodyPr>
                <a:normAutofit fontScale="92500" lnSpcReduction="20000"/>
              </a:bodyPr>
              <a:lstStyle/>
              <a:p>
                <a:pPr marL="0" indent="0">
                  <a:buNone/>
                </a:pPr>
                <a:r>
                  <a:rPr lang="en-US" dirty="0">
                    <a:solidFill>
                      <a:schemeClr val="accent1"/>
                    </a:solidFill>
                    <a:ea typeface="Cambria Math" panose="02040503050406030204" pitchFamily="18" charset="0"/>
                  </a:rPr>
                  <a:t>By ignoring the </a:t>
                </a:r>
                <a:r>
                  <a:rPr lang="en-US" b="1" i="1" dirty="0">
                    <a:solidFill>
                      <a:srgbClr val="FF0000"/>
                    </a:solidFill>
                    <a:ea typeface="Cambria Math" panose="02040503050406030204" pitchFamily="18" charset="0"/>
                  </a:rPr>
                  <a:t>parallel overhead </a:t>
                </a:r>
                <a:r>
                  <a:rPr lang="en-US" dirty="0">
                    <a:solidFill>
                      <a:schemeClr val="accent1"/>
                    </a:solidFill>
                    <a:ea typeface="Cambria Math" panose="02040503050406030204" pitchFamily="18" charset="0"/>
                  </a:rPr>
                  <a:t>term </a:t>
                </a:r>
                <a14:m>
                  <m:oMath xmlns:m="http://schemas.openxmlformats.org/officeDocument/2006/math">
                    <m:r>
                      <a:rPr lang="en-US" i="1" smtClean="0">
                        <a:latin typeface="Cambria Math" panose="02040503050406030204" pitchFamily="18" charset="0"/>
                        <a:ea typeface="Cambria Math" panose="02040503050406030204" pitchFamily="18" charset="0"/>
                      </a:rPr>
                      <m:t>𝜅</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𝑛</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𝑝</m:t>
                    </m:r>
                    <m:r>
                      <a:rPr lang="en-US" b="0" i="1" smtClean="0">
                        <a:latin typeface="Cambria Math" panose="02040503050406030204" pitchFamily="18" charset="0"/>
                        <a:ea typeface="Cambria Math" panose="02040503050406030204" pitchFamily="18" charset="0"/>
                      </a:rPr>
                      <m:t>)</m:t>
                    </m:r>
                  </m:oMath>
                </a14:m>
                <a:r>
                  <a:rPr lang="en-US" dirty="0">
                    <a:solidFill>
                      <a:schemeClr val="accent1"/>
                    </a:solidFill>
                    <a:ea typeface="Cambria Math" panose="02040503050406030204" pitchFamily="18" charset="0"/>
                  </a:rPr>
                  <a:t> in </a:t>
                </a:r>
              </a:p>
              <a:p>
                <a:pPr marL="0" indent="0">
                  <a:buNone/>
                </a:pPr>
                <a:br>
                  <a:rPr lang="en-US" i="1" dirty="0">
                    <a:latin typeface="Cambria Math" panose="02040503050406030204" pitchFamily="18" charset="0"/>
                    <a:ea typeface="Cambria Math" panose="02040503050406030204" pitchFamily="18" charset="0"/>
                  </a:rPr>
                </a:b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ea typeface="Cambria Math" panose="02040503050406030204" pitchFamily="18" charset="0"/>
                        </a:rPr>
                        <m:t>𝜓</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𝑛</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𝑝</m:t>
                      </m:r>
                      <m:r>
                        <a:rPr lang="en-US" b="0" i="1" smtClean="0">
                          <a:latin typeface="Cambria Math" panose="02040503050406030204" pitchFamily="18" charset="0"/>
                          <a:ea typeface="Cambria Math" panose="02040503050406030204" pitchFamily="18" charset="0"/>
                        </a:rPr>
                        <m:t>)≤</m:t>
                      </m:r>
                      <m:box>
                        <m:boxPr>
                          <m:ctrlPr>
                            <a:rPr lang="en-US" b="0" i="1" smtClean="0">
                              <a:latin typeface="Cambria Math" panose="02040503050406030204" pitchFamily="18" charset="0"/>
                            </a:rPr>
                          </m:ctrlPr>
                        </m:boxPr>
                        <m:e>
                          <m:argPr>
                            <m:argSz m:val="-1"/>
                          </m:argPr>
                          <m:f>
                            <m:fPr>
                              <m:ctrlPr>
                                <a:rPr lang="en-US" b="0" i="1" smtClean="0">
                                  <a:latin typeface="Cambria Math" panose="02040503050406030204" pitchFamily="18" charset="0"/>
                                </a:rPr>
                              </m:ctrlPr>
                            </m:fPr>
                            <m:num>
                              <m:r>
                                <a:rPr lang="en-US" i="1">
                                  <a:latin typeface="Cambria Math" panose="02040503050406030204" pitchFamily="18" charset="0"/>
                                  <a:ea typeface="Cambria Math" panose="02040503050406030204" pitchFamily="18" charset="0"/>
                                </a:rPr>
                                <m:t>𝜎</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𝑛</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𝑝</m:t>
                              </m:r>
                              <m:r>
                                <a:rPr lang="en-US" b="0" i="1" smtClean="0">
                                  <a:latin typeface="Cambria Math" panose="02040503050406030204" pitchFamily="18" charset="0"/>
                                  <a:ea typeface="Cambria Math" panose="02040503050406030204" pitchFamily="18" charset="0"/>
                                </a:rPr>
                                <m:t>)</m:t>
                              </m:r>
                              <m:r>
                                <m:rPr>
                                  <m:nor/>
                                </m:rPr>
                                <a:rPr lang="en-US" b="0" smtClean="0">
                                  <a:latin typeface="Cambria Math" panose="02040503050406030204" pitchFamily="18" charset="0"/>
                                  <a:ea typeface="Cambria Math" panose="02040503050406030204" pitchFamily="18" charset="0"/>
                                </a:rPr>
                                <m:t> </m:t>
                              </m:r>
                              <m:r>
                                <m:rPr>
                                  <m:nor/>
                                </m:rPr>
                                <a:rPr lang="en-US" b="0" i="0" smtClean="0">
                                  <a:latin typeface="Cambria Math" panose="02040503050406030204" pitchFamily="18" charset="0"/>
                                  <a:ea typeface="Cambria Math" panose="02040503050406030204" pitchFamily="18" charset="0"/>
                                </a:rPr>
                                <m:t>+</m:t>
                              </m:r>
                              <m:r>
                                <m:rPr>
                                  <m:nor/>
                                </m:rPr>
                                <a:rPr lang="en-US" dirty="0">
                                  <a:ea typeface="Cambria Math" panose="02040503050406030204" pitchFamily="18" charset="0"/>
                                </a:rPr>
                                <m:t> </m:t>
                              </m:r>
                              <m:r>
                                <m:rPr>
                                  <m:nor/>
                                </m:rPr>
                                <a:rPr lang="en-US" b="0" i="0" dirty="0" smtClean="0">
                                  <a:ea typeface="Cambria Math" panose="02040503050406030204" pitchFamily="18" charset="0"/>
                                </a:rPr>
                                <m:t> </m:t>
                              </m:r>
                              <m:r>
                                <a:rPr lang="en-US" i="1">
                                  <a:latin typeface="Cambria Math" panose="02040503050406030204" pitchFamily="18" charset="0"/>
                                  <a:ea typeface="Cambria Math" panose="02040503050406030204" pitchFamily="18" charset="0"/>
                                </a:rPr>
                                <m:t>𝜑</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𝑛</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𝑝</m:t>
                              </m:r>
                              <m:r>
                                <a:rPr lang="en-US" b="0" i="1" smtClean="0">
                                  <a:latin typeface="Cambria Math" panose="02040503050406030204" pitchFamily="18" charset="0"/>
                                  <a:ea typeface="Cambria Math" panose="02040503050406030204" pitchFamily="18" charset="0"/>
                                </a:rPr>
                                <m:t>)</m:t>
                              </m:r>
                            </m:num>
                            <m:den>
                              <m:r>
                                <a:rPr lang="en-US" i="1">
                                  <a:latin typeface="Cambria Math" panose="02040503050406030204" pitchFamily="18" charset="0"/>
                                  <a:ea typeface="Cambria Math" panose="02040503050406030204" pitchFamily="18" charset="0"/>
                                </a:rPr>
                                <m:t>𝜎</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𝑛</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𝑝</m:t>
                              </m:r>
                              <m:r>
                                <a:rPr lang="en-US" b="0" i="1" smtClean="0">
                                  <a:latin typeface="Cambria Math" panose="02040503050406030204" pitchFamily="18" charset="0"/>
                                  <a:ea typeface="Cambria Math" panose="02040503050406030204" pitchFamily="18" charset="0"/>
                                </a:rPr>
                                <m:t>)+ </m:t>
                              </m:r>
                              <m:f>
                                <m:fPr>
                                  <m:ctrlPr>
                                    <a:rPr lang="en-US" i="1">
                                      <a:latin typeface="Cambria Math" panose="02040503050406030204" pitchFamily="18" charset="0"/>
                                    </a:rPr>
                                  </m:ctrlPr>
                                </m:fPr>
                                <m:num>
                                  <m:r>
                                    <a:rPr lang="en-US" i="1">
                                      <a:latin typeface="Cambria Math" panose="02040503050406030204" pitchFamily="18" charset="0"/>
                                      <a:ea typeface="Cambria Math" panose="02040503050406030204" pitchFamily="18" charset="0"/>
                                    </a:rPr>
                                    <m:t>𝜑</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𝑛</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𝑝</m:t>
                                  </m:r>
                                  <m:r>
                                    <a:rPr lang="en-US" b="0" i="1" smtClean="0">
                                      <a:latin typeface="Cambria Math" panose="02040503050406030204" pitchFamily="18" charset="0"/>
                                      <a:ea typeface="Cambria Math" panose="02040503050406030204" pitchFamily="18" charset="0"/>
                                    </a:rPr>
                                    <m:t>)</m:t>
                                  </m:r>
                                </m:num>
                                <m:den>
                                  <m:r>
                                    <a:rPr lang="en-US" i="1">
                                      <a:latin typeface="Cambria Math" panose="02040503050406030204" pitchFamily="18" charset="0"/>
                                    </a:rPr>
                                    <m:t>𝑝</m:t>
                                  </m:r>
                                </m:den>
                              </m:f>
                              <m:r>
                                <a:rPr lang="en-US" b="0" i="0" smtClean="0">
                                  <a:latin typeface="Cambria Math" panose="02040503050406030204" pitchFamily="18" charset="0"/>
                                </a:rPr>
                                <m:t> </m:t>
                              </m:r>
                              <m:r>
                                <a:rPr lang="en-US">
                                  <a:latin typeface="Cambria Math" panose="02040503050406030204" pitchFamily="18" charset="0"/>
                                </a:rPr>
                                <m:t>+</m:t>
                              </m:r>
                              <m:r>
                                <m:rPr>
                                  <m:nor/>
                                </m:rPr>
                                <a:rPr lang="en-US" dirty="0">
                                  <a:ea typeface="Cambria Math" panose="02040503050406030204" pitchFamily="18" charset="0"/>
                                </a:rPr>
                                <m:t> </m:t>
                              </m:r>
                              <m:r>
                                <a:rPr lang="en-US" i="1">
                                  <a:latin typeface="Cambria Math" panose="02040503050406030204" pitchFamily="18" charset="0"/>
                                  <a:ea typeface="Cambria Math" panose="02040503050406030204" pitchFamily="18" charset="0"/>
                                </a:rPr>
                                <m:t>𝜅</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𝑛</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𝑝</m:t>
                              </m:r>
                              <m:r>
                                <a:rPr lang="en-US" b="0" i="1" smtClean="0">
                                  <a:latin typeface="Cambria Math" panose="02040503050406030204" pitchFamily="18" charset="0"/>
                                  <a:ea typeface="Cambria Math" panose="02040503050406030204" pitchFamily="18" charset="0"/>
                                </a:rPr>
                                <m:t>)</m:t>
                              </m:r>
                            </m:den>
                          </m:f>
                        </m:e>
                      </m:box>
                    </m:oMath>
                  </m:oMathPara>
                </a14:m>
                <a:endParaRPr lang="en-US" dirty="0"/>
              </a:p>
              <a:p>
                <a:pPr marL="0" indent="0">
                  <a:buNone/>
                </a:pPr>
                <a:r>
                  <a:rPr lang="en-US" dirty="0">
                    <a:solidFill>
                      <a:schemeClr val="accent1"/>
                    </a:solidFill>
                  </a:rPr>
                  <a:t>since </a:t>
                </a:r>
                <a14:m>
                  <m:oMath xmlns:m="http://schemas.openxmlformats.org/officeDocument/2006/math">
                    <m:r>
                      <a:rPr lang="en-US" i="1" smtClean="0">
                        <a:latin typeface="Cambria Math" panose="02040503050406030204" pitchFamily="18" charset="0"/>
                        <a:ea typeface="Cambria Math" panose="02040503050406030204" pitchFamily="18" charset="0"/>
                      </a:rPr>
                      <m:t>𝜅</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𝑛</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𝑝</m:t>
                    </m:r>
                    <m:r>
                      <a:rPr lang="en-US" b="0" i="1" smtClean="0">
                        <a:latin typeface="Cambria Math" panose="02040503050406030204" pitchFamily="18" charset="0"/>
                        <a:ea typeface="Cambria Math" panose="02040503050406030204" pitchFamily="18" charset="0"/>
                      </a:rPr>
                      <m:t>)&gt;0</m:t>
                    </m:r>
                  </m:oMath>
                </a14:m>
                <a:r>
                  <a:rPr lang="en-US" dirty="0">
                    <a:solidFill>
                      <a:schemeClr val="accent1"/>
                    </a:solidFill>
                  </a:rPr>
                  <a:t>, we can </a:t>
                </a:r>
                <a:r>
                  <a:rPr lang="en-US" b="1" i="1" dirty="0">
                    <a:solidFill>
                      <a:srgbClr val="FF0000"/>
                    </a:solidFill>
                  </a:rPr>
                  <a:t>simplify</a:t>
                </a:r>
                <a:r>
                  <a:rPr lang="en-US" dirty="0">
                    <a:solidFill>
                      <a:schemeClr val="accent1"/>
                    </a:solidFill>
                  </a:rPr>
                  <a:t> the inequality above to obtain a </a:t>
                </a:r>
                <a:r>
                  <a:rPr lang="en-US" b="1" i="1" dirty="0">
                    <a:solidFill>
                      <a:srgbClr val="FF0000"/>
                    </a:solidFill>
                  </a:rPr>
                  <a:t>looser upper bound </a:t>
                </a:r>
                <a:r>
                  <a:rPr lang="en-US" dirty="0">
                    <a:solidFill>
                      <a:schemeClr val="accent1"/>
                    </a:solidFill>
                  </a:rPr>
                  <a:t>on </a:t>
                </a:r>
                <a14:m>
                  <m:oMath xmlns:m="http://schemas.openxmlformats.org/officeDocument/2006/math">
                    <m:r>
                      <a:rPr lang="en-US" i="1">
                        <a:latin typeface="Cambria Math" panose="02040503050406030204" pitchFamily="18" charset="0"/>
                        <a:ea typeface="Cambria Math" panose="02040503050406030204" pitchFamily="18" charset="0"/>
                      </a:rPr>
                      <m:t>𝜓</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𝑛</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𝑝</m:t>
                    </m:r>
                    <m:r>
                      <a:rPr lang="en-US" i="1">
                        <a:latin typeface="Cambria Math" panose="02040503050406030204" pitchFamily="18" charset="0"/>
                        <a:ea typeface="Cambria Math" panose="02040503050406030204" pitchFamily="18" charset="0"/>
                      </a:rPr>
                      <m:t>) </m:t>
                    </m:r>
                  </m:oMath>
                </a14:m>
                <a:r>
                  <a:rPr lang="en-US" dirty="0">
                    <a:solidFill>
                      <a:schemeClr val="accent1"/>
                    </a:solidFill>
                    <a:ea typeface="Cambria Math" panose="02040503050406030204" pitchFamily="18" charset="0"/>
                  </a:rPr>
                  <a:t>as follows</a:t>
                </a:r>
              </a:p>
              <a:p>
                <a:pPr marL="0" indent="0">
                  <a:buNone/>
                </a:pPr>
                <a:r>
                  <a:rPr lang="en-US" i="1" dirty="0">
                    <a:solidFill>
                      <a:schemeClr val="accent1"/>
                    </a:solidFill>
                    <a:ea typeface="Cambria Math" panose="02040503050406030204" pitchFamily="18" charset="0"/>
                  </a:rPr>
                  <a:t> </a:t>
                </a:r>
              </a:p>
              <a:p>
                <a:pPr marL="0" indent="0">
                  <a:buNone/>
                </a:pPr>
                <a14:m>
                  <m:oMathPara xmlns:m="http://schemas.openxmlformats.org/officeDocument/2006/math">
                    <m:oMathParaPr>
                      <m:jc m:val="center"/>
                    </m:oMathParaPr>
                    <m:oMath xmlns:m="http://schemas.openxmlformats.org/officeDocument/2006/math">
                      <m:r>
                        <a:rPr lang="en-US" i="1">
                          <a:latin typeface="Cambria Math" panose="02040503050406030204" pitchFamily="18" charset="0"/>
                          <a:ea typeface="Cambria Math" panose="02040503050406030204" pitchFamily="18" charset="0"/>
                        </a:rPr>
                        <m:t>𝜓</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𝑛</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𝑝</m:t>
                      </m:r>
                      <m:r>
                        <a:rPr lang="en-US" i="1">
                          <a:latin typeface="Cambria Math" panose="02040503050406030204" pitchFamily="18" charset="0"/>
                          <a:ea typeface="Cambria Math" panose="02040503050406030204" pitchFamily="18" charset="0"/>
                        </a:rPr>
                        <m:t>)</m:t>
                      </m:r>
                      <m:r>
                        <a:rPr lang="en-US" b="0" i="0" smtClean="0">
                          <a:latin typeface="Cambria Math" panose="02040503050406030204" pitchFamily="18" charset="0"/>
                          <a:ea typeface="Cambria Math" panose="02040503050406030204" pitchFamily="18" charset="0"/>
                        </a:rPr>
                        <m:t>≤ </m:t>
                      </m:r>
                      <m:box>
                        <m:boxPr>
                          <m:ctrlPr>
                            <a:rPr lang="en-US" b="0" i="1" smtClean="0">
                              <a:latin typeface="Cambria Math" panose="02040503050406030204" pitchFamily="18" charset="0"/>
                              <a:ea typeface="Cambria Math" panose="02040503050406030204" pitchFamily="18" charset="0"/>
                            </a:rPr>
                          </m:ctrlPr>
                        </m:boxPr>
                        <m:e>
                          <m:argPr>
                            <m:argSz m:val="-1"/>
                          </m:argPr>
                          <m:f>
                            <m:fPr>
                              <m:ctrlPr>
                                <a:rPr lang="en-US" b="0" i="1" smtClean="0">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𝜎</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𝑛</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𝑝</m:t>
                              </m:r>
                              <m:r>
                                <a:rPr lang="en-US" i="1">
                                  <a:latin typeface="Cambria Math" panose="02040503050406030204" pitchFamily="18" charset="0"/>
                                  <a:ea typeface="Cambria Math" panose="02040503050406030204" pitchFamily="18" charset="0"/>
                                </a:rPr>
                                <m:t>)</m:t>
                              </m:r>
                              <m:r>
                                <m:rPr>
                                  <m:nor/>
                                </m:rPr>
                                <a:rPr lang="en-US">
                                  <a:latin typeface="Cambria Math" panose="02040503050406030204" pitchFamily="18" charset="0"/>
                                  <a:ea typeface="Cambria Math" panose="02040503050406030204" pitchFamily="18" charset="0"/>
                                </a:rPr>
                                <m:t> +</m:t>
                              </m:r>
                              <m:r>
                                <m:rPr>
                                  <m:nor/>
                                </m:rPr>
                                <a:rPr lang="en-US" dirty="0">
                                  <a:ea typeface="Cambria Math" panose="02040503050406030204" pitchFamily="18" charset="0"/>
                                </a:rPr>
                                <m:t>  </m:t>
                              </m:r>
                              <m:r>
                                <a:rPr lang="en-US" i="1">
                                  <a:latin typeface="Cambria Math" panose="02040503050406030204" pitchFamily="18" charset="0"/>
                                  <a:ea typeface="Cambria Math" panose="02040503050406030204" pitchFamily="18" charset="0"/>
                                </a:rPr>
                                <m:t>𝜑</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𝑛</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𝑝</m:t>
                              </m:r>
                              <m:r>
                                <a:rPr lang="en-US" i="1">
                                  <a:latin typeface="Cambria Math" panose="02040503050406030204" pitchFamily="18" charset="0"/>
                                  <a:ea typeface="Cambria Math" panose="02040503050406030204" pitchFamily="18" charset="0"/>
                                </a:rPr>
                                <m:t>)</m:t>
                              </m:r>
                            </m:num>
                            <m:den>
                              <m:r>
                                <a:rPr lang="en-US" i="1">
                                  <a:latin typeface="Cambria Math" panose="02040503050406030204" pitchFamily="18" charset="0"/>
                                  <a:ea typeface="Cambria Math" panose="02040503050406030204" pitchFamily="18" charset="0"/>
                                </a:rPr>
                                <m:t>𝜎</m:t>
                              </m:r>
                              <m:r>
                                <a:rPr lang="en-US" i="1">
                                  <a:latin typeface="Cambria Math" panose="02040503050406030204" pitchFamily="18" charset="0"/>
                                  <a:ea typeface="Cambria Math" panose="02040503050406030204" pitchFamily="18" charset="0"/>
                                </a:rPr>
                                <m:t> (</m:t>
                              </m:r>
                              <m:r>
                                <a:rPr lang="en-US" i="1">
                                  <a:latin typeface="Cambria Math" panose="02040503050406030204" pitchFamily="18" charset="0"/>
                                  <a:ea typeface="Cambria Math" panose="02040503050406030204" pitchFamily="18" charset="0"/>
                                </a:rPr>
                                <m:t>𝑛</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𝑝</m:t>
                              </m:r>
                              <m:r>
                                <a:rPr lang="en-US" i="1">
                                  <a:latin typeface="Cambria Math" panose="02040503050406030204" pitchFamily="18" charset="0"/>
                                  <a:ea typeface="Cambria Math" panose="02040503050406030204" pitchFamily="18" charset="0"/>
                                </a:rPr>
                                <m:t>)+ </m:t>
                              </m:r>
                              <m:f>
                                <m:fPr>
                                  <m:ctrlPr>
                                    <a:rPr lang="en-US" i="1">
                                      <a:latin typeface="Cambria Math" panose="02040503050406030204" pitchFamily="18" charset="0"/>
                                    </a:rPr>
                                  </m:ctrlPr>
                                </m:fPr>
                                <m:num>
                                  <m:r>
                                    <a:rPr lang="en-US" i="1">
                                      <a:latin typeface="Cambria Math" panose="02040503050406030204" pitchFamily="18" charset="0"/>
                                      <a:ea typeface="Cambria Math" panose="02040503050406030204" pitchFamily="18" charset="0"/>
                                    </a:rPr>
                                    <m:t>𝜑</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𝑛</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𝑝</m:t>
                                  </m:r>
                                  <m:r>
                                    <a:rPr lang="en-US" i="1">
                                      <a:latin typeface="Cambria Math" panose="02040503050406030204" pitchFamily="18" charset="0"/>
                                      <a:ea typeface="Cambria Math" panose="02040503050406030204" pitchFamily="18" charset="0"/>
                                    </a:rPr>
                                    <m:t>)</m:t>
                                  </m:r>
                                </m:num>
                                <m:den>
                                  <m:r>
                                    <a:rPr lang="en-US" i="1">
                                      <a:latin typeface="Cambria Math" panose="02040503050406030204" pitchFamily="18" charset="0"/>
                                    </a:rPr>
                                    <m:t>𝑝</m:t>
                                  </m:r>
                                </m:den>
                              </m:f>
                            </m:den>
                          </m:f>
                        </m:e>
                      </m:box>
                    </m:oMath>
                  </m:oMathPara>
                </a14:m>
                <a:endParaRPr lang="en-US" dirty="0">
                  <a:solidFill>
                    <a:schemeClr val="accent1"/>
                  </a:solidFill>
                </a:endParaRPr>
              </a:p>
              <a:p>
                <a:pPr marL="0" indent="0">
                  <a:buNone/>
                </a:pPr>
                <a:endParaRPr lang="en-US" dirty="0">
                  <a:solidFill>
                    <a:schemeClr val="accent1"/>
                  </a:solidFill>
                </a:endParaRPr>
              </a:p>
              <a:p>
                <a:pPr marL="0" indent="0">
                  <a:buNone/>
                </a:pPr>
                <a:r>
                  <a:rPr lang="en-US" dirty="0">
                    <a:solidFill>
                      <a:schemeClr val="accent1"/>
                    </a:solidFill>
                  </a:rPr>
                  <a:t>This inequality provides the foundation for the derivation of </a:t>
                </a:r>
                <a:r>
                  <a:rPr lang="en-US" b="1" i="1" dirty="0">
                    <a:solidFill>
                      <a:srgbClr val="FF0000"/>
                    </a:solidFill>
                  </a:rPr>
                  <a:t>Amdahl's Law</a:t>
                </a:r>
                <a:r>
                  <a:rPr lang="en-US" dirty="0">
                    <a:solidFill>
                      <a:schemeClr val="accent1"/>
                    </a:solidFill>
                  </a:rPr>
                  <a:t>.</a:t>
                </a:r>
              </a:p>
            </p:txBody>
          </p:sp>
        </mc:Choice>
        <mc:Fallback xmlns="">
          <p:sp>
            <p:nvSpPr>
              <p:cNvPr id="3" name="Content Placeholder 2">
                <a:extLst>
                  <a:ext uri="{FF2B5EF4-FFF2-40B4-BE49-F238E27FC236}">
                    <a16:creationId xmlns:a16="http://schemas.microsoft.com/office/drawing/2014/main" id="{DC47DF87-67F3-48B0-A2D3-BBD29029E82B}"/>
                  </a:ext>
                </a:extLst>
              </p:cNvPr>
              <p:cNvSpPr>
                <a:spLocks noGrp="1" noRot="1" noChangeAspect="1" noMove="1" noResize="1" noEditPoints="1" noAdjustHandles="1" noChangeArrowheads="1" noChangeShapeType="1" noTextEdit="1"/>
              </p:cNvSpPr>
              <p:nvPr>
                <p:ph idx="1"/>
              </p:nvPr>
            </p:nvSpPr>
            <p:spPr>
              <a:blipFill>
                <a:blip r:embed="rId2"/>
                <a:stretch>
                  <a:fillRect l="-1043" t="-3501"/>
                </a:stretch>
              </a:blipFill>
            </p:spPr>
            <p:txBody>
              <a:bodyPr/>
              <a:lstStyle/>
              <a:p>
                <a:r>
                  <a:rPr lang="en-US">
                    <a:noFill/>
                  </a:rPr>
                  <a:t> </a:t>
                </a:r>
              </a:p>
            </p:txBody>
          </p:sp>
        </mc:Fallback>
      </mc:AlternateContent>
    </p:spTree>
    <p:extLst>
      <p:ext uri="{BB962C8B-B14F-4D97-AF65-F5344CB8AC3E}">
        <p14:creationId xmlns:p14="http://schemas.microsoft.com/office/powerpoint/2010/main" val="29624694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733652-D710-4F39-A505-69294361DF14}"/>
              </a:ext>
            </a:extLst>
          </p:cNvPr>
          <p:cNvSpPr>
            <a:spLocks noGrp="1"/>
          </p:cNvSpPr>
          <p:nvPr>
            <p:ph type="title"/>
          </p:nvPr>
        </p:nvSpPr>
        <p:spPr/>
        <p:txBody>
          <a:bodyPr/>
          <a:lstStyle/>
          <a:p>
            <a:r>
              <a:rPr lang="en-US" dirty="0">
                <a:solidFill>
                  <a:schemeClr val="accent1"/>
                </a:solidFill>
              </a:rPr>
              <a:t>Performance Analysis: Amdahl's Law</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C47DF87-67F3-48B0-A2D3-BBD29029E82B}"/>
                  </a:ext>
                </a:extLst>
              </p:cNvPr>
              <p:cNvSpPr>
                <a:spLocks noGrp="1"/>
              </p:cNvSpPr>
              <p:nvPr>
                <p:ph idx="1"/>
              </p:nvPr>
            </p:nvSpPr>
            <p:spPr/>
            <p:txBody>
              <a:bodyPr>
                <a:normAutofit fontScale="77500" lnSpcReduction="20000"/>
              </a:bodyPr>
              <a:lstStyle/>
              <a:p>
                <a:pPr marL="0" indent="0">
                  <a:buNone/>
                </a:pPr>
                <a:r>
                  <a:rPr lang="en-US" dirty="0">
                    <a:solidFill>
                      <a:schemeClr val="accent1"/>
                    </a:solidFill>
                  </a:rPr>
                  <a:t>Let </a:t>
                </a:r>
                <a14:m>
                  <m:oMath xmlns:m="http://schemas.openxmlformats.org/officeDocument/2006/math">
                    <m:r>
                      <a:rPr lang="en-US" b="0" i="1" smtClean="0">
                        <a:solidFill>
                          <a:schemeClr val="tx1"/>
                        </a:solidFill>
                        <a:latin typeface="Cambria Math" panose="02040503050406030204" pitchFamily="18" charset="0"/>
                      </a:rPr>
                      <m:t>𝑓</m:t>
                    </m:r>
                  </m:oMath>
                </a14:m>
                <a:r>
                  <a:rPr lang="en-US" dirty="0">
                    <a:solidFill>
                      <a:schemeClr val="accent1"/>
                    </a:solidFill>
                  </a:rPr>
                  <a:t> denote the </a:t>
                </a:r>
                <a:r>
                  <a:rPr lang="en-US" b="1" i="1" dirty="0">
                    <a:solidFill>
                      <a:srgbClr val="FF0000"/>
                    </a:solidFill>
                  </a:rPr>
                  <a:t>inherently sequential fraction </a:t>
                </a:r>
                <a:r>
                  <a:rPr lang="en-US" dirty="0">
                    <a:solidFill>
                      <a:schemeClr val="accent1"/>
                    </a:solidFill>
                  </a:rPr>
                  <a:t>of the sequential program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𝑃</m:t>
                        </m:r>
                      </m:e>
                      <m:sub>
                        <m:r>
                          <a:rPr lang="en-US" i="1">
                            <a:latin typeface="Cambria Math" panose="02040503050406030204" pitchFamily="18" charset="0"/>
                          </a:rPr>
                          <m:t>𝑠𝑒𝑞</m:t>
                        </m:r>
                      </m:sub>
                    </m:sSub>
                  </m:oMath>
                </a14:m>
                <a:r>
                  <a:rPr lang="en-US" dirty="0">
                    <a:solidFill>
                      <a:schemeClr val="accent1"/>
                    </a:solidFill>
                  </a:rPr>
                  <a:t>.</a:t>
                </a:r>
              </a:p>
              <a:p>
                <a:pPr marL="0" indent="0">
                  <a:buNone/>
                </a:pPr>
                <a:r>
                  <a:rPr lang="en-US" dirty="0">
                    <a:solidFill>
                      <a:schemeClr val="accent1"/>
                    </a:solidFill>
                  </a:rPr>
                  <a:t>				 </a:t>
                </a:r>
                <a14:m>
                  <m:oMath xmlns:m="http://schemas.openxmlformats.org/officeDocument/2006/math">
                    <m:r>
                      <a:rPr lang="en-US" b="0" i="1" smtClean="0">
                        <a:solidFill>
                          <a:schemeClr val="tx1"/>
                        </a:solidFill>
                        <a:latin typeface="Cambria Math" panose="02040503050406030204" pitchFamily="18" charset="0"/>
                      </a:rPr>
                      <m:t>𝑓</m:t>
                    </m:r>
                    <m:r>
                      <a:rPr lang="en-US" b="0" i="1" smtClean="0">
                        <a:solidFill>
                          <a:schemeClr val="tx1"/>
                        </a:solidFill>
                        <a:latin typeface="Cambria Math" panose="02040503050406030204" pitchFamily="18" charset="0"/>
                      </a:rPr>
                      <m:t>= </m:t>
                    </m:r>
                    <m:f>
                      <m:fPr>
                        <m:ctrlPr>
                          <a:rPr lang="en-US" b="0" i="1" smtClean="0">
                            <a:solidFill>
                              <a:schemeClr val="tx1"/>
                            </a:solidFill>
                            <a:latin typeface="Cambria Math" panose="02040503050406030204" pitchFamily="18" charset="0"/>
                          </a:rPr>
                        </m:ctrlPr>
                      </m:fPr>
                      <m:num>
                        <m:r>
                          <a:rPr lang="en-US" i="1">
                            <a:latin typeface="Cambria Math" panose="02040503050406030204" pitchFamily="18" charset="0"/>
                            <a:ea typeface="Cambria Math" panose="02040503050406030204" pitchFamily="18" charset="0"/>
                          </a:rPr>
                          <m:t>𝜎</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𝑛</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𝑝</m:t>
                        </m:r>
                        <m:r>
                          <a:rPr lang="en-US" i="1">
                            <a:latin typeface="Cambria Math" panose="02040503050406030204" pitchFamily="18" charset="0"/>
                            <a:ea typeface="Cambria Math" panose="02040503050406030204" pitchFamily="18" charset="0"/>
                          </a:rPr>
                          <m:t>)</m:t>
                        </m:r>
                      </m:num>
                      <m:den>
                        <m:r>
                          <a:rPr lang="en-US" i="1">
                            <a:latin typeface="Cambria Math" panose="02040503050406030204" pitchFamily="18" charset="0"/>
                            <a:ea typeface="Cambria Math" panose="02040503050406030204" pitchFamily="18" charset="0"/>
                          </a:rPr>
                          <m:t>𝜎</m:t>
                        </m:r>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𝑛</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𝑝</m:t>
                            </m:r>
                          </m:e>
                        </m:d>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𝜑</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𝑛</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𝑝</m:t>
                        </m:r>
                        <m:r>
                          <a:rPr lang="en-US" b="0" i="1" smtClean="0">
                            <a:latin typeface="Cambria Math" panose="02040503050406030204" pitchFamily="18" charset="0"/>
                            <a:ea typeface="Cambria Math" panose="02040503050406030204" pitchFamily="18" charset="0"/>
                          </a:rPr>
                          <m:t>)</m:t>
                        </m:r>
                      </m:den>
                    </m:f>
                  </m:oMath>
                </a14:m>
                <a:endParaRPr lang="en-US" dirty="0">
                  <a:solidFill>
                    <a:schemeClr val="accent1"/>
                  </a:solidFill>
                </a:endParaRPr>
              </a:p>
              <a:p>
                <a:pPr marL="0" indent="0">
                  <a:buNone/>
                </a:pPr>
                <a:r>
                  <a:rPr lang="en-US" dirty="0">
                    <a:solidFill>
                      <a:schemeClr val="accent1"/>
                    </a:solidFill>
                  </a:rPr>
                  <a:t>Then, </a:t>
                </a:r>
              </a:p>
              <a:p>
                <a:pPr marL="0" indent="0">
                  <a:buNone/>
                </a:pPr>
                <a:r>
                  <a:rPr lang="en-US" dirty="0">
                    <a:solidFill>
                      <a:schemeClr val="accent1"/>
                    </a:solidFill>
                  </a:rPr>
                  <a:t>				</a:t>
                </a:r>
                <a14:m>
                  <m:oMath xmlns:m="http://schemas.openxmlformats.org/officeDocument/2006/math">
                    <m:r>
                      <a:rPr lang="en-US" i="1">
                        <a:latin typeface="Cambria Math" panose="02040503050406030204" pitchFamily="18" charset="0"/>
                        <a:ea typeface="Cambria Math" panose="02040503050406030204" pitchFamily="18" charset="0"/>
                      </a:rPr>
                      <m:t>𝜓</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𝑛</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𝑝</m:t>
                    </m:r>
                    <m:r>
                      <a:rPr lang="en-US" i="1">
                        <a:latin typeface="Cambria Math" panose="02040503050406030204" pitchFamily="18" charset="0"/>
                        <a:ea typeface="Cambria Math" panose="02040503050406030204" pitchFamily="18" charset="0"/>
                      </a:rPr>
                      <m:t>)</m:t>
                    </m:r>
                    <m:r>
                      <a:rPr lang="en-US">
                        <a:latin typeface="Cambria Math" panose="02040503050406030204" pitchFamily="18" charset="0"/>
                        <a:ea typeface="Cambria Math" panose="02040503050406030204" pitchFamily="18" charset="0"/>
                      </a:rPr>
                      <m:t>≤ </m:t>
                    </m:r>
                    <m:box>
                      <m:boxPr>
                        <m:ctrlPr>
                          <a:rPr lang="en-US" i="1">
                            <a:latin typeface="Cambria Math" panose="02040503050406030204" pitchFamily="18" charset="0"/>
                            <a:ea typeface="Cambria Math" panose="02040503050406030204" pitchFamily="18" charset="0"/>
                          </a:rPr>
                        </m:ctrlPr>
                      </m:boxPr>
                      <m:e>
                        <m:argPr>
                          <m:argSz m:val="-1"/>
                        </m:argPr>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𝜎</m:t>
                            </m:r>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𝑛</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𝑝</m:t>
                                </m:r>
                              </m:e>
                            </m:d>
                            <m:r>
                              <m:rPr>
                                <m:nor/>
                              </m:rPr>
                              <a:rPr lang="en-US">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 </m:t>
                            </m:r>
                            <m:r>
                              <a:rPr lang="en-US" i="1">
                                <a:latin typeface="Cambria Math" panose="02040503050406030204" pitchFamily="18" charset="0"/>
                                <a:ea typeface="Cambria Math" panose="02040503050406030204" pitchFamily="18" charset="0"/>
                              </a:rPr>
                              <m:t>𝜑</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𝑛</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𝑝</m:t>
                            </m:r>
                            <m:r>
                              <a:rPr lang="en-US" i="1">
                                <a:latin typeface="Cambria Math" panose="02040503050406030204" pitchFamily="18" charset="0"/>
                                <a:ea typeface="Cambria Math" panose="02040503050406030204" pitchFamily="18" charset="0"/>
                              </a:rPr>
                              <m:t>)</m:t>
                            </m:r>
                          </m:num>
                          <m:den>
                            <m:r>
                              <a:rPr lang="en-US" i="1">
                                <a:latin typeface="Cambria Math" panose="02040503050406030204" pitchFamily="18" charset="0"/>
                                <a:ea typeface="Cambria Math" panose="02040503050406030204" pitchFamily="18" charset="0"/>
                              </a:rPr>
                              <m:t>𝜎</m:t>
                            </m:r>
                            <m:r>
                              <a:rPr lang="en-US" i="1">
                                <a:latin typeface="Cambria Math" panose="02040503050406030204" pitchFamily="18" charset="0"/>
                                <a:ea typeface="Cambria Math" panose="02040503050406030204" pitchFamily="18" charset="0"/>
                              </a:rPr>
                              <m:t> (</m:t>
                            </m:r>
                            <m:r>
                              <a:rPr lang="en-US" i="1">
                                <a:latin typeface="Cambria Math" panose="02040503050406030204" pitchFamily="18" charset="0"/>
                                <a:ea typeface="Cambria Math" panose="02040503050406030204" pitchFamily="18" charset="0"/>
                              </a:rPr>
                              <m:t>𝑛</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𝑝</m:t>
                            </m:r>
                            <m:r>
                              <a:rPr lang="en-US" i="1">
                                <a:latin typeface="Cambria Math" panose="02040503050406030204" pitchFamily="18" charset="0"/>
                                <a:ea typeface="Cambria Math" panose="02040503050406030204" pitchFamily="18" charset="0"/>
                              </a:rPr>
                              <m:t>)+ </m:t>
                            </m:r>
                            <m:f>
                              <m:fPr>
                                <m:ctrlPr>
                                  <a:rPr lang="en-US" i="1">
                                    <a:latin typeface="Cambria Math" panose="02040503050406030204" pitchFamily="18" charset="0"/>
                                  </a:rPr>
                                </m:ctrlPr>
                              </m:fPr>
                              <m:num>
                                <m:r>
                                  <a:rPr lang="en-US" i="1">
                                    <a:latin typeface="Cambria Math" panose="02040503050406030204" pitchFamily="18" charset="0"/>
                                    <a:ea typeface="Cambria Math" panose="02040503050406030204" pitchFamily="18" charset="0"/>
                                  </a:rPr>
                                  <m:t>𝜑</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𝑛</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𝑝</m:t>
                                </m:r>
                                <m:r>
                                  <a:rPr lang="en-US" i="1">
                                    <a:latin typeface="Cambria Math" panose="02040503050406030204" pitchFamily="18" charset="0"/>
                                    <a:ea typeface="Cambria Math" panose="02040503050406030204" pitchFamily="18" charset="0"/>
                                  </a:rPr>
                                  <m:t>)</m:t>
                                </m:r>
                              </m:num>
                              <m:den>
                                <m:r>
                                  <a:rPr lang="en-US" i="1">
                                    <a:latin typeface="Cambria Math" panose="02040503050406030204" pitchFamily="18" charset="0"/>
                                  </a:rPr>
                                  <m:t>𝑝</m:t>
                                </m:r>
                              </m:den>
                            </m:f>
                          </m:den>
                        </m:f>
                      </m:e>
                    </m:box>
                  </m:oMath>
                </a14:m>
                <a:endParaRPr lang="en-US" dirty="0">
                  <a:solidFill>
                    <a:schemeClr val="accent1"/>
                  </a:solidFill>
                </a:endParaRPr>
              </a:p>
              <a:p>
                <a:pPr marL="0" indent="0">
                  <a:buNone/>
                </a:pPr>
                <a:endParaRPr lang="en-US" dirty="0">
                  <a:solidFill>
                    <a:schemeClr val="accent1"/>
                  </a:solidFill>
                </a:endParaRPr>
              </a:p>
              <a:p>
                <a:pPr marL="0" indent="0">
                  <a:buNone/>
                </a:pPr>
                <a:r>
                  <a:rPr lang="en-US" dirty="0">
                    <a:solidFill>
                      <a:schemeClr val="accent1"/>
                    </a:solidFill>
                  </a:rPr>
                  <a:t>				</a:t>
                </a:r>
                <a14:m>
                  <m:oMath xmlns:m="http://schemas.openxmlformats.org/officeDocument/2006/math">
                    <m:r>
                      <a:rPr lang="en-US" i="1">
                        <a:latin typeface="Cambria Math" panose="02040503050406030204" pitchFamily="18" charset="0"/>
                        <a:ea typeface="Cambria Math" panose="02040503050406030204" pitchFamily="18" charset="0"/>
                      </a:rPr>
                      <m:t>𝜓</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𝑛</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𝑝</m:t>
                    </m:r>
                    <m:r>
                      <a:rPr lang="en-US" i="1">
                        <a:latin typeface="Cambria Math" panose="02040503050406030204" pitchFamily="18" charset="0"/>
                        <a:ea typeface="Cambria Math" panose="02040503050406030204" pitchFamily="18" charset="0"/>
                      </a:rPr>
                      <m:t>)≤</m:t>
                    </m:r>
                    <m:box>
                      <m:boxPr>
                        <m:ctrlPr>
                          <a:rPr lang="en-US" b="0" i="1" smtClean="0">
                            <a:latin typeface="Cambria Math" panose="02040503050406030204" pitchFamily="18" charset="0"/>
                          </a:rPr>
                        </m:ctrlPr>
                      </m:boxPr>
                      <m:e>
                        <m:argPr>
                          <m:argSz m:val="-1"/>
                        </m:argPr>
                        <m:f>
                          <m:fPr>
                            <m:ctrlPr>
                              <a:rPr lang="en-US" b="0" i="1" smtClean="0">
                                <a:latin typeface="Cambria Math" panose="02040503050406030204" pitchFamily="18" charset="0"/>
                              </a:rPr>
                            </m:ctrlPr>
                          </m:fPr>
                          <m:num>
                            <m:f>
                              <m:fPr>
                                <m:ctrlPr>
                                  <a:rPr lang="en-US" b="0" i="1" smtClean="0">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𝜎</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𝑛</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𝑝</m:t>
                                    </m:r>
                                  </m:e>
                                </m:d>
                              </m:num>
                              <m:den>
                                <m:r>
                                  <a:rPr lang="en-US" b="0" i="1" smtClean="0">
                                    <a:latin typeface="Cambria Math" panose="02040503050406030204" pitchFamily="18" charset="0"/>
                                    <a:ea typeface="Cambria Math" panose="02040503050406030204" pitchFamily="18" charset="0"/>
                                  </a:rPr>
                                  <m:t>𝑓</m:t>
                                </m:r>
                              </m:den>
                            </m:f>
                          </m:num>
                          <m:den>
                            <m:r>
                              <a:rPr lang="en-US" i="1">
                                <a:latin typeface="Cambria Math" panose="02040503050406030204" pitchFamily="18" charset="0"/>
                                <a:ea typeface="Cambria Math" panose="02040503050406030204" pitchFamily="18" charset="0"/>
                              </a:rPr>
                              <m:t>𝜎</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𝑛</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𝑝</m:t>
                            </m:r>
                            <m:r>
                              <a:rPr lang="en-US" b="0" i="1" smtClean="0">
                                <a:latin typeface="Cambria Math" panose="02040503050406030204" pitchFamily="18" charset="0"/>
                                <a:ea typeface="Cambria Math" panose="02040503050406030204" pitchFamily="18" charset="0"/>
                              </a:rPr>
                              <m:t>) +</m:t>
                            </m:r>
                            <m:f>
                              <m:fPr>
                                <m:ctrlPr>
                                  <a:rPr lang="en-US" b="0" i="1" smtClean="0">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𝜎</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𝑛</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𝑝</m:t>
                                    </m:r>
                                  </m:e>
                                </m:d>
                                <m:d>
                                  <m:dPr>
                                    <m:ctrlPr>
                                      <a:rPr lang="en-US" b="0" i="1" smtClean="0">
                                        <a:latin typeface="Cambria Math" panose="02040503050406030204" pitchFamily="18" charset="0"/>
                                        <a:ea typeface="Cambria Math" panose="02040503050406030204" pitchFamily="18" charset="0"/>
                                      </a:rPr>
                                    </m:ctrlPr>
                                  </m:dPr>
                                  <m:e>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1</m:t>
                                        </m:r>
                                      </m:num>
                                      <m:den>
                                        <m:r>
                                          <a:rPr lang="en-US" b="0" i="1" smtClean="0">
                                            <a:latin typeface="Cambria Math" panose="02040503050406030204" pitchFamily="18" charset="0"/>
                                            <a:ea typeface="Cambria Math" panose="02040503050406030204" pitchFamily="18" charset="0"/>
                                          </a:rPr>
                                          <m:t>𝑓</m:t>
                                        </m:r>
                                      </m:den>
                                    </m:f>
                                    <m:r>
                                      <a:rPr lang="en-US" b="0" i="1" smtClean="0">
                                        <a:latin typeface="Cambria Math" panose="02040503050406030204" pitchFamily="18" charset="0"/>
                                        <a:ea typeface="Cambria Math" panose="02040503050406030204" pitchFamily="18" charset="0"/>
                                      </a:rPr>
                                      <m:t>−1</m:t>
                                    </m:r>
                                  </m:e>
                                </m:d>
                              </m:num>
                              <m:den>
                                <m:r>
                                  <a:rPr lang="en-US" b="0" i="1" smtClean="0">
                                    <a:latin typeface="Cambria Math" panose="02040503050406030204" pitchFamily="18" charset="0"/>
                                    <a:ea typeface="Cambria Math" panose="02040503050406030204" pitchFamily="18" charset="0"/>
                                  </a:rPr>
                                  <m:t>𝑝</m:t>
                                </m:r>
                              </m:den>
                            </m:f>
                          </m:den>
                        </m:f>
                      </m:e>
                    </m:box>
                  </m:oMath>
                </a14:m>
                <a:r>
                  <a:rPr lang="en-US" dirty="0">
                    <a:solidFill>
                      <a:schemeClr val="accent1"/>
                    </a:solidFill>
                  </a:rPr>
                  <a:t>     </a:t>
                </a:r>
              </a:p>
              <a:p>
                <a:pPr marL="0" indent="0">
                  <a:buNone/>
                </a:pPr>
                <a:r>
                  <a:rPr lang="en-US" dirty="0">
                    <a:solidFill>
                      <a:schemeClr val="accent1"/>
                    </a:solidFill>
                  </a:rPr>
                  <a:t>  </a:t>
                </a:r>
              </a:p>
              <a:p>
                <a:pPr marL="0" indent="0">
                  <a:buNone/>
                </a:pPr>
                <a:r>
                  <a:rPr lang="en-US" dirty="0">
                    <a:solidFill>
                      <a:schemeClr val="accent1"/>
                    </a:solidFill>
                  </a:rPr>
                  <a:t>        				</a:t>
                </a:r>
                <a14:m>
                  <m:oMath xmlns:m="http://schemas.openxmlformats.org/officeDocument/2006/math">
                    <m:r>
                      <a:rPr lang="en-US" i="1">
                        <a:latin typeface="Cambria Math" panose="02040503050406030204" pitchFamily="18" charset="0"/>
                        <a:ea typeface="Cambria Math" panose="02040503050406030204" pitchFamily="18" charset="0"/>
                      </a:rPr>
                      <m:t>𝜓</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𝑛</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𝑝</m:t>
                    </m:r>
                    <m:r>
                      <a:rPr lang="en-US" b="0" i="1" smtClean="0">
                        <a:latin typeface="Cambria Math" panose="02040503050406030204" pitchFamily="18" charset="0"/>
                        <a:ea typeface="Cambria Math" panose="02040503050406030204" pitchFamily="18" charset="0"/>
                      </a:rPr>
                      <m:t>)≤</m:t>
                    </m:r>
                    <m:box>
                      <m:boxPr>
                        <m:ctrlPr>
                          <a:rPr lang="en-US" b="0" i="1" smtClean="0">
                            <a:latin typeface="Cambria Math" panose="02040503050406030204" pitchFamily="18" charset="0"/>
                          </a:rPr>
                        </m:ctrlPr>
                      </m:boxPr>
                      <m:e>
                        <m:argPr>
                          <m:argSz m:val="-1"/>
                        </m:argP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i="1">
                                <a:latin typeface="Cambria Math" panose="02040503050406030204" pitchFamily="18" charset="0"/>
                                <a:ea typeface="Cambria Math" panose="02040503050406030204" pitchFamily="18" charset="0"/>
                              </a:rPr>
                              <m:t>𝑓</m:t>
                            </m:r>
                            <m:r>
                              <a:rPr lang="en-US" i="1">
                                <a:latin typeface="Cambria Math" panose="02040503050406030204" pitchFamily="18" charset="0"/>
                                <a:ea typeface="Cambria Math" panose="02040503050406030204" pitchFamily="18" charset="0"/>
                              </a:rPr>
                              <m:t>  +</m:t>
                            </m:r>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1−</m:t>
                                </m:r>
                                <m:r>
                                  <a:rPr lang="en-US" i="1">
                                    <a:latin typeface="Cambria Math" panose="02040503050406030204" pitchFamily="18" charset="0"/>
                                    <a:ea typeface="Cambria Math" panose="02040503050406030204" pitchFamily="18" charset="0"/>
                                  </a:rPr>
                                  <m:t>𝑓</m:t>
                                </m:r>
                              </m:num>
                              <m:den>
                                <m:r>
                                  <a:rPr lang="en-US" i="1">
                                    <a:latin typeface="Cambria Math" panose="02040503050406030204" pitchFamily="18" charset="0"/>
                                    <a:ea typeface="Cambria Math" panose="02040503050406030204" pitchFamily="18" charset="0"/>
                                  </a:rPr>
                                  <m:t>𝑝</m:t>
                                </m:r>
                              </m:den>
                            </m:f>
                          </m:den>
                        </m:f>
                      </m:e>
                    </m:box>
                  </m:oMath>
                </a14:m>
                <a:r>
                  <a:rPr lang="en-US" dirty="0">
                    <a:solidFill>
                      <a:schemeClr val="accent1"/>
                    </a:solidFill>
                  </a:rPr>
                  <a:t> </a:t>
                </a:r>
              </a:p>
              <a:p>
                <a:pPr marL="0" indent="0">
                  <a:buNone/>
                </a:pPr>
                <a:r>
                  <a:rPr lang="en-US" dirty="0">
                    <a:solidFill>
                      <a:schemeClr val="accent1"/>
                    </a:solidFill>
                  </a:rPr>
                  <a:t>Note that </a:t>
                </a:r>
                <a14:m>
                  <m:oMath xmlns:m="http://schemas.openxmlformats.org/officeDocument/2006/math">
                    <m:r>
                      <a:rPr lang="en-US" b="0" i="0" smtClean="0">
                        <a:solidFill>
                          <a:schemeClr val="tx1"/>
                        </a:solidFill>
                        <a:latin typeface="Cambria Math" panose="02040503050406030204" pitchFamily="18" charset="0"/>
                      </a:rPr>
                      <m:t>0≤</m:t>
                    </m:r>
                    <m:r>
                      <a:rPr lang="en-US" b="0" i="1" smtClean="0">
                        <a:solidFill>
                          <a:schemeClr val="tx1"/>
                        </a:solidFill>
                        <a:latin typeface="Cambria Math" panose="02040503050406030204" pitchFamily="18" charset="0"/>
                      </a:rPr>
                      <m:t>𝑓</m:t>
                    </m:r>
                    <m:r>
                      <a:rPr lang="en-US" b="0" i="1" smtClean="0">
                        <a:solidFill>
                          <a:schemeClr val="tx1"/>
                        </a:solidFill>
                        <a:latin typeface="Cambria Math" panose="02040503050406030204" pitchFamily="18" charset="0"/>
                      </a:rPr>
                      <m:t>≤1</m:t>
                    </m:r>
                  </m:oMath>
                </a14:m>
                <a:r>
                  <a:rPr lang="en-US" dirty="0">
                    <a:solidFill>
                      <a:schemeClr val="accent1"/>
                    </a:solidFill>
                  </a:rPr>
                  <a:t>.</a:t>
                </a:r>
              </a:p>
            </p:txBody>
          </p:sp>
        </mc:Choice>
        <mc:Fallback xmlns="">
          <p:sp>
            <p:nvSpPr>
              <p:cNvPr id="3" name="Content Placeholder 2">
                <a:extLst>
                  <a:ext uri="{FF2B5EF4-FFF2-40B4-BE49-F238E27FC236}">
                    <a16:creationId xmlns:a16="http://schemas.microsoft.com/office/drawing/2014/main" id="{DC47DF87-67F3-48B0-A2D3-BBD29029E82B}"/>
                  </a:ext>
                </a:extLst>
              </p:cNvPr>
              <p:cNvSpPr>
                <a:spLocks noGrp="1" noRot="1" noChangeAspect="1" noMove="1" noResize="1" noEditPoints="1" noAdjustHandles="1" noChangeArrowheads="1" noChangeShapeType="1" noTextEdit="1"/>
              </p:cNvSpPr>
              <p:nvPr>
                <p:ph idx="1"/>
              </p:nvPr>
            </p:nvSpPr>
            <p:spPr>
              <a:blipFill>
                <a:blip r:embed="rId2"/>
                <a:stretch>
                  <a:fillRect l="-754" t="-2661"/>
                </a:stretch>
              </a:blipFill>
            </p:spPr>
            <p:txBody>
              <a:bodyPr/>
              <a:lstStyle/>
              <a:p>
                <a:r>
                  <a:rPr lang="en-US">
                    <a:noFill/>
                  </a:rPr>
                  <a:t> </a:t>
                </a:r>
              </a:p>
            </p:txBody>
          </p:sp>
        </mc:Fallback>
      </mc:AlternateContent>
    </p:spTree>
    <p:extLst>
      <p:ext uri="{BB962C8B-B14F-4D97-AF65-F5344CB8AC3E}">
        <p14:creationId xmlns:p14="http://schemas.microsoft.com/office/powerpoint/2010/main" val="26206861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733652-D710-4F39-A505-69294361DF14}"/>
              </a:ext>
            </a:extLst>
          </p:cNvPr>
          <p:cNvSpPr>
            <a:spLocks noGrp="1"/>
          </p:cNvSpPr>
          <p:nvPr>
            <p:ph type="title"/>
          </p:nvPr>
        </p:nvSpPr>
        <p:spPr/>
        <p:txBody>
          <a:bodyPr/>
          <a:lstStyle/>
          <a:p>
            <a:r>
              <a:rPr lang="en-US" dirty="0">
                <a:solidFill>
                  <a:schemeClr val="accent1"/>
                </a:solidFill>
              </a:rPr>
              <a:t>Performance Analysis: Amdahl's Law</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C47DF87-67F3-48B0-A2D3-BBD29029E82B}"/>
                  </a:ext>
                </a:extLst>
              </p:cNvPr>
              <p:cNvSpPr>
                <a:spLocks noGrp="1"/>
              </p:cNvSpPr>
              <p:nvPr>
                <p:ph idx="1"/>
              </p:nvPr>
            </p:nvSpPr>
            <p:spPr/>
            <p:txBody>
              <a:bodyPr/>
              <a:lstStyle/>
              <a:p>
                <a:pPr marL="0" indent="0">
                  <a:buNone/>
                </a:pPr>
                <a:r>
                  <a:rPr lang="en-US" b="1" i="1" u="sng" dirty="0">
                    <a:solidFill>
                      <a:srgbClr val="FF0000"/>
                    </a:solidFill>
                  </a:rPr>
                  <a:t>Amdahl's Law</a:t>
                </a:r>
              </a:p>
              <a:p>
                <a:pPr marL="0" indent="0">
                  <a:buNone/>
                </a:pPr>
                <a:r>
                  <a:rPr lang="en-US" dirty="0">
                    <a:solidFill>
                      <a:schemeClr val="accent1"/>
                    </a:solidFill>
                  </a:rPr>
                  <a:t>Let </a:t>
                </a:r>
                <a14:m>
                  <m:oMath xmlns:m="http://schemas.openxmlformats.org/officeDocument/2006/math">
                    <m:r>
                      <a:rPr lang="en-US" b="0" i="1" smtClean="0">
                        <a:solidFill>
                          <a:schemeClr val="tx1"/>
                        </a:solidFill>
                        <a:latin typeface="Cambria Math" panose="02040503050406030204" pitchFamily="18" charset="0"/>
                      </a:rPr>
                      <m:t>𝑓</m:t>
                    </m:r>
                  </m:oMath>
                </a14:m>
                <a:r>
                  <a:rPr lang="en-US" dirty="0">
                    <a:solidFill>
                      <a:schemeClr val="accent1"/>
                    </a:solidFill>
                  </a:rPr>
                  <a:t> denote the fraction of operations in a computation that must be performed sequentially, where </a:t>
                </a:r>
                <a14:m>
                  <m:oMath xmlns:m="http://schemas.openxmlformats.org/officeDocument/2006/math">
                    <m:r>
                      <a:rPr lang="en-US" b="0" i="0" smtClean="0">
                        <a:latin typeface="Cambria Math" panose="02040503050406030204" pitchFamily="18" charset="0"/>
                      </a:rPr>
                      <m:t>0≤</m:t>
                    </m:r>
                    <m:r>
                      <a:rPr lang="en-US" i="1">
                        <a:latin typeface="Cambria Math" panose="02040503050406030204" pitchFamily="18" charset="0"/>
                      </a:rPr>
                      <m:t>𝑓</m:t>
                    </m:r>
                    <m:r>
                      <a:rPr lang="en-US" b="0" i="1" smtClean="0">
                        <a:latin typeface="Cambria Math" panose="02040503050406030204" pitchFamily="18" charset="0"/>
                      </a:rPr>
                      <m:t>≤1</m:t>
                    </m:r>
                  </m:oMath>
                </a14:m>
                <a:r>
                  <a:rPr lang="en-US" dirty="0">
                    <a:solidFill>
                      <a:schemeClr val="accent1"/>
                    </a:solidFill>
                  </a:rPr>
                  <a:t>.</a:t>
                </a:r>
              </a:p>
              <a:p>
                <a:pPr marL="0" indent="0">
                  <a:buNone/>
                </a:pPr>
                <a:r>
                  <a:rPr lang="en-US" dirty="0">
                    <a:solidFill>
                      <a:schemeClr val="accent1"/>
                    </a:solidFill>
                  </a:rPr>
                  <a:t>The maximum speedup</a:t>
                </a:r>
                <a14:m>
                  <m:oMath xmlns:m="http://schemas.openxmlformats.org/officeDocument/2006/math">
                    <m:r>
                      <a:rPr lang="en-US" b="0" i="0" smtClean="0">
                        <a:latin typeface="Cambria Math" panose="02040503050406030204" pitchFamily="18" charset="0"/>
                        <a:ea typeface="Cambria Math" panose="02040503050406030204" pitchFamily="18" charset="0"/>
                      </a:rPr>
                      <m:t> </m:t>
                    </m:r>
                    <m:r>
                      <a:rPr lang="en-US" i="1">
                        <a:latin typeface="Cambria Math" panose="02040503050406030204" pitchFamily="18" charset="0"/>
                        <a:ea typeface="Cambria Math" panose="02040503050406030204" pitchFamily="18" charset="0"/>
                      </a:rPr>
                      <m:t>𝜓</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𝑛</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𝑝</m:t>
                    </m:r>
                    <m:r>
                      <a:rPr lang="en-US" b="0" i="1" smtClean="0">
                        <a:latin typeface="Cambria Math" panose="02040503050406030204" pitchFamily="18" charset="0"/>
                        <a:ea typeface="Cambria Math" panose="02040503050406030204" pitchFamily="18" charset="0"/>
                      </a:rPr>
                      <m:t>)</m:t>
                    </m:r>
                  </m:oMath>
                </a14:m>
                <a:r>
                  <a:rPr lang="en-US" dirty="0">
                    <a:solidFill>
                      <a:schemeClr val="accent1"/>
                    </a:solidFill>
                  </a:rPr>
                  <a:t> achievable by a parallel computer with </a:t>
                </a:r>
                <a14:m>
                  <m:oMath xmlns:m="http://schemas.openxmlformats.org/officeDocument/2006/math">
                    <m:r>
                      <a:rPr lang="en-US" b="0" i="1" smtClean="0">
                        <a:latin typeface="Cambria Math" panose="02040503050406030204" pitchFamily="18" charset="0"/>
                      </a:rPr>
                      <m:t>𝑝</m:t>
                    </m:r>
                  </m:oMath>
                </a14:m>
                <a:r>
                  <a:rPr lang="en-US" dirty="0">
                    <a:solidFill>
                      <a:schemeClr val="accent1"/>
                    </a:solidFill>
                  </a:rPr>
                  <a:t> processors performing the computation is </a:t>
                </a:r>
              </a:p>
              <a:p>
                <a:pPr marL="0" indent="0">
                  <a:buNone/>
                </a:pPr>
                <a:endParaRPr lang="en-US" dirty="0">
                  <a:solidFill>
                    <a:schemeClr val="accent1"/>
                  </a:solidFill>
                </a:endParaRPr>
              </a:p>
              <a:p>
                <a:pPr marL="0" indent="0" algn="ctr">
                  <a:buNone/>
                </a:pPr>
                <a14:m>
                  <m:oMath xmlns:m="http://schemas.openxmlformats.org/officeDocument/2006/math">
                    <m:r>
                      <a:rPr lang="en-US" i="1">
                        <a:latin typeface="Cambria Math" panose="02040503050406030204" pitchFamily="18" charset="0"/>
                        <a:ea typeface="Cambria Math" panose="02040503050406030204" pitchFamily="18" charset="0"/>
                      </a:rPr>
                      <m:t>𝜓</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𝑛</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𝑝</m:t>
                    </m:r>
                    <m:r>
                      <a:rPr lang="en-US" b="0" i="1" smtClean="0">
                        <a:latin typeface="Cambria Math" panose="02040503050406030204" pitchFamily="18" charset="0"/>
                        <a:ea typeface="Cambria Math" panose="02040503050406030204" pitchFamily="18" charset="0"/>
                      </a:rPr>
                      <m:t>)≤</m:t>
                    </m:r>
                    <m:box>
                      <m:boxPr>
                        <m:ctrlPr>
                          <a:rPr lang="en-US" b="0" i="1" smtClean="0">
                            <a:latin typeface="Cambria Math" panose="02040503050406030204" pitchFamily="18" charset="0"/>
                          </a:rPr>
                        </m:ctrlPr>
                      </m:boxPr>
                      <m:e>
                        <m:argPr>
                          <m:argSz m:val="-1"/>
                        </m:argP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ea typeface="Cambria Math" panose="02040503050406030204" pitchFamily="18" charset="0"/>
                              </a:rPr>
                              <m:t>𝑓</m:t>
                            </m:r>
                            <m:r>
                              <a:rPr lang="en-US" b="0" i="1" smtClean="0">
                                <a:latin typeface="Cambria Math" panose="02040503050406030204" pitchFamily="18" charset="0"/>
                                <a:ea typeface="Cambria Math" panose="02040503050406030204" pitchFamily="18" charset="0"/>
                              </a:rPr>
                              <m:t>  +</m:t>
                            </m:r>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1−</m:t>
                                </m:r>
                                <m:r>
                                  <a:rPr lang="en-US" b="0" i="1" smtClean="0">
                                    <a:latin typeface="Cambria Math" panose="02040503050406030204" pitchFamily="18" charset="0"/>
                                    <a:ea typeface="Cambria Math" panose="02040503050406030204" pitchFamily="18" charset="0"/>
                                  </a:rPr>
                                  <m:t>𝑓</m:t>
                                </m:r>
                              </m:num>
                              <m:den>
                                <m:r>
                                  <a:rPr lang="en-US" b="0" i="1" smtClean="0">
                                    <a:latin typeface="Cambria Math" panose="02040503050406030204" pitchFamily="18" charset="0"/>
                                    <a:ea typeface="Cambria Math" panose="02040503050406030204" pitchFamily="18" charset="0"/>
                                  </a:rPr>
                                  <m:t>𝑝</m:t>
                                </m:r>
                              </m:den>
                            </m:f>
                          </m:den>
                        </m:f>
                      </m:e>
                    </m:box>
                  </m:oMath>
                </a14:m>
                <a:r>
                  <a:rPr lang="en-US" dirty="0">
                    <a:solidFill>
                      <a:schemeClr val="accent1"/>
                    </a:solidFill>
                  </a:rPr>
                  <a:t> </a:t>
                </a:r>
              </a:p>
              <a:p>
                <a:pPr marL="0" indent="0" algn="ctr">
                  <a:buNone/>
                </a:pPr>
                <a:endParaRPr lang="en-US" dirty="0">
                  <a:solidFill>
                    <a:schemeClr val="accent1"/>
                  </a:solidFill>
                </a:endParaRPr>
              </a:p>
            </p:txBody>
          </p:sp>
        </mc:Choice>
        <mc:Fallback xmlns="">
          <p:sp>
            <p:nvSpPr>
              <p:cNvPr id="3" name="Content Placeholder 2">
                <a:extLst>
                  <a:ext uri="{FF2B5EF4-FFF2-40B4-BE49-F238E27FC236}">
                    <a16:creationId xmlns:a16="http://schemas.microsoft.com/office/drawing/2014/main" id="{DC47DF87-67F3-48B0-A2D3-BBD29029E82B}"/>
                  </a:ext>
                </a:extLst>
              </p:cNvPr>
              <p:cNvSpPr>
                <a:spLocks noGrp="1" noRot="1" noChangeAspect="1" noMove="1" noResize="1" noEditPoints="1" noAdjustHandles="1" noChangeArrowheads="1" noChangeShapeType="1" noTextEdit="1"/>
              </p:cNvSpPr>
              <p:nvPr>
                <p:ph idx="1"/>
              </p:nvPr>
            </p:nvSpPr>
            <p:spPr>
              <a:blipFill>
                <a:blip r:embed="rId2"/>
                <a:stretch>
                  <a:fillRect l="-1217" t="-2241" r="-696"/>
                </a:stretch>
              </a:blipFill>
            </p:spPr>
            <p:txBody>
              <a:bodyPr/>
              <a:lstStyle/>
              <a:p>
                <a:r>
                  <a:rPr lang="en-US">
                    <a:noFill/>
                  </a:rPr>
                  <a:t> </a:t>
                </a:r>
              </a:p>
            </p:txBody>
          </p:sp>
        </mc:Fallback>
      </mc:AlternateContent>
    </p:spTree>
    <p:extLst>
      <p:ext uri="{BB962C8B-B14F-4D97-AF65-F5344CB8AC3E}">
        <p14:creationId xmlns:p14="http://schemas.microsoft.com/office/powerpoint/2010/main" val="9808567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733652-D710-4F39-A505-69294361DF14}"/>
              </a:ext>
            </a:extLst>
          </p:cNvPr>
          <p:cNvSpPr>
            <a:spLocks noGrp="1"/>
          </p:cNvSpPr>
          <p:nvPr>
            <p:ph type="title"/>
          </p:nvPr>
        </p:nvSpPr>
        <p:spPr/>
        <p:txBody>
          <a:bodyPr/>
          <a:lstStyle/>
          <a:p>
            <a:r>
              <a:rPr lang="en-US" dirty="0">
                <a:solidFill>
                  <a:schemeClr val="accent1"/>
                </a:solidFill>
              </a:rPr>
              <a:t>Performance Analysis: Amdahl's Law</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C47DF87-67F3-48B0-A2D3-BBD29029E82B}"/>
                  </a:ext>
                </a:extLst>
              </p:cNvPr>
              <p:cNvSpPr>
                <a:spLocks noGrp="1"/>
              </p:cNvSpPr>
              <p:nvPr>
                <p:ph idx="1"/>
              </p:nvPr>
            </p:nvSpPr>
            <p:spPr/>
            <p:txBody>
              <a:bodyPr>
                <a:normAutofit fontScale="92500" lnSpcReduction="10000"/>
              </a:bodyPr>
              <a:lstStyle/>
              <a:p>
                <a:pPr marL="0" indent="0">
                  <a:buNone/>
                </a:pPr>
                <a:r>
                  <a:rPr lang="en-US" b="1" i="1" dirty="0">
                    <a:solidFill>
                      <a:srgbClr val="FF0000"/>
                    </a:solidFill>
                  </a:rPr>
                  <a:t>Amdahl's Law </a:t>
                </a:r>
                <a:r>
                  <a:rPr lang="en-US" dirty="0">
                    <a:solidFill>
                      <a:schemeClr val="accent1"/>
                    </a:solidFill>
                  </a:rPr>
                  <a:t>is based on the assumption that we are trying to solve a problem  of </a:t>
                </a:r>
                <a:r>
                  <a:rPr lang="en-US" b="1" i="1" dirty="0">
                    <a:solidFill>
                      <a:srgbClr val="FF0000"/>
                    </a:solidFill>
                  </a:rPr>
                  <a:t>fixed size </a:t>
                </a:r>
                <a14:m>
                  <m:oMath xmlns:m="http://schemas.openxmlformats.org/officeDocument/2006/math">
                    <m:r>
                      <a:rPr lang="en-US" b="0" i="1" smtClean="0">
                        <a:latin typeface="Cambria Math" panose="02040503050406030204" pitchFamily="18" charset="0"/>
                      </a:rPr>
                      <m:t>𝑛</m:t>
                    </m:r>
                  </m:oMath>
                </a14:m>
                <a:r>
                  <a:rPr lang="en-US" b="1" i="1" dirty="0">
                    <a:solidFill>
                      <a:srgbClr val="FF0000"/>
                    </a:solidFill>
                  </a:rPr>
                  <a:t> </a:t>
                </a:r>
                <a:r>
                  <a:rPr lang="en-US" dirty="0">
                    <a:solidFill>
                      <a:schemeClr val="accent1"/>
                    </a:solidFill>
                  </a:rPr>
                  <a:t>as quickly as possible.</a:t>
                </a:r>
              </a:p>
              <a:p>
                <a:pPr marL="0" indent="0">
                  <a:buNone/>
                </a:pPr>
                <a:endParaRPr lang="en-US" dirty="0">
                  <a:solidFill>
                    <a:schemeClr val="accent1"/>
                  </a:solidFill>
                </a:endParaRPr>
              </a:p>
              <a:p>
                <a:pPr marL="0" indent="0">
                  <a:buNone/>
                </a:pPr>
                <a:r>
                  <a:rPr lang="en-US" dirty="0">
                    <a:solidFill>
                      <a:schemeClr val="accent1"/>
                    </a:solidFill>
                  </a:rPr>
                  <a:t>Assuming there are an </a:t>
                </a:r>
                <a:r>
                  <a:rPr lang="en-US" b="1" i="1" dirty="0">
                    <a:solidFill>
                      <a:srgbClr val="FF0000"/>
                    </a:solidFill>
                  </a:rPr>
                  <a:t>infinite number of processors </a:t>
                </a:r>
                <a:r>
                  <a:rPr lang="en-US" dirty="0">
                    <a:solidFill>
                      <a:schemeClr val="accent1"/>
                    </a:solidFill>
                  </a:rPr>
                  <a:t>available,</a:t>
                </a:r>
              </a:p>
              <a:p>
                <a:pPr marL="0" indent="0">
                  <a:buNone/>
                </a:pPr>
                <a:r>
                  <a:rPr lang="en-US" dirty="0">
                    <a:solidFill>
                      <a:schemeClr val="accent1"/>
                    </a:solidFill>
                  </a:rPr>
                  <a:t>the maximum speedup achievable is</a:t>
                </a:r>
              </a:p>
              <a:p>
                <a:pPr marL="0" indent="0">
                  <a:buNone/>
                </a:pPr>
                <a:endParaRPr lang="en-US" dirty="0">
                  <a:solidFill>
                    <a:schemeClr val="accent1"/>
                  </a:solidFill>
                </a:endParaRPr>
              </a:p>
              <a:p>
                <a:pPr marL="0" indent="0" algn="ctr">
                  <a:buNone/>
                </a:pPr>
                <a14:m>
                  <m:oMath xmlns:m="http://schemas.openxmlformats.org/officeDocument/2006/math">
                    <m:func>
                      <m:funcPr>
                        <m:ctrlPr>
                          <a:rPr lang="en-US" i="1" smtClean="0">
                            <a:solidFill>
                              <a:schemeClr val="tx1"/>
                            </a:solidFill>
                            <a:latin typeface="Cambria Math" panose="02040503050406030204" pitchFamily="18" charset="0"/>
                          </a:rPr>
                        </m:ctrlPr>
                      </m:funcPr>
                      <m:fName>
                        <m:sSub>
                          <m:sSubPr>
                            <m:ctrlPr>
                              <a:rPr lang="en-US" i="1" smtClean="0">
                                <a:solidFill>
                                  <a:schemeClr val="tx1"/>
                                </a:solidFill>
                                <a:latin typeface="Cambria Math" panose="02040503050406030204" pitchFamily="18" charset="0"/>
                              </a:rPr>
                            </m:ctrlPr>
                          </m:sSubPr>
                          <m:e>
                            <m:r>
                              <m:rPr>
                                <m:sty m:val="p"/>
                              </m:rPr>
                              <a:rPr lang="en-US" b="0" i="0" smtClean="0">
                                <a:solidFill>
                                  <a:schemeClr val="tx1"/>
                                </a:solidFill>
                                <a:latin typeface="Cambria Math" panose="02040503050406030204" pitchFamily="18" charset="0"/>
                              </a:rPr>
                              <m:t>lim</m:t>
                            </m:r>
                          </m:e>
                          <m:sub>
                            <m:r>
                              <a:rPr lang="en-US" b="0" i="1" smtClean="0">
                                <a:solidFill>
                                  <a:schemeClr val="tx1"/>
                                </a:solidFill>
                                <a:latin typeface="Cambria Math" panose="02040503050406030204" pitchFamily="18" charset="0"/>
                              </a:rPr>
                              <m:t>𝑝</m:t>
                            </m:r>
                            <m:r>
                              <a:rPr lang="en-US" b="0" i="1" smtClean="0">
                                <a:solidFill>
                                  <a:schemeClr val="tx1"/>
                                </a:solidFill>
                                <a:latin typeface="Cambria Math" panose="02040503050406030204" pitchFamily="18" charset="0"/>
                              </a:rPr>
                              <m:t>→∞</m:t>
                            </m:r>
                          </m:sub>
                        </m:sSub>
                      </m:fName>
                      <m:e>
                        <m:f>
                          <m:fPr>
                            <m:ctrlPr>
                              <a:rPr lang="en-US" b="0" i="1" smtClean="0">
                                <a:solidFill>
                                  <a:schemeClr val="tx1"/>
                                </a:solidFill>
                                <a:latin typeface="Cambria Math" panose="02040503050406030204" pitchFamily="18" charset="0"/>
                              </a:rPr>
                            </m:ctrlPr>
                          </m:fPr>
                          <m:num>
                            <m:r>
                              <a:rPr lang="en-US" b="0" i="1" smtClean="0">
                                <a:solidFill>
                                  <a:schemeClr val="tx1"/>
                                </a:solidFill>
                                <a:latin typeface="Cambria Math" panose="02040503050406030204" pitchFamily="18" charset="0"/>
                              </a:rPr>
                              <m:t>1</m:t>
                            </m:r>
                          </m:num>
                          <m:den>
                            <m:r>
                              <a:rPr lang="en-US" b="0" i="1" smtClean="0">
                                <a:solidFill>
                                  <a:schemeClr val="tx1"/>
                                </a:solidFill>
                                <a:latin typeface="Cambria Math" panose="02040503050406030204" pitchFamily="18" charset="0"/>
                              </a:rPr>
                              <m:t>𝑓</m:t>
                            </m:r>
                            <m:r>
                              <a:rPr lang="en-US" b="0" i="1" smtClean="0">
                                <a:solidFill>
                                  <a:schemeClr val="tx1"/>
                                </a:solidFill>
                                <a:latin typeface="Cambria Math" panose="02040503050406030204" pitchFamily="18" charset="0"/>
                              </a:rPr>
                              <m:t>+</m:t>
                            </m:r>
                            <m:f>
                              <m:fPr>
                                <m:ctrlPr>
                                  <a:rPr lang="en-US" b="0" i="1" smtClean="0">
                                    <a:solidFill>
                                      <a:schemeClr val="tx1"/>
                                    </a:solidFill>
                                    <a:latin typeface="Cambria Math" panose="02040503050406030204" pitchFamily="18" charset="0"/>
                                  </a:rPr>
                                </m:ctrlPr>
                              </m:fPr>
                              <m:num>
                                <m:r>
                                  <a:rPr lang="en-US" b="0" i="1" smtClean="0">
                                    <a:solidFill>
                                      <a:schemeClr val="tx1"/>
                                    </a:solidFill>
                                    <a:latin typeface="Cambria Math" panose="02040503050406030204" pitchFamily="18" charset="0"/>
                                  </a:rPr>
                                  <m:t>1−</m:t>
                                </m:r>
                                <m:r>
                                  <a:rPr lang="en-US" b="0" i="1" smtClean="0">
                                    <a:solidFill>
                                      <a:schemeClr val="tx1"/>
                                    </a:solidFill>
                                    <a:latin typeface="Cambria Math" panose="02040503050406030204" pitchFamily="18" charset="0"/>
                                  </a:rPr>
                                  <m:t>𝑓</m:t>
                                </m:r>
                              </m:num>
                              <m:den>
                                <m:r>
                                  <a:rPr lang="en-US" b="0" i="1" smtClean="0">
                                    <a:solidFill>
                                      <a:schemeClr val="tx1"/>
                                    </a:solidFill>
                                    <a:latin typeface="Cambria Math" panose="02040503050406030204" pitchFamily="18" charset="0"/>
                                  </a:rPr>
                                  <m:t>𝑝</m:t>
                                </m:r>
                              </m:den>
                            </m:f>
                          </m:den>
                        </m:f>
                        <m:r>
                          <a:rPr lang="en-US" b="0" i="1" smtClean="0">
                            <a:solidFill>
                              <a:schemeClr val="tx1"/>
                            </a:solidFill>
                            <a:latin typeface="Cambria Math" panose="02040503050406030204" pitchFamily="18" charset="0"/>
                          </a:rPr>
                          <m:t>=</m:t>
                        </m:r>
                        <m:f>
                          <m:fPr>
                            <m:ctrlPr>
                              <a:rPr lang="en-US" b="0" i="1" smtClean="0">
                                <a:solidFill>
                                  <a:schemeClr val="tx1"/>
                                </a:solidFill>
                                <a:latin typeface="Cambria Math" panose="02040503050406030204" pitchFamily="18" charset="0"/>
                              </a:rPr>
                            </m:ctrlPr>
                          </m:fPr>
                          <m:num>
                            <m:r>
                              <a:rPr lang="en-US" b="0" i="1" smtClean="0">
                                <a:solidFill>
                                  <a:schemeClr val="tx1"/>
                                </a:solidFill>
                                <a:latin typeface="Cambria Math" panose="02040503050406030204" pitchFamily="18" charset="0"/>
                              </a:rPr>
                              <m:t>1</m:t>
                            </m:r>
                          </m:num>
                          <m:den>
                            <m:r>
                              <a:rPr lang="en-US" b="0" i="1" smtClean="0">
                                <a:solidFill>
                                  <a:schemeClr val="tx1"/>
                                </a:solidFill>
                                <a:latin typeface="Cambria Math" panose="02040503050406030204" pitchFamily="18" charset="0"/>
                              </a:rPr>
                              <m:t>𝑓</m:t>
                            </m:r>
                          </m:den>
                        </m:f>
                      </m:e>
                    </m:func>
                  </m:oMath>
                </a14:m>
                <a:r>
                  <a:rPr lang="en-US" dirty="0">
                    <a:solidFill>
                      <a:schemeClr val="accent1"/>
                    </a:solidFill>
                  </a:rPr>
                  <a:t> </a:t>
                </a:r>
              </a:p>
              <a:p>
                <a:pPr marL="0" indent="0" algn="ctr">
                  <a:buNone/>
                </a:pPr>
                <a:endParaRPr lang="en-US" dirty="0">
                  <a:solidFill>
                    <a:schemeClr val="accent1"/>
                  </a:solidFill>
                </a:endParaRPr>
              </a:p>
              <a:p>
                <a:pPr lvl="1"/>
                <a:r>
                  <a:rPr lang="en-US" dirty="0">
                    <a:solidFill>
                      <a:schemeClr val="accent1"/>
                    </a:solidFill>
                  </a:rPr>
                  <a:t>In other words, this illustrates the fact that the speedup of a parallel program is ultimately dependent on the </a:t>
                </a:r>
                <a:r>
                  <a:rPr lang="en-US" b="1" i="1" dirty="0">
                    <a:solidFill>
                      <a:srgbClr val="FF0000"/>
                    </a:solidFill>
                  </a:rPr>
                  <a:t>sequential fraction </a:t>
                </a:r>
                <a:r>
                  <a:rPr lang="en-US" dirty="0">
                    <a:solidFill>
                      <a:schemeClr val="accent1"/>
                    </a:solidFill>
                  </a:rPr>
                  <a:t>of the sequential program.</a:t>
                </a:r>
              </a:p>
              <a:p>
                <a:pPr marL="0" indent="0" algn="ctr">
                  <a:buNone/>
                </a:pPr>
                <a:endParaRPr lang="en-US" dirty="0">
                  <a:solidFill>
                    <a:schemeClr val="accent1"/>
                  </a:solidFill>
                </a:endParaRPr>
              </a:p>
              <a:p>
                <a:pPr marL="0" indent="0">
                  <a:buNone/>
                </a:pPr>
                <a:endParaRPr lang="en-US" dirty="0">
                  <a:solidFill>
                    <a:schemeClr val="accent1"/>
                  </a:solidFill>
                </a:endParaRPr>
              </a:p>
              <a:p>
                <a:pPr marL="0" indent="0">
                  <a:buNone/>
                </a:pPr>
                <a:endParaRPr lang="en-US" dirty="0">
                  <a:solidFill>
                    <a:srgbClr val="FF0000"/>
                  </a:solidFill>
                </a:endParaRPr>
              </a:p>
            </p:txBody>
          </p:sp>
        </mc:Choice>
        <mc:Fallback xmlns="">
          <p:sp>
            <p:nvSpPr>
              <p:cNvPr id="3" name="Content Placeholder 2">
                <a:extLst>
                  <a:ext uri="{FF2B5EF4-FFF2-40B4-BE49-F238E27FC236}">
                    <a16:creationId xmlns:a16="http://schemas.microsoft.com/office/drawing/2014/main" id="{DC47DF87-67F3-48B0-A2D3-BBD29029E82B}"/>
                  </a:ext>
                </a:extLst>
              </p:cNvPr>
              <p:cNvSpPr>
                <a:spLocks noGrp="1" noRot="1" noChangeAspect="1" noMove="1" noResize="1" noEditPoints="1" noAdjustHandles="1" noChangeArrowheads="1" noChangeShapeType="1" noTextEdit="1"/>
              </p:cNvSpPr>
              <p:nvPr>
                <p:ph idx="1"/>
              </p:nvPr>
            </p:nvSpPr>
            <p:spPr>
              <a:blipFill>
                <a:blip r:embed="rId2"/>
                <a:stretch>
                  <a:fillRect l="-1043" t="-2801" b="-1681"/>
                </a:stretch>
              </a:blipFill>
            </p:spPr>
            <p:txBody>
              <a:bodyPr/>
              <a:lstStyle/>
              <a:p>
                <a:r>
                  <a:rPr lang="en-US">
                    <a:noFill/>
                  </a:rPr>
                  <a:t> </a:t>
                </a:r>
              </a:p>
            </p:txBody>
          </p:sp>
        </mc:Fallback>
      </mc:AlternateContent>
    </p:spTree>
    <p:extLst>
      <p:ext uri="{BB962C8B-B14F-4D97-AF65-F5344CB8AC3E}">
        <p14:creationId xmlns:p14="http://schemas.microsoft.com/office/powerpoint/2010/main" val="41904676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733652-D710-4F39-A505-69294361DF14}"/>
              </a:ext>
            </a:extLst>
          </p:cNvPr>
          <p:cNvSpPr>
            <a:spLocks noGrp="1"/>
          </p:cNvSpPr>
          <p:nvPr>
            <p:ph type="title"/>
          </p:nvPr>
        </p:nvSpPr>
        <p:spPr/>
        <p:txBody>
          <a:bodyPr/>
          <a:lstStyle/>
          <a:p>
            <a:r>
              <a:rPr lang="en-US" dirty="0">
                <a:solidFill>
                  <a:schemeClr val="accent1"/>
                </a:solidFill>
              </a:rPr>
              <a:t>Performance Analysis: Amdahl's Law</a:t>
            </a:r>
            <a:endParaRPr lang="en-US" dirty="0"/>
          </a:p>
        </p:txBody>
      </p:sp>
      <p:sp>
        <p:nvSpPr>
          <p:cNvPr id="3" name="Content Placeholder 2">
            <a:extLst>
              <a:ext uri="{FF2B5EF4-FFF2-40B4-BE49-F238E27FC236}">
                <a16:creationId xmlns:a16="http://schemas.microsoft.com/office/drawing/2014/main" id="{DC47DF87-67F3-48B0-A2D3-BBD29029E82B}"/>
              </a:ext>
            </a:extLst>
          </p:cNvPr>
          <p:cNvSpPr>
            <a:spLocks noGrp="1"/>
          </p:cNvSpPr>
          <p:nvPr>
            <p:ph idx="1"/>
          </p:nvPr>
        </p:nvSpPr>
        <p:spPr/>
        <p:txBody>
          <a:bodyPr/>
          <a:lstStyle/>
          <a:p>
            <a:pPr marL="0" indent="0">
              <a:buNone/>
            </a:pPr>
            <a:endParaRPr lang="en-US" dirty="0">
              <a:solidFill>
                <a:schemeClr val="accent1"/>
              </a:solidFill>
            </a:endParaRPr>
          </a:p>
          <a:p>
            <a:pPr marL="0" indent="0">
              <a:buNone/>
            </a:pPr>
            <a:endParaRPr lang="en-US" dirty="0">
              <a:solidFill>
                <a:srgbClr val="FF0000"/>
              </a:solidFill>
            </a:endParaRP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B2EAF3B4-C7F6-4549-A76D-7A2D3C9F3267}"/>
                  </a:ext>
                </a:extLst>
              </p:cNvPr>
              <p:cNvSpPr txBox="1"/>
              <p:nvPr/>
            </p:nvSpPr>
            <p:spPr>
              <a:xfrm>
                <a:off x="1266824" y="2152650"/>
                <a:ext cx="4905375" cy="2677656"/>
              </a:xfrm>
              <a:prstGeom prst="rect">
                <a:avLst/>
              </a:prstGeom>
              <a:noFill/>
            </p:spPr>
            <p:txBody>
              <a:bodyPr wrap="square" rtlCol="0">
                <a:spAutoFit/>
              </a:bodyPr>
              <a:lstStyle/>
              <a:p>
                <a:r>
                  <a:rPr lang="en-US" sz="2400" dirty="0">
                    <a:solidFill>
                      <a:schemeClr val="accent1"/>
                    </a:solidFill>
                  </a:rPr>
                  <a:t>The figure on the right illustrates the </a:t>
                </a:r>
                <a:r>
                  <a:rPr lang="en-US" sz="2400" b="1" i="1" dirty="0">
                    <a:solidFill>
                      <a:srgbClr val="FF0000"/>
                    </a:solidFill>
                  </a:rPr>
                  <a:t>maximum speedup </a:t>
                </a:r>
                <a:r>
                  <a:rPr lang="en-US" sz="2400" dirty="0">
                    <a:solidFill>
                      <a:schemeClr val="accent1"/>
                    </a:solidFill>
                  </a:rPr>
                  <a:t>of a parallel program with different values of </a:t>
                </a:r>
                <a14:m>
                  <m:oMath xmlns:m="http://schemas.openxmlformats.org/officeDocument/2006/math">
                    <m:r>
                      <a:rPr lang="en-US" sz="2400" b="0" i="1" smtClean="0">
                        <a:solidFill>
                          <a:schemeClr val="tx1"/>
                        </a:solidFill>
                        <a:latin typeface="Cambria Math" panose="02040503050406030204" pitchFamily="18" charset="0"/>
                      </a:rPr>
                      <m:t>𝑓</m:t>
                    </m:r>
                  </m:oMath>
                </a14:m>
                <a:r>
                  <a:rPr lang="en-US" sz="2400" dirty="0">
                    <a:solidFill>
                      <a:schemeClr val="accent1"/>
                    </a:solidFill>
                  </a:rPr>
                  <a:t>.</a:t>
                </a:r>
                <a:br>
                  <a:rPr lang="en-US" sz="2400" dirty="0">
                    <a:solidFill>
                      <a:schemeClr val="accent1"/>
                    </a:solidFill>
                  </a:rPr>
                </a:br>
                <a:br>
                  <a:rPr lang="en-US" sz="2400" dirty="0">
                    <a:solidFill>
                      <a:schemeClr val="accent1"/>
                    </a:solidFill>
                  </a:rPr>
                </a:br>
                <a:r>
                  <a:rPr lang="en-US" sz="2400" dirty="0">
                    <a:solidFill>
                      <a:schemeClr val="accent1"/>
                    </a:solidFill>
                  </a:rPr>
                  <a:t>The </a:t>
                </a:r>
                <a:r>
                  <a:rPr lang="en-US" sz="2400" b="1" i="1" dirty="0">
                    <a:solidFill>
                      <a:srgbClr val="FF0000"/>
                    </a:solidFill>
                  </a:rPr>
                  <a:t>ideal speedup </a:t>
                </a:r>
                <a:r>
                  <a:rPr lang="en-US" sz="2400" dirty="0">
                    <a:solidFill>
                      <a:schemeClr val="accent1"/>
                    </a:solidFill>
                  </a:rPr>
                  <a:t>is represented by a </a:t>
                </a:r>
                <a:r>
                  <a:rPr lang="en-US" sz="2400" b="1" i="1" dirty="0">
                    <a:solidFill>
                      <a:srgbClr val="FF0000"/>
                    </a:solidFill>
                  </a:rPr>
                  <a:t>straight line </a:t>
                </a:r>
                <a:r>
                  <a:rPr lang="en-US" sz="2400" dirty="0">
                    <a:solidFill>
                      <a:schemeClr val="accent1"/>
                    </a:solidFill>
                  </a:rPr>
                  <a:t>with a slope of </a:t>
                </a:r>
                <a14:m>
                  <m:oMath xmlns:m="http://schemas.openxmlformats.org/officeDocument/2006/math">
                    <m:r>
                      <a:rPr lang="en-US" sz="2400" b="0" i="1" smtClean="0">
                        <a:latin typeface="Cambria Math" panose="02040503050406030204" pitchFamily="18" charset="0"/>
                      </a:rPr>
                      <m:t>1</m:t>
                    </m:r>
                  </m:oMath>
                </a14:m>
                <a:r>
                  <a:rPr lang="en-US" sz="2400" dirty="0">
                    <a:solidFill>
                      <a:schemeClr val="accent1"/>
                    </a:solidFill>
                  </a:rPr>
                  <a:t> that passes through the origin.</a:t>
                </a:r>
              </a:p>
            </p:txBody>
          </p:sp>
        </mc:Choice>
        <mc:Fallback xmlns="">
          <p:sp>
            <p:nvSpPr>
              <p:cNvPr id="4" name="TextBox 3">
                <a:extLst>
                  <a:ext uri="{FF2B5EF4-FFF2-40B4-BE49-F238E27FC236}">
                    <a16:creationId xmlns:a16="http://schemas.microsoft.com/office/drawing/2014/main" id="{B2EAF3B4-C7F6-4549-A76D-7A2D3C9F3267}"/>
                  </a:ext>
                </a:extLst>
              </p:cNvPr>
              <p:cNvSpPr txBox="1">
                <a:spLocks noRot="1" noChangeAspect="1" noMove="1" noResize="1" noEditPoints="1" noAdjustHandles="1" noChangeArrowheads="1" noChangeShapeType="1" noTextEdit="1"/>
              </p:cNvSpPr>
              <p:nvPr/>
            </p:nvSpPr>
            <p:spPr>
              <a:xfrm>
                <a:off x="1266824" y="2152650"/>
                <a:ext cx="4905375" cy="2677656"/>
              </a:xfrm>
              <a:prstGeom prst="rect">
                <a:avLst/>
              </a:prstGeom>
              <a:blipFill>
                <a:blip r:embed="rId2"/>
                <a:stretch>
                  <a:fillRect l="-1990" t="-1822" r="-2736" b="-4328"/>
                </a:stretch>
              </a:blipFill>
            </p:spPr>
            <p:txBody>
              <a:bodyPr/>
              <a:lstStyle/>
              <a:p>
                <a:r>
                  <a:rPr lang="en-US">
                    <a:noFill/>
                  </a:rPr>
                  <a:t> </a:t>
                </a:r>
              </a:p>
            </p:txBody>
          </p:sp>
        </mc:Fallback>
      </mc:AlternateContent>
      <p:pic>
        <p:nvPicPr>
          <p:cNvPr id="7" name="Picture 6">
            <a:extLst>
              <a:ext uri="{FF2B5EF4-FFF2-40B4-BE49-F238E27FC236}">
                <a16:creationId xmlns:a16="http://schemas.microsoft.com/office/drawing/2014/main" id="{23E54F8A-2797-435D-A5C4-9CD7D599331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07084" y="2152650"/>
            <a:ext cx="5984916" cy="3457306"/>
          </a:xfrm>
          <a:prstGeom prst="rect">
            <a:avLst/>
          </a:prstGeom>
        </p:spPr>
      </p:pic>
    </p:spTree>
    <p:extLst>
      <p:ext uri="{BB962C8B-B14F-4D97-AF65-F5344CB8AC3E}">
        <p14:creationId xmlns:p14="http://schemas.microsoft.com/office/powerpoint/2010/main" val="39906998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EB889-B558-4776-81E3-1F6303C72EBB}"/>
              </a:ext>
            </a:extLst>
          </p:cNvPr>
          <p:cNvSpPr>
            <a:spLocks noGrp="1"/>
          </p:cNvSpPr>
          <p:nvPr>
            <p:ph type="title"/>
          </p:nvPr>
        </p:nvSpPr>
        <p:spPr/>
        <p:txBody>
          <a:bodyPr/>
          <a:lstStyle/>
          <a:p>
            <a:r>
              <a:rPr lang="en-US" dirty="0">
                <a:solidFill>
                  <a:schemeClr val="accent1"/>
                </a:solidFill>
              </a:rPr>
              <a:t>Performance Analysis: Amdahl's Law</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F832DEE-8687-4BC1-85DD-B69E5F64374E}"/>
                  </a:ext>
                </a:extLst>
              </p:cNvPr>
              <p:cNvSpPr>
                <a:spLocks noGrp="1"/>
              </p:cNvSpPr>
              <p:nvPr>
                <p:ph idx="1"/>
              </p:nvPr>
            </p:nvSpPr>
            <p:spPr/>
            <p:txBody>
              <a:bodyPr/>
              <a:lstStyle/>
              <a:p>
                <a:pPr marL="0" indent="0">
                  <a:buNone/>
                </a:pPr>
                <a:r>
                  <a:rPr lang="en-US" b="1" i="1" u="sng" dirty="0">
                    <a:solidFill>
                      <a:srgbClr val="FF0000"/>
                    </a:solidFill>
                  </a:rPr>
                  <a:t>Example 1</a:t>
                </a:r>
              </a:p>
              <a:p>
                <a:pPr marL="0" indent="0">
                  <a:buNone/>
                </a:pPr>
                <a:r>
                  <a:rPr lang="en-US" dirty="0">
                    <a:solidFill>
                      <a:schemeClr val="accent1"/>
                    </a:solidFill>
                  </a:rPr>
                  <a:t>Suppose we are trying to determine whether it is worthwhile to develop a parallel version of a program solving a particular problem. Benchmarking reveals that </a:t>
                </a:r>
                <a14:m>
                  <m:oMath xmlns:m="http://schemas.openxmlformats.org/officeDocument/2006/math">
                    <m:r>
                      <a:rPr lang="en-US" b="0" i="1" smtClean="0">
                        <a:solidFill>
                          <a:schemeClr val="tx1"/>
                        </a:solidFill>
                        <a:latin typeface="Cambria Math" panose="02040503050406030204" pitchFamily="18" charset="0"/>
                      </a:rPr>
                      <m:t>80</m:t>
                    </m:r>
                  </m:oMath>
                </a14:m>
                <a:r>
                  <a:rPr lang="en-US" dirty="0">
                    <a:solidFill>
                      <a:schemeClr val="accent1"/>
                    </a:solidFill>
                  </a:rPr>
                  <a:t> percent of the execution time is spent inside functions that we believe we can execute in parallel. The remaining </a:t>
                </a:r>
                <a14:m>
                  <m:oMath xmlns:m="http://schemas.openxmlformats.org/officeDocument/2006/math">
                    <m:r>
                      <a:rPr lang="en-US" b="0" i="1" smtClean="0">
                        <a:latin typeface="Cambria Math" panose="02040503050406030204" pitchFamily="18" charset="0"/>
                      </a:rPr>
                      <m:t>2</m:t>
                    </m:r>
                    <m:r>
                      <a:rPr lang="en-US" i="1">
                        <a:latin typeface="Cambria Math" panose="02040503050406030204" pitchFamily="18" charset="0"/>
                      </a:rPr>
                      <m:t>0</m:t>
                    </m:r>
                  </m:oMath>
                </a14:m>
                <a:r>
                  <a:rPr lang="en-US" dirty="0">
                    <a:solidFill>
                      <a:schemeClr val="accent1"/>
                    </a:solidFill>
                  </a:rPr>
                  <a:t> percent of the execution time is spent in functions that must be executed on a single processor. What is the maximum speedup that we could expect from a parallel version of the program executing on </a:t>
                </a:r>
                <a14:m>
                  <m:oMath xmlns:m="http://schemas.openxmlformats.org/officeDocument/2006/math">
                    <m:r>
                      <a:rPr lang="en-US" b="0" i="1" smtClean="0">
                        <a:latin typeface="Cambria Math" panose="02040503050406030204" pitchFamily="18" charset="0"/>
                      </a:rPr>
                      <m:t>16</m:t>
                    </m:r>
                  </m:oMath>
                </a14:m>
                <a:r>
                  <a:rPr lang="en-US" dirty="0">
                    <a:solidFill>
                      <a:schemeClr val="accent1"/>
                    </a:solidFill>
                  </a:rPr>
                  <a:t> processors? What is the maximum speedup?</a:t>
                </a:r>
              </a:p>
            </p:txBody>
          </p:sp>
        </mc:Choice>
        <mc:Fallback xmlns="">
          <p:sp>
            <p:nvSpPr>
              <p:cNvPr id="3" name="Content Placeholder 2">
                <a:extLst>
                  <a:ext uri="{FF2B5EF4-FFF2-40B4-BE49-F238E27FC236}">
                    <a16:creationId xmlns:a16="http://schemas.microsoft.com/office/drawing/2014/main" id="{3F832DEE-8687-4BC1-85DD-B69E5F64374E}"/>
                  </a:ext>
                </a:extLst>
              </p:cNvPr>
              <p:cNvSpPr>
                <a:spLocks noGrp="1" noRot="1" noChangeAspect="1" noMove="1" noResize="1" noEditPoints="1" noAdjustHandles="1" noChangeArrowheads="1" noChangeShapeType="1" noTextEdit="1"/>
              </p:cNvSpPr>
              <p:nvPr>
                <p:ph idx="1"/>
              </p:nvPr>
            </p:nvSpPr>
            <p:spPr>
              <a:blipFill>
                <a:blip r:embed="rId2"/>
                <a:stretch>
                  <a:fillRect l="-1217" t="-2241" r="-1681"/>
                </a:stretch>
              </a:blipFill>
            </p:spPr>
            <p:txBody>
              <a:bodyPr/>
              <a:lstStyle/>
              <a:p>
                <a:r>
                  <a:rPr lang="en-US">
                    <a:noFill/>
                  </a:rPr>
                  <a:t> </a:t>
                </a:r>
              </a:p>
            </p:txBody>
          </p:sp>
        </mc:Fallback>
      </mc:AlternateContent>
    </p:spTree>
    <p:extLst>
      <p:ext uri="{BB962C8B-B14F-4D97-AF65-F5344CB8AC3E}">
        <p14:creationId xmlns:p14="http://schemas.microsoft.com/office/powerpoint/2010/main" val="6980358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EB889-B558-4776-81E3-1F6303C72EBB}"/>
              </a:ext>
            </a:extLst>
          </p:cNvPr>
          <p:cNvSpPr>
            <a:spLocks noGrp="1"/>
          </p:cNvSpPr>
          <p:nvPr>
            <p:ph type="title"/>
          </p:nvPr>
        </p:nvSpPr>
        <p:spPr/>
        <p:txBody>
          <a:bodyPr/>
          <a:lstStyle/>
          <a:p>
            <a:r>
              <a:rPr lang="en-US" dirty="0">
                <a:solidFill>
                  <a:schemeClr val="accent1"/>
                </a:solidFill>
              </a:rPr>
              <a:t>Performance Analysis: Amdahl's Law</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F832DEE-8687-4BC1-85DD-B69E5F64374E}"/>
                  </a:ext>
                </a:extLst>
              </p:cNvPr>
              <p:cNvSpPr>
                <a:spLocks noGrp="1"/>
              </p:cNvSpPr>
              <p:nvPr>
                <p:ph idx="1"/>
              </p:nvPr>
            </p:nvSpPr>
            <p:spPr/>
            <p:txBody>
              <a:bodyPr>
                <a:normAutofit fontScale="70000" lnSpcReduction="20000"/>
              </a:bodyPr>
              <a:lstStyle/>
              <a:p>
                <a:pPr marL="0" indent="0">
                  <a:buNone/>
                </a:pPr>
                <a:r>
                  <a:rPr lang="en-US" b="1" i="1" u="sng" dirty="0">
                    <a:solidFill>
                      <a:srgbClr val="FF0000"/>
                    </a:solidFill>
                  </a:rPr>
                  <a:t>Solution to Example 1</a:t>
                </a:r>
              </a:p>
              <a:p>
                <a:pPr marL="0" indent="0">
                  <a:buNone/>
                </a:pPr>
                <a:r>
                  <a:rPr lang="en-US" dirty="0">
                    <a:solidFill>
                      <a:schemeClr val="accent1"/>
                    </a:solidFill>
                  </a:rPr>
                  <a:t>By Amdahl's Law,	</a:t>
                </a:r>
              </a:p>
              <a:p>
                <a:pPr marL="0" indent="0">
                  <a:buNone/>
                </a:pPr>
                <a:r>
                  <a:rPr lang="en-US" dirty="0">
                    <a:solidFill>
                      <a:schemeClr val="accent1"/>
                    </a:solidFill>
                  </a:rPr>
                  <a:t>				</a:t>
                </a:r>
                <a14:m>
                  <m:oMath xmlns:m="http://schemas.openxmlformats.org/officeDocument/2006/math">
                    <m:r>
                      <a:rPr lang="en-US" i="1">
                        <a:latin typeface="Cambria Math" panose="02040503050406030204" pitchFamily="18" charset="0"/>
                        <a:ea typeface="Cambria Math" panose="02040503050406030204" pitchFamily="18" charset="0"/>
                      </a:rPr>
                      <m:t>𝜓</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𝑛</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𝑝</m:t>
                    </m:r>
                    <m:r>
                      <a:rPr lang="en-US" i="1">
                        <a:latin typeface="Cambria Math" panose="02040503050406030204" pitchFamily="18" charset="0"/>
                        <a:ea typeface="Cambria Math" panose="02040503050406030204" pitchFamily="18" charset="0"/>
                      </a:rPr>
                      <m:t>)≤</m:t>
                    </m:r>
                    <m:box>
                      <m:boxPr>
                        <m:ctrlPr>
                          <a:rPr lang="en-US" i="1">
                            <a:latin typeface="Cambria Math" panose="02040503050406030204" pitchFamily="18" charset="0"/>
                          </a:rPr>
                        </m:ctrlPr>
                      </m:boxPr>
                      <m:e>
                        <m:argPr>
                          <m:argSz m:val="-1"/>
                        </m:argP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ea typeface="Cambria Math" panose="02040503050406030204" pitchFamily="18" charset="0"/>
                              </a:rPr>
                              <m:t>𝑓</m:t>
                            </m:r>
                            <m:r>
                              <a:rPr lang="en-US" i="1">
                                <a:latin typeface="Cambria Math" panose="02040503050406030204" pitchFamily="18" charset="0"/>
                                <a:ea typeface="Cambria Math" panose="02040503050406030204" pitchFamily="18" charset="0"/>
                              </a:rPr>
                              <m:t>  +</m:t>
                            </m:r>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1−</m:t>
                                </m:r>
                                <m:r>
                                  <a:rPr lang="en-US" i="1">
                                    <a:latin typeface="Cambria Math" panose="02040503050406030204" pitchFamily="18" charset="0"/>
                                    <a:ea typeface="Cambria Math" panose="02040503050406030204" pitchFamily="18" charset="0"/>
                                  </a:rPr>
                                  <m:t>𝑓</m:t>
                                </m:r>
                              </m:num>
                              <m:den>
                                <m:r>
                                  <a:rPr lang="en-US" i="1">
                                    <a:latin typeface="Cambria Math" panose="02040503050406030204" pitchFamily="18" charset="0"/>
                                    <a:ea typeface="Cambria Math" panose="02040503050406030204" pitchFamily="18" charset="0"/>
                                  </a:rPr>
                                  <m:t>𝑝</m:t>
                                </m:r>
                              </m:den>
                            </m:f>
                          </m:den>
                        </m:f>
                      </m:e>
                    </m:box>
                  </m:oMath>
                </a14:m>
                <a:endParaRPr lang="en-US" dirty="0">
                  <a:solidFill>
                    <a:schemeClr val="accent1"/>
                  </a:solidFill>
                </a:endParaRPr>
              </a:p>
              <a:p>
                <a:pPr marL="0" indent="0">
                  <a:buNone/>
                </a:pPr>
                <a:endParaRPr lang="en-US" dirty="0">
                  <a:solidFill>
                    <a:schemeClr val="accent1"/>
                  </a:solidFill>
                </a:endParaRPr>
              </a:p>
              <a:p>
                <a:pPr marL="0" indent="0">
                  <a:buNone/>
                </a:pPr>
                <a:r>
                  <a:rPr lang="en-US" dirty="0">
                    <a:solidFill>
                      <a:schemeClr val="accent1"/>
                    </a:solidFill>
                  </a:rPr>
                  <a:t>Plugging </a:t>
                </a:r>
                <a14:m>
                  <m:oMath xmlns:m="http://schemas.openxmlformats.org/officeDocument/2006/math">
                    <m:r>
                      <a:rPr lang="en-US" b="0" i="1" smtClean="0">
                        <a:latin typeface="Cambria Math" panose="02040503050406030204" pitchFamily="18" charset="0"/>
                        <a:ea typeface="Cambria Math" panose="02040503050406030204" pitchFamily="18" charset="0"/>
                      </a:rPr>
                      <m:t>𝑓</m:t>
                    </m:r>
                    <m:r>
                      <a:rPr lang="en-US" b="0" i="0" smtClean="0">
                        <a:latin typeface="Cambria Math" panose="02040503050406030204" pitchFamily="18" charset="0"/>
                        <a:ea typeface="Cambria Math" panose="02040503050406030204" pitchFamily="18" charset="0"/>
                      </a:rPr>
                      <m:t>=0.20</m:t>
                    </m:r>
                  </m:oMath>
                </a14:m>
                <a:r>
                  <a:rPr lang="en-US" dirty="0">
                    <a:solidFill>
                      <a:schemeClr val="accent1"/>
                    </a:solidFill>
                  </a:rPr>
                  <a:t> and </a:t>
                </a:r>
                <a14:m>
                  <m:oMath xmlns:m="http://schemas.openxmlformats.org/officeDocument/2006/math">
                    <m:r>
                      <a:rPr lang="en-US" b="0" i="1" smtClean="0">
                        <a:latin typeface="Cambria Math" panose="02040503050406030204" pitchFamily="18" charset="0"/>
                        <a:ea typeface="Cambria Math" panose="02040503050406030204" pitchFamily="18" charset="0"/>
                      </a:rPr>
                      <m:t>𝑝</m:t>
                    </m:r>
                    <m:r>
                      <a:rPr lang="en-US" b="0" i="1" smtClean="0">
                        <a:latin typeface="Cambria Math" panose="02040503050406030204" pitchFamily="18" charset="0"/>
                        <a:ea typeface="Cambria Math" panose="02040503050406030204" pitchFamily="18" charset="0"/>
                      </a:rPr>
                      <m:t>=16</m:t>
                    </m:r>
                  </m:oMath>
                </a14:m>
                <a:r>
                  <a:rPr lang="en-US" dirty="0">
                    <a:solidFill>
                      <a:schemeClr val="accent1"/>
                    </a:solidFill>
                  </a:rPr>
                  <a:t> into the formula above,</a:t>
                </a:r>
              </a:p>
              <a:p>
                <a:pPr marL="0" indent="0">
                  <a:buNone/>
                </a:pPr>
                <a:endParaRPr lang="en-US" dirty="0">
                  <a:solidFill>
                    <a:schemeClr val="accent1"/>
                  </a:solidFill>
                </a:endParaRPr>
              </a:p>
              <a:p>
                <a:pPr marL="0" indent="0">
                  <a:buNone/>
                </a:pPr>
                <a:r>
                  <a:rPr lang="en-US" dirty="0">
                    <a:solidFill>
                      <a:schemeClr val="accent1"/>
                    </a:solidFill>
                  </a:rPr>
                  <a:t>		</a:t>
                </a:r>
                <a:r>
                  <a:rPr lang="en-US" dirty="0">
                    <a:ea typeface="Cambria Math" panose="02040503050406030204" pitchFamily="18" charset="0"/>
                  </a:rPr>
                  <a:t> 		</a:t>
                </a:r>
                <a14:m>
                  <m:oMath xmlns:m="http://schemas.openxmlformats.org/officeDocument/2006/math">
                    <m:r>
                      <a:rPr lang="en-US" i="1" smtClean="0">
                        <a:latin typeface="Cambria Math" panose="02040503050406030204" pitchFamily="18" charset="0"/>
                        <a:ea typeface="Cambria Math" panose="02040503050406030204" pitchFamily="18" charset="0"/>
                      </a:rPr>
                      <m:t>𝜓</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𝑛</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𝑝</m:t>
                    </m:r>
                    <m:r>
                      <a:rPr lang="en-US" b="0" i="1" smtClean="0">
                        <a:latin typeface="Cambria Math" panose="02040503050406030204" pitchFamily="18" charset="0"/>
                        <a:ea typeface="Cambria Math" panose="02040503050406030204" pitchFamily="18" charset="0"/>
                      </a:rPr>
                      <m:t>)≤</m:t>
                    </m:r>
                    <m:box>
                      <m:boxPr>
                        <m:ctrlPr>
                          <a:rPr lang="en-US" b="0" i="1" smtClean="0">
                            <a:latin typeface="Cambria Math" panose="02040503050406030204" pitchFamily="18" charset="0"/>
                          </a:rPr>
                        </m:ctrlPr>
                      </m:boxPr>
                      <m:e>
                        <m:argPr>
                          <m:argSz m:val="-1"/>
                        </m:argP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ea typeface="Cambria Math" panose="02040503050406030204" pitchFamily="18" charset="0"/>
                              </a:rPr>
                              <m:t>  0.20+(1−0.20)/16</m:t>
                            </m:r>
                          </m:den>
                        </m:f>
                        <m:r>
                          <a:rPr lang="en-US" b="0" i="1" smtClean="0">
                            <a:latin typeface="Cambria Math" panose="02040503050406030204" pitchFamily="18" charset="0"/>
                            <a:ea typeface="Cambria Math" panose="02040503050406030204" pitchFamily="18" charset="0"/>
                          </a:rPr>
                          <m:t> = 4.00</m:t>
                        </m:r>
                      </m:e>
                    </m:box>
                  </m:oMath>
                </a14:m>
                <a:r>
                  <a:rPr lang="en-US" dirty="0">
                    <a:solidFill>
                      <a:schemeClr val="accent1"/>
                    </a:solidFill>
                  </a:rPr>
                  <a:t>   </a:t>
                </a:r>
                <a14:m>
                  <m:oMath xmlns:m="http://schemas.openxmlformats.org/officeDocument/2006/math">
                    <m:r>
                      <a:rPr lang="en-US" i="1" dirty="0">
                        <a:latin typeface="Cambria Math" panose="02040503050406030204" pitchFamily="18" charset="0"/>
                        <a:ea typeface="Cambria Math" panose="02040503050406030204" pitchFamily="18" charset="0"/>
                      </a:rPr>
                      <m:t>∎</m:t>
                    </m:r>
                  </m:oMath>
                </a14:m>
                <a:endParaRPr lang="en-US" dirty="0">
                  <a:solidFill>
                    <a:schemeClr val="accent1"/>
                  </a:solidFill>
                </a:endParaRPr>
              </a:p>
              <a:p>
                <a:pPr marL="0" indent="0">
                  <a:buNone/>
                </a:pPr>
                <a:endParaRPr lang="en-US" dirty="0">
                  <a:solidFill>
                    <a:schemeClr val="accent1"/>
                  </a:solidFill>
                </a:endParaRPr>
              </a:p>
              <a:p>
                <a:pPr marL="0" indent="0">
                  <a:buNone/>
                </a:pPr>
                <a:r>
                  <a:rPr lang="en-US" dirty="0">
                    <a:solidFill>
                      <a:schemeClr val="accent1"/>
                    </a:solidFill>
                  </a:rPr>
                  <a:t>Therefore, we should expect a speedup of </a:t>
                </a:r>
                <a14:m>
                  <m:oMath xmlns:m="http://schemas.openxmlformats.org/officeDocument/2006/math">
                    <m:r>
                      <a:rPr lang="en-US" i="1" smtClean="0">
                        <a:latin typeface="Cambria Math" panose="02040503050406030204" pitchFamily="18" charset="0"/>
                        <a:ea typeface="Cambria Math" panose="02040503050406030204" pitchFamily="18" charset="0"/>
                      </a:rPr>
                      <m:t>4</m:t>
                    </m:r>
                    <m:r>
                      <a:rPr lang="en-US" b="0" i="1" smtClean="0">
                        <a:latin typeface="Cambria Math" panose="02040503050406030204" pitchFamily="18" charset="0"/>
                        <a:ea typeface="Cambria Math" panose="02040503050406030204" pitchFamily="18" charset="0"/>
                      </a:rPr>
                      <m:t>.00</m:t>
                    </m:r>
                  </m:oMath>
                </a14:m>
                <a:r>
                  <a:rPr lang="en-US" dirty="0">
                    <a:solidFill>
                      <a:schemeClr val="accent1"/>
                    </a:solidFill>
                  </a:rPr>
                  <a:t> or less.</a:t>
                </a:r>
              </a:p>
              <a:p>
                <a:pPr marL="0" indent="0">
                  <a:buNone/>
                </a:pPr>
                <a:endParaRPr lang="en-US" dirty="0">
                  <a:solidFill>
                    <a:schemeClr val="accent1"/>
                  </a:solidFill>
                </a:endParaRPr>
              </a:p>
              <a:p>
                <a:pPr marL="0" indent="0">
                  <a:buNone/>
                </a:pPr>
                <a:r>
                  <a:rPr lang="en-US" dirty="0">
                    <a:solidFill>
                      <a:schemeClr val="accent1"/>
                    </a:solidFill>
                  </a:rPr>
                  <a:t>The maximum achievable speedup is </a:t>
                </a:r>
                <a14:m>
                  <m:oMath xmlns:m="http://schemas.openxmlformats.org/officeDocument/2006/math">
                    <m:func>
                      <m:funcPr>
                        <m:ctrlPr>
                          <a:rPr lang="en-US" i="1" smtClean="0">
                            <a:solidFill>
                              <a:schemeClr val="tx1"/>
                            </a:solidFill>
                            <a:latin typeface="Cambria Math" panose="02040503050406030204" pitchFamily="18" charset="0"/>
                          </a:rPr>
                        </m:ctrlPr>
                      </m:funcPr>
                      <m:fName>
                        <m:sSub>
                          <m:sSubPr>
                            <m:ctrlPr>
                              <a:rPr lang="en-US" i="1" smtClean="0">
                                <a:solidFill>
                                  <a:schemeClr val="tx1"/>
                                </a:solidFill>
                                <a:latin typeface="Cambria Math" panose="02040503050406030204" pitchFamily="18" charset="0"/>
                              </a:rPr>
                            </m:ctrlPr>
                          </m:sSubPr>
                          <m:e>
                            <m:r>
                              <m:rPr>
                                <m:sty m:val="p"/>
                              </m:rPr>
                              <a:rPr lang="en-US" b="0" i="0" smtClean="0">
                                <a:solidFill>
                                  <a:schemeClr val="tx1"/>
                                </a:solidFill>
                                <a:latin typeface="Cambria Math" panose="02040503050406030204" pitchFamily="18" charset="0"/>
                              </a:rPr>
                              <m:t>lim</m:t>
                            </m:r>
                          </m:e>
                          <m:sub>
                            <m:r>
                              <a:rPr lang="en-US" b="0" i="1" smtClean="0">
                                <a:solidFill>
                                  <a:schemeClr val="tx1"/>
                                </a:solidFill>
                                <a:latin typeface="Cambria Math" panose="02040503050406030204" pitchFamily="18" charset="0"/>
                              </a:rPr>
                              <m:t>𝑝</m:t>
                            </m:r>
                            <m:r>
                              <a:rPr lang="en-US" b="0" i="1" smtClean="0">
                                <a:solidFill>
                                  <a:schemeClr val="tx1"/>
                                </a:solidFill>
                                <a:latin typeface="Cambria Math" panose="02040503050406030204" pitchFamily="18" charset="0"/>
                              </a:rPr>
                              <m:t>→∞</m:t>
                            </m:r>
                          </m:sub>
                        </m:sSub>
                      </m:fName>
                      <m:e>
                        <m:f>
                          <m:fPr>
                            <m:ctrlPr>
                              <a:rPr lang="en-US" b="0" i="1" smtClean="0">
                                <a:solidFill>
                                  <a:schemeClr val="tx1"/>
                                </a:solidFill>
                                <a:latin typeface="Cambria Math" panose="02040503050406030204" pitchFamily="18" charset="0"/>
                              </a:rPr>
                            </m:ctrlPr>
                          </m:fPr>
                          <m:num>
                            <m:r>
                              <a:rPr lang="en-US" b="0" i="1" smtClean="0">
                                <a:solidFill>
                                  <a:schemeClr val="tx1"/>
                                </a:solidFill>
                                <a:latin typeface="Cambria Math" panose="02040503050406030204" pitchFamily="18" charset="0"/>
                              </a:rPr>
                              <m:t>1</m:t>
                            </m:r>
                          </m:num>
                          <m:den>
                            <m:r>
                              <a:rPr lang="en-US" b="0" i="1" smtClean="0">
                                <a:solidFill>
                                  <a:schemeClr val="tx1"/>
                                </a:solidFill>
                                <a:latin typeface="Cambria Math" panose="02040503050406030204" pitchFamily="18" charset="0"/>
                              </a:rPr>
                              <m:t>𝑓</m:t>
                            </m:r>
                            <m:r>
                              <a:rPr lang="en-US" b="0" i="1" smtClean="0">
                                <a:solidFill>
                                  <a:schemeClr val="tx1"/>
                                </a:solidFill>
                                <a:latin typeface="Cambria Math" panose="02040503050406030204" pitchFamily="18" charset="0"/>
                              </a:rPr>
                              <m:t>+</m:t>
                            </m:r>
                            <m:f>
                              <m:fPr>
                                <m:ctrlPr>
                                  <a:rPr lang="en-US" b="0" i="1" smtClean="0">
                                    <a:solidFill>
                                      <a:schemeClr val="tx1"/>
                                    </a:solidFill>
                                    <a:latin typeface="Cambria Math" panose="02040503050406030204" pitchFamily="18" charset="0"/>
                                  </a:rPr>
                                </m:ctrlPr>
                              </m:fPr>
                              <m:num>
                                <m:r>
                                  <a:rPr lang="en-US" b="0" i="1" smtClean="0">
                                    <a:solidFill>
                                      <a:schemeClr val="tx1"/>
                                    </a:solidFill>
                                    <a:latin typeface="Cambria Math" panose="02040503050406030204" pitchFamily="18" charset="0"/>
                                  </a:rPr>
                                  <m:t>1−</m:t>
                                </m:r>
                                <m:r>
                                  <a:rPr lang="en-US" b="0" i="1" smtClean="0">
                                    <a:solidFill>
                                      <a:schemeClr val="tx1"/>
                                    </a:solidFill>
                                    <a:latin typeface="Cambria Math" panose="02040503050406030204" pitchFamily="18" charset="0"/>
                                  </a:rPr>
                                  <m:t>𝑓</m:t>
                                </m:r>
                              </m:num>
                              <m:den>
                                <m:r>
                                  <a:rPr lang="en-US" b="0" i="1" smtClean="0">
                                    <a:solidFill>
                                      <a:schemeClr val="tx1"/>
                                    </a:solidFill>
                                    <a:latin typeface="Cambria Math" panose="02040503050406030204" pitchFamily="18" charset="0"/>
                                  </a:rPr>
                                  <m:t>𝑝</m:t>
                                </m:r>
                              </m:den>
                            </m:f>
                          </m:den>
                        </m:f>
                        <m:r>
                          <a:rPr lang="en-US" b="0" i="1" smtClean="0">
                            <a:solidFill>
                              <a:schemeClr val="tx1"/>
                            </a:solidFill>
                            <a:latin typeface="Cambria Math" panose="02040503050406030204" pitchFamily="18" charset="0"/>
                          </a:rPr>
                          <m:t>=</m:t>
                        </m:r>
                        <m:f>
                          <m:fPr>
                            <m:ctrlPr>
                              <a:rPr lang="en-US" b="0" i="1" smtClean="0">
                                <a:solidFill>
                                  <a:schemeClr val="tx1"/>
                                </a:solidFill>
                                <a:latin typeface="Cambria Math" panose="02040503050406030204" pitchFamily="18" charset="0"/>
                              </a:rPr>
                            </m:ctrlPr>
                          </m:fPr>
                          <m:num>
                            <m:r>
                              <a:rPr lang="en-US" b="0" i="1" smtClean="0">
                                <a:solidFill>
                                  <a:schemeClr val="tx1"/>
                                </a:solidFill>
                                <a:latin typeface="Cambria Math" panose="02040503050406030204" pitchFamily="18" charset="0"/>
                              </a:rPr>
                              <m:t>1</m:t>
                            </m:r>
                          </m:num>
                          <m:den>
                            <m:r>
                              <a:rPr lang="en-US" b="0" i="1" smtClean="0">
                                <a:solidFill>
                                  <a:schemeClr val="tx1"/>
                                </a:solidFill>
                                <a:latin typeface="Cambria Math" panose="02040503050406030204" pitchFamily="18" charset="0"/>
                              </a:rPr>
                              <m:t>𝑓</m:t>
                            </m:r>
                          </m:den>
                        </m:f>
                        <m:r>
                          <a:rPr lang="en-US" b="0" i="1" smtClean="0">
                            <a:solidFill>
                              <a:schemeClr val="tx1"/>
                            </a:solidFill>
                            <a:latin typeface="Cambria Math" panose="02040503050406030204" pitchFamily="18" charset="0"/>
                          </a:rPr>
                          <m:t>=</m:t>
                        </m:r>
                        <m:f>
                          <m:fPr>
                            <m:ctrlPr>
                              <a:rPr lang="en-US" b="0" i="1" smtClean="0">
                                <a:solidFill>
                                  <a:schemeClr val="tx1"/>
                                </a:solidFill>
                                <a:latin typeface="Cambria Math" panose="02040503050406030204" pitchFamily="18" charset="0"/>
                              </a:rPr>
                            </m:ctrlPr>
                          </m:fPr>
                          <m:num>
                            <m:r>
                              <a:rPr lang="en-US" b="0" i="1" smtClean="0">
                                <a:solidFill>
                                  <a:schemeClr val="tx1"/>
                                </a:solidFill>
                                <a:latin typeface="Cambria Math" panose="02040503050406030204" pitchFamily="18" charset="0"/>
                              </a:rPr>
                              <m:t>1</m:t>
                            </m:r>
                          </m:num>
                          <m:den>
                            <m:r>
                              <a:rPr lang="en-US" b="0" i="1" smtClean="0">
                                <a:solidFill>
                                  <a:schemeClr val="tx1"/>
                                </a:solidFill>
                                <a:latin typeface="Cambria Math" panose="02040503050406030204" pitchFamily="18" charset="0"/>
                              </a:rPr>
                              <m:t>0.20</m:t>
                            </m:r>
                          </m:den>
                        </m:f>
                        <m:r>
                          <a:rPr lang="en-US" b="0" i="1" smtClean="0">
                            <a:solidFill>
                              <a:schemeClr val="tx1"/>
                            </a:solidFill>
                            <a:latin typeface="Cambria Math" panose="02040503050406030204" pitchFamily="18" charset="0"/>
                          </a:rPr>
                          <m:t>=5.00</m:t>
                        </m:r>
                      </m:e>
                    </m:func>
                  </m:oMath>
                </a14:m>
                <a:r>
                  <a:rPr lang="en-US" dirty="0">
                    <a:solidFill>
                      <a:schemeClr val="accent1"/>
                    </a:solidFill>
                  </a:rPr>
                  <a:t> </a:t>
                </a:r>
                <a14:m>
                  <m:oMath xmlns:m="http://schemas.openxmlformats.org/officeDocument/2006/math">
                    <m:r>
                      <a:rPr lang="en-US" i="1" dirty="0">
                        <a:latin typeface="Cambria Math" panose="02040503050406030204" pitchFamily="18" charset="0"/>
                        <a:ea typeface="Cambria Math" panose="02040503050406030204" pitchFamily="18" charset="0"/>
                      </a:rPr>
                      <m:t>∎</m:t>
                    </m:r>
                  </m:oMath>
                </a14:m>
                <a:endParaRPr lang="en-US" dirty="0"/>
              </a:p>
              <a:p>
                <a:pPr marL="0" indent="0">
                  <a:buNone/>
                </a:pPr>
                <a:endParaRPr lang="en-US" dirty="0">
                  <a:solidFill>
                    <a:schemeClr val="accent1"/>
                  </a:solidFill>
                </a:endParaRPr>
              </a:p>
              <a:p>
                <a:pPr marL="0" indent="0">
                  <a:buNone/>
                </a:pPr>
                <a:endParaRPr lang="en-US" dirty="0">
                  <a:solidFill>
                    <a:schemeClr val="accent1"/>
                  </a:solidFill>
                </a:endParaRPr>
              </a:p>
            </p:txBody>
          </p:sp>
        </mc:Choice>
        <mc:Fallback xmlns="">
          <p:sp>
            <p:nvSpPr>
              <p:cNvPr id="3" name="Content Placeholder 2">
                <a:extLst>
                  <a:ext uri="{FF2B5EF4-FFF2-40B4-BE49-F238E27FC236}">
                    <a16:creationId xmlns:a16="http://schemas.microsoft.com/office/drawing/2014/main" id="{3F832DEE-8687-4BC1-85DD-B69E5F64374E}"/>
                  </a:ext>
                </a:extLst>
              </p:cNvPr>
              <p:cNvSpPr>
                <a:spLocks noGrp="1" noRot="1" noChangeAspect="1" noMove="1" noResize="1" noEditPoints="1" noAdjustHandles="1" noChangeArrowheads="1" noChangeShapeType="1" noTextEdit="1"/>
              </p:cNvSpPr>
              <p:nvPr>
                <p:ph idx="1"/>
              </p:nvPr>
            </p:nvSpPr>
            <p:spPr>
              <a:blipFill>
                <a:blip r:embed="rId2"/>
                <a:stretch>
                  <a:fillRect l="-638" t="-2521"/>
                </a:stretch>
              </a:blipFill>
            </p:spPr>
            <p:txBody>
              <a:bodyPr/>
              <a:lstStyle/>
              <a:p>
                <a:r>
                  <a:rPr lang="en-US">
                    <a:noFill/>
                  </a:rPr>
                  <a:t> </a:t>
                </a:r>
              </a:p>
            </p:txBody>
          </p:sp>
        </mc:Fallback>
      </mc:AlternateContent>
    </p:spTree>
    <p:extLst>
      <p:ext uri="{BB962C8B-B14F-4D97-AF65-F5344CB8AC3E}">
        <p14:creationId xmlns:p14="http://schemas.microsoft.com/office/powerpoint/2010/main" val="24712776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A436E3-D6EC-43C6-BA85-4BE7F8ED96B0}"/>
              </a:ext>
            </a:extLst>
          </p:cNvPr>
          <p:cNvSpPr>
            <a:spLocks noGrp="1"/>
          </p:cNvSpPr>
          <p:nvPr>
            <p:ph type="title"/>
          </p:nvPr>
        </p:nvSpPr>
        <p:spPr/>
        <p:txBody>
          <a:bodyPr/>
          <a:lstStyle/>
          <a:p>
            <a:r>
              <a:rPr lang="en-US" dirty="0">
                <a:solidFill>
                  <a:schemeClr val="accent1"/>
                </a:solidFill>
              </a:rPr>
              <a:t>Performance Analysis: Amdahl Effect</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1612A47-AE61-4ACC-9368-C4D116753A96}"/>
                  </a:ext>
                </a:extLst>
              </p:cNvPr>
              <p:cNvSpPr>
                <a:spLocks noGrp="1"/>
              </p:cNvSpPr>
              <p:nvPr>
                <p:ph idx="1"/>
              </p:nvPr>
            </p:nvSpPr>
            <p:spPr/>
            <p:txBody>
              <a:bodyPr>
                <a:normAutofit lnSpcReduction="10000"/>
              </a:bodyPr>
              <a:lstStyle/>
              <a:p>
                <a:pPr marL="0" indent="0">
                  <a:buNone/>
                </a:pPr>
                <a:r>
                  <a:rPr lang="en-US" b="1" i="1" u="sng" dirty="0">
                    <a:solidFill>
                      <a:srgbClr val="FF0000"/>
                    </a:solidFill>
                  </a:rPr>
                  <a:t>Limitations of Amdahl’s Law</a:t>
                </a:r>
              </a:p>
              <a:p>
                <a:pPr marL="0" indent="0">
                  <a:buNone/>
                </a:pPr>
                <a:r>
                  <a:rPr lang="en-US" dirty="0">
                    <a:solidFill>
                      <a:schemeClr val="accent1"/>
                    </a:solidFill>
                  </a:rPr>
                  <a:t>Amdahl's Law neglects overhead associated with the introduction of parallelism.</a:t>
                </a:r>
              </a:p>
              <a:p>
                <a:pPr lvl="1"/>
                <a:r>
                  <a:rPr lang="en-US" dirty="0">
                    <a:solidFill>
                      <a:schemeClr val="accent1"/>
                    </a:solidFill>
                  </a:rPr>
                  <a:t>Typically, the parallel overhead </a:t>
                </a:r>
                <a14:m>
                  <m:oMath xmlns:m="http://schemas.openxmlformats.org/officeDocument/2006/math">
                    <m:r>
                      <a:rPr lang="en-US" i="1" smtClean="0">
                        <a:latin typeface="Cambria Math" panose="02040503050406030204" pitchFamily="18" charset="0"/>
                        <a:ea typeface="Cambria Math" panose="02040503050406030204" pitchFamily="18" charset="0"/>
                      </a:rPr>
                      <m:t>𝜅</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𝑛</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𝑝</m:t>
                    </m:r>
                    <m:r>
                      <a:rPr lang="en-US" b="0" i="1" smtClean="0">
                        <a:latin typeface="Cambria Math" panose="02040503050406030204" pitchFamily="18" charset="0"/>
                        <a:ea typeface="Cambria Math" panose="02040503050406030204" pitchFamily="18" charset="0"/>
                      </a:rPr>
                      <m:t>)</m:t>
                    </m:r>
                  </m:oMath>
                </a14:m>
                <a:r>
                  <a:rPr lang="en-US" dirty="0">
                    <a:solidFill>
                      <a:schemeClr val="accent1"/>
                    </a:solidFill>
                  </a:rPr>
                  <a:t> has </a:t>
                </a:r>
                <a:r>
                  <a:rPr lang="en-US" b="1" i="1" dirty="0">
                    <a:solidFill>
                      <a:srgbClr val="FF0000"/>
                    </a:solidFill>
                  </a:rPr>
                  <a:t>lower complexity </a:t>
                </a:r>
                <a:r>
                  <a:rPr lang="en-US" dirty="0">
                    <a:solidFill>
                      <a:schemeClr val="accent1"/>
                    </a:solidFill>
                  </a:rPr>
                  <a:t>than the parallelizable component </a:t>
                </a:r>
                <a14:m>
                  <m:oMath xmlns:m="http://schemas.openxmlformats.org/officeDocument/2006/math">
                    <m:f>
                      <m:fPr>
                        <m:ctrlPr>
                          <a:rPr lang="en-US" b="0" i="1" smtClean="0">
                            <a:latin typeface="Cambria Math" panose="02040503050406030204" pitchFamily="18" charset="0"/>
                            <a:ea typeface="Cambria Math" panose="02040503050406030204" pitchFamily="18" charset="0"/>
                          </a:rPr>
                        </m:ctrlPr>
                      </m:fPr>
                      <m:num>
                        <m:r>
                          <a:rPr lang="en-US" i="1" smtClean="0">
                            <a:latin typeface="Cambria Math" panose="02040503050406030204" pitchFamily="18" charset="0"/>
                            <a:ea typeface="Cambria Math" panose="02040503050406030204" pitchFamily="18" charset="0"/>
                          </a:rPr>
                          <m:t>𝜑</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𝑛</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𝑝</m:t>
                            </m:r>
                          </m:e>
                        </m:d>
                      </m:num>
                      <m:den>
                        <m:r>
                          <a:rPr lang="en-US" b="0" i="1" smtClean="0">
                            <a:latin typeface="Cambria Math" panose="02040503050406030204" pitchFamily="18" charset="0"/>
                            <a:ea typeface="Cambria Math" panose="02040503050406030204" pitchFamily="18" charset="0"/>
                          </a:rPr>
                          <m:t>𝑝</m:t>
                        </m:r>
                      </m:den>
                    </m:f>
                  </m:oMath>
                </a14:m>
                <a:r>
                  <a:rPr lang="en-US" dirty="0">
                    <a:solidFill>
                      <a:schemeClr val="accent1"/>
                    </a:solidFill>
                  </a:rPr>
                  <a:t>.</a:t>
                </a:r>
              </a:p>
              <a:p>
                <a:pPr lvl="1"/>
                <a:r>
                  <a:rPr lang="en-US" dirty="0">
                    <a:solidFill>
                      <a:schemeClr val="accent1"/>
                    </a:solidFill>
                  </a:rPr>
                  <a:t>Increasing the problem size increases the computation time </a:t>
                </a:r>
                <a:r>
                  <a:rPr lang="en-US" b="1" i="1" dirty="0">
                    <a:solidFill>
                      <a:srgbClr val="FF0000"/>
                    </a:solidFill>
                  </a:rPr>
                  <a:t>faster</a:t>
                </a:r>
                <a:r>
                  <a:rPr lang="en-US" dirty="0">
                    <a:solidFill>
                      <a:schemeClr val="accent1"/>
                    </a:solidFill>
                  </a:rPr>
                  <a:t> than it increases the communication time.</a:t>
                </a:r>
              </a:p>
              <a:p>
                <a:pPr lvl="1"/>
                <a:endParaRPr lang="en-US" dirty="0">
                  <a:solidFill>
                    <a:schemeClr val="accent1"/>
                  </a:solidFill>
                </a:endParaRPr>
              </a:p>
              <a:p>
                <a:pPr marL="0" indent="0">
                  <a:buNone/>
                </a:pPr>
                <a:r>
                  <a:rPr lang="en-US" dirty="0">
                    <a:solidFill>
                      <a:schemeClr val="accent1"/>
                    </a:solidFill>
                  </a:rPr>
                  <a:t>Hence, for a </a:t>
                </a:r>
                <a:r>
                  <a:rPr lang="en-US" b="1" i="1" dirty="0">
                    <a:solidFill>
                      <a:srgbClr val="FF0000"/>
                    </a:solidFill>
                  </a:rPr>
                  <a:t>fixed number of processors </a:t>
                </a:r>
                <a14:m>
                  <m:oMath xmlns:m="http://schemas.openxmlformats.org/officeDocument/2006/math">
                    <m:r>
                      <a:rPr lang="en-US" b="0" i="1" smtClean="0">
                        <a:latin typeface="Cambria Math" panose="02040503050406030204" pitchFamily="18" charset="0"/>
                        <a:ea typeface="Cambria Math" panose="02040503050406030204" pitchFamily="18" charset="0"/>
                      </a:rPr>
                      <m:t>𝑝</m:t>
                    </m:r>
                  </m:oMath>
                </a14:m>
                <a:r>
                  <a:rPr lang="en-US" dirty="0">
                    <a:solidFill>
                      <a:schemeClr val="accent1"/>
                    </a:solidFill>
                  </a:rPr>
                  <a:t>, speedup is usually an increasing function of the problem size. </a:t>
                </a:r>
              </a:p>
              <a:p>
                <a:pPr lvl="1"/>
                <a:r>
                  <a:rPr lang="en-US" dirty="0">
                    <a:solidFill>
                      <a:schemeClr val="accent1"/>
                    </a:solidFill>
                  </a:rPr>
                  <a:t>This is referred to as the </a:t>
                </a:r>
                <a:r>
                  <a:rPr lang="en-US" b="1" i="1" dirty="0">
                    <a:solidFill>
                      <a:srgbClr val="FF0000"/>
                    </a:solidFill>
                  </a:rPr>
                  <a:t>Amdahl effect</a:t>
                </a:r>
                <a:r>
                  <a:rPr lang="en-US" dirty="0">
                    <a:solidFill>
                      <a:schemeClr val="accent1"/>
                    </a:solidFill>
                  </a:rPr>
                  <a:t>. </a:t>
                </a:r>
              </a:p>
              <a:p>
                <a:pPr marL="0" indent="0">
                  <a:buNone/>
                </a:pPr>
                <a:endParaRPr lang="en-US" b="1" i="1" u="sng" dirty="0">
                  <a:solidFill>
                    <a:srgbClr val="FF0000"/>
                  </a:solidFill>
                </a:endParaRPr>
              </a:p>
            </p:txBody>
          </p:sp>
        </mc:Choice>
        <mc:Fallback xmlns="">
          <p:sp>
            <p:nvSpPr>
              <p:cNvPr id="3" name="Content Placeholder 2">
                <a:extLst>
                  <a:ext uri="{FF2B5EF4-FFF2-40B4-BE49-F238E27FC236}">
                    <a16:creationId xmlns:a16="http://schemas.microsoft.com/office/drawing/2014/main" id="{71612A47-AE61-4ACC-9368-C4D116753A96}"/>
                  </a:ext>
                </a:extLst>
              </p:cNvPr>
              <p:cNvSpPr>
                <a:spLocks noGrp="1" noRot="1" noChangeAspect="1" noMove="1" noResize="1" noEditPoints="1" noAdjustHandles="1" noChangeArrowheads="1" noChangeShapeType="1" noTextEdit="1"/>
              </p:cNvSpPr>
              <p:nvPr>
                <p:ph idx="1"/>
              </p:nvPr>
            </p:nvSpPr>
            <p:spPr>
              <a:blipFill>
                <a:blip r:embed="rId2"/>
                <a:stretch>
                  <a:fillRect l="-1217" t="-3081" b="-700"/>
                </a:stretch>
              </a:blipFill>
            </p:spPr>
            <p:txBody>
              <a:bodyPr/>
              <a:lstStyle/>
              <a:p>
                <a:r>
                  <a:rPr lang="en-US">
                    <a:noFill/>
                  </a:rPr>
                  <a:t> </a:t>
                </a:r>
              </a:p>
            </p:txBody>
          </p:sp>
        </mc:Fallback>
      </mc:AlternateContent>
    </p:spTree>
    <p:extLst>
      <p:ext uri="{BB962C8B-B14F-4D97-AF65-F5344CB8AC3E}">
        <p14:creationId xmlns:p14="http://schemas.microsoft.com/office/powerpoint/2010/main" val="16055765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A436E3-D6EC-43C6-BA85-4BE7F8ED96B0}"/>
              </a:ext>
            </a:extLst>
          </p:cNvPr>
          <p:cNvSpPr>
            <a:spLocks noGrp="1"/>
          </p:cNvSpPr>
          <p:nvPr>
            <p:ph type="title"/>
          </p:nvPr>
        </p:nvSpPr>
        <p:spPr/>
        <p:txBody>
          <a:bodyPr/>
          <a:lstStyle/>
          <a:p>
            <a:r>
              <a:rPr lang="en-US" dirty="0">
                <a:solidFill>
                  <a:schemeClr val="accent1"/>
                </a:solidFill>
              </a:rPr>
              <a:t>Performance Analysis: Amdahl Effect</a:t>
            </a:r>
            <a:endParaRPr lang="en-US" dirty="0"/>
          </a:p>
        </p:txBody>
      </p:sp>
      <p:sp>
        <p:nvSpPr>
          <p:cNvPr id="3" name="Content Placeholder 2">
            <a:extLst>
              <a:ext uri="{FF2B5EF4-FFF2-40B4-BE49-F238E27FC236}">
                <a16:creationId xmlns:a16="http://schemas.microsoft.com/office/drawing/2014/main" id="{71612A47-AE61-4ACC-9368-C4D116753A96}"/>
              </a:ext>
            </a:extLst>
          </p:cNvPr>
          <p:cNvSpPr>
            <a:spLocks noGrp="1"/>
          </p:cNvSpPr>
          <p:nvPr>
            <p:ph idx="1"/>
          </p:nvPr>
        </p:nvSpPr>
        <p:spPr/>
        <p:txBody>
          <a:bodyPr>
            <a:normAutofit/>
          </a:bodyPr>
          <a:lstStyle/>
          <a:p>
            <a:pPr marL="0" indent="0">
              <a:buNone/>
            </a:pPr>
            <a:r>
              <a:rPr lang="en-US" b="1" i="1" u="sng" dirty="0">
                <a:solidFill>
                  <a:srgbClr val="FF0000"/>
                </a:solidFill>
              </a:rPr>
              <a:t>Limitations of Amdahl's Law</a:t>
            </a:r>
          </a:p>
          <a:p>
            <a:pPr marL="0" indent="0">
              <a:buNone/>
            </a:pPr>
            <a:endParaRPr lang="en-US" b="1" i="1" u="sng" dirty="0">
              <a:solidFill>
                <a:srgbClr val="FF0000"/>
              </a:solidFill>
            </a:endParaRPr>
          </a:p>
        </p:txBody>
      </p:sp>
      <p:pic>
        <p:nvPicPr>
          <p:cNvPr id="5" name="Picture 4">
            <a:extLst>
              <a:ext uri="{FF2B5EF4-FFF2-40B4-BE49-F238E27FC236}">
                <a16:creationId xmlns:a16="http://schemas.microsoft.com/office/drawing/2014/main" id="{B2EAF41F-4B38-44A5-ABE6-27317CECB7CE}"/>
              </a:ext>
            </a:extLst>
          </p:cNvPr>
          <p:cNvPicPr>
            <a:picLocks noChangeAspect="1"/>
          </p:cNvPicPr>
          <p:nvPr/>
        </p:nvPicPr>
        <p:blipFill>
          <a:blip r:embed="rId2"/>
          <a:stretch>
            <a:fillRect/>
          </a:stretch>
        </p:blipFill>
        <p:spPr>
          <a:xfrm>
            <a:off x="5048250" y="2092325"/>
            <a:ext cx="5505450" cy="4400550"/>
          </a:xfrm>
          <a:prstGeom prst="rect">
            <a:avLst/>
          </a:prstGeom>
        </p:spPr>
      </p:pic>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0510E4C6-AFA8-4ECE-96B8-961A8E0ED72E}"/>
                  </a:ext>
                </a:extLst>
              </p:cNvPr>
              <p:cNvSpPr txBox="1"/>
              <p:nvPr/>
            </p:nvSpPr>
            <p:spPr>
              <a:xfrm>
                <a:off x="877503" y="2570133"/>
                <a:ext cx="4210050" cy="2862322"/>
              </a:xfrm>
              <a:prstGeom prst="rect">
                <a:avLst/>
              </a:prstGeom>
              <a:noFill/>
            </p:spPr>
            <p:txBody>
              <a:bodyPr wrap="square" rtlCol="0">
                <a:spAutoFit/>
              </a:bodyPr>
              <a:lstStyle/>
              <a:p>
                <a:r>
                  <a:rPr lang="en-US" sz="2000" dirty="0">
                    <a:solidFill>
                      <a:schemeClr val="accent1"/>
                    </a:solidFill>
                  </a:rPr>
                  <a:t>For any </a:t>
                </a:r>
                <a:r>
                  <a:rPr lang="en-US" sz="2000" b="1" i="1" dirty="0">
                    <a:solidFill>
                      <a:srgbClr val="FF0000"/>
                    </a:solidFill>
                  </a:rPr>
                  <a:t>fixed</a:t>
                </a:r>
                <a:r>
                  <a:rPr lang="en-US" sz="2000" dirty="0">
                    <a:solidFill>
                      <a:schemeClr val="accent1"/>
                    </a:solidFill>
                  </a:rPr>
                  <a:t> number of processors, speedup is usually an increasing function of the problem size. </a:t>
                </a:r>
              </a:p>
              <a:p>
                <a:endParaRPr lang="en-US" sz="2000" dirty="0">
                  <a:solidFill>
                    <a:schemeClr val="accent1"/>
                  </a:solidFill>
                </a:endParaRPr>
              </a:p>
              <a:p>
                <a:r>
                  <a:rPr lang="en-US" sz="2000" dirty="0">
                    <a:solidFill>
                      <a:schemeClr val="accent1"/>
                    </a:solidFill>
                  </a:rPr>
                  <a:t>This is called the </a:t>
                </a:r>
                <a:r>
                  <a:rPr lang="en-US" sz="2000" b="1" i="1" dirty="0">
                    <a:solidFill>
                      <a:srgbClr val="FF0000"/>
                    </a:solidFill>
                  </a:rPr>
                  <a:t>Amdahl effect</a:t>
                </a:r>
                <a:r>
                  <a:rPr lang="en-US" sz="2000" dirty="0">
                    <a:solidFill>
                      <a:schemeClr val="accent1"/>
                    </a:solidFill>
                  </a:rPr>
                  <a:t>.</a:t>
                </a:r>
              </a:p>
              <a:p>
                <a:endParaRPr lang="en-US" sz="2000" dirty="0">
                  <a:solidFill>
                    <a:schemeClr val="accent1"/>
                  </a:solidFill>
                </a:endParaRPr>
              </a:p>
              <a:p>
                <a:r>
                  <a:rPr lang="en-US" sz="2000" b="1" i="1" dirty="0">
                    <a:solidFill>
                      <a:srgbClr val="FF0000"/>
                    </a:solidFill>
                  </a:rPr>
                  <a:t> Amdahl's Law </a:t>
                </a:r>
                <a:r>
                  <a:rPr lang="en-US" sz="2000" dirty="0">
                    <a:solidFill>
                      <a:schemeClr val="accent1"/>
                    </a:solidFill>
                  </a:rPr>
                  <a:t>assumes a fixed problem size </a:t>
                </a:r>
                <a14:m>
                  <m:oMath xmlns:m="http://schemas.openxmlformats.org/officeDocument/2006/math">
                    <m:r>
                      <a:rPr lang="en-US" sz="2000" b="0" i="1" smtClean="0">
                        <a:solidFill>
                          <a:schemeClr val="tx1"/>
                        </a:solidFill>
                        <a:latin typeface="Cambria Math" panose="02040503050406030204" pitchFamily="18" charset="0"/>
                      </a:rPr>
                      <m:t>𝑛</m:t>
                    </m:r>
                  </m:oMath>
                </a14:m>
                <a:r>
                  <a:rPr lang="en-US" sz="2000" dirty="0">
                    <a:solidFill>
                      <a:schemeClr val="accent1"/>
                    </a:solidFill>
                  </a:rPr>
                  <a:t> so it can </a:t>
                </a:r>
                <a:r>
                  <a:rPr lang="en-US" sz="2000" b="1" i="1" dirty="0">
                    <a:solidFill>
                      <a:srgbClr val="FF0000"/>
                    </a:solidFill>
                  </a:rPr>
                  <a:t>underestimate</a:t>
                </a:r>
                <a:r>
                  <a:rPr lang="en-US" sz="2000" dirty="0">
                    <a:solidFill>
                      <a:schemeClr val="accent1"/>
                    </a:solidFill>
                  </a:rPr>
                  <a:t> speedup for large problem sizes.</a:t>
                </a:r>
              </a:p>
            </p:txBody>
          </p:sp>
        </mc:Choice>
        <mc:Fallback xmlns="">
          <p:sp>
            <p:nvSpPr>
              <p:cNvPr id="6" name="TextBox 5">
                <a:extLst>
                  <a:ext uri="{FF2B5EF4-FFF2-40B4-BE49-F238E27FC236}">
                    <a16:creationId xmlns:a16="http://schemas.microsoft.com/office/drawing/2014/main" id="{0510E4C6-AFA8-4ECE-96B8-961A8E0ED72E}"/>
                  </a:ext>
                </a:extLst>
              </p:cNvPr>
              <p:cNvSpPr txBox="1">
                <a:spLocks noRot="1" noChangeAspect="1" noMove="1" noResize="1" noEditPoints="1" noAdjustHandles="1" noChangeArrowheads="1" noChangeShapeType="1" noTextEdit="1"/>
              </p:cNvSpPr>
              <p:nvPr/>
            </p:nvSpPr>
            <p:spPr>
              <a:xfrm>
                <a:off x="877503" y="2570133"/>
                <a:ext cx="4210050" cy="2862322"/>
              </a:xfrm>
              <a:prstGeom prst="rect">
                <a:avLst/>
              </a:prstGeom>
              <a:blipFill>
                <a:blip r:embed="rId3"/>
                <a:stretch>
                  <a:fillRect l="-1592" t="-1279" r="-1302" b="-2985"/>
                </a:stretch>
              </a:blipFill>
            </p:spPr>
            <p:txBody>
              <a:bodyPr/>
              <a:lstStyle/>
              <a:p>
                <a:r>
                  <a:rPr lang="en-US">
                    <a:noFill/>
                  </a:rPr>
                  <a:t> </a:t>
                </a:r>
              </a:p>
            </p:txBody>
          </p:sp>
        </mc:Fallback>
      </mc:AlternateContent>
    </p:spTree>
    <p:extLst>
      <p:ext uri="{BB962C8B-B14F-4D97-AF65-F5344CB8AC3E}">
        <p14:creationId xmlns:p14="http://schemas.microsoft.com/office/powerpoint/2010/main" val="33690489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9E6070-61A5-4356-9C31-AE0A38591868}"/>
              </a:ext>
            </a:extLst>
          </p:cNvPr>
          <p:cNvSpPr>
            <a:spLocks noGrp="1"/>
          </p:cNvSpPr>
          <p:nvPr>
            <p:ph type="title"/>
          </p:nvPr>
        </p:nvSpPr>
        <p:spPr/>
        <p:txBody>
          <a:bodyPr/>
          <a:lstStyle/>
          <a:p>
            <a:pPr algn="ctr"/>
            <a:endParaRPr lang="en-US" dirty="0">
              <a:solidFill>
                <a:schemeClr val="accent1"/>
              </a:solidFill>
            </a:endParaRPr>
          </a:p>
        </p:txBody>
      </p:sp>
      <p:sp>
        <p:nvSpPr>
          <p:cNvPr id="3" name="Content Placeholder 2">
            <a:extLst>
              <a:ext uri="{FF2B5EF4-FFF2-40B4-BE49-F238E27FC236}">
                <a16:creationId xmlns:a16="http://schemas.microsoft.com/office/drawing/2014/main" id="{206F444E-BC98-41BD-8334-55BDE5C74B1F}"/>
              </a:ext>
            </a:extLst>
          </p:cNvPr>
          <p:cNvSpPr>
            <a:spLocks noGrp="1"/>
          </p:cNvSpPr>
          <p:nvPr>
            <p:ph idx="1"/>
          </p:nvPr>
        </p:nvSpPr>
        <p:spPr/>
        <p:txBody>
          <a:bodyPr/>
          <a:lstStyle/>
          <a:p>
            <a:endParaRPr lang="en-US" dirty="0"/>
          </a:p>
          <a:p>
            <a:pPr marL="0" indent="0">
              <a:buNone/>
            </a:pPr>
            <a:endParaRPr lang="en-US" dirty="0"/>
          </a:p>
          <a:p>
            <a:pPr marL="0" indent="0">
              <a:buNone/>
            </a:pPr>
            <a:r>
              <a:rPr lang="en-US" sz="4400" dirty="0">
                <a:solidFill>
                  <a:schemeClr val="accent1"/>
                </a:solidFill>
              </a:rPr>
              <a:t>Lecture 1: </a:t>
            </a:r>
            <a:br>
              <a:rPr lang="en-US" sz="4400" dirty="0">
                <a:solidFill>
                  <a:schemeClr val="accent1"/>
                </a:solidFill>
              </a:rPr>
            </a:br>
            <a:r>
              <a:rPr lang="en-US" sz="4400">
                <a:solidFill>
                  <a:schemeClr val="accent1"/>
                </a:solidFill>
              </a:rPr>
              <a:t>	</a:t>
            </a:r>
            <a:br>
              <a:rPr lang="en-US" sz="4400" dirty="0">
                <a:solidFill>
                  <a:schemeClr val="accent1"/>
                </a:solidFill>
              </a:rPr>
            </a:br>
            <a:r>
              <a:rPr lang="en-US" sz="4400" dirty="0">
                <a:solidFill>
                  <a:schemeClr val="accent1"/>
                </a:solidFill>
              </a:rPr>
              <a:t>	Parallel Performance Analysis</a:t>
            </a:r>
          </a:p>
          <a:p>
            <a:pPr marL="0" indent="0">
              <a:buNone/>
            </a:pPr>
            <a:r>
              <a:rPr lang="en-US" sz="4400" dirty="0">
                <a:solidFill>
                  <a:schemeClr val="accent1"/>
                </a:solidFill>
              </a:rPr>
              <a:t>		</a:t>
            </a:r>
          </a:p>
        </p:txBody>
      </p:sp>
    </p:spTree>
    <p:extLst>
      <p:ext uri="{BB962C8B-B14F-4D97-AF65-F5344CB8AC3E}">
        <p14:creationId xmlns:p14="http://schemas.microsoft.com/office/powerpoint/2010/main" val="3169907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433A07-8E91-473C-8D65-3C6B2DE4EC9F}"/>
              </a:ext>
            </a:extLst>
          </p:cNvPr>
          <p:cNvSpPr>
            <a:spLocks noGrp="1"/>
          </p:cNvSpPr>
          <p:nvPr>
            <p:ph type="title"/>
          </p:nvPr>
        </p:nvSpPr>
        <p:spPr/>
        <p:txBody>
          <a:bodyPr/>
          <a:lstStyle/>
          <a:p>
            <a:r>
              <a:rPr lang="en-US" dirty="0">
                <a:solidFill>
                  <a:schemeClr val="accent1"/>
                </a:solidFill>
              </a:rPr>
              <a:t>Performance Analysis: Gustafson’s Law</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71EC579-DFCC-4346-8B87-8F82E6A9B7F1}"/>
                  </a:ext>
                </a:extLst>
              </p:cNvPr>
              <p:cNvSpPr>
                <a:spLocks noGrp="1"/>
              </p:cNvSpPr>
              <p:nvPr>
                <p:ph idx="1"/>
              </p:nvPr>
            </p:nvSpPr>
            <p:spPr/>
            <p:txBody>
              <a:bodyPr>
                <a:normAutofit/>
              </a:bodyPr>
              <a:lstStyle/>
              <a:p>
                <a:pPr marL="0" indent="0">
                  <a:buNone/>
                </a:pPr>
                <a:r>
                  <a:rPr lang="en-US" b="1" i="1" dirty="0">
                    <a:solidFill>
                      <a:srgbClr val="FF0000"/>
                    </a:solidFill>
                  </a:rPr>
                  <a:t>Amdahl's Law </a:t>
                </a:r>
                <a:r>
                  <a:rPr lang="en-US" dirty="0">
                    <a:solidFill>
                      <a:schemeClr val="accent1"/>
                    </a:solidFill>
                  </a:rPr>
                  <a:t>assumes that </a:t>
                </a:r>
                <a:r>
                  <a:rPr lang="en-US" b="1" i="1" dirty="0">
                    <a:solidFill>
                      <a:srgbClr val="FF0000"/>
                    </a:solidFill>
                  </a:rPr>
                  <a:t>minimizing execution time </a:t>
                </a:r>
                <a:r>
                  <a:rPr lang="en-US" dirty="0">
                    <a:solidFill>
                      <a:schemeClr val="accent1"/>
                    </a:solidFill>
                  </a:rPr>
                  <a:t>is the focus  of parallel computing.</a:t>
                </a:r>
              </a:p>
              <a:p>
                <a:pPr lvl="1"/>
                <a:r>
                  <a:rPr lang="en-US" dirty="0">
                    <a:solidFill>
                      <a:schemeClr val="accent1"/>
                    </a:solidFill>
                  </a:rPr>
                  <a:t>It treats the </a:t>
                </a:r>
                <a:r>
                  <a:rPr lang="en-US" b="1" i="1" dirty="0">
                    <a:solidFill>
                      <a:srgbClr val="FF0000"/>
                    </a:solidFill>
                  </a:rPr>
                  <a:t>problem size </a:t>
                </a:r>
                <a14:m>
                  <m:oMath xmlns:m="http://schemas.openxmlformats.org/officeDocument/2006/math">
                    <m:r>
                      <a:rPr lang="en-US" b="0" i="1" smtClean="0">
                        <a:latin typeface="Cambria Math" panose="02040503050406030204" pitchFamily="18" charset="0"/>
                        <a:ea typeface="Cambria Math" panose="02040503050406030204" pitchFamily="18" charset="0"/>
                      </a:rPr>
                      <m:t>𝑛</m:t>
                    </m:r>
                  </m:oMath>
                </a14:m>
                <a:r>
                  <a:rPr lang="en-US" b="1" i="1" dirty="0">
                    <a:solidFill>
                      <a:srgbClr val="FF0000"/>
                    </a:solidFill>
                  </a:rPr>
                  <a:t> </a:t>
                </a:r>
                <a:r>
                  <a:rPr lang="en-US" dirty="0">
                    <a:solidFill>
                      <a:schemeClr val="accent1"/>
                    </a:solidFill>
                  </a:rPr>
                  <a:t>as a </a:t>
                </a:r>
                <a:r>
                  <a:rPr lang="en-US" b="1" i="1" dirty="0">
                    <a:solidFill>
                      <a:srgbClr val="FF0000"/>
                    </a:solidFill>
                  </a:rPr>
                  <a:t>constant</a:t>
                </a:r>
                <a:r>
                  <a:rPr lang="en-US" dirty="0">
                    <a:solidFill>
                      <a:schemeClr val="accent1"/>
                    </a:solidFill>
                  </a:rPr>
                  <a:t> and demonstrates how increasing the number of processors </a:t>
                </a:r>
                <a14:m>
                  <m:oMath xmlns:m="http://schemas.openxmlformats.org/officeDocument/2006/math">
                    <m:r>
                      <a:rPr lang="en-US" b="0" i="1" smtClean="0">
                        <a:latin typeface="Cambria Math" panose="02040503050406030204" pitchFamily="18" charset="0"/>
                        <a:ea typeface="Cambria Math" panose="02040503050406030204" pitchFamily="18" charset="0"/>
                      </a:rPr>
                      <m:t>𝑝</m:t>
                    </m:r>
                  </m:oMath>
                </a14:m>
                <a:r>
                  <a:rPr lang="en-US" dirty="0">
                    <a:solidFill>
                      <a:schemeClr val="accent1"/>
                    </a:solidFill>
                  </a:rPr>
                  <a:t> can reduce execution time.</a:t>
                </a:r>
              </a:p>
              <a:p>
                <a:pPr marL="457200" lvl="1" indent="0">
                  <a:buNone/>
                </a:pPr>
                <a:endParaRPr lang="en-US" dirty="0">
                  <a:solidFill>
                    <a:schemeClr val="accent1"/>
                  </a:solidFill>
                </a:endParaRPr>
              </a:p>
              <a:p>
                <a:pPr marL="0" indent="0">
                  <a:buNone/>
                </a:pPr>
                <a:r>
                  <a:rPr lang="en-US" dirty="0">
                    <a:solidFill>
                      <a:schemeClr val="accent1"/>
                    </a:solidFill>
                  </a:rPr>
                  <a:t>In reality, however, the goal of parallel computing is to increase the accuracy (larger number of grid points, for example) of the solution that can be computed in a </a:t>
                </a:r>
                <a:r>
                  <a:rPr lang="en-US" b="1" i="1" dirty="0">
                    <a:solidFill>
                      <a:srgbClr val="FF0000"/>
                    </a:solidFill>
                  </a:rPr>
                  <a:t>fixed amount of time</a:t>
                </a:r>
                <a:r>
                  <a:rPr lang="en-US" i="1" dirty="0">
                    <a:solidFill>
                      <a:schemeClr val="accent1"/>
                    </a:solidFill>
                  </a:rPr>
                  <a:t>. </a:t>
                </a:r>
              </a:p>
              <a:p>
                <a:pPr lvl="1"/>
                <a:r>
                  <a:rPr lang="en-US" dirty="0">
                    <a:solidFill>
                      <a:schemeClr val="accent1"/>
                    </a:solidFill>
                  </a:rPr>
                  <a:t>In other words, we want to be able to solve the problem of </a:t>
                </a:r>
                <a:r>
                  <a:rPr lang="en-US" b="1" i="1" dirty="0">
                    <a:solidFill>
                      <a:srgbClr val="FF0000"/>
                    </a:solidFill>
                  </a:rPr>
                  <a:t>larger sizes </a:t>
                </a:r>
                <a:r>
                  <a:rPr lang="en-US" dirty="0">
                    <a:solidFill>
                      <a:schemeClr val="accent1"/>
                    </a:solidFill>
                  </a:rPr>
                  <a:t>with </a:t>
                </a:r>
                <a:r>
                  <a:rPr lang="en-US" b="1" i="1" dirty="0">
                    <a:solidFill>
                      <a:srgbClr val="FF0000"/>
                    </a:solidFill>
                  </a:rPr>
                  <a:t>more processors</a:t>
                </a:r>
                <a:r>
                  <a:rPr lang="en-US" b="1" i="1" dirty="0">
                    <a:solidFill>
                      <a:schemeClr val="accent1"/>
                    </a:solidFill>
                  </a:rPr>
                  <a:t> </a:t>
                </a:r>
                <a:r>
                  <a:rPr lang="en-US" dirty="0">
                    <a:solidFill>
                      <a:schemeClr val="accent1"/>
                    </a:solidFill>
                  </a:rPr>
                  <a:t>in</a:t>
                </a:r>
                <a:r>
                  <a:rPr lang="en-US" b="1" i="1" dirty="0">
                    <a:solidFill>
                      <a:srgbClr val="FF0000"/>
                    </a:solidFill>
                  </a:rPr>
                  <a:t> the same time duration</a:t>
                </a:r>
                <a:r>
                  <a:rPr lang="en-US" b="1" i="1" dirty="0">
                    <a:solidFill>
                      <a:schemeClr val="accent1"/>
                    </a:solidFill>
                  </a:rPr>
                  <a:t>.</a:t>
                </a:r>
                <a:endParaRPr lang="en-US" dirty="0">
                  <a:solidFill>
                    <a:schemeClr val="accent1"/>
                  </a:solidFill>
                </a:endParaRPr>
              </a:p>
            </p:txBody>
          </p:sp>
        </mc:Choice>
        <mc:Fallback xmlns="">
          <p:sp>
            <p:nvSpPr>
              <p:cNvPr id="3" name="Content Placeholder 2">
                <a:extLst>
                  <a:ext uri="{FF2B5EF4-FFF2-40B4-BE49-F238E27FC236}">
                    <a16:creationId xmlns:a16="http://schemas.microsoft.com/office/drawing/2014/main" id="{F71EC579-DFCC-4346-8B87-8F82E6A9B7F1}"/>
                  </a:ext>
                </a:extLst>
              </p:cNvPr>
              <p:cNvSpPr>
                <a:spLocks noGrp="1" noRot="1" noChangeAspect="1" noMove="1" noResize="1" noEditPoints="1" noAdjustHandles="1" noChangeArrowheads="1" noChangeShapeType="1" noTextEdit="1"/>
              </p:cNvSpPr>
              <p:nvPr>
                <p:ph idx="1"/>
              </p:nvPr>
            </p:nvSpPr>
            <p:spPr>
              <a:blipFill>
                <a:blip r:embed="rId2"/>
                <a:stretch>
                  <a:fillRect l="-1217" t="-2241" r="-406"/>
                </a:stretch>
              </a:blipFill>
            </p:spPr>
            <p:txBody>
              <a:bodyPr/>
              <a:lstStyle/>
              <a:p>
                <a:r>
                  <a:rPr lang="en-US">
                    <a:noFill/>
                  </a:rPr>
                  <a:t> </a:t>
                </a:r>
              </a:p>
            </p:txBody>
          </p:sp>
        </mc:Fallback>
      </mc:AlternateContent>
    </p:spTree>
    <p:extLst>
      <p:ext uri="{BB962C8B-B14F-4D97-AF65-F5344CB8AC3E}">
        <p14:creationId xmlns:p14="http://schemas.microsoft.com/office/powerpoint/2010/main" val="29144869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433A07-8E91-473C-8D65-3C6B2DE4EC9F}"/>
              </a:ext>
            </a:extLst>
          </p:cNvPr>
          <p:cNvSpPr>
            <a:spLocks noGrp="1"/>
          </p:cNvSpPr>
          <p:nvPr>
            <p:ph type="title"/>
          </p:nvPr>
        </p:nvSpPr>
        <p:spPr/>
        <p:txBody>
          <a:bodyPr/>
          <a:lstStyle/>
          <a:p>
            <a:r>
              <a:rPr lang="en-US" dirty="0">
                <a:solidFill>
                  <a:schemeClr val="accent1"/>
                </a:solidFill>
              </a:rPr>
              <a:t>Performance Analysis: Gustafson’s Law</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71EC579-DFCC-4346-8B87-8F82E6A9B7F1}"/>
                  </a:ext>
                </a:extLst>
              </p:cNvPr>
              <p:cNvSpPr>
                <a:spLocks noGrp="1"/>
              </p:cNvSpPr>
              <p:nvPr>
                <p:ph idx="1"/>
              </p:nvPr>
            </p:nvSpPr>
            <p:spPr/>
            <p:txBody>
              <a:bodyPr>
                <a:normAutofit/>
              </a:bodyPr>
              <a:lstStyle/>
              <a:p>
                <a:pPr marL="0" indent="0">
                  <a:buNone/>
                </a:pPr>
                <a:r>
                  <a:rPr lang="en-US" b="1" i="1" dirty="0">
                    <a:solidFill>
                      <a:srgbClr val="FF0000"/>
                    </a:solidFill>
                  </a:rPr>
                  <a:t>Gustafson’s law</a:t>
                </a:r>
                <a:r>
                  <a:rPr lang="en-US" dirty="0">
                    <a:solidFill>
                      <a:schemeClr val="accent1"/>
                    </a:solidFill>
                  </a:rPr>
                  <a:t>, also known as </a:t>
                </a:r>
                <a:r>
                  <a:rPr lang="en-US" b="1" i="1" dirty="0">
                    <a:solidFill>
                      <a:srgbClr val="FF0000"/>
                    </a:solidFill>
                  </a:rPr>
                  <a:t>Gustafson-</a:t>
                </a:r>
                <a:r>
                  <a:rPr lang="en-US" b="1" i="1" dirty="0" err="1">
                    <a:solidFill>
                      <a:srgbClr val="FF0000"/>
                    </a:solidFill>
                  </a:rPr>
                  <a:t>Barsis’s</a:t>
                </a:r>
                <a:r>
                  <a:rPr lang="en-US" b="1" i="1" dirty="0">
                    <a:solidFill>
                      <a:srgbClr val="FF0000"/>
                    </a:solidFill>
                  </a:rPr>
                  <a:t> law</a:t>
                </a:r>
                <a:r>
                  <a:rPr lang="en-US" dirty="0">
                    <a:solidFill>
                      <a:schemeClr val="accent1"/>
                    </a:solidFill>
                  </a:rPr>
                  <a:t>, addresses these shortcomings of </a:t>
                </a:r>
                <a:r>
                  <a:rPr lang="en-US" b="1" i="1" dirty="0">
                    <a:solidFill>
                      <a:srgbClr val="FF0000"/>
                    </a:solidFill>
                  </a:rPr>
                  <a:t>Amdahl's Law</a:t>
                </a:r>
                <a:r>
                  <a:rPr lang="en-US" dirty="0">
                    <a:solidFill>
                      <a:schemeClr val="accent1"/>
                    </a:solidFill>
                  </a:rPr>
                  <a:t>.</a:t>
                </a:r>
              </a:p>
              <a:p>
                <a:pPr marL="0" indent="0">
                  <a:buNone/>
                </a:pPr>
                <a:endParaRPr lang="en-US" dirty="0">
                  <a:solidFill>
                    <a:schemeClr val="accent1"/>
                  </a:solidFill>
                </a:endParaRPr>
              </a:p>
              <a:p>
                <a:pPr marL="0" indent="0">
                  <a:buNone/>
                </a:pPr>
                <a:r>
                  <a:rPr lang="en-US" dirty="0">
                    <a:solidFill>
                      <a:schemeClr val="accent1"/>
                    </a:solidFill>
                  </a:rPr>
                  <a:t>What happens if we treat </a:t>
                </a:r>
                <a:r>
                  <a:rPr lang="en-US" b="1" i="1" dirty="0">
                    <a:solidFill>
                      <a:srgbClr val="FF0000"/>
                    </a:solidFill>
                  </a:rPr>
                  <a:t>execution time </a:t>
                </a:r>
                <a:r>
                  <a:rPr lang="en-US" dirty="0">
                    <a:solidFill>
                      <a:schemeClr val="accent1"/>
                    </a:solidFill>
                  </a:rPr>
                  <a:t>as a </a:t>
                </a:r>
                <a:r>
                  <a:rPr lang="en-US" b="1" i="1" dirty="0">
                    <a:solidFill>
                      <a:srgbClr val="FF0000"/>
                    </a:solidFill>
                  </a:rPr>
                  <a:t>constant</a:t>
                </a:r>
                <a:r>
                  <a:rPr lang="en-US" dirty="0">
                    <a:solidFill>
                      <a:schemeClr val="accent1"/>
                    </a:solidFill>
                  </a:rPr>
                  <a:t> and let the problem size </a:t>
                </a:r>
                <a14:m>
                  <m:oMath xmlns:m="http://schemas.openxmlformats.org/officeDocument/2006/math">
                    <m:r>
                      <a:rPr lang="en-US" b="0" i="1" smtClean="0">
                        <a:latin typeface="Cambria Math" panose="02040503050406030204" pitchFamily="18" charset="0"/>
                        <a:ea typeface="Cambria Math" panose="02040503050406030204" pitchFamily="18" charset="0"/>
                      </a:rPr>
                      <m:t>𝑛</m:t>
                    </m:r>
                  </m:oMath>
                </a14:m>
                <a:r>
                  <a:rPr lang="en-US" dirty="0">
                    <a:solidFill>
                      <a:schemeClr val="accent1"/>
                    </a:solidFill>
                  </a:rPr>
                  <a:t> proportionally increase with the number of processors </a:t>
                </a:r>
                <a14:m>
                  <m:oMath xmlns:m="http://schemas.openxmlformats.org/officeDocument/2006/math">
                    <m:r>
                      <a:rPr lang="en-US" b="0" i="1" smtClean="0">
                        <a:latin typeface="Cambria Math" panose="02040503050406030204" pitchFamily="18" charset="0"/>
                        <a:ea typeface="Cambria Math" panose="02040503050406030204" pitchFamily="18" charset="0"/>
                      </a:rPr>
                      <m:t>𝑝</m:t>
                    </m:r>
                  </m:oMath>
                </a14:m>
                <a:r>
                  <a:rPr lang="en-US" dirty="0">
                    <a:solidFill>
                      <a:schemeClr val="accent1"/>
                    </a:solidFill>
                  </a:rPr>
                  <a:t>?</a:t>
                </a:r>
              </a:p>
              <a:p>
                <a:pPr marL="0" indent="0">
                  <a:buNone/>
                </a:pPr>
                <a:endParaRPr lang="en-US" dirty="0">
                  <a:solidFill>
                    <a:schemeClr val="accent1"/>
                  </a:solidFill>
                </a:endParaRPr>
              </a:p>
              <a:p>
                <a:pPr lvl="1"/>
                <a:r>
                  <a:rPr lang="en-US" dirty="0">
                    <a:solidFill>
                      <a:schemeClr val="accent1"/>
                    </a:solidFill>
                  </a:rPr>
                  <a:t>The inherently </a:t>
                </a:r>
                <a:r>
                  <a:rPr lang="en-US" b="1" i="1" dirty="0">
                    <a:solidFill>
                      <a:srgbClr val="FF0000"/>
                    </a:solidFill>
                  </a:rPr>
                  <a:t>sequential fraction </a:t>
                </a:r>
                <a:r>
                  <a:rPr lang="en-US" dirty="0">
                    <a:solidFill>
                      <a:schemeClr val="accent1"/>
                    </a:solidFill>
                  </a:rPr>
                  <a:t>of a computation typically </a:t>
                </a:r>
                <a:r>
                  <a:rPr lang="en-US" b="1" i="1" dirty="0">
                    <a:solidFill>
                      <a:srgbClr val="FF0000"/>
                    </a:solidFill>
                  </a:rPr>
                  <a:t>decreases</a:t>
                </a:r>
                <a:r>
                  <a:rPr lang="en-US" dirty="0">
                    <a:solidFill>
                      <a:schemeClr val="accent1"/>
                    </a:solidFill>
                  </a:rPr>
                  <a:t> as problem size </a:t>
                </a:r>
                <a:r>
                  <a:rPr lang="en-US" b="1" i="1" dirty="0">
                    <a:solidFill>
                      <a:srgbClr val="FF0000"/>
                    </a:solidFill>
                  </a:rPr>
                  <a:t>increases</a:t>
                </a:r>
                <a:r>
                  <a:rPr lang="en-US" dirty="0">
                    <a:solidFill>
                      <a:schemeClr val="accent1"/>
                    </a:solidFill>
                  </a:rPr>
                  <a:t> due to </a:t>
                </a:r>
                <a:r>
                  <a:rPr lang="en-US" b="1" i="1" dirty="0">
                    <a:solidFill>
                      <a:srgbClr val="FF0000"/>
                    </a:solidFill>
                  </a:rPr>
                  <a:t>Amdahl effect</a:t>
                </a:r>
                <a:r>
                  <a:rPr lang="en-US" dirty="0">
                    <a:solidFill>
                      <a:schemeClr val="accent1"/>
                    </a:solidFill>
                  </a:rPr>
                  <a:t>.</a:t>
                </a:r>
              </a:p>
              <a:p>
                <a:pPr marL="457200" lvl="1" indent="0">
                  <a:buNone/>
                </a:pPr>
                <a:endParaRPr lang="en-US" dirty="0">
                  <a:solidFill>
                    <a:schemeClr val="accent1"/>
                  </a:solidFill>
                </a:endParaRPr>
              </a:p>
              <a:p>
                <a:pPr marL="0" indent="0">
                  <a:buNone/>
                </a:pPr>
                <a:endParaRPr lang="en-US" dirty="0">
                  <a:solidFill>
                    <a:schemeClr val="accent1"/>
                  </a:solidFill>
                </a:endParaRPr>
              </a:p>
            </p:txBody>
          </p:sp>
        </mc:Choice>
        <mc:Fallback xmlns="">
          <p:sp>
            <p:nvSpPr>
              <p:cNvPr id="3" name="Content Placeholder 2">
                <a:extLst>
                  <a:ext uri="{FF2B5EF4-FFF2-40B4-BE49-F238E27FC236}">
                    <a16:creationId xmlns:a16="http://schemas.microsoft.com/office/drawing/2014/main" id="{F71EC579-DFCC-4346-8B87-8F82E6A9B7F1}"/>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spTree>
    <p:extLst>
      <p:ext uri="{BB962C8B-B14F-4D97-AF65-F5344CB8AC3E}">
        <p14:creationId xmlns:p14="http://schemas.microsoft.com/office/powerpoint/2010/main" val="10476652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433A07-8E91-473C-8D65-3C6B2DE4EC9F}"/>
              </a:ext>
            </a:extLst>
          </p:cNvPr>
          <p:cNvSpPr>
            <a:spLocks noGrp="1"/>
          </p:cNvSpPr>
          <p:nvPr>
            <p:ph type="title"/>
          </p:nvPr>
        </p:nvSpPr>
        <p:spPr/>
        <p:txBody>
          <a:bodyPr/>
          <a:lstStyle/>
          <a:p>
            <a:r>
              <a:rPr lang="en-US" dirty="0">
                <a:solidFill>
                  <a:schemeClr val="accent1"/>
                </a:solidFill>
              </a:rPr>
              <a:t>Performance Analysis: Gustafson’s Law</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71EC579-DFCC-4346-8B87-8F82E6A9B7F1}"/>
                  </a:ext>
                </a:extLst>
              </p:cNvPr>
              <p:cNvSpPr>
                <a:spLocks noGrp="1"/>
              </p:cNvSpPr>
              <p:nvPr>
                <p:ph idx="1"/>
              </p:nvPr>
            </p:nvSpPr>
            <p:spPr/>
            <p:txBody>
              <a:bodyPr>
                <a:normAutofit fontScale="85000" lnSpcReduction="20000"/>
              </a:bodyPr>
              <a:lstStyle/>
              <a:p>
                <a:pPr marL="0" indent="0">
                  <a:buNone/>
                </a:pPr>
                <a:r>
                  <a:rPr lang="en-US" dirty="0">
                    <a:solidFill>
                      <a:schemeClr val="accent1"/>
                    </a:solidFill>
                  </a:rPr>
                  <a:t>Consider the expression for speedup </a:t>
                </a:r>
              </a:p>
              <a:p>
                <a:pPr marL="0" indent="0">
                  <a:buNone/>
                </a:pPr>
                <a:r>
                  <a:rPr lang="en-US" dirty="0">
                    <a:solidFill>
                      <a:schemeClr val="accent1"/>
                    </a:solidFill>
                    <a:ea typeface="Cambria Math" panose="02040503050406030204" pitchFamily="18" charset="0"/>
                  </a:rPr>
                  <a:t>				</a:t>
                </a:r>
                <a14:m>
                  <m:oMath xmlns:m="http://schemas.openxmlformats.org/officeDocument/2006/math">
                    <m:r>
                      <a:rPr lang="en-US" sz="2600" i="1" smtClean="0">
                        <a:latin typeface="Cambria Math" panose="02040503050406030204" pitchFamily="18" charset="0"/>
                        <a:ea typeface="Cambria Math" panose="02040503050406030204" pitchFamily="18" charset="0"/>
                      </a:rPr>
                      <m:t>𝜓</m:t>
                    </m:r>
                    <m:r>
                      <a:rPr lang="en-US" sz="2600" b="0" i="1" smtClean="0">
                        <a:latin typeface="Cambria Math" panose="02040503050406030204" pitchFamily="18" charset="0"/>
                        <a:ea typeface="Cambria Math" panose="02040503050406030204" pitchFamily="18" charset="0"/>
                      </a:rPr>
                      <m:t>(</m:t>
                    </m:r>
                    <m:r>
                      <a:rPr lang="en-US" sz="2600" b="0" i="1" smtClean="0">
                        <a:latin typeface="Cambria Math" panose="02040503050406030204" pitchFamily="18" charset="0"/>
                        <a:ea typeface="Cambria Math" panose="02040503050406030204" pitchFamily="18" charset="0"/>
                      </a:rPr>
                      <m:t>𝑛</m:t>
                    </m:r>
                    <m:r>
                      <a:rPr lang="en-US" sz="2600" b="0" i="1" smtClean="0">
                        <a:latin typeface="Cambria Math" panose="02040503050406030204" pitchFamily="18" charset="0"/>
                        <a:ea typeface="Cambria Math" panose="02040503050406030204" pitchFamily="18" charset="0"/>
                      </a:rPr>
                      <m:t>,</m:t>
                    </m:r>
                    <m:r>
                      <a:rPr lang="en-US" sz="2600" b="0" i="1" smtClean="0">
                        <a:latin typeface="Cambria Math" panose="02040503050406030204" pitchFamily="18" charset="0"/>
                        <a:ea typeface="Cambria Math" panose="02040503050406030204" pitchFamily="18" charset="0"/>
                      </a:rPr>
                      <m:t>𝑝</m:t>
                    </m:r>
                    <m:r>
                      <a:rPr lang="en-US" sz="2600" b="0" i="1" smtClean="0">
                        <a:latin typeface="Cambria Math" panose="02040503050406030204" pitchFamily="18" charset="0"/>
                        <a:ea typeface="Cambria Math" panose="02040503050406030204" pitchFamily="18" charset="0"/>
                      </a:rPr>
                      <m:t>)≤</m:t>
                    </m:r>
                    <m:box>
                      <m:boxPr>
                        <m:ctrlPr>
                          <a:rPr lang="en-US" sz="2600" b="0" i="1" smtClean="0">
                            <a:latin typeface="Cambria Math" panose="02040503050406030204" pitchFamily="18" charset="0"/>
                          </a:rPr>
                        </m:ctrlPr>
                      </m:boxPr>
                      <m:e>
                        <m:argPr>
                          <m:argSz m:val="-1"/>
                        </m:argPr>
                        <m:f>
                          <m:fPr>
                            <m:ctrlPr>
                              <a:rPr lang="en-US" sz="2600" b="0" i="1" smtClean="0">
                                <a:latin typeface="Cambria Math" panose="02040503050406030204" pitchFamily="18" charset="0"/>
                              </a:rPr>
                            </m:ctrlPr>
                          </m:fPr>
                          <m:num>
                            <m:r>
                              <a:rPr lang="en-US" sz="2600" i="1">
                                <a:latin typeface="Cambria Math" panose="02040503050406030204" pitchFamily="18" charset="0"/>
                                <a:ea typeface="Cambria Math" panose="02040503050406030204" pitchFamily="18" charset="0"/>
                              </a:rPr>
                              <m:t>𝜎</m:t>
                            </m:r>
                            <m:r>
                              <a:rPr lang="en-US" sz="2600" b="0" i="1" smtClean="0">
                                <a:latin typeface="Cambria Math" panose="02040503050406030204" pitchFamily="18" charset="0"/>
                                <a:ea typeface="Cambria Math" panose="02040503050406030204" pitchFamily="18" charset="0"/>
                              </a:rPr>
                              <m:t>(</m:t>
                            </m:r>
                            <m:r>
                              <a:rPr lang="en-US" sz="2600" b="0" i="1" smtClean="0">
                                <a:latin typeface="Cambria Math" panose="02040503050406030204" pitchFamily="18" charset="0"/>
                                <a:ea typeface="Cambria Math" panose="02040503050406030204" pitchFamily="18" charset="0"/>
                              </a:rPr>
                              <m:t>𝑛</m:t>
                            </m:r>
                            <m:r>
                              <a:rPr lang="en-US" sz="2600" b="0" i="1" smtClean="0">
                                <a:latin typeface="Cambria Math" panose="02040503050406030204" pitchFamily="18" charset="0"/>
                                <a:ea typeface="Cambria Math" panose="02040503050406030204" pitchFamily="18" charset="0"/>
                              </a:rPr>
                              <m:t>,</m:t>
                            </m:r>
                            <m:r>
                              <a:rPr lang="en-US" sz="2600" b="0" i="1" smtClean="0">
                                <a:latin typeface="Cambria Math" panose="02040503050406030204" pitchFamily="18" charset="0"/>
                                <a:ea typeface="Cambria Math" panose="02040503050406030204" pitchFamily="18" charset="0"/>
                              </a:rPr>
                              <m:t>𝑝</m:t>
                            </m:r>
                            <m:r>
                              <a:rPr lang="en-US" sz="2600" b="0" i="1" smtClean="0">
                                <a:latin typeface="Cambria Math" panose="02040503050406030204" pitchFamily="18" charset="0"/>
                                <a:ea typeface="Cambria Math" panose="02040503050406030204" pitchFamily="18" charset="0"/>
                              </a:rPr>
                              <m:t>)</m:t>
                            </m:r>
                            <m:r>
                              <m:rPr>
                                <m:nor/>
                              </m:rPr>
                              <a:rPr lang="en-US" sz="2600" b="0" i="0" smtClean="0">
                                <a:latin typeface="Cambria Math" panose="02040503050406030204" pitchFamily="18" charset="0"/>
                                <a:ea typeface="Cambria Math" panose="02040503050406030204" pitchFamily="18" charset="0"/>
                              </a:rPr>
                              <m:t>+</m:t>
                            </m:r>
                            <m:r>
                              <a:rPr lang="en-US" sz="2600" i="1">
                                <a:latin typeface="Cambria Math" panose="02040503050406030204" pitchFamily="18" charset="0"/>
                                <a:ea typeface="Cambria Math" panose="02040503050406030204" pitchFamily="18" charset="0"/>
                              </a:rPr>
                              <m:t>𝜑</m:t>
                            </m:r>
                            <m:r>
                              <a:rPr lang="en-US" sz="2600" b="0" i="1" smtClean="0">
                                <a:latin typeface="Cambria Math" panose="02040503050406030204" pitchFamily="18" charset="0"/>
                                <a:ea typeface="Cambria Math" panose="02040503050406030204" pitchFamily="18" charset="0"/>
                              </a:rPr>
                              <m:t>(</m:t>
                            </m:r>
                            <m:r>
                              <a:rPr lang="en-US" sz="2600" b="0" i="1" smtClean="0">
                                <a:latin typeface="Cambria Math" panose="02040503050406030204" pitchFamily="18" charset="0"/>
                                <a:ea typeface="Cambria Math" panose="02040503050406030204" pitchFamily="18" charset="0"/>
                              </a:rPr>
                              <m:t>𝑛</m:t>
                            </m:r>
                            <m:r>
                              <a:rPr lang="en-US" sz="2600" b="0" i="1" smtClean="0">
                                <a:latin typeface="Cambria Math" panose="02040503050406030204" pitchFamily="18" charset="0"/>
                                <a:ea typeface="Cambria Math" panose="02040503050406030204" pitchFamily="18" charset="0"/>
                              </a:rPr>
                              <m:t>,</m:t>
                            </m:r>
                            <m:r>
                              <a:rPr lang="en-US" sz="2600" b="0" i="1" smtClean="0">
                                <a:latin typeface="Cambria Math" panose="02040503050406030204" pitchFamily="18" charset="0"/>
                                <a:ea typeface="Cambria Math" panose="02040503050406030204" pitchFamily="18" charset="0"/>
                              </a:rPr>
                              <m:t>𝑝</m:t>
                            </m:r>
                            <m:r>
                              <a:rPr lang="en-US" sz="2600" b="0" i="1" smtClean="0">
                                <a:latin typeface="Cambria Math" panose="02040503050406030204" pitchFamily="18" charset="0"/>
                                <a:ea typeface="Cambria Math" panose="02040503050406030204" pitchFamily="18" charset="0"/>
                              </a:rPr>
                              <m:t>)</m:t>
                            </m:r>
                          </m:num>
                          <m:den>
                            <m:r>
                              <a:rPr lang="en-US" sz="2600" i="1">
                                <a:latin typeface="Cambria Math" panose="02040503050406030204" pitchFamily="18" charset="0"/>
                                <a:ea typeface="Cambria Math" panose="02040503050406030204" pitchFamily="18" charset="0"/>
                              </a:rPr>
                              <m:t>𝜎</m:t>
                            </m:r>
                            <m:r>
                              <a:rPr lang="en-US" sz="2600" b="0" i="1" smtClean="0">
                                <a:latin typeface="Cambria Math" panose="02040503050406030204" pitchFamily="18" charset="0"/>
                                <a:ea typeface="Cambria Math" panose="02040503050406030204" pitchFamily="18" charset="0"/>
                              </a:rPr>
                              <m:t> </m:t>
                            </m:r>
                            <m:d>
                              <m:dPr>
                                <m:ctrlPr>
                                  <a:rPr lang="en-US" sz="2600" b="0" i="1" smtClean="0">
                                    <a:latin typeface="Cambria Math" panose="02040503050406030204" pitchFamily="18" charset="0"/>
                                    <a:ea typeface="Cambria Math" panose="02040503050406030204" pitchFamily="18" charset="0"/>
                                  </a:rPr>
                                </m:ctrlPr>
                              </m:dPr>
                              <m:e>
                                <m:r>
                                  <a:rPr lang="en-US" sz="2600" b="0" i="1" smtClean="0">
                                    <a:latin typeface="Cambria Math" panose="02040503050406030204" pitchFamily="18" charset="0"/>
                                    <a:ea typeface="Cambria Math" panose="02040503050406030204" pitchFamily="18" charset="0"/>
                                  </a:rPr>
                                  <m:t>𝑛</m:t>
                                </m:r>
                                <m:r>
                                  <a:rPr lang="en-US" sz="2600" b="0" i="1" smtClean="0">
                                    <a:latin typeface="Cambria Math" panose="02040503050406030204" pitchFamily="18" charset="0"/>
                                    <a:ea typeface="Cambria Math" panose="02040503050406030204" pitchFamily="18" charset="0"/>
                                  </a:rPr>
                                  <m:t>,</m:t>
                                </m:r>
                                <m:r>
                                  <a:rPr lang="en-US" sz="2600" b="0" i="1" smtClean="0">
                                    <a:latin typeface="Cambria Math" panose="02040503050406030204" pitchFamily="18" charset="0"/>
                                    <a:ea typeface="Cambria Math" panose="02040503050406030204" pitchFamily="18" charset="0"/>
                                  </a:rPr>
                                  <m:t>𝑝</m:t>
                                </m:r>
                              </m:e>
                            </m:d>
                            <m:r>
                              <a:rPr lang="en-US" sz="2600" b="0" i="1" smtClean="0">
                                <a:latin typeface="Cambria Math" panose="02040503050406030204" pitchFamily="18" charset="0"/>
                                <a:ea typeface="Cambria Math" panose="02040503050406030204" pitchFamily="18" charset="0"/>
                              </a:rPr>
                              <m:t> </m:t>
                            </m:r>
                            <m:r>
                              <a:rPr lang="en-US" sz="2600" i="1">
                                <a:latin typeface="Cambria Math" panose="02040503050406030204" pitchFamily="18" charset="0"/>
                                <a:ea typeface="Cambria Math" panose="02040503050406030204" pitchFamily="18" charset="0"/>
                              </a:rPr>
                              <m:t>+</m:t>
                            </m:r>
                            <m:r>
                              <a:rPr lang="en-US" sz="2600" b="0" i="1" smtClean="0">
                                <a:latin typeface="Cambria Math" panose="02040503050406030204" pitchFamily="18" charset="0"/>
                                <a:ea typeface="Cambria Math" panose="02040503050406030204" pitchFamily="18" charset="0"/>
                              </a:rPr>
                              <m:t> </m:t>
                            </m:r>
                            <m:f>
                              <m:fPr>
                                <m:ctrlPr>
                                  <a:rPr lang="en-US" sz="2600" b="0" i="1" smtClean="0">
                                    <a:latin typeface="Cambria Math" panose="02040503050406030204" pitchFamily="18" charset="0"/>
                                    <a:ea typeface="Cambria Math" panose="02040503050406030204" pitchFamily="18" charset="0"/>
                                  </a:rPr>
                                </m:ctrlPr>
                              </m:fPr>
                              <m:num>
                                <m:r>
                                  <a:rPr lang="en-US" sz="2600" b="0" i="1" smtClean="0">
                                    <a:latin typeface="Cambria Math" panose="02040503050406030204" pitchFamily="18" charset="0"/>
                                    <a:ea typeface="Cambria Math" panose="02040503050406030204" pitchFamily="18" charset="0"/>
                                  </a:rPr>
                                  <m:t>𝜑</m:t>
                                </m:r>
                                <m:d>
                                  <m:dPr>
                                    <m:ctrlPr>
                                      <a:rPr lang="en-US" sz="2600" b="0" i="1" smtClean="0">
                                        <a:latin typeface="Cambria Math" panose="02040503050406030204" pitchFamily="18" charset="0"/>
                                        <a:ea typeface="Cambria Math" panose="02040503050406030204" pitchFamily="18" charset="0"/>
                                      </a:rPr>
                                    </m:ctrlPr>
                                  </m:dPr>
                                  <m:e>
                                    <m:r>
                                      <a:rPr lang="en-US" sz="2600" b="0" i="1" smtClean="0">
                                        <a:latin typeface="Cambria Math" panose="02040503050406030204" pitchFamily="18" charset="0"/>
                                        <a:ea typeface="Cambria Math" panose="02040503050406030204" pitchFamily="18" charset="0"/>
                                      </a:rPr>
                                      <m:t>𝑛</m:t>
                                    </m:r>
                                    <m:r>
                                      <a:rPr lang="en-US" sz="2600" b="0" i="1" smtClean="0">
                                        <a:latin typeface="Cambria Math" panose="02040503050406030204" pitchFamily="18" charset="0"/>
                                        <a:ea typeface="Cambria Math" panose="02040503050406030204" pitchFamily="18" charset="0"/>
                                      </a:rPr>
                                      <m:t>,</m:t>
                                    </m:r>
                                    <m:r>
                                      <a:rPr lang="en-US" sz="2600" b="0" i="1" smtClean="0">
                                        <a:latin typeface="Cambria Math" panose="02040503050406030204" pitchFamily="18" charset="0"/>
                                        <a:ea typeface="Cambria Math" panose="02040503050406030204" pitchFamily="18" charset="0"/>
                                      </a:rPr>
                                      <m:t>𝑝</m:t>
                                    </m:r>
                                  </m:e>
                                </m:d>
                              </m:num>
                              <m:den>
                                <m:r>
                                  <a:rPr lang="en-US" sz="2600" b="0" i="1" smtClean="0">
                                    <a:latin typeface="Cambria Math" panose="02040503050406030204" pitchFamily="18" charset="0"/>
                                    <a:ea typeface="Cambria Math" panose="02040503050406030204" pitchFamily="18" charset="0"/>
                                  </a:rPr>
                                  <m:t>𝑝</m:t>
                                </m:r>
                              </m:den>
                            </m:f>
                          </m:den>
                        </m:f>
                      </m:e>
                    </m:box>
                  </m:oMath>
                </a14:m>
                <a:endParaRPr lang="en-US" sz="2600" dirty="0">
                  <a:solidFill>
                    <a:schemeClr val="accent1"/>
                  </a:solidFill>
                </a:endParaRPr>
              </a:p>
              <a:p>
                <a:pPr marL="0" indent="0">
                  <a:buNone/>
                </a:pPr>
                <a:endParaRPr lang="en-US" dirty="0">
                  <a:solidFill>
                    <a:schemeClr val="accent1"/>
                  </a:solidFill>
                </a:endParaRPr>
              </a:p>
              <a:p>
                <a:pPr marL="0" indent="0">
                  <a:buNone/>
                </a:pPr>
                <a:r>
                  <a:rPr lang="en-US" dirty="0">
                    <a:solidFill>
                      <a:schemeClr val="accent1"/>
                    </a:solidFill>
                  </a:rPr>
                  <a:t>Let </a:t>
                </a:r>
                <a14:m>
                  <m:oMath xmlns:m="http://schemas.openxmlformats.org/officeDocument/2006/math">
                    <m:r>
                      <a:rPr lang="en-US" b="0" i="1" smtClean="0">
                        <a:solidFill>
                          <a:schemeClr val="tx1"/>
                        </a:solidFill>
                        <a:latin typeface="Cambria Math" panose="02040503050406030204" pitchFamily="18" charset="0"/>
                      </a:rPr>
                      <m:t>𝑠</m:t>
                    </m:r>
                  </m:oMath>
                </a14:m>
                <a:r>
                  <a:rPr lang="en-US" dirty="0">
                    <a:solidFill>
                      <a:schemeClr val="tx1"/>
                    </a:solidFill>
                  </a:rPr>
                  <a:t> </a:t>
                </a:r>
                <a:r>
                  <a:rPr lang="en-US" dirty="0">
                    <a:solidFill>
                      <a:schemeClr val="accent1"/>
                    </a:solidFill>
                  </a:rPr>
                  <a:t>denote the fraction of time spent in the </a:t>
                </a:r>
                <a:r>
                  <a:rPr lang="en-US" b="1" i="1" dirty="0">
                    <a:solidFill>
                      <a:srgbClr val="FF0000"/>
                    </a:solidFill>
                  </a:rPr>
                  <a:t>parallel execution </a:t>
                </a:r>
                <a:r>
                  <a:rPr lang="en-US" dirty="0">
                    <a:solidFill>
                      <a:schemeClr val="accent1"/>
                    </a:solidFill>
                  </a:rPr>
                  <a:t>that performs the inherently </a:t>
                </a:r>
                <a:r>
                  <a:rPr lang="en-US" b="1" i="1" dirty="0">
                    <a:solidFill>
                      <a:srgbClr val="FF0000"/>
                    </a:solidFill>
                  </a:rPr>
                  <a:t>sequential operations</a:t>
                </a:r>
                <a:r>
                  <a:rPr lang="en-US" dirty="0">
                    <a:solidFill>
                      <a:schemeClr val="accent1"/>
                    </a:solidFill>
                  </a:rPr>
                  <a:t>. </a:t>
                </a:r>
              </a:p>
              <a:p>
                <a:pPr marL="0" indent="0">
                  <a:buNone/>
                </a:pPr>
                <a:r>
                  <a:rPr lang="en-US" b="0" dirty="0">
                    <a:solidFill>
                      <a:schemeClr val="accent1"/>
                    </a:solidFill>
                  </a:rPr>
                  <a:t>                                                      </a:t>
                </a:r>
                <a14:m>
                  <m:oMath xmlns:m="http://schemas.openxmlformats.org/officeDocument/2006/math">
                    <m:r>
                      <a:rPr lang="en-US" b="0" i="1" smtClean="0">
                        <a:solidFill>
                          <a:schemeClr val="tx1"/>
                        </a:solidFill>
                        <a:latin typeface="Cambria Math" panose="02040503050406030204" pitchFamily="18" charset="0"/>
                      </a:rPr>
                      <m:t>𝑠</m:t>
                    </m:r>
                    <m:r>
                      <a:rPr lang="en-US" b="0" i="1" smtClean="0">
                        <a:solidFill>
                          <a:schemeClr val="tx1"/>
                        </a:solidFill>
                        <a:latin typeface="Cambria Math" panose="02040503050406030204" pitchFamily="18" charset="0"/>
                      </a:rPr>
                      <m:t>= </m:t>
                    </m:r>
                    <m:box>
                      <m:boxPr>
                        <m:ctrlPr>
                          <a:rPr lang="en-US" b="0" i="1" smtClean="0">
                            <a:solidFill>
                              <a:schemeClr val="tx1"/>
                            </a:solidFill>
                            <a:latin typeface="Cambria Math" panose="02040503050406030204" pitchFamily="18" charset="0"/>
                          </a:rPr>
                        </m:ctrlPr>
                      </m:boxPr>
                      <m:e>
                        <m:argPr>
                          <m:argSz m:val="-1"/>
                        </m:argPr>
                        <m:f>
                          <m:fPr>
                            <m:ctrlPr>
                              <a:rPr lang="en-US" b="0" i="1" smtClean="0">
                                <a:solidFill>
                                  <a:schemeClr val="tx1"/>
                                </a:solidFill>
                                <a:latin typeface="Cambria Math" panose="02040503050406030204" pitchFamily="18" charset="0"/>
                              </a:rPr>
                            </m:ctrlPr>
                          </m:fPr>
                          <m:num>
                            <m:r>
                              <a:rPr lang="en-US" b="0" i="1" smtClean="0">
                                <a:solidFill>
                                  <a:schemeClr val="tx1"/>
                                </a:solidFill>
                                <a:latin typeface="Cambria Math" panose="02040503050406030204" pitchFamily="18" charset="0"/>
                                <a:ea typeface="Cambria Math" panose="02040503050406030204" pitchFamily="18" charset="0"/>
                              </a:rPr>
                              <m:t>𝜎</m:t>
                            </m:r>
                            <m:r>
                              <a:rPr lang="en-US" b="0" i="1" smtClean="0">
                                <a:solidFill>
                                  <a:schemeClr val="tx1"/>
                                </a:solidFill>
                                <a:latin typeface="Cambria Math" panose="02040503050406030204" pitchFamily="18" charset="0"/>
                                <a:ea typeface="Cambria Math" panose="02040503050406030204" pitchFamily="18" charset="0"/>
                              </a:rPr>
                              <m:t>(</m:t>
                            </m:r>
                            <m:r>
                              <a:rPr lang="en-US" b="0" i="1" smtClean="0">
                                <a:solidFill>
                                  <a:schemeClr val="tx1"/>
                                </a:solidFill>
                                <a:latin typeface="Cambria Math" panose="02040503050406030204" pitchFamily="18" charset="0"/>
                                <a:ea typeface="Cambria Math" panose="02040503050406030204" pitchFamily="18" charset="0"/>
                              </a:rPr>
                              <m:t>𝑛</m:t>
                            </m:r>
                            <m:r>
                              <a:rPr lang="en-US" b="0" i="1" smtClean="0">
                                <a:solidFill>
                                  <a:schemeClr val="tx1"/>
                                </a:solidFill>
                                <a:latin typeface="Cambria Math" panose="02040503050406030204" pitchFamily="18" charset="0"/>
                                <a:ea typeface="Cambria Math" panose="02040503050406030204" pitchFamily="18" charset="0"/>
                              </a:rPr>
                              <m:t>,</m:t>
                            </m:r>
                            <m:r>
                              <a:rPr lang="en-US" b="0" i="1" smtClean="0">
                                <a:solidFill>
                                  <a:schemeClr val="tx1"/>
                                </a:solidFill>
                                <a:latin typeface="Cambria Math" panose="02040503050406030204" pitchFamily="18" charset="0"/>
                                <a:ea typeface="Cambria Math" panose="02040503050406030204" pitchFamily="18" charset="0"/>
                              </a:rPr>
                              <m:t>𝑝</m:t>
                            </m:r>
                            <m:r>
                              <a:rPr lang="en-US" b="0" i="1" smtClean="0">
                                <a:solidFill>
                                  <a:schemeClr val="tx1"/>
                                </a:solidFill>
                                <a:latin typeface="Cambria Math" panose="02040503050406030204" pitchFamily="18" charset="0"/>
                                <a:ea typeface="Cambria Math" panose="02040503050406030204" pitchFamily="18" charset="0"/>
                              </a:rPr>
                              <m:t>)</m:t>
                            </m:r>
                          </m:num>
                          <m:den>
                            <m:r>
                              <a:rPr lang="en-US" b="0" i="1" smtClean="0">
                                <a:solidFill>
                                  <a:schemeClr val="tx1"/>
                                </a:solidFill>
                                <a:latin typeface="Cambria Math" panose="02040503050406030204" pitchFamily="18" charset="0"/>
                                <a:ea typeface="Cambria Math" panose="02040503050406030204" pitchFamily="18" charset="0"/>
                              </a:rPr>
                              <m:t>𝜎</m:t>
                            </m:r>
                            <m:r>
                              <a:rPr lang="en-US" b="0" i="1" smtClean="0">
                                <a:solidFill>
                                  <a:schemeClr val="tx1"/>
                                </a:solidFill>
                                <a:latin typeface="Cambria Math" panose="02040503050406030204" pitchFamily="18" charset="0"/>
                                <a:ea typeface="Cambria Math" panose="02040503050406030204" pitchFamily="18" charset="0"/>
                              </a:rPr>
                              <m:t>(</m:t>
                            </m:r>
                            <m:r>
                              <a:rPr lang="en-US" b="0" i="1" smtClean="0">
                                <a:solidFill>
                                  <a:schemeClr val="tx1"/>
                                </a:solidFill>
                                <a:latin typeface="Cambria Math" panose="02040503050406030204" pitchFamily="18" charset="0"/>
                                <a:ea typeface="Cambria Math" panose="02040503050406030204" pitchFamily="18" charset="0"/>
                              </a:rPr>
                              <m:t>𝑛</m:t>
                            </m:r>
                            <m:r>
                              <a:rPr lang="en-US" b="0" i="1" smtClean="0">
                                <a:solidFill>
                                  <a:schemeClr val="tx1"/>
                                </a:solidFill>
                                <a:latin typeface="Cambria Math" panose="02040503050406030204" pitchFamily="18" charset="0"/>
                                <a:ea typeface="Cambria Math" panose="02040503050406030204" pitchFamily="18" charset="0"/>
                              </a:rPr>
                              <m:t>,</m:t>
                            </m:r>
                            <m:r>
                              <a:rPr lang="en-US" b="0" i="1" smtClean="0">
                                <a:solidFill>
                                  <a:schemeClr val="tx1"/>
                                </a:solidFill>
                                <a:latin typeface="Cambria Math" panose="02040503050406030204" pitchFamily="18" charset="0"/>
                                <a:ea typeface="Cambria Math" panose="02040503050406030204" pitchFamily="18" charset="0"/>
                              </a:rPr>
                              <m:t>𝑝</m:t>
                            </m:r>
                            <m:r>
                              <a:rPr lang="en-US" b="0" i="1" smtClean="0">
                                <a:solidFill>
                                  <a:schemeClr val="tx1"/>
                                </a:solidFill>
                                <a:latin typeface="Cambria Math" panose="02040503050406030204" pitchFamily="18" charset="0"/>
                                <a:ea typeface="Cambria Math" panose="02040503050406030204" pitchFamily="18" charset="0"/>
                              </a:rPr>
                              <m:t>)+</m:t>
                            </m:r>
                            <m:f>
                              <m:fPr>
                                <m:ctrlPr>
                                  <a:rPr lang="en-US" b="0" i="1" smtClean="0">
                                    <a:solidFill>
                                      <a:schemeClr val="tx1"/>
                                    </a:solidFill>
                                    <a:latin typeface="Cambria Math" panose="02040503050406030204" pitchFamily="18" charset="0"/>
                                    <a:ea typeface="Cambria Math" panose="02040503050406030204" pitchFamily="18" charset="0"/>
                                  </a:rPr>
                                </m:ctrlPr>
                              </m:fPr>
                              <m:num>
                                <m:r>
                                  <a:rPr lang="en-US" b="0" i="1" smtClean="0">
                                    <a:solidFill>
                                      <a:schemeClr val="tx1"/>
                                    </a:solidFill>
                                    <a:latin typeface="Cambria Math" panose="02040503050406030204" pitchFamily="18" charset="0"/>
                                    <a:ea typeface="Cambria Math" panose="02040503050406030204" pitchFamily="18" charset="0"/>
                                  </a:rPr>
                                  <m:t>𝜑</m:t>
                                </m:r>
                                <m:d>
                                  <m:dPr>
                                    <m:ctrlPr>
                                      <a:rPr lang="en-US" b="0" i="1" smtClean="0">
                                        <a:solidFill>
                                          <a:schemeClr val="tx1"/>
                                        </a:solidFill>
                                        <a:latin typeface="Cambria Math" panose="02040503050406030204" pitchFamily="18" charset="0"/>
                                        <a:ea typeface="Cambria Math" panose="02040503050406030204" pitchFamily="18" charset="0"/>
                                      </a:rPr>
                                    </m:ctrlPr>
                                  </m:dPr>
                                  <m:e>
                                    <m:r>
                                      <a:rPr lang="en-US" b="0" i="1" smtClean="0">
                                        <a:solidFill>
                                          <a:schemeClr val="tx1"/>
                                        </a:solidFill>
                                        <a:latin typeface="Cambria Math" panose="02040503050406030204" pitchFamily="18" charset="0"/>
                                        <a:ea typeface="Cambria Math" panose="02040503050406030204" pitchFamily="18" charset="0"/>
                                      </a:rPr>
                                      <m:t>𝑛</m:t>
                                    </m:r>
                                    <m:r>
                                      <a:rPr lang="en-US" b="0" i="1" smtClean="0">
                                        <a:solidFill>
                                          <a:schemeClr val="tx1"/>
                                        </a:solidFill>
                                        <a:latin typeface="Cambria Math" panose="02040503050406030204" pitchFamily="18" charset="0"/>
                                        <a:ea typeface="Cambria Math" panose="02040503050406030204" pitchFamily="18" charset="0"/>
                                      </a:rPr>
                                      <m:t>,</m:t>
                                    </m:r>
                                    <m:r>
                                      <a:rPr lang="en-US" b="0" i="1" smtClean="0">
                                        <a:solidFill>
                                          <a:schemeClr val="tx1"/>
                                        </a:solidFill>
                                        <a:latin typeface="Cambria Math" panose="02040503050406030204" pitchFamily="18" charset="0"/>
                                        <a:ea typeface="Cambria Math" panose="02040503050406030204" pitchFamily="18" charset="0"/>
                                      </a:rPr>
                                      <m:t>𝑝</m:t>
                                    </m:r>
                                  </m:e>
                                </m:d>
                              </m:num>
                              <m:den>
                                <m:r>
                                  <a:rPr lang="en-US" b="0" i="1" smtClean="0">
                                    <a:solidFill>
                                      <a:schemeClr val="tx1"/>
                                    </a:solidFill>
                                    <a:latin typeface="Cambria Math" panose="02040503050406030204" pitchFamily="18" charset="0"/>
                                    <a:ea typeface="Cambria Math" panose="02040503050406030204" pitchFamily="18" charset="0"/>
                                  </a:rPr>
                                  <m:t>𝑝</m:t>
                                </m:r>
                              </m:den>
                            </m:f>
                          </m:den>
                        </m:f>
                      </m:e>
                    </m:box>
                  </m:oMath>
                </a14:m>
                <a:endParaRPr lang="en-US" b="1" i="1" dirty="0">
                  <a:solidFill>
                    <a:srgbClr val="FF0000"/>
                  </a:solidFill>
                </a:endParaRPr>
              </a:p>
              <a:p>
                <a:pPr marL="0" indent="0">
                  <a:buNone/>
                </a:pPr>
                <a:endParaRPr lang="en-US" b="1" i="1" dirty="0">
                  <a:solidFill>
                    <a:srgbClr val="FF0000"/>
                  </a:solidFill>
                </a:endParaRPr>
              </a:p>
              <a:p>
                <a:pPr marL="0" indent="0">
                  <a:buNone/>
                </a:pPr>
                <a:r>
                  <a:rPr lang="en-US" dirty="0">
                    <a:solidFill>
                      <a:schemeClr val="accent1"/>
                    </a:solidFill>
                  </a:rPr>
                  <a:t>Hence, the fraction of time spent in the </a:t>
                </a:r>
                <a:r>
                  <a:rPr lang="en-US" b="1" i="1" dirty="0">
                    <a:solidFill>
                      <a:srgbClr val="FF0000"/>
                    </a:solidFill>
                  </a:rPr>
                  <a:t>parallel execution</a:t>
                </a:r>
                <a:r>
                  <a:rPr lang="en-US" dirty="0">
                    <a:solidFill>
                      <a:schemeClr val="accent1"/>
                    </a:solidFill>
                  </a:rPr>
                  <a:t> that performs </a:t>
                </a:r>
                <a:r>
                  <a:rPr lang="en-US" b="1" i="1" dirty="0">
                    <a:solidFill>
                      <a:srgbClr val="FF0000"/>
                    </a:solidFill>
                  </a:rPr>
                  <a:t>parallel operations </a:t>
                </a:r>
                <a:r>
                  <a:rPr lang="en-US" dirty="0">
                    <a:solidFill>
                      <a:schemeClr val="accent1"/>
                    </a:solidFill>
                  </a:rPr>
                  <a:t>ins what remains, or </a:t>
                </a:r>
                <a14:m>
                  <m:oMath xmlns:m="http://schemas.openxmlformats.org/officeDocument/2006/math">
                    <m:r>
                      <a:rPr lang="en-US" b="0" i="0" smtClean="0">
                        <a:solidFill>
                          <a:schemeClr val="tx1"/>
                        </a:solidFill>
                        <a:latin typeface="Cambria Math" panose="02040503050406030204" pitchFamily="18" charset="0"/>
                      </a:rPr>
                      <m:t>1−</m:t>
                    </m:r>
                    <m:r>
                      <a:rPr lang="en-US" b="0" i="1" smtClean="0">
                        <a:solidFill>
                          <a:schemeClr val="tx1"/>
                        </a:solidFill>
                        <a:latin typeface="Cambria Math" panose="02040503050406030204" pitchFamily="18" charset="0"/>
                      </a:rPr>
                      <m:t>𝑠</m:t>
                    </m:r>
                  </m:oMath>
                </a14:m>
                <a:r>
                  <a:rPr lang="en-US" dirty="0">
                    <a:solidFill>
                      <a:schemeClr val="accent1"/>
                    </a:solidFill>
                  </a:rPr>
                  <a:t>.</a:t>
                </a:r>
              </a:p>
              <a:p>
                <a:pPr marL="0" indent="0">
                  <a:buNone/>
                </a:pPr>
                <a:r>
                  <a:rPr lang="en-US" dirty="0">
                    <a:solidFill>
                      <a:schemeClr val="accent1"/>
                    </a:solidFill>
                  </a:rPr>
                  <a:t>				</a:t>
                </a:r>
                <a:r>
                  <a:rPr lang="en-US" b="0" dirty="0">
                    <a:solidFill>
                      <a:schemeClr val="tx1"/>
                    </a:solidFill>
                  </a:rPr>
                  <a:t> </a:t>
                </a:r>
                <a14:m>
                  <m:oMath xmlns:m="http://schemas.openxmlformats.org/officeDocument/2006/math">
                    <m:r>
                      <a:rPr lang="en-US" b="0" i="0" smtClean="0">
                        <a:solidFill>
                          <a:schemeClr val="tx1"/>
                        </a:solidFill>
                        <a:latin typeface="Cambria Math" panose="02040503050406030204" pitchFamily="18" charset="0"/>
                      </a:rPr>
                      <m:t>1−</m:t>
                    </m:r>
                    <m:r>
                      <a:rPr lang="en-US" b="0" i="1" smtClean="0">
                        <a:solidFill>
                          <a:schemeClr val="tx1"/>
                        </a:solidFill>
                        <a:latin typeface="Cambria Math" panose="02040503050406030204" pitchFamily="18" charset="0"/>
                      </a:rPr>
                      <m:t>𝑠</m:t>
                    </m:r>
                    <m:r>
                      <a:rPr lang="en-US" b="0" i="1" smtClean="0">
                        <a:solidFill>
                          <a:schemeClr val="tx1"/>
                        </a:solidFill>
                        <a:latin typeface="Cambria Math" panose="02040503050406030204" pitchFamily="18" charset="0"/>
                      </a:rPr>
                      <m:t>= </m:t>
                    </m:r>
                    <m:box>
                      <m:boxPr>
                        <m:ctrlPr>
                          <a:rPr lang="en-US" b="0" i="1" smtClean="0">
                            <a:solidFill>
                              <a:schemeClr val="tx1"/>
                            </a:solidFill>
                            <a:latin typeface="Cambria Math" panose="02040503050406030204" pitchFamily="18" charset="0"/>
                          </a:rPr>
                        </m:ctrlPr>
                      </m:boxPr>
                      <m:e>
                        <m:argPr>
                          <m:argSz m:val="-1"/>
                        </m:argPr>
                        <m:f>
                          <m:fPr>
                            <m:ctrlPr>
                              <a:rPr lang="en-US" b="0" i="1" smtClean="0">
                                <a:solidFill>
                                  <a:schemeClr val="tx1"/>
                                </a:solidFill>
                                <a:latin typeface="Cambria Math" panose="02040503050406030204" pitchFamily="18" charset="0"/>
                              </a:rPr>
                            </m:ctrlPr>
                          </m:fPr>
                          <m:num>
                            <m:f>
                              <m:fPr>
                                <m:ctrlPr>
                                  <a:rPr lang="en-US" b="0" i="1" smtClean="0">
                                    <a:solidFill>
                                      <a:schemeClr val="tx1"/>
                                    </a:solidFill>
                                    <a:latin typeface="Cambria Math" panose="02040503050406030204" pitchFamily="18" charset="0"/>
                                    <a:ea typeface="Cambria Math" panose="02040503050406030204" pitchFamily="18" charset="0"/>
                                  </a:rPr>
                                </m:ctrlPr>
                              </m:fPr>
                              <m:num>
                                <m:r>
                                  <a:rPr lang="en-US" b="0" i="1" smtClean="0">
                                    <a:solidFill>
                                      <a:schemeClr val="tx1"/>
                                    </a:solidFill>
                                    <a:latin typeface="Cambria Math" panose="02040503050406030204" pitchFamily="18" charset="0"/>
                                    <a:ea typeface="Cambria Math" panose="02040503050406030204" pitchFamily="18" charset="0"/>
                                  </a:rPr>
                                  <m:t>𝜑</m:t>
                                </m:r>
                                <m:d>
                                  <m:dPr>
                                    <m:ctrlPr>
                                      <a:rPr lang="en-US" b="0" i="1" smtClean="0">
                                        <a:solidFill>
                                          <a:schemeClr val="tx1"/>
                                        </a:solidFill>
                                        <a:latin typeface="Cambria Math" panose="02040503050406030204" pitchFamily="18" charset="0"/>
                                        <a:ea typeface="Cambria Math" panose="02040503050406030204" pitchFamily="18" charset="0"/>
                                      </a:rPr>
                                    </m:ctrlPr>
                                  </m:dPr>
                                  <m:e>
                                    <m:r>
                                      <a:rPr lang="en-US" b="0" i="1" smtClean="0">
                                        <a:solidFill>
                                          <a:schemeClr val="tx1"/>
                                        </a:solidFill>
                                        <a:latin typeface="Cambria Math" panose="02040503050406030204" pitchFamily="18" charset="0"/>
                                        <a:ea typeface="Cambria Math" panose="02040503050406030204" pitchFamily="18" charset="0"/>
                                      </a:rPr>
                                      <m:t>𝑛</m:t>
                                    </m:r>
                                    <m:r>
                                      <a:rPr lang="en-US" b="0" i="1" smtClean="0">
                                        <a:solidFill>
                                          <a:schemeClr val="tx1"/>
                                        </a:solidFill>
                                        <a:latin typeface="Cambria Math" panose="02040503050406030204" pitchFamily="18" charset="0"/>
                                        <a:ea typeface="Cambria Math" panose="02040503050406030204" pitchFamily="18" charset="0"/>
                                      </a:rPr>
                                      <m:t>,</m:t>
                                    </m:r>
                                    <m:r>
                                      <a:rPr lang="en-US" b="0" i="1" smtClean="0">
                                        <a:solidFill>
                                          <a:schemeClr val="tx1"/>
                                        </a:solidFill>
                                        <a:latin typeface="Cambria Math" panose="02040503050406030204" pitchFamily="18" charset="0"/>
                                        <a:ea typeface="Cambria Math" panose="02040503050406030204" pitchFamily="18" charset="0"/>
                                      </a:rPr>
                                      <m:t>𝑝</m:t>
                                    </m:r>
                                  </m:e>
                                </m:d>
                              </m:num>
                              <m:den>
                                <m:r>
                                  <a:rPr lang="en-US" b="0" i="1" smtClean="0">
                                    <a:solidFill>
                                      <a:schemeClr val="tx1"/>
                                    </a:solidFill>
                                    <a:latin typeface="Cambria Math" panose="02040503050406030204" pitchFamily="18" charset="0"/>
                                    <a:ea typeface="Cambria Math" panose="02040503050406030204" pitchFamily="18" charset="0"/>
                                  </a:rPr>
                                  <m:t>𝑝</m:t>
                                </m:r>
                              </m:den>
                            </m:f>
                          </m:num>
                          <m:den>
                            <m:r>
                              <a:rPr lang="en-US" i="1">
                                <a:latin typeface="Cambria Math" panose="02040503050406030204" pitchFamily="18" charset="0"/>
                                <a:ea typeface="Cambria Math" panose="02040503050406030204" pitchFamily="18" charset="0"/>
                              </a:rPr>
                              <m:t>𝜎</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𝑛</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𝑝</m:t>
                            </m:r>
                            <m:r>
                              <a:rPr lang="en-US" i="1">
                                <a:latin typeface="Cambria Math" panose="02040503050406030204" pitchFamily="18" charset="0"/>
                                <a:ea typeface="Cambria Math" panose="02040503050406030204" pitchFamily="18" charset="0"/>
                              </a:rPr>
                              <m:t>)+</m:t>
                            </m:r>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𝜑</m:t>
                                </m:r>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𝑛</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𝑝</m:t>
                                    </m:r>
                                  </m:e>
                                </m:d>
                              </m:num>
                              <m:den>
                                <m:r>
                                  <a:rPr lang="en-US" i="1">
                                    <a:latin typeface="Cambria Math" panose="02040503050406030204" pitchFamily="18" charset="0"/>
                                    <a:ea typeface="Cambria Math" panose="02040503050406030204" pitchFamily="18" charset="0"/>
                                  </a:rPr>
                                  <m:t>𝑝</m:t>
                                </m:r>
                              </m:den>
                            </m:f>
                          </m:den>
                        </m:f>
                      </m:e>
                    </m:box>
                  </m:oMath>
                </a14:m>
                <a:endParaRPr lang="en-US" dirty="0">
                  <a:solidFill>
                    <a:schemeClr val="accent1"/>
                  </a:solidFill>
                </a:endParaRPr>
              </a:p>
            </p:txBody>
          </p:sp>
        </mc:Choice>
        <mc:Fallback xmlns="">
          <p:sp>
            <p:nvSpPr>
              <p:cNvPr id="3" name="Content Placeholder 2">
                <a:extLst>
                  <a:ext uri="{FF2B5EF4-FFF2-40B4-BE49-F238E27FC236}">
                    <a16:creationId xmlns:a16="http://schemas.microsoft.com/office/drawing/2014/main" id="{F71EC579-DFCC-4346-8B87-8F82E6A9B7F1}"/>
                  </a:ext>
                </a:extLst>
              </p:cNvPr>
              <p:cNvSpPr>
                <a:spLocks noGrp="1" noRot="1" noChangeAspect="1" noMove="1" noResize="1" noEditPoints="1" noAdjustHandles="1" noChangeArrowheads="1" noChangeShapeType="1" noTextEdit="1"/>
              </p:cNvSpPr>
              <p:nvPr>
                <p:ph idx="1"/>
              </p:nvPr>
            </p:nvSpPr>
            <p:spPr>
              <a:blipFill>
                <a:blip r:embed="rId2"/>
                <a:stretch>
                  <a:fillRect l="-928" t="-3221"/>
                </a:stretch>
              </a:blipFill>
            </p:spPr>
            <p:txBody>
              <a:bodyPr/>
              <a:lstStyle/>
              <a:p>
                <a:r>
                  <a:rPr lang="en-US">
                    <a:noFill/>
                  </a:rPr>
                  <a:t> </a:t>
                </a:r>
              </a:p>
            </p:txBody>
          </p:sp>
        </mc:Fallback>
      </mc:AlternateContent>
    </p:spTree>
    <p:extLst>
      <p:ext uri="{BB962C8B-B14F-4D97-AF65-F5344CB8AC3E}">
        <p14:creationId xmlns:p14="http://schemas.microsoft.com/office/powerpoint/2010/main" val="25428861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5044AC-E48D-41A7-AE21-97E2224810CA}"/>
              </a:ext>
            </a:extLst>
          </p:cNvPr>
          <p:cNvSpPr>
            <a:spLocks noGrp="1"/>
          </p:cNvSpPr>
          <p:nvPr>
            <p:ph type="title"/>
          </p:nvPr>
        </p:nvSpPr>
        <p:spPr/>
        <p:txBody>
          <a:bodyPr/>
          <a:lstStyle/>
          <a:p>
            <a:r>
              <a:rPr lang="en-US" dirty="0">
                <a:solidFill>
                  <a:schemeClr val="accent1"/>
                </a:solidFill>
              </a:rPr>
              <a:t>Performance Analysis: Gustafson’s Law</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683D600-FBBE-4BA3-A3E4-2513BDF08A32}"/>
                  </a:ext>
                </a:extLst>
              </p:cNvPr>
              <p:cNvSpPr>
                <a:spLocks noGrp="1"/>
              </p:cNvSpPr>
              <p:nvPr>
                <p:ph idx="1"/>
              </p:nvPr>
            </p:nvSpPr>
            <p:spPr/>
            <p:txBody>
              <a:bodyPr>
                <a:normAutofit lnSpcReduction="10000"/>
              </a:bodyPr>
              <a:lstStyle/>
              <a:p>
                <a:pPr marL="0" indent="0">
                  <a:buNone/>
                </a:pPr>
                <a:r>
                  <a:rPr lang="en-US" dirty="0">
                    <a:solidFill>
                      <a:schemeClr val="accent1"/>
                    </a:solidFill>
                  </a:rPr>
                  <a:t>Hence, </a:t>
                </a:r>
              </a:p>
              <a:p>
                <a:pPr marL="0" indent="0">
                  <a:buNone/>
                </a:pPr>
                <a:r>
                  <a:rPr lang="en-US" dirty="0">
                    <a:solidFill>
                      <a:schemeClr val="accent1"/>
                    </a:solidFill>
                  </a:rPr>
                  <a:t>	</a:t>
                </a:r>
                <a14:m>
                  <m:oMath xmlns:m="http://schemas.openxmlformats.org/officeDocument/2006/math">
                    <m:r>
                      <a:rPr lang="en-US" i="1" smtClean="0">
                        <a:solidFill>
                          <a:schemeClr val="tx1"/>
                        </a:solidFill>
                        <a:latin typeface="Cambria Math" panose="02040503050406030204" pitchFamily="18" charset="0"/>
                        <a:ea typeface="Cambria Math" panose="02040503050406030204" pitchFamily="18" charset="0"/>
                      </a:rPr>
                      <m:t>𝜎</m:t>
                    </m:r>
                    <m:r>
                      <a:rPr lang="en-US" b="0" i="1" smtClean="0">
                        <a:solidFill>
                          <a:schemeClr val="tx1"/>
                        </a:solidFill>
                        <a:latin typeface="Cambria Math" panose="02040503050406030204" pitchFamily="18" charset="0"/>
                        <a:ea typeface="Cambria Math" panose="02040503050406030204" pitchFamily="18" charset="0"/>
                      </a:rPr>
                      <m:t>(</m:t>
                    </m:r>
                    <m:r>
                      <a:rPr lang="en-US" b="0" i="1" smtClean="0">
                        <a:solidFill>
                          <a:schemeClr val="tx1"/>
                        </a:solidFill>
                        <a:latin typeface="Cambria Math" panose="02040503050406030204" pitchFamily="18" charset="0"/>
                        <a:ea typeface="Cambria Math" panose="02040503050406030204" pitchFamily="18" charset="0"/>
                      </a:rPr>
                      <m:t>𝑛</m:t>
                    </m:r>
                    <m:r>
                      <a:rPr lang="en-US" b="0" i="1" smtClean="0">
                        <a:solidFill>
                          <a:schemeClr val="tx1"/>
                        </a:solidFill>
                        <a:latin typeface="Cambria Math" panose="02040503050406030204" pitchFamily="18" charset="0"/>
                        <a:ea typeface="Cambria Math" panose="02040503050406030204" pitchFamily="18" charset="0"/>
                      </a:rPr>
                      <m:t>,</m:t>
                    </m:r>
                    <m:r>
                      <a:rPr lang="en-US" b="0" i="1" smtClean="0">
                        <a:solidFill>
                          <a:schemeClr val="tx1"/>
                        </a:solidFill>
                        <a:latin typeface="Cambria Math" panose="02040503050406030204" pitchFamily="18" charset="0"/>
                        <a:ea typeface="Cambria Math" panose="02040503050406030204" pitchFamily="18" charset="0"/>
                      </a:rPr>
                      <m:t>𝑝</m:t>
                    </m:r>
                    <m:r>
                      <a:rPr lang="en-US" b="0" i="1" smtClean="0">
                        <a:solidFill>
                          <a:schemeClr val="tx1"/>
                        </a:solidFill>
                        <a:latin typeface="Cambria Math" panose="02040503050406030204" pitchFamily="18" charset="0"/>
                        <a:ea typeface="Cambria Math" panose="02040503050406030204" pitchFamily="18" charset="0"/>
                      </a:rPr>
                      <m:t>)=</m:t>
                    </m:r>
                    <m:d>
                      <m:dPr>
                        <m:ctrlPr>
                          <a:rPr lang="en-US" b="0" i="1" smtClean="0">
                            <a:solidFill>
                              <a:schemeClr val="tx1"/>
                            </a:solidFill>
                            <a:latin typeface="Cambria Math" panose="02040503050406030204" pitchFamily="18" charset="0"/>
                            <a:ea typeface="Cambria Math" panose="02040503050406030204" pitchFamily="18" charset="0"/>
                          </a:rPr>
                        </m:ctrlPr>
                      </m:dPr>
                      <m:e>
                        <m:r>
                          <a:rPr lang="en-US" b="0" i="1" smtClean="0">
                            <a:solidFill>
                              <a:schemeClr val="tx1"/>
                            </a:solidFill>
                            <a:latin typeface="Cambria Math" panose="02040503050406030204" pitchFamily="18" charset="0"/>
                            <a:ea typeface="Cambria Math" panose="02040503050406030204" pitchFamily="18" charset="0"/>
                          </a:rPr>
                          <m:t>𝜎</m:t>
                        </m:r>
                        <m:r>
                          <a:rPr lang="en-US" b="0" i="1" smtClean="0">
                            <a:solidFill>
                              <a:schemeClr val="tx1"/>
                            </a:solidFill>
                            <a:latin typeface="Cambria Math" panose="02040503050406030204" pitchFamily="18" charset="0"/>
                            <a:ea typeface="Cambria Math" panose="02040503050406030204" pitchFamily="18" charset="0"/>
                          </a:rPr>
                          <m:t>(</m:t>
                        </m:r>
                        <m:r>
                          <a:rPr lang="en-US" b="0" i="1" smtClean="0">
                            <a:solidFill>
                              <a:schemeClr val="tx1"/>
                            </a:solidFill>
                            <a:latin typeface="Cambria Math" panose="02040503050406030204" pitchFamily="18" charset="0"/>
                            <a:ea typeface="Cambria Math" panose="02040503050406030204" pitchFamily="18" charset="0"/>
                          </a:rPr>
                          <m:t>𝑛</m:t>
                        </m:r>
                        <m:r>
                          <a:rPr lang="en-US" b="0" i="1" smtClean="0">
                            <a:solidFill>
                              <a:schemeClr val="tx1"/>
                            </a:solidFill>
                            <a:latin typeface="Cambria Math" panose="02040503050406030204" pitchFamily="18" charset="0"/>
                            <a:ea typeface="Cambria Math" panose="02040503050406030204" pitchFamily="18" charset="0"/>
                          </a:rPr>
                          <m:t>,</m:t>
                        </m:r>
                        <m:r>
                          <a:rPr lang="en-US" b="0" i="1" smtClean="0">
                            <a:solidFill>
                              <a:schemeClr val="tx1"/>
                            </a:solidFill>
                            <a:latin typeface="Cambria Math" panose="02040503050406030204" pitchFamily="18" charset="0"/>
                            <a:ea typeface="Cambria Math" panose="02040503050406030204" pitchFamily="18" charset="0"/>
                          </a:rPr>
                          <m:t>𝑝</m:t>
                        </m:r>
                        <m:r>
                          <a:rPr lang="en-US" b="0" i="1" smtClean="0">
                            <a:solidFill>
                              <a:schemeClr val="tx1"/>
                            </a:solidFill>
                            <a:latin typeface="Cambria Math" panose="02040503050406030204" pitchFamily="18" charset="0"/>
                            <a:ea typeface="Cambria Math" panose="02040503050406030204" pitchFamily="18" charset="0"/>
                          </a:rPr>
                          <m:t>)+</m:t>
                        </m:r>
                        <m:f>
                          <m:fPr>
                            <m:ctrlPr>
                              <a:rPr lang="en-US" b="0" i="1" smtClean="0">
                                <a:solidFill>
                                  <a:schemeClr val="tx1"/>
                                </a:solidFill>
                                <a:latin typeface="Cambria Math" panose="02040503050406030204" pitchFamily="18" charset="0"/>
                                <a:ea typeface="Cambria Math" panose="02040503050406030204" pitchFamily="18" charset="0"/>
                              </a:rPr>
                            </m:ctrlPr>
                          </m:fPr>
                          <m:num>
                            <m:r>
                              <a:rPr lang="en-US" b="0" i="1" smtClean="0">
                                <a:solidFill>
                                  <a:schemeClr val="tx1"/>
                                </a:solidFill>
                                <a:latin typeface="Cambria Math" panose="02040503050406030204" pitchFamily="18" charset="0"/>
                                <a:ea typeface="Cambria Math" panose="02040503050406030204" pitchFamily="18" charset="0"/>
                              </a:rPr>
                              <m:t>𝜑</m:t>
                            </m:r>
                            <m:r>
                              <a:rPr lang="en-US" b="0" i="1" smtClean="0">
                                <a:solidFill>
                                  <a:schemeClr val="tx1"/>
                                </a:solidFill>
                                <a:latin typeface="Cambria Math" panose="02040503050406030204" pitchFamily="18" charset="0"/>
                                <a:ea typeface="Cambria Math" panose="02040503050406030204" pitchFamily="18" charset="0"/>
                              </a:rPr>
                              <m:t>(</m:t>
                            </m:r>
                            <m:r>
                              <a:rPr lang="en-US" b="0" i="1" smtClean="0">
                                <a:solidFill>
                                  <a:schemeClr val="tx1"/>
                                </a:solidFill>
                                <a:latin typeface="Cambria Math" panose="02040503050406030204" pitchFamily="18" charset="0"/>
                                <a:ea typeface="Cambria Math" panose="02040503050406030204" pitchFamily="18" charset="0"/>
                              </a:rPr>
                              <m:t>𝑛</m:t>
                            </m:r>
                            <m:r>
                              <a:rPr lang="en-US" b="0" i="1" smtClean="0">
                                <a:solidFill>
                                  <a:schemeClr val="tx1"/>
                                </a:solidFill>
                                <a:latin typeface="Cambria Math" panose="02040503050406030204" pitchFamily="18" charset="0"/>
                                <a:ea typeface="Cambria Math" panose="02040503050406030204" pitchFamily="18" charset="0"/>
                              </a:rPr>
                              <m:t>,</m:t>
                            </m:r>
                            <m:r>
                              <a:rPr lang="en-US" b="0" i="1" smtClean="0">
                                <a:solidFill>
                                  <a:schemeClr val="tx1"/>
                                </a:solidFill>
                                <a:latin typeface="Cambria Math" panose="02040503050406030204" pitchFamily="18" charset="0"/>
                                <a:ea typeface="Cambria Math" panose="02040503050406030204" pitchFamily="18" charset="0"/>
                              </a:rPr>
                              <m:t>𝑝</m:t>
                            </m:r>
                            <m:r>
                              <a:rPr lang="en-US" b="0" i="1" smtClean="0">
                                <a:solidFill>
                                  <a:schemeClr val="tx1"/>
                                </a:solidFill>
                                <a:latin typeface="Cambria Math" panose="02040503050406030204" pitchFamily="18" charset="0"/>
                                <a:ea typeface="Cambria Math" panose="02040503050406030204" pitchFamily="18" charset="0"/>
                              </a:rPr>
                              <m:t>)</m:t>
                            </m:r>
                          </m:num>
                          <m:den>
                            <m:r>
                              <a:rPr lang="en-US" b="0" i="1" smtClean="0">
                                <a:solidFill>
                                  <a:schemeClr val="tx1"/>
                                </a:solidFill>
                                <a:latin typeface="Cambria Math" panose="02040503050406030204" pitchFamily="18" charset="0"/>
                                <a:ea typeface="Cambria Math" panose="02040503050406030204" pitchFamily="18" charset="0"/>
                              </a:rPr>
                              <m:t>𝑝</m:t>
                            </m:r>
                          </m:den>
                        </m:f>
                      </m:e>
                    </m:d>
                    <m:r>
                      <a:rPr lang="en-US" b="0" i="1" smtClean="0">
                        <a:solidFill>
                          <a:schemeClr val="tx1"/>
                        </a:solidFill>
                        <a:latin typeface="Cambria Math" panose="02040503050406030204" pitchFamily="18" charset="0"/>
                        <a:ea typeface="Cambria Math" panose="02040503050406030204" pitchFamily="18" charset="0"/>
                      </a:rPr>
                      <m:t>𝑠</m:t>
                    </m:r>
                  </m:oMath>
                </a14:m>
                <a:endParaRPr lang="en-US" b="0" i="1" dirty="0">
                  <a:solidFill>
                    <a:schemeClr val="tx1"/>
                  </a:solidFill>
                  <a:latin typeface="Cambria Math" panose="02040503050406030204" pitchFamily="18" charset="0"/>
                  <a:ea typeface="Cambria Math" panose="02040503050406030204" pitchFamily="18" charset="0"/>
                </a:endParaRPr>
              </a:p>
              <a:p>
                <a:pPr marL="0" indent="0">
                  <a:buNone/>
                </a:pPr>
                <a:r>
                  <a:rPr lang="en-US" dirty="0">
                    <a:solidFill>
                      <a:schemeClr val="tx1"/>
                    </a:solidFill>
                    <a:ea typeface="Cambria Math" panose="02040503050406030204" pitchFamily="18" charset="0"/>
                  </a:rPr>
                  <a:t>            </a:t>
                </a:r>
                <a14:m>
                  <m:oMath xmlns:m="http://schemas.openxmlformats.org/officeDocument/2006/math">
                    <m:r>
                      <a:rPr lang="en-US" i="1" smtClean="0">
                        <a:solidFill>
                          <a:schemeClr val="tx1"/>
                        </a:solidFill>
                        <a:latin typeface="Cambria Math" panose="02040503050406030204" pitchFamily="18" charset="0"/>
                        <a:ea typeface="Cambria Math" panose="02040503050406030204" pitchFamily="18" charset="0"/>
                      </a:rPr>
                      <m:t>𝜑</m:t>
                    </m:r>
                    <m:r>
                      <a:rPr lang="en-US" b="0" i="1" smtClean="0">
                        <a:solidFill>
                          <a:schemeClr val="tx1"/>
                        </a:solidFill>
                        <a:latin typeface="Cambria Math" panose="02040503050406030204" pitchFamily="18" charset="0"/>
                        <a:ea typeface="Cambria Math" panose="02040503050406030204" pitchFamily="18" charset="0"/>
                      </a:rPr>
                      <m:t>(</m:t>
                    </m:r>
                    <m:r>
                      <a:rPr lang="en-US" b="0" i="1" smtClean="0">
                        <a:solidFill>
                          <a:schemeClr val="tx1"/>
                        </a:solidFill>
                        <a:latin typeface="Cambria Math" panose="02040503050406030204" pitchFamily="18" charset="0"/>
                        <a:ea typeface="Cambria Math" panose="02040503050406030204" pitchFamily="18" charset="0"/>
                      </a:rPr>
                      <m:t>𝑛</m:t>
                    </m:r>
                    <m:r>
                      <a:rPr lang="en-US" b="0" i="1" smtClean="0">
                        <a:solidFill>
                          <a:schemeClr val="tx1"/>
                        </a:solidFill>
                        <a:latin typeface="Cambria Math" panose="02040503050406030204" pitchFamily="18" charset="0"/>
                        <a:ea typeface="Cambria Math" panose="02040503050406030204" pitchFamily="18" charset="0"/>
                      </a:rPr>
                      <m:t>,</m:t>
                    </m:r>
                    <m:r>
                      <a:rPr lang="en-US" b="0" i="1" smtClean="0">
                        <a:solidFill>
                          <a:schemeClr val="tx1"/>
                        </a:solidFill>
                        <a:latin typeface="Cambria Math" panose="02040503050406030204" pitchFamily="18" charset="0"/>
                        <a:ea typeface="Cambria Math" panose="02040503050406030204" pitchFamily="18" charset="0"/>
                      </a:rPr>
                      <m:t>𝑝</m:t>
                    </m:r>
                    <m:r>
                      <a:rPr lang="en-US" b="0" i="1" smtClean="0">
                        <a:solidFill>
                          <a:schemeClr val="tx1"/>
                        </a:solidFill>
                        <a:latin typeface="Cambria Math" panose="02040503050406030204" pitchFamily="18" charset="0"/>
                        <a:ea typeface="Cambria Math" panose="02040503050406030204" pitchFamily="18" charset="0"/>
                      </a:rPr>
                      <m:t>)=</m:t>
                    </m:r>
                    <m:d>
                      <m:dPr>
                        <m:ctrlPr>
                          <a:rPr lang="en-US" b="0" i="1" smtClean="0">
                            <a:solidFill>
                              <a:schemeClr val="tx1"/>
                            </a:solidFill>
                            <a:latin typeface="Cambria Math" panose="02040503050406030204" pitchFamily="18" charset="0"/>
                            <a:ea typeface="Cambria Math" panose="02040503050406030204" pitchFamily="18" charset="0"/>
                          </a:rPr>
                        </m:ctrlPr>
                      </m:dPr>
                      <m:e>
                        <m:r>
                          <a:rPr lang="en-US" b="0" i="1" smtClean="0">
                            <a:solidFill>
                              <a:schemeClr val="tx1"/>
                            </a:solidFill>
                            <a:latin typeface="Cambria Math" panose="02040503050406030204" pitchFamily="18" charset="0"/>
                            <a:ea typeface="Cambria Math" panose="02040503050406030204" pitchFamily="18" charset="0"/>
                          </a:rPr>
                          <m:t>𝜎</m:t>
                        </m:r>
                        <m:r>
                          <a:rPr lang="en-US" b="0" i="1" smtClean="0">
                            <a:solidFill>
                              <a:schemeClr val="tx1"/>
                            </a:solidFill>
                            <a:latin typeface="Cambria Math" panose="02040503050406030204" pitchFamily="18" charset="0"/>
                            <a:ea typeface="Cambria Math" panose="02040503050406030204" pitchFamily="18" charset="0"/>
                          </a:rPr>
                          <m:t>(</m:t>
                        </m:r>
                        <m:r>
                          <a:rPr lang="en-US" b="0" i="1" smtClean="0">
                            <a:solidFill>
                              <a:schemeClr val="tx1"/>
                            </a:solidFill>
                            <a:latin typeface="Cambria Math" panose="02040503050406030204" pitchFamily="18" charset="0"/>
                            <a:ea typeface="Cambria Math" panose="02040503050406030204" pitchFamily="18" charset="0"/>
                          </a:rPr>
                          <m:t>𝑛</m:t>
                        </m:r>
                        <m:r>
                          <a:rPr lang="en-US" b="0" i="1" smtClean="0">
                            <a:solidFill>
                              <a:schemeClr val="tx1"/>
                            </a:solidFill>
                            <a:latin typeface="Cambria Math" panose="02040503050406030204" pitchFamily="18" charset="0"/>
                            <a:ea typeface="Cambria Math" panose="02040503050406030204" pitchFamily="18" charset="0"/>
                          </a:rPr>
                          <m:t>,</m:t>
                        </m:r>
                        <m:r>
                          <a:rPr lang="en-US" b="0" i="1" smtClean="0">
                            <a:solidFill>
                              <a:schemeClr val="tx1"/>
                            </a:solidFill>
                            <a:latin typeface="Cambria Math" panose="02040503050406030204" pitchFamily="18" charset="0"/>
                            <a:ea typeface="Cambria Math" panose="02040503050406030204" pitchFamily="18" charset="0"/>
                          </a:rPr>
                          <m:t>𝑝</m:t>
                        </m:r>
                        <m:r>
                          <a:rPr lang="en-US" b="0" i="1" smtClean="0">
                            <a:solidFill>
                              <a:schemeClr val="tx1"/>
                            </a:solidFill>
                            <a:latin typeface="Cambria Math" panose="02040503050406030204" pitchFamily="18" charset="0"/>
                            <a:ea typeface="Cambria Math" panose="02040503050406030204" pitchFamily="18" charset="0"/>
                          </a:rPr>
                          <m:t>)+</m:t>
                        </m:r>
                        <m:f>
                          <m:fPr>
                            <m:ctrlPr>
                              <a:rPr lang="en-US" b="0" i="1" smtClean="0">
                                <a:solidFill>
                                  <a:schemeClr val="tx1"/>
                                </a:solidFill>
                                <a:latin typeface="Cambria Math" panose="02040503050406030204" pitchFamily="18" charset="0"/>
                                <a:ea typeface="Cambria Math" panose="02040503050406030204" pitchFamily="18" charset="0"/>
                              </a:rPr>
                            </m:ctrlPr>
                          </m:fPr>
                          <m:num>
                            <m:r>
                              <a:rPr lang="en-US" b="0" i="1" smtClean="0">
                                <a:solidFill>
                                  <a:schemeClr val="tx1"/>
                                </a:solidFill>
                                <a:latin typeface="Cambria Math" panose="02040503050406030204" pitchFamily="18" charset="0"/>
                                <a:ea typeface="Cambria Math" panose="02040503050406030204" pitchFamily="18" charset="0"/>
                              </a:rPr>
                              <m:t>𝜑</m:t>
                            </m:r>
                            <m:r>
                              <a:rPr lang="en-US" b="0" i="1" smtClean="0">
                                <a:solidFill>
                                  <a:schemeClr val="tx1"/>
                                </a:solidFill>
                                <a:latin typeface="Cambria Math" panose="02040503050406030204" pitchFamily="18" charset="0"/>
                                <a:ea typeface="Cambria Math" panose="02040503050406030204" pitchFamily="18" charset="0"/>
                              </a:rPr>
                              <m:t>(</m:t>
                            </m:r>
                            <m:r>
                              <a:rPr lang="en-US" b="0" i="1" smtClean="0">
                                <a:solidFill>
                                  <a:schemeClr val="tx1"/>
                                </a:solidFill>
                                <a:latin typeface="Cambria Math" panose="02040503050406030204" pitchFamily="18" charset="0"/>
                                <a:ea typeface="Cambria Math" panose="02040503050406030204" pitchFamily="18" charset="0"/>
                              </a:rPr>
                              <m:t>𝑛</m:t>
                            </m:r>
                            <m:r>
                              <a:rPr lang="en-US" b="0" i="1" smtClean="0">
                                <a:solidFill>
                                  <a:schemeClr val="tx1"/>
                                </a:solidFill>
                                <a:latin typeface="Cambria Math" panose="02040503050406030204" pitchFamily="18" charset="0"/>
                                <a:ea typeface="Cambria Math" panose="02040503050406030204" pitchFamily="18" charset="0"/>
                              </a:rPr>
                              <m:t>,</m:t>
                            </m:r>
                            <m:r>
                              <a:rPr lang="en-US" b="0" i="1" smtClean="0">
                                <a:solidFill>
                                  <a:schemeClr val="tx1"/>
                                </a:solidFill>
                                <a:latin typeface="Cambria Math" panose="02040503050406030204" pitchFamily="18" charset="0"/>
                                <a:ea typeface="Cambria Math" panose="02040503050406030204" pitchFamily="18" charset="0"/>
                              </a:rPr>
                              <m:t>𝑝</m:t>
                            </m:r>
                            <m:r>
                              <a:rPr lang="en-US" b="0" i="1" smtClean="0">
                                <a:solidFill>
                                  <a:schemeClr val="tx1"/>
                                </a:solidFill>
                                <a:latin typeface="Cambria Math" panose="02040503050406030204" pitchFamily="18" charset="0"/>
                                <a:ea typeface="Cambria Math" panose="02040503050406030204" pitchFamily="18" charset="0"/>
                              </a:rPr>
                              <m:t>)</m:t>
                            </m:r>
                          </m:num>
                          <m:den>
                            <m:r>
                              <a:rPr lang="en-US" b="0" i="1" smtClean="0">
                                <a:solidFill>
                                  <a:schemeClr val="tx1"/>
                                </a:solidFill>
                                <a:latin typeface="Cambria Math" panose="02040503050406030204" pitchFamily="18" charset="0"/>
                                <a:ea typeface="Cambria Math" panose="02040503050406030204" pitchFamily="18" charset="0"/>
                              </a:rPr>
                              <m:t>𝑝</m:t>
                            </m:r>
                          </m:den>
                        </m:f>
                      </m:e>
                    </m:d>
                    <m:d>
                      <m:dPr>
                        <m:ctrlPr>
                          <a:rPr lang="en-US" b="0" i="1" smtClean="0">
                            <a:solidFill>
                              <a:schemeClr val="tx1"/>
                            </a:solidFill>
                            <a:latin typeface="Cambria Math" panose="02040503050406030204" pitchFamily="18" charset="0"/>
                            <a:ea typeface="Cambria Math" panose="02040503050406030204" pitchFamily="18" charset="0"/>
                          </a:rPr>
                        </m:ctrlPr>
                      </m:dPr>
                      <m:e>
                        <m:r>
                          <a:rPr lang="en-US" b="0" i="1" smtClean="0">
                            <a:solidFill>
                              <a:schemeClr val="tx1"/>
                            </a:solidFill>
                            <a:latin typeface="Cambria Math" panose="02040503050406030204" pitchFamily="18" charset="0"/>
                            <a:ea typeface="Cambria Math" panose="02040503050406030204" pitchFamily="18" charset="0"/>
                          </a:rPr>
                          <m:t>1−</m:t>
                        </m:r>
                        <m:r>
                          <a:rPr lang="en-US" b="0" i="1" smtClean="0">
                            <a:solidFill>
                              <a:schemeClr val="tx1"/>
                            </a:solidFill>
                            <a:latin typeface="Cambria Math" panose="02040503050406030204" pitchFamily="18" charset="0"/>
                            <a:ea typeface="Cambria Math" panose="02040503050406030204" pitchFamily="18" charset="0"/>
                          </a:rPr>
                          <m:t>𝑠</m:t>
                        </m:r>
                      </m:e>
                    </m:d>
                    <m:r>
                      <a:rPr lang="en-US" b="0" i="1" smtClean="0">
                        <a:solidFill>
                          <a:schemeClr val="tx1"/>
                        </a:solidFill>
                        <a:latin typeface="Cambria Math" panose="02040503050406030204" pitchFamily="18" charset="0"/>
                        <a:ea typeface="Cambria Math" panose="02040503050406030204" pitchFamily="18" charset="0"/>
                      </a:rPr>
                      <m:t>𝑝</m:t>
                    </m:r>
                  </m:oMath>
                </a14:m>
                <a:endParaRPr lang="en-US" dirty="0">
                  <a:solidFill>
                    <a:schemeClr val="accent1"/>
                  </a:solidFill>
                </a:endParaRPr>
              </a:p>
              <a:p>
                <a:pPr marL="0" indent="0">
                  <a:buNone/>
                </a:pPr>
                <a:r>
                  <a:rPr lang="en-US" dirty="0">
                    <a:solidFill>
                      <a:schemeClr val="accent1"/>
                    </a:solidFill>
                  </a:rPr>
                  <a:t>Substituting these two terms into </a:t>
                </a:r>
                <a14:m>
                  <m:oMath xmlns:m="http://schemas.openxmlformats.org/officeDocument/2006/math">
                    <m:r>
                      <a:rPr lang="en-US" i="1">
                        <a:latin typeface="Cambria Math" panose="02040503050406030204" pitchFamily="18" charset="0"/>
                        <a:ea typeface="Cambria Math" panose="02040503050406030204" pitchFamily="18" charset="0"/>
                      </a:rPr>
                      <m:t>𝜓</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𝑛</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𝑝</m:t>
                    </m:r>
                    <m:r>
                      <a:rPr lang="en-US" i="1">
                        <a:latin typeface="Cambria Math" panose="02040503050406030204" pitchFamily="18" charset="0"/>
                        <a:ea typeface="Cambria Math" panose="02040503050406030204" pitchFamily="18" charset="0"/>
                      </a:rPr>
                      <m:t>)≤</m:t>
                    </m:r>
                    <m:box>
                      <m:boxPr>
                        <m:ctrlPr>
                          <a:rPr lang="en-US" i="1">
                            <a:latin typeface="Cambria Math" panose="02040503050406030204" pitchFamily="18" charset="0"/>
                          </a:rPr>
                        </m:ctrlPr>
                      </m:boxPr>
                      <m:e>
                        <m:argPr>
                          <m:argSz m:val="-1"/>
                        </m:argPr>
                        <m:f>
                          <m:fPr>
                            <m:ctrlPr>
                              <a:rPr lang="en-US" i="1">
                                <a:latin typeface="Cambria Math" panose="02040503050406030204" pitchFamily="18" charset="0"/>
                              </a:rPr>
                            </m:ctrlPr>
                          </m:fPr>
                          <m:num>
                            <m:r>
                              <a:rPr lang="en-US" i="1">
                                <a:latin typeface="Cambria Math" panose="02040503050406030204" pitchFamily="18" charset="0"/>
                                <a:ea typeface="Cambria Math" panose="02040503050406030204" pitchFamily="18" charset="0"/>
                              </a:rPr>
                              <m:t>𝜎</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𝑛</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𝑝</m:t>
                            </m:r>
                            <m:r>
                              <a:rPr lang="en-US" i="1">
                                <a:latin typeface="Cambria Math" panose="02040503050406030204" pitchFamily="18" charset="0"/>
                                <a:ea typeface="Cambria Math" panose="02040503050406030204" pitchFamily="18" charset="0"/>
                              </a:rPr>
                              <m:t>)</m:t>
                            </m:r>
                            <m:r>
                              <m:rPr>
                                <m:nor/>
                              </m:rPr>
                              <a:rPr lang="en-US">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𝜑</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𝑛</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𝑝</m:t>
                            </m:r>
                            <m:r>
                              <a:rPr lang="en-US" i="1">
                                <a:latin typeface="Cambria Math" panose="02040503050406030204" pitchFamily="18" charset="0"/>
                                <a:ea typeface="Cambria Math" panose="02040503050406030204" pitchFamily="18" charset="0"/>
                              </a:rPr>
                              <m:t>)</m:t>
                            </m:r>
                          </m:num>
                          <m:den>
                            <m:r>
                              <a:rPr lang="en-US" i="1">
                                <a:latin typeface="Cambria Math" panose="02040503050406030204" pitchFamily="18" charset="0"/>
                                <a:ea typeface="Cambria Math" panose="02040503050406030204" pitchFamily="18" charset="0"/>
                              </a:rPr>
                              <m:t>𝜎</m:t>
                            </m:r>
                            <m:r>
                              <a:rPr lang="en-US" i="1">
                                <a:latin typeface="Cambria Math" panose="02040503050406030204" pitchFamily="18" charset="0"/>
                                <a:ea typeface="Cambria Math" panose="02040503050406030204" pitchFamily="18" charset="0"/>
                              </a:rPr>
                              <m:t> </m:t>
                            </m:r>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𝑛</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𝑝</m:t>
                                </m:r>
                              </m:e>
                            </m:d>
                            <m:r>
                              <a:rPr lang="en-US" i="1">
                                <a:latin typeface="Cambria Math" panose="02040503050406030204" pitchFamily="18" charset="0"/>
                                <a:ea typeface="Cambria Math" panose="02040503050406030204" pitchFamily="18" charset="0"/>
                              </a:rPr>
                              <m:t> + </m:t>
                            </m:r>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𝜑</m:t>
                                </m:r>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𝑛</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𝑝</m:t>
                                    </m:r>
                                  </m:e>
                                </m:d>
                              </m:num>
                              <m:den>
                                <m:r>
                                  <a:rPr lang="en-US" i="1">
                                    <a:latin typeface="Cambria Math" panose="02040503050406030204" pitchFamily="18" charset="0"/>
                                    <a:ea typeface="Cambria Math" panose="02040503050406030204" pitchFamily="18" charset="0"/>
                                  </a:rPr>
                                  <m:t>𝑝</m:t>
                                </m:r>
                              </m:den>
                            </m:f>
                          </m:den>
                        </m:f>
                      </m:e>
                    </m:box>
                  </m:oMath>
                </a14:m>
                <a:r>
                  <a:rPr lang="en-US" dirty="0">
                    <a:solidFill>
                      <a:schemeClr val="accent1"/>
                    </a:solidFill>
                  </a:rPr>
                  <a:t>, </a:t>
                </a:r>
              </a:p>
              <a:p>
                <a:pPr marL="0" indent="0">
                  <a:buNone/>
                </a:pPr>
                <a:r>
                  <a:rPr lang="en-US" dirty="0">
                    <a:ea typeface="Cambria Math" panose="02040503050406030204" pitchFamily="18" charset="0"/>
                  </a:rPr>
                  <a:t>	</a:t>
                </a:r>
                <a14:m>
                  <m:oMath xmlns:m="http://schemas.openxmlformats.org/officeDocument/2006/math">
                    <m:r>
                      <a:rPr lang="en-US" i="1" smtClean="0">
                        <a:latin typeface="Cambria Math" panose="02040503050406030204" pitchFamily="18" charset="0"/>
                        <a:ea typeface="Cambria Math" panose="02040503050406030204" pitchFamily="18" charset="0"/>
                      </a:rPr>
                      <m:t>𝜓</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𝑛</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𝑝</m:t>
                    </m:r>
                    <m:r>
                      <a:rPr lang="en-US" b="0" i="1" smtClean="0">
                        <a:latin typeface="Cambria Math" panose="02040503050406030204" pitchFamily="18" charset="0"/>
                        <a:ea typeface="Cambria Math" panose="02040503050406030204" pitchFamily="18" charset="0"/>
                      </a:rPr>
                      <m:t>)≤</m:t>
                    </m:r>
                    <m:box>
                      <m:boxPr>
                        <m:ctrlPr>
                          <a:rPr lang="en-US" b="0" i="1" smtClean="0">
                            <a:latin typeface="Cambria Math" panose="02040503050406030204" pitchFamily="18" charset="0"/>
                          </a:rPr>
                        </m:ctrlPr>
                      </m:boxPr>
                      <m:e>
                        <m:argPr>
                          <m:argSz m:val="-1"/>
                        </m:argPr>
                        <m:f>
                          <m:fPr>
                            <m:ctrlPr>
                              <a:rPr lang="en-US" b="0" i="1" smtClean="0">
                                <a:latin typeface="Cambria Math" panose="02040503050406030204" pitchFamily="18" charset="0"/>
                              </a:rPr>
                            </m:ctrlPr>
                          </m:fPr>
                          <m:num>
                            <m:r>
                              <a:rPr lang="en-US" b="0" i="1" smtClean="0">
                                <a:latin typeface="Cambria Math" panose="02040503050406030204" pitchFamily="18" charset="0"/>
                              </a:rPr>
                              <m:t>(</m:t>
                            </m:r>
                            <m:r>
                              <a:rPr lang="en-US" i="1">
                                <a:latin typeface="Cambria Math" panose="02040503050406030204" pitchFamily="18" charset="0"/>
                                <a:ea typeface="Cambria Math" panose="02040503050406030204" pitchFamily="18" charset="0"/>
                              </a:rPr>
                              <m:t>𝜎</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𝑛</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𝑝</m:t>
                            </m:r>
                            <m:r>
                              <a:rPr lang="en-US" i="1">
                                <a:latin typeface="Cambria Math" panose="02040503050406030204" pitchFamily="18" charset="0"/>
                                <a:ea typeface="Cambria Math" panose="02040503050406030204" pitchFamily="18" charset="0"/>
                              </a:rPr>
                              <m:t>)+</m:t>
                            </m:r>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𝜑</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𝑛</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𝑝</m:t>
                                </m:r>
                                <m:r>
                                  <a:rPr lang="en-US" i="1">
                                    <a:latin typeface="Cambria Math" panose="02040503050406030204" pitchFamily="18" charset="0"/>
                                    <a:ea typeface="Cambria Math" panose="02040503050406030204" pitchFamily="18" charset="0"/>
                                  </a:rPr>
                                  <m:t>)</m:t>
                                </m:r>
                              </m:num>
                              <m:den>
                                <m:r>
                                  <a:rPr lang="en-US" i="1">
                                    <a:latin typeface="Cambria Math" panose="02040503050406030204" pitchFamily="18" charset="0"/>
                                    <a:ea typeface="Cambria Math" panose="02040503050406030204" pitchFamily="18" charset="0"/>
                                  </a:rPr>
                                  <m:t>𝑝</m:t>
                                </m:r>
                              </m:den>
                            </m:f>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𝑠</m:t>
                            </m:r>
                            <m:r>
                              <a:rPr lang="en-US" b="0" i="1" smtClean="0">
                                <a:latin typeface="Cambria Math" panose="02040503050406030204" pitchFamily="18" charset="0"/>
                                <a:ea typeface="Cambria Math" panose="02040503050406030204" pitchFamily="18" charset="0"/>
                              </a:rPr>
                              <m:t>+</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1−</m:t>
                                </m:r>
                                <m:r>
                                  <a:rPr lang="en-US" b="0" i="1" smtClean="0">
                                    <a:latin typeface="Cambria Math" panose="02040503050406030204" pitchFamily="18" charset="0"/>
                                    <a:ea typeface="Cambria Math" panose="02040503050406030204" pitchFamily="18" charset="0"/>
                                  </a:rPr>
                                  <m:t>𝑠</m:t>
                                </m:r>
                              </m:e>
                            </m:d>
                            <m:r>
                              <a:rPr lang="en-US" b="0" i="1" smtClean="0">
                                <a:latin typeface="Cambria Math" panose="02040503050406030204" pitchFamily="18" charset="0"/>
                                <a:ea typeface="Cambria Math" panose="02040503050406030204" pitchFamily="18" charset="0"/>
                              </a:rPr>
                              <m:t>𝑝</m:t>
                            </m:r>
                            <m:r>
                              <a:rPr lang="en-US" b="0" i="1" smtClean="0">
                                <a:latin typeface="Cambria Math" panose="02040503050406030204" pitchFamily="18" charset="0"/>
                                <a:ea typeface="Cambria Math" panose="02040503050406030204" pitchFamily="18" charset="0"/>
                              </a:rPr>
                              <m:t>)</m:t>
                            </m:r>
                          </m:num>
                          <m:den>
                            <m:r>
                              <a:rPr lang="en-US" i="1">
                                <a:latin typeface="Cambria Math" panose="02040503050406030204" pitchFamily="18" charset="0"/>
                                <a:ea typeface="Cambria Math" panose="02040503050406030204" pitchFamily="18" charset="0"/>
                              </a:rPr>
                              <m:t>𝜎</m:t>
                            </m:r>
                            <m:r>
                              <a:rPr lang="en-US" b="0" i="1" smtClean="0">
                                <a:latin typeface="Cambria Math" panose="02040503050406030204" pitchFamily="18" charset="0"/>
                                <a:ea typeface="Cambria Math" panose="02040503050406030204" pitchFamily="18" charset="0"/>
                              </a:rPr>
                              <m:t> </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𝑛</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𝑝</m:t>
                                </m:r>
                              </m:e>
                            </m:d>
                            <m:r>
                              <a:rPr lang="en-US" i="1">
                                <a:latin typeface="Cambria Math" panose="02040503050406030204" pitchFamily="18" charset="0"/>
                                <a:ea typeface="Cambria Math" panose="02040503050406030204" pitchFamily="18" charset="0"/>
                              </a:rPr>
                              <m:t>+</m:t>
                            </m:r>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𝜑</m:t>
                                </m:r>
                              </m:num>
                              <m:den>
                                <m:r>
                                  <a:rPr lang="en-US" b="0" i="1" smtClean="0">
                                    <a:latin typeface="Cambria Math" panose="02040503050406030204" pitchFamily="18" charset="0"/>
                                    <a:ea typeface="Cambria Math" panose="02040503050406030204" pitchFamily="18" charset="0"/>
                                  </a:rPr>
                                  <m:t>𝑝</m:t>
                                </m:r>
                              </m:den>
                            </m:f>
                          </m:den>
                        </m:f>
                      </m:e>
                    </m:box>
                  </m:oMath>
                </a14:m>
                <a:endParaRPr lang="en-US" dirty="0">
                  <a:solidFill>
                    <a:schemeClr val="accent1"/>
                  </a:solidFill>
                </a:endParaRPr>
              </a:p>
              <a:p>
                <a:pPr marL="0" indent="0">
                  <a:buNone/>
                </a:pPr>
                <a:r>
                  <a:rPr lang="en-US" dirty="0">
                    <a:ea typeface="Cambria Math" panose="02040503050406030204" pitchFamily="18" charset="0"/>
                  </a:rPr>
                  <a:t>	</a:t>
                </a:r>
                <a14:m>
                  <m:oMath xmlns:m="http://schemas.openxmlformats.org/officeDocument/2006/math">
                    <m:r>
                      <a:rPr lang="en-US" i="1">
                        <a:latin typeface="Cambria Math" panose="02040503050406030204" pitchFamily="18" charset="0"/>
                        <a:ea typeface="Cambria Math" panose="02040503050406030204" pitchFamily="18" charset="0"/>
                      </a:rPr>
                      <m:t>𝜓</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𝑛</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𝑝</m:t>
                    </m:r>
                    <m:r>
                      <a:rPr lang="en-US" i="1">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rPr>
                      <m:t>𝑠</m:t>
                    </m:r>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1−</m:t>
                        </m:r>
                        <m:r>
                          <a:rPr lang="en-US" b="0" i="1" smtClean="0">
                            <a:latin typeface="Cambria Math" panose="02040503050406030204" pitchFamily="18" charset="0"/>
                          </a:rPr>
                          <m:t>𝑠</m:t>
                        </m:r>
                      </m:e>
                    </m:d>
                    <m:r>
                      <a:rPr lang="en-US" b="0" i="1" smtClean="0">
                        <a:latin typeface="Cambria Math" panose="02040503050406030204" pitchFamily="18" charset="0"/>
                      </a:rPr>
                      <m:t>𝑝</m:t>
                    </m:r>
                  </m:oMath>
                </a14:m>
                <a:endParaRPr lang="en-US" dirty="0">
                  <a:solidFill>
                    <a:schemeClr val="accent1"/>
                  </a:solidFill>
                </a:endParaRPr>
              </a:p>
              <a:p>
                <a:pPr marL="0" indent="0">
                  <a:buNone/>
                </a:pPr>
                <a:r>
                  <a:rPr lang="en-US" dirty="0">
                    <a:ea typeface="Cambria Math" panose="02040503050406030204" pitchFamily="18" charset="0"/>
                  </a:rPr>
                  <a:t>	</a:t>
                </a:r>
                <a14:m>
                  <m:oMath xmlns:m="http://schemas.openxmlformats.org/officeDocument/2006/math">
                    <m:r>
                      <a:rPr lang="en-US" i="1">
                        <a:latin typeface="Cambria Math" panose="02040503050406030204" pitchFamily="18" charset="0"/>
                        <a:ea typeface="Cambria Math" panose="02040503050406030204" pitchFamily="18" charset="0"/>
                      </a:rPr>
                      <m:t>𝜓</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𝑛</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𝑝</m:t>
                    </m:r>
                    <m:r>
                      <a:rPr lang="en-US" i="1">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rPr>
                      <m:t>𝑝</m:t>
                    </m:r>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1−</m:t>
                        </m:r>
                        <m:r>
                          <a:rPr lang="en-US" b="0" i="1" smtClean="0">
                            <a:latin typeface="Cambria Math" panose="02040503050406030204" pitchFamily="18" charset="0"/>
                          </a:rPr>
                          <m:t>𝑝</m:t>
                        </m:r>
                      </m:e>
                    </m:d>
                    <m:r>
                      <a:rPr lang="en-US" b="0" i="1" smtClean="0">
                        <a:latin typeface="Cambria Math" panose="02040503050406030204" pitchFamily="18" charset="0"/>
                      </a:rPr>
                      <m:t>𝑠</m:t>
                    </m:r>
                  </m:oMath>
                </a14:m>
                <a:endParaRPr lang="en-US" dirty="0">
                  <a:solidFill>
                    <a:schemeClr val="accent1"/>
                  </a:solidFill>
                </a:endParaRPr>
              </a:p>
              <a:p>
                <a:pPr marL="0" indent="0">
                  <a:buNone/>
                </a:pPr>
                <a:endParaRPr lang="en-US" dirty="0">
                  <a:solidFill>
                    <a:schemeClr val="accent1"/>
                  </a:solidFill>
                </a:endParaRPr>
              </a:p>
            </p:txBody>
          </p:sp>
        </mc:Choice>
        <mc:Fallback xmlns="">
          <p:sp>
            <p:nvSpPr>
              <p:cNvPr id="3" name="Content Placeholder 2">
                <a:extLst>
                  <a:ext uri="{FF2B5EF4-FFF2-40B4-BE49-F238E27FC236}">
                    <a16:creationId xmlns:a16="http://schemas.microsoft.com/office/drawing/2014/main" id="{5683D600-FBBE-4BA3-A3E4-2513BDF08A32}"/>
                  </a:ext>
                </a:extLst>
              </p:cNvPr>
              <p:cNvSpPr>
                <a:spLocks noGrp="1" noRot="1" noChangeAspect="1" noMove="1" noResize="1" noEditPoints="1" noAdjustHandles="1" noChangeArrowheads="1" noChangeShapeType="1" noTextEdit="1"/>
              </p:cNvSpPr>
              <p:nvPr>
                <p:ph idx="1"/>
              </p:nvPr>
            </p:nvSpPr>
            <p:spPr>
              <a:blipFill>
                <a:blip r:embed="rId2"/>
                <a:stretch>
                  <a:fillRect l="-1217" t="-3081"/>
                </a:stretch>
              </a:blipFill>
            </p:spPr>
            <p:txBody>
              <a:bodyPr/>
              <a:lstStyle/>
              <a:p>
                <a:r>
                  <a:rPr lang="en-US">
                    <a:noFill/>
                  </a:rPr>
                  <a:t> </a:t>
                </a:r>
              </a:p>
            </p:txBody>
          </p:sp>
        </mc:Fallback>
      </mc:AlternateContent>
    </p:spTree>
    <p:extLst>
      <p:ext uri="{BB962C8B-B14F-4D97-AF65-F5344CB8AC3E}">
        <p14:creationId xmlns:p14="http://schemas.microsoft.com/office/powerpoint/2010/main" val="15012273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E5F42-D8A0-4227-AA4E-1E875EBEA948}"/>
              </a:ext>
            </a:extLst>
          </p:cNvPr>
          <p:cNvSpPr>
            <a:spLocks noGrp="1"/>
          </p:cNvSpPr>
          <p:nvPr>
            <p:ph type="title"/>
          </p:nvPr>
        </p:nvSpPr>
        <p:spPr/>
        <p:txBody>
          <a:bodyPr/>
          <a:lstStyle/>
          <a:p>
            <a:r>
              <a:rPr lang="en-US" dirty="0">
                <a:solidFill>
                  <a:schemeClr val="accent1"/>
                </a:solidFill>
              </a:rPr>
              <a:t>Performance Analysis: Gustafson’s Law</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3E88127-11BC-4FB1-A992-543639813011}"/>
                  </a:ext>
                </a:extLst>
              </p:cNvPr>
              <p:cNvSpPr>
                <a:spLocks noGrp="1"/>
              </p:cNvSpPr>
              <p:nvPr>
                <p:ph idx="1"/>
              </p:nvPr>
            </p:nvSpPr>
            <p:spPr/>
            <p:txBody>
              <a:bodyPr>
                <a:normAutofit/>
              </a:bodyPr>
              <a:lstStyle/>
              <a:p>
                <a:pPr marL="0" indent="0">
                  <a:buNone/>
                </a:pPr>
                <a:r>
                  <a:rPr lang="en-US" b="1" i="1" u="sng" dirty="0">
                    <a:solidFill>
                      <a:srgbClr val="FF0000"/>
                    </a:solidFill>
                  </a:rPr>
                  <a:t>Gustafson’s Law</a:t>
                </a:r>
              </a:p>
              <a:p>
                <a:pPr marL="0" indent="0">
                  <a:buNone/>
                </a:pPr>
                <a:r>
                  <a:rPr lang="en-US" dirty="0">
                    <a:solidFill>
                      <a:schemeClr val="accent1"/>
                    </a:solidFill>
                  </a:rPr>
                  <a:t>Given a parallel program solving a problem of size </a:t>
                </a:r>
                <a14:m>
                  <m:oMath xmlns:m="http://schemas.openxmlformats.org/officeDocument/2006/math">
                    <m:r>
                      <a:rPr lang="en-US" b="0" i="1" smtClean="0">
                        <a:solidFill>
                          <a:schemeClr val="tx1"/>
                        </a:solidFill>
                        <a:latin typeface="Cambria Math" panose="02040503050406030204" pitchFamily="18" charset="0"/>
                      </a:rPr>
                      <m:t>𝑛</m:t>
                    </m:r>
                  </m:oMath>
                </a14:m>
                <a:r>
                  <a:rPr lang="en-US" dirty="0">
                    <a:solidFill>
                      <a:schemeClr val="accent1"/>
                    </a:solidFill>
                  </a:rPr>
                  <a:t> using </a:t>
                </a:r>
                <a14:m>
                  <m:oMath xmlns:m="http://schemas.openxmlformats.org/officeDocument/2006/math">
                    <m:r>
                      <a:rPr lang="en-US" b="0" i="1" smtClean="0">
                        <a:solidFill>
                          <a:schemeClr val="tx1"/>
                        </a:solidFill>
                        <a:latin typeface="Cambria Math" panose="02040503050406030204" pitchFamily="18" charset="0"/>
                      </a:rPr>
                      <m:t>𝑝</m:t>
                    </m:r>
                  </m:oMath>
                </a14:m>
                <a:r>
                  <a:rPr lang="en-US" dirty="0">
                    <a:solidFill>
                      <a:schemeClr val="accent1"/>
                    </a:solidFill>
                  </a:rPr>
                  <a:t> processors,</a:t>
                </a:r>
              </a:p>
              <a:p>
                <a:pPr marL="0" indent="0">
                  <a:buNone/>
                </a:pPr>
                <a:r>
                  <a:rPr lang="en-US" dirty="0">
                    <a:solidFill>
                      <a:schemeClr val="accent1"/>
                    </a:solidFill>
                  </a:rPr>
                  <a:t>let </a:t>
                </a:r>
                <a14:m>
                  <m:oMath xmlns:m="http://schemas.openxmlformats.org/officeDocument/2006/math">
                    <m:r>
                      <a:rPr lang="en-US" b="0" i="1" smtClean="0">
                        <a:solidFill>
                          <a:schemeClr val="tx1"/>
                        </a:solidFill>
                        <a:latin typeface="Cambria Math" panose="02040503050406030204" pitchFamily="18" charset="0"/>
                        <a:ea typeface="Cambria Math" panose="02040503050406030204" pitchFamily="18" charset="0"/>
                      </a:rPr>
                      <m:t>𝑠</m:t>
                    </m:r>
                  </m:oMath>
                </a14:m>
                <a:r>
                  <a:rPr lang="en-US" b="0" i="1" dirty="0">
                    <a:solidFill>
                      <a:schemeClr val="tx1"/>
                    </a:solidFill>
                    <a:latin typeface="Cambria Math" panose="02040503050406030204" pitchFamily="18" charset="0"/>
                    <a:ea typeface="Cambria Math" panose="02040503050406030204" pitchFamily="18" charset="0"/>
                  </a:rPr>
                  <a:t> </a:t>
                </a:r>
                <a:r>
                  <a:rPr lang="en-US" b="0" dirty="0">
                    <a:solidFill>
                      <a:schemeClr val="accent1"/>
                    </a:solidFill>
                    <a:ea typeface="Cambria Math" panose="02040503050406030204" pitchFamily="18" charset="0"/>
                  </a:rPr>
                  <a:t>denote the fraction of time spent in the parallel execution that performs </a:t>
                </a:r>
                <a:r>
                  <a:rPr lang="en-US" dirty="0">
                    <a:solidFill>
                      <a:schemeClr val="accent1"/>
                    </a:solidFill>
                    <a:ea typeface="Cambria Math" panose="02040503050406030204" pitchFamily="18" charset="0"/>
                  </a:rPr>
                  <a:t>inherently sequential operations.</a:t>
                </a:r>
                <a:endParaRPr lang="en-US" b="0" dirty="0">
                  <a:solidFill>
                    <a:schemeClr val="accent1"/>
                  </a:solidFill>
                  <a:ea typeface="Cambria Math" panose="02040503050406030204" pitchFamily="18" charset="0"/>
                </a:endParaRPr>
              </a:p>
              <a:p>
                <a:pPr marL="0" indent="0">
                  <a:buNone/>
                </a:pPr>
                <a:r>
                  <a:rPr lang="en-US" b="0" dirty="0">
                    <a:solidFill>
                      <a:schemeClr val="accent1"/>
                    </a:solidFill>
                    <a:ea typeface="Cambria Math" panose="02040503050406030204" pitchFamily="18" charset="0"/>
                  </a:rPr>
                  <a:t>The maximum speedup </a:t>
                </a:r>
                <a14:m>
                  <m:oMath xmlns:m="http://schemas.openxmlformats.org/officeDocument/2006/math">
                    <m:r>
                      <a:rPr lang="en-US" i="1" smtClean="0">
                        <a:latin typeface="Cambria Math" panose="02040503050406030204" pitchFamily="18" charset="0"/>
                        <a:ea typeface="Cambria Math" panose="02040503050406030204" pitchFamily="18" charset="0"/>
                      </a:rPr>
                      <m:t>𝜓</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𝑛</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𝑝</m:t>
                    </m:r>
                    <m:r>
                      <a:rPr lang="en-US" b="0" i="1" smtClean="0">
                        <a:latin typeface="Cambria Math" panose="02040503050406030204" pitchFamily="18" charset="0"/>
                        <a:ea typeface="Cambria Math" panose="02040503050406030204" pitchFamily="18" charset="0"/>
                      </a:rPr>
                      <m:t>) </m:t>
                    </m:r>
                  </m:oMath>
                </a14:m>
                <a:r>
                  <a:rPr lang="en-US" b="0" dirty="0">
                    <a:solidFill>
                      <a:schemeClr val="accent1"/>
                    </a:solidFill>
                    <a:ea typeface="Cambria Math" panose="02040503050406030204" pitchFamily="18" charset="0"/>
                  </a:rPr>
                  <a:t>achievable by this parallel program is </a:t>
                </a:r>
              </a:p>
              <a:p>
                <a:pPr marL="0" indent="0" algn="ctr">
                  <a:buNone/>
                </a:pPr>
                <a:r>
                  <a:rPr lang="en-US" dirty="0">
                    <a:solidFill>
                      <a:schemeClr val="accent1"/>
                    </a:solidFill>
                  </a:rPr>
                  <a:t> </a:t>
                </a:r>
              </a:p>
              <a:p>
                <a:pPr marL="0" indent="0">
                  <a:buNone/>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𝜓</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𝑛</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𝑝</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rPr>
                        <m:t>𝑝</m:t>
                      </m:r>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1−</m:t>
                          </m:r>
                          <m:r>
                            <a:rPr lang="en-US" b="0" i="1" smtClean="0">
                              <a:latin typeface="Cambria Math" panose="02040503050406030204" pitchFamily="18" charset="0"/>
                            </a:rPr>
                            <m:t>𝑝</m:t>
                          </m:r>
                        </m:e>
                      </m:d>
                      <m:r>
                        <a:rPr lang="en-US" b="0" i="1" smtClean="0">
                          <a:latin typeface="Cambria Math" panose="02040503050406030204" pitchFamily="18" charset="0"/>
                        </a:rPr>
                        <m:t>𝑠</m:t>
                      </m:r>
                    </m:oMath>
                  </m:oMathPara>
                </a14:m>
                <a:endParaRPr lang="en-US" dirty="0"/>
              </a:p>
            </p:txBody>
          </p:sp>
        </mc:Choice>
        <mc:Fallback xmlns="">
          <p:sp>
            <p:nvSpPr>
              <p:cNvPr id="3" name="Content Placeholder 2">
                <a:extLst>
                  <a:ext uri="{FF2B5EF4-FFF2-40B4-BE49-F238E27FC236}">
                    <a16:creationId xmlns:a16="http://schemas.microsoft.com/office/drawing/2014/main" id="{23E88127-11BC-4FB1-A992-543639813011}"/>
                  </a:ext>
                </a:extLst>
              </p:cNvPr>
              <p:cNvSpPr>
                <a:spLocks noGrp="1" noRot="1" noChangeAspect="1" noMove="1" noResize="1" noEditPoints="1" noAdjustHandles="1" noChangeArrowheads="1" noChangeShapeType="1" noTextEdit="1"/>
              </p:cNvSpPr>
              <p:nvPr>
                <p:ph idx="1"/>
              </p:nvPr>
            </p:nvSpPr>
            <p:spPr>
              <a:blipFill>
                <a:blip r:embed="rId2"/>
                <a:stretch>
                  <a:fillRect l="-1217" t="-2241" r="-696"/>
                </a:stretch>
              </a:blipFill>
            </p:spPr>
            <p:txBody>
              <a:bodyPr/>
              <a:lstStyle/>
              <a:p>
                <a:r>
                  <a:rPr lang="en-US">
                    <a:noFill/>
                  </a:rPr>
                  <a:t> </a:t>
                </a:r>
              </a:p>
            </p:txBody>
          </p:sp>
        </mc:Fallback>
      </mc:AlternateContent>
    </p:spTree>
    <p:extLst>
      <p:ext uri="{BB962C8B-B14F-4D97-AF65-F5344CB8AC3E}">
        <p14:creationId xmlns:p14="http://schemas.microsoft.com/office/powerpoint/2010/main" val="6042113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E5F42-D8A0-4227-AA4E-1E875EBEA948}"/>
              </a:ext>
            </a:extLst>
          </p:cNvPr>
          <p:cNvSpPr>
            <a:spLocks noGrp="1"/>
          </p:cNvSpPr>
          <p:nvPr>
            <p:ph type="title"/>
          </p:nvPr>
        </p:nvSpPr>
        <p:spPr/>
        <p:txBody>
          <a:bodyPr/>
          <a:lstStyle/>
          <a:p>
            <a:r>
              <a:rPr lang="en-US" dirty="0">
                <a:solidFill>
                  <a:schemeClr val="accent1"/>
                </a:solidFill>
              </a:rPr>
              <a:t>Performance Analysis: Gustafson’s Law</a:t>
            </a:r>
            <a:endParaRPr lang="en-US" dirty="0"/>
          </a:p>
        </p:txBody>
      </p:sp>
      <p:sp>
        <p:nvSpPr>
          <p:cNvPr id="3" name="Content Placeholder 2">
            <a:extLst>
              <a:ext uri="{FF2B5EF4-FFF2-40B4-BE49-F238E27FC236}">
                <a16:creationId xmlns:a16="http://schemas.microsoft.com/office/drawing/2014/main" id="{23E88127-11BC-4FB1-A992-543639813011}"/>
              </a:ext>
            </a:extLst>
          </p:cNvPr>
          <p:cNvSpPr>
            <a:spLocks noGrp="1"/>
          </p:cNvSpPr>
          <p:nvPr>
            <p:ph idx="1"/>
          </p:nvPr>
        </p:nvSpPr>
        <p:spPr/>
        <p:txBody>
          <a:bodyPr>
            <a:normAutofit/>
          </a:bodyPr>
          <a:lstStyle/>
          <a:p>
            <a:pPr marL="0" indent="0">
              <a:buNone/>
            </a:pPr>
            <a:r>
              <a:rPr lang="en-US" b="1" i="1" u="sng" dirty="0">
                <a:solidFill>
                  <a:srgbClr val="FF0000"/>
                </a:solidFill>
              </a:rPr>
              <a:t>Amdahl's Law  vs Gustafson’s Law</a:t>
            </a:r>
          </a:p>
          <a:p>
            <a:pPr marL="0" indent="0">
              <a:buNone/>
            </a:pPr>
            <a:r>
              <a:rPr lang="en-US" b="1" i="1" dirty="0">
                <a:solidFill>
                  <a:srgbClr val="FF0000"/>
                </a:solidFill>
              </a:rPr>
              <a:t>Amdahl's Law </a:t>
            </a:r>
            <a:r>
              <a:rPr lang="en-US" dirty="0">
                <a:solidFill>
                  <a:schemeClr val="accent1"/>
                </a:solidFill>
              </a:rPr>
              <a:t>begins with a sequential program and attempts to predict how fast that computation could execute on multiple processors in a corresponding parallel program.</a:t>
            </a:r>
          </a:p>
          <a:p>
            <a:pPr marL="0" indent="0">
              <a:buNone/>
            </a:pPr>
            <a:endParaRPr lang="en-US" dirty="0">
              <a:solidFill>
                <a:schemeClr val="accent1"/>
              </a:solidFill>
            </a:endParaRPr>
          </a:p>
          <a:p>
            <a:pPr marL="0" indent="0">
              <a:buNone/>
            </a:pPr>
            <a:r>
              <a:rPr lang="en-US" b="1" i="1" dirty="0">
                <a:solidFill>
                  <a:srgbClr val="FF0000"/>
                </a:solidFill>
              </a:rPr>
              <a:t>Gustafson's Law </a:t>
            </a:r>
            <a:r>
              <a:rPr lang="en-US" dirty="0">
                <a:solidFill>
                  <a:schemeClr val="accent1"/>
                </a:solidFill>
              </a:rPr>
              <a:t>does the </a:t>
            </a:r>
            <a:r>
              <a:rPr lang="en-US" b="1" i="1" dirty="0">
                <a:solidFill>
                  <a:srgbClr val="FF0000"/>
                </a:solidFill>
              </a:rPr>
              <a:t>opposite</a:t>
            </a:r>
            <a:r>
              <a:rPr lang="en-US" b="1" i="1" dirty="0">
                <a:solidFill>
                  <a:schemeClr val="accent1"/>
                </a:solidFill>
              </a:rPr>
              <a:t>: </a:t>
            </a:r>
            <a:r>
              <a:rPr lang="en-US" dirty="0">
                <a:solidFill>
                  <a:schemeClr val="accent1"/>
                </a:solidFill>
              </a:rPr>
              <a:t>It begins with a parallel computation and estimates how much faster the parallel computation is than the same computation on a single processor.</a:t>
            </a:r>
          </a:p>
          <a:p>
            <a:pPr lvl="1"/>
            <a:r>
              <a:rPr lang="en-US" dirty="0">
                <a:solidFill>
                  <a:schemeClr val="accent1"/>
                </a:solidFill>
              </a:rPr>
              <a:t>We refer to the speedup predicted by </a:t>
            </a:r>
            <a:r>
              <a:rPr lang="en-US" b="1" i="1" dirty="0">
                <a:solidFill>
                  <a:srgbClr val="FF0000"/>
                </a:solidFill>
              </a:rPr>
              <a:t>Gustafson’s law </a:t>
            </a:r>
            <a:r>
              <a:rPr lang="en-US" dirty="0">
                <a:solidFill>
                  <a:schemeClr val="accent1"/>
                </a:solidFill>
              </a:rPr>
              <a:t>as </a:t>
            </a:r>
            <a:r>
              <a:rPr lang="en-US" b="1" i="1" dirty="0">
                <a:solidFill>
                  <a:srgbClr val="FF0000"/>
                </a:solidFill>
              </a:rPr>
              <a:t>scaled speedup</a:t>
            </a:r>
            <a:r>
              <a:rPr lang="en-US" dirty="0">
                <a:solidFill>
                  <a:schemeClr val="accent1"/>
                </a:solidFill>
              </a:rPr>
              <a:t>.</a:t>
            </a:r>
          </a:p>
        </p:txBody>
      </p:sp>
    </p:spTree>
    <p:extLst>
      <p:ext uri="{BB962C8B-B14F-4D97-AF65-F5344CB8AC3E}">
        <p14:creationId xmlns:p14="http://schemas.microsoft.com/office/powerpoint/2010/main" val="14361047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EE7A1-8EE0-405C-9C55-DBFBAF6C2F82}"/>
              </a:ext>
            </a:extLst>
          </p:cNvPr>
          <p:cNvSpPr>
            <a:spLocks noGrp="1"/>
          </p:cNvSpPr>
          <p:nvPr>
            <p:ph type="title"/>
          </p:nvPr>
        </p:nvSpPr>
        <p:spPr/>
        <p:txBody>
          <a:bodyPr/>
          <a:lstStyle/>
          <a:p>
            <a:r>
              <a:rPr lang="en-US" dirty="0">
                <a:solidFill>
                  <a:schemeClr val="accent1"/>
                </a:solidFill>
              </a:rPr>
              <a:t>Performance Analysis: Gustafson’s Law</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602D5A6-B186-4A6D-81D3-6A04E048D3B9}"/>
                  </a:ext>
                </a:extLst>
              </p:cNvPr>
              <p:cNvSpPr>
                <a:spLocks noGrp="1"/>
              </p:cNvSpPr>
              <p:nvPr>
                <p:ph idx="1"/>
              </p:nvPr>
            </p:nvSpPr>
            <p:spPr/>
            <p:txBody>
              <a:bodyPr>
                <a:normAutofit fontScale="92500" lnSpcReduction="10000"/>
              </a:bodyPr>
              <a:lstStyle/>
              <a:p>
                <a:pPr marL="0" indent="0">
                  <a:buNone/>
                </a:pPr>
                <a:r>
                  <a:rPr lang="en-US" dirty="0">
                    <a:solidFill>
                      <a:schemeClr val="accent1"/>
                    </a:solidFill>
                  </a:rPr>
                  <a:t>One </a:t>
                </a:r>
                <a:r>
                  <a:rPr lang="en-US" b="1" i="1" dirty="0">
                    <a:solidFill>
                      <a:srgbClr val="FF0000"/>
                    </a:solidFill>
                  </a:rPr>
                  <a:t>implicit</a:t>
                </a:r>
                <a:r>
                  <a:rPr lang="en-US" dirty="0">
                    <a:solidFill>
                      <a:schemeClr val="accent1"/>
                    </a:solidFill>
                  </a:rPr>
                  <a:t> assumption of </a:t>
                </a:r>
                <a:r>
                  <a:rPr lang="en-US" b="1" i="1" dirty="0">
                    <a:solidFill>
                      <a:srgbClr val="FF0000"/>
                    </a:solidFill>
                  </a:rPr>
                  <a:t>Gustafson’s Law </a:t>
                </a:r>
                <a:r>
                  <a:rPr lang="en-US" dirty="0">
                    <a:solidFill>
                      <a:schemeClr val="accent1"/>
                    </a:solidFill>
                  </a:rPr>
                  <a:t>is that the sequential time we compare against is the time that would be required to solve the same problem on a single processor, </a:t>
                </a:r>
                <a:r>
                  <a:rPr lang="en-US" b="1" i="1" dirty="0">
                    <a:solidFill>
                      <a:srgbClr val="FF0000"/>
                    </a:solidFill>
                  </a:rPr>
                  <a:t>if it had sufficient memory</a:t>
                </a:r>
                <a:r>
                  <a:rPr lang="en-US" dirty="0">
                    <a:solidFill>
                      <a:schemeClr val="accent1"/>
                    </a:solidFill>
                  </a:rPr>
                  <a:t>.</a:t>
                </a:r>
              </a:p>
              <a:p>
                <a:pPr marL="0" indent="0">
                  <a:buNone/>
                </a:pPr>
                <a:r>
                  <a:rPr lang="en-US" dirty="0">
                    <a:solidFill>
                      <a:schemeClr val="accent1"/>
                    </a:solidFill>
                  </a:rPr>
                  <a:t>	</a:t>
                </a:r>
              </a:p>
              <a:p>
                <a:pPr marL="0" indent="0">
                  <a:buNone/>
                </a:pPr>
                <a:r>
                  <a:rPr lang="en-US" dirty="0">
                    <a:solidFill>
                      <a:schemeClr val="accent1"/>
                    </a:solidFill>
                  </a:rPr>
                  <a:t>In many cases, assuming a single processor is only </a:t>
                </a:r>
                <a14:m>
                  <m:oMath xmlns:m="http://schemas.openxmlformats.org/officeDocument/2006/math">
                    <m:r>
                      <a:rPr lang="en-US" b="0" i="1" smtClean="0">
                        <a:solidFill>
                          <a:schemeClr val="tx1"/>
                        </a:solidFill>
                        <a:latin typeface="Cambria Math" panose="02040503050406030204" pitchFamily="18" charset="0"/>
                      </a:rPr>
                      <m:t>𝑝</m:t>
                    </m:r>
                  </m:oMath>
                </a14:m>
                <a:r>
                  <a:rPr lang="en-US" dirty="0">
                    <a:solidFill>
                      <a:schemeClr val="accent1"/>
                    </a:solidFill>
                  </a:rPr>
                  <a:t> times </a:t>
                </a:r>
                <a:r>
                  <a:rPr lang="en-US" b="1" i="1" dirty="0">
                    <a:solidFill>
                      <a:srgbClr val="FF0000"/>
                    </a:solidFill>
                  </a:rPr>
                  <a:t>slower than </a:t>
                </a:r>
                <a14:m>
                  <m:oMath xmlns:m="http://schemas.openxmlformats.org/officeDocument/2006/math">
                    <m:r>
                      <a:rPr lang="en-US" i="1">
                        <a:latin typeface="Cambria Math" panose="02040503050406030204" pitchFamily="18" charset="0"/>
                      </a:rPr>
                      <m:t>𝑝</m:t>
                    </m:r>
                  </m:oMath>
                </a14:m>
                <a:r>
                  <a:rPr lang="en-US" dirty="0">
                    <a:solidFill>
                      <a:schemeClr val="accent1"/>
                    </a:solidFill>
                  </a:rPr>
                  <a:t> processors may be </a:t>
                </a:r>
                <a:r>
                  <a:rPr lang="en-US" b="1" i="1" dirty="0">
                    <a:solidFill>
                      <a:srgbClr val="FF0000"/>
                    </a:solidFill>
                  </a:rPr>
                  <a:t>overly optimistic</a:t>
                </a:r>
                <a:r>
                  <a:rPr lang="en-US" dirty="0">
                    <a:solidFill>
                      <a:schemeClr val="accent1"/>
                    </a:solidFill>
                  </a:rPr>
                  <a:t>. For example, imagine solving a problem on a parallel computer with </a:t>
                </a:r>
                <a14:m>
                  <m:oMath xmlns:m="http://schemas.openxmlformats.org/officeDocument/2006/math">
                    <m:r>
                      <a:rPr lang="en-US" b="0" i="1" smtClean="0">
                        <a:solidFill>
                          <a:schemeClr val="tx1"/>
                        </a:solidFill>
                        <a:latin typeface="Cambria Math" panose="02040503050406030204" pitchFamily="18" charset="0"/>
                      </a:rPr>
                      <m:t>16</m:t>
                    </m:r>
                  </m:oMath>
                </a14:m>
                <a:r>
                  <a:rPr lang="en-US" dirty="0">
                    <a:solidFill>
                      <a:schemeClr val="accent1"/>
                    </a:solidFill>
                  </a:rPr>
                  <a:t> processors, each with </a:t>
                </a:r>
                <a:r>
                  <a:rPr lang="en-US" dirty="0"/>
                  <a:t>1 </a:t>
                </a:r>
                <a:r>
                  <a:rPr lang="en-US" dirty="0">
                    <a:solidFill>
                      <a:schemeClr val="accent1"/>
                    </a:solidFill>
                  </a:rPr>
                  <a:t>GB of </a:t>
                </a:r>
                <a:r>
                  <a:rPr lang="en-US" b="1" i="1" dirty="0">
                    <a:solidFill>
                      <a:srgbClr val="FF0000"/>
                    </a:solidFill>
                  </a:rPr>
                  <a:t>local memory</a:t>
                </a:r>
                <a:r>
                  <a:rPr lang="en-US" dirty="0">
                    <a:solidFill>
                      <a:schemeClr val="accent1"/>
                    </a:solidFill>
                  </a:rPr>
                  <a:t>. Suppose the dataset occupies </a:t>
                </a:r>
                <a14:m>
                  <m:oMath xmlns:m="http://schemas.openxmlformats.org/officeDocument/2006/math">
                    <m:r>
                      <a:rPr lang="en-US" b="0" i="1" smtClean="0">
                        <a:latin typeface="Cambria Math" panose="02040503050406030204" pitchFamily="18" charset="0"/>
                      </a:rPr>
                      <m:t>15</m:t>
                    </m:r>
                  </m:oMath>
                </a14:m>
                <a:r>
                  <a:rPr lang="en-US" dirty="0">
                    <a:solidFill>
                      <a:schemeClr val="accent1"/>
                    </a:solidFill>
                  </a:rPr>
                  <a:t> GB. If we tried to solve the same problem on a single processor, the entire dataset would not fit in the local memory.  If the working set of the executing program exceeded </a:t>
                </a:r>
                <a14:m>
                  <m:oMath xmlns:m="http://schemas.openxmlformats.org/officeDocument/2006/math">
                    <m:r>
                      <a:rPr lang="en-US" i="1">
                        <a:latin typeface="Cambria Math" panose="02040503050406030204" pitchFamily="18" charset="0"/>
                      </a:rPr>
                      <m:t>1</m:t>
                    </m:r>
                  </m:oMath>
                </a14:m>
                <a:r>
                  <a:rPr lang="en-US" dirty="0">
                    <a:solidFill>
                      <a:schemeClr val="accent1"/>
                    </a:solidFill>
                  </a:rPr>
                  <a:t> GB, it would begin to </a:t>
                </a:r>
                <a:r>
                  <a:rPr lang="en-US" b="1" i="1" dirty="0">
                    <a:solidFill>
                      <a:srgbClr val="FF0000"/>
                    </a:solidFill>
                  </a:rPr>
                  <a:t>trash</a:t>
                </a:r>
                <a:r>
                  <a:rPr lang="en-US" dirty="0">
                    <a:solidFill>
                      <a:schemeClr val="accent1"/>
                    </a:solidFill>
                  </a:rPr>
                  <a:t>, taking much more than </a:t>
                </a:r>
                <a14:m>
                  <m:oMath xmlns:m="http://schemas.openxmlformats.org/officeDocument/2006/math">
                    <m:r>
                      <a:rPr lang="en-US" i="1">
                        <a:latin typeface="Cambria Math" panose="02040503050406030204" pitchFamily="18" charset="0"/>
                      </a:rPr>
                      <m:t>16</m:t>
                    </m:r>
                  </m:oMath>
                </a14:m>
                <a:r>
                  <a:rPr lang="en-US" dirty="0">
                    <a:solidFill>
                      <a:schemeClr val="accent1"/>
                    </a:solidFill>
                  </a:rPr>
                  <a:t> times as long to execute the parallel fraction of the program as the group of </a:t>
                </a:r>
                <a14:m>
                  <m:oMath xmlns:m="http://schemas.openxmlformats.org/officeDocument/2006/math">
                    <m:r>
                      <a:rPr lang="en-US" i="1">
                        <a:latin typeface="Cambria Math" panose="02040503050406030204" pitchFamily="18" charset="0"/>
                      </a:rPr>
                      <m:t>16</m:t>
                    </m:r>
                  </m:oMath>
                </a14:m>
                <a:r>
                  <a:rPr lang="en-US" dirty="0">
                    <a:solidFill>
                      <a:schemeClr val="accent1"/>
                    </a:solidFill>
                  </a:rPr>
                  <a:t> processors.</a:t>
                </a:r>
              </a:p>
            </p:txBody>
          </p:sp>
        </mc:Choice>
        <mc:Fallback xmlns="">
          <p:sp>
            <p:nvSpPr>
              <p:cNvPr id="3" name="Content Placeholder 2">
                <a:extLst>
                  <a:ext uri="{FF2B5EF4-FFF2-40B4-BE49-F238E27FC236}">
                    <a16:creationId xmlns:a16="http://schemas.microsoft.com/office/drawing/2014/main" id="{D602D5A6-B186-4A6D-81D3-6A04E048D3B9}"/>
                  </a:ext>
                </a:extLst>
              </p:cNvPr>
              <p:cNvSpPr>
                <a:spLocks noGrp="1" noRot="1" noChangeAspect="1" noMove="1" noResize="1" noEditPoints="1" noAdjustHandles="1" noChangeArrowheads="1" noChangeShapeType="1" noTextEdit="1"/>
              </p:cNvSpPr>
              <p:nvPr>
                <p:ph idx="1"/>
              </p:nvPr>
            </p:nvSpPr>
            <p:spPr>
              <a:blipFill>
                <a:blip r:embed="rId2"/>
                <a:stretch>
                  <a:fillRect l="-1043" t="-2801" r="-1391"/>
                </a:stretch>
              </a:blipFill>
            </p:spPr>
            <p:txBody>
              <a:bodyPr/>
              <a:lstStyle/>
              <a:p>
                <a:r>
                  <a:rPr lang="en-US">
                    <a:noFill/>
                  </a:rPr>
                  <a:t> </a:t>
                </a:r>
              </a:p>
            </p:txBody>
          </p:sp>
        </mc:Fallback>
      </mc:AlternateContent>
    </p:spTree>
    <p:extLst>
      <p:ext uri="{BB962C8B-B14F-4D97-AF65-F5344CB8AC3E}">
        <p14:creationId xmlns:p14="http://schemas.microsoft.com/office/powerpoint/2010/main" val="30483114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8A6474-6E9A-4700-AC74-760E4C2599EE}"/>
              </a:ext>
            </a:extLst>
          </p:cNvPr>
          <p:cNvSpPr>
            <a:spLocks noGrp="1"/>
          </p:cNvSpPr>
          <p:nvPr>
            <p:ph type="title"/>
          </p:nvPr>
        </p:nvSpPr>
        <p:spPr/>
        <p:txBody>
          <a:bodyPr/>
          <a:lstStyle/>
          <a:p>
            <a:r>
              <a:rPr lang="en-US" dirty="0">
                <a:solidFill>
                  <a:schemeClr val="accent1"/>
                </a:solidFill>
              </a:rPr>
              <a:t>Performance Analysis: Gustafson’s Law</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0F3ACF0-31C1-4DF7-B7AD-55AF8E850003}"/>
                  </a:ext>
                </a:extLst>
              </p:cNvPr>
              <p:cNvSpPr>
                <a:spLocks noGrp="1"/>
              </p:cNvSpPr>
              <p:nvPr>
                <p:ph idx="1"/>
              </p:nvPr>
            </p:nvSpPr>
            <p:spPr/>
            <p:txBody>
              <a:bodyPr/>
              <a:lstStyle/>
              <a:p>
                <a:pPr marL="0" indent="0">
                  <a:buNone/>
                </a:pPr>
                <a:r>
                  <a:rPr lang="en-US" b="1" i="1" u="sng" dirty="0">
                    <a:solidFill>
                      <a:srgbClr val="FF0000"/>
                    </a:solidFill>
                  </a:rPr>
                  <a:t>Example 2</a:t>
                </a:r>
              </a:p>
              <a:p>
                <a:pPr marL="0" indent="0">
                  <a:buNone/>
                </a:pPr>
                <a:r>
                  <a:rPr lang="en-US" dirty="0">
                    <a:solidFill>
                      <a:schemeClr val="accent1"/>
                    </a:solidFill>
                  </a:rPr>
                  <a:t>Suppose the total execution time for a parallel application is </a:t>
                </a:r>
                <a14:m>
                  <m:oMath xmlns:m="http://schemas.openxmlformats.org/officeDocument/2006/math">
                    <m:r>
                      <a:rPr lang="en-US" b="0" i="1" smtClean="0">
                        <a:solidFill>
                          <a:schemeClr val="tx1"/>
                        </a:solidFill>
                        <a:latin typeface="Cambria Math" panose="02040503050406030204" pitchFamily="18" charset="0"/>
                      </a:rPr>
                      <m:t>1,040</m:t>
                    </m:r>
                  </m:oMath>
                </a14:m>
                <a:r>
                  <a:rPr lang="en-US" dirty="0">
                    <a:solidFill>
                      <a:schemeClr val="accent1"/>
                    </a:solidFill>
                  </a:rPr>
                  <a:t> seconds on </a:t>
                </a:r>
                <a14:m>
                  <m:oMath xmlns:m="http://schemas.openxmlformats.org/officeDocument/2006/math">
                    <m:r>
                      <a:rPr lang="en-US" b="0" i="1" smtClean="0">
                        <a:latin typeface="Cambria Math" panose="02040503050406030204" pitchFamily="18" charset="0"/>
                      </a:rPr>
                      <m:t>32</m:t>
                    </m:r>
                  </m:oMath>
                </a14:m>
                <a:r>
                  <a:rPr lang="en-US" dirty="0">
                    <a:solidFill>
                      <a:schemeClr val="accent1"/>
                    </a:solidFill>
                  </a:rPr>
                  <a:t> cores, but </a:t>
                </a:r>
                <a14:m>
                  <m:oMath xmlns:m="http://schemas.openxmlformats.org/officeDocument/2006/math">
                    <m:r>
                      <a:rPr lang="en-US" b="0" i="1" smtClean="0">
                        <a:latin typeface="Cambria Math" panose="02040503050406030204" pitchFamily="18" charset="0"/>
                      </a:rPr>
                      <m:t>14</m:t>
                    </m:r>
                  </m:oMath>
                </a14:m>
                <a:r>
                  <a:rPr lang="en-US" dirty="0">
                    <a:solidFill>
                      <a:schemeClr val="accent1"/>
                    </a:solidFill>
                  </a:rPr>
                  <a:t> seconds of that time is for sequential execution on one of these </a:t>
                </a:r>
                <a14:m>
                  <m:oMath xmlns:m="http://schemas.openxmlformats.org/officeDocument/2006/math">
                    <m:r>
                      <a:rPr lang="en-US" i="1">
                        <a:latin typeface="Cambria Math" panose="02040503050406030204" pitchFamily="18" charset="0"/>
                      </a:rPr>
                      <m:t>32</m:t>
                    </m:r>
                  </m:oMath>
                </a14:m>
                <a:r>
                  <a:rPr lang="en-US" dirty="0">
                    <a:solidFill>
                      <a:schemeClr val="accent1"/>
                    </a:solidFill>
                  </a:rPr>
                  <a:t> cores. What is the </a:t>
                </a:r>
                <a:r>
                  <a:rPr lang="en-US" b="1" i="1" dirty="0">
                    <a:solidFill>
                      <a:srgbClr val="FF0000"/>
                    </a:solidFill>
                  </a:rPr>
                  <a:t>scaled speedup </a:t>
                </a:r>
                <a:r>
                  <a:rPr lang="en-US" dirty="0">
                    <a:solidFill>
                      <a:schemeClr val="accent1"/>
                    </a:solidFill>
                  </a:rPr>
                  <a:t>of this application over the same dataset being run on a single thread (if it were possible)?</a:t>
                </a:r>
              </a:p>
              <a:p>
                <a:pPr marL="0" indent="0">
                  <a:buNone/>
                </a:pPr>
                <a:endParaRPr lang="en-US" dirty="0">
                  <a:solidFill>
                    <a:schemeClr val="accent1"/>
                  </a:solidFill>
                </a:endParaRPr>
              </a:p>
              <a:p>
                <a:endParaRPr lang="en-US" dirty="0"/>
              </a:p>
            </p:txBody>
          </p:sp>
        </mc:Choice>
        <mc:Fallback xmlns="">
          <p:sp>
            <p:nvSpPr>
              <p:cNvPr id="3" name="Content Placeholder 2">
                <a:extLst>
                  <a:ext uri="{FF2B5EF4-FFF2-40B4-BE49-F238E27FC236}">
                    <a16:creationId xmlns:a16="http://schemas.microsoft.com/office/drawing/2014/main" id="{60F3ACF0-31C1-4DF7-B7AD-55AF8E850003}"/>
                  </a:ext>
                </a:extLst>
              </p:cNvPr>
              <p:cNvSpPr>
                <a:spLocks noGrp="1" noRot="1" noChangeAspect="1" noMove="1" noResize="1" noEditPoints="1" noAdjustHandles="1" noChangeArrowheads="1" noChangeShapeType="1" noTextEdit="1"/>
              </p:cNvSpPr>
              <p:nvPr>
                <p:ph idx="1"/>
              </p:nvPr>
            </p:nvSpPr>
            <p:spPr>
              <a:blipFill>
                <a:blip r:embed="rId2"/>
                <a:stretch>
                  <a:fillRect l="-1217" t="-2241" r="-696"/>
                </a:stretch>
              </a:blipFill>
            </p:spPr>
            <p:txBody>
              <a:bodyPr/>
              <a:lstStyle/>
              <a:p>
                <a:r>
                  <a:rPr lang="en-US">
                    <a:noFill/>
                  </a:rPr>
                  <a:t> </a:t>
                </a:r>
              </a:p>
            </p:txBody>
          </p:sp>
        </mc:Fallback>
      </mc:AlternateContent>
    </p:spTree>
    <p:extLst>
      <p:ext uri="{BB962C8B-B14F-4D97-AF65-F5344CB8AC3E}">
        <p14:creationId xmlns:p14="http://schemas.microsoft.com/office/powerpoint/2010/main" val="237897492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D761E8-3212-42F1-B2EF-AA0B783920CE}"/>
              </a:ext>
            </a:extLst>
          </p:cNvPr>
          <p:cNvSpPr>
            <a:spLocks noGrp="1"/>
          </p:cNvSpPr>
          <p:nvPr>
            <p:ph type="title"/>
          </p:nvPr>
        </p:nvSpPr>
        <p:spPr/>
        <p:txBody>
          <a:bodyPr/>
          <a:lstStyle/>
          <a:p>
            <a:r>
              <a:rPr lang="en-US" dirty="0">
                <a:solidFill>
                  <a:schemeClr val="accent1"/>
                </a:solidFill>
              </a:rPr>
              <a:t>Performance Analysis: Gustafson’s Law</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982A861-EA71-446D-94D7-C3B76E8DEEBC}"/>
                  </a:ext>
                </a:extLst>
              </p:cNvPr>
              <p:cNvSpPr>
                <a:spLocks noGrp="1"/>
              </p:cNvSpPr>
              <p:nvPr>
                <p:ph idx="1"/>
              </p:nvPr>
            </p:nvSpPr>
            <p:spPr/>
            <p:txBody>
              <a:bodyPr/>
              <a:lstStyle/>
              <a:p>
                <a:pPr marL="0" indent="0">
                  <a:buNone/>
                </a:pPr>
                <a:r>
                  <a:rPr lang="en-US" u="sng" dirty="0">
                    <a:solidFill>
                      <a:srgbClr val="FF0000"/>
                    </a:solidFill>
                  </a:rPr>
                  <a:t>Solution to Example 2</a:t>
                </a:r>
              </a:p>
              <a:p>
                <a:pPr marL="0" indent="0">
                  <a:buNone/>
                </a:pPr>
                <a:r>
                  <a:rPr lang="en-US" dirty="0">
                    <a:solidFill>
                      <a:schemeClr val="accent1"/>
                    </a:solidFill>
                  </a:rPr>
                  <a:t>The serial fraction </a:t>
                </a:r>
                <a14:m>
                  <m:oMath xmlns:m="http://schemas.openxmlformats.org/officeDocument/2006/math">
                    <m:r>
                      <a:rPr lang="en-US" b="0" i="1" smtClean="0">
                        <a:latin typeface="Cambria Math" panose="02040503050406030204" pitchFamily="18" charset="0"/>
                      </a:rPr>
                      <m:t>𝑠</m:t>
                    </m:r>
                  </m:oMath>
                </a14:m>
                <a:r>
                  <a:rPr lang="en-US" dirty="0">
                    <a:solidFill>
                      <a:schemeClr val="accent1"/>
                    </a:solidFill>
                  </a:rPr>
                  <a:t> is </a:t>
                </a:r>
                <a14:m>
                  <m:oMath xmlns:m="http://schemas.openxmlformats.org/officeDocument/2006/math">
                    <m:f>
                      <m:fPr>
                        <m:ctrlPr>
                          <a:rPr lang="en-US" b="0" i="1" smtClean="0">
                            <a:latin typeface="Cambria Math" panose="02040503050406030204" pitchFamily="18" charset="0"/>
                          </a:rPr>
                        </m:ctrlPr>
                      </m:fPr>
                      <m:num>
                        <m:r>
                          <a:rPr lang="en-US" i="1">
                            <a:latin typeface="Cambria Math" panose="02040503050406030204" pitchFamily="18" charset="0"/>
                          </a:rPr>
                          <m:t>14</m:t>
                        </m:r>
                        <m:r>
                          <a:rPr lang="en-US" b="0" i="1" smtClean="0">
                            <a:latin typeface="Cambria Math" panose="02040503050406030204" pitchFamily="18" charset="0"/>
                          </a:rPr>
                          <m:t> </m:t>
                        </m:r>
                        <m:r>
                          <a:rPr lang="en-US" b="0" i="1" smtClean="0">
                            <a:latin typeface="Cambria Math" panose="02040503050406030204" pitchFamily="18" charset="0"/>
                          </a:rPr>
                          <m:t>𝑠𝑒𝑐𝑜𝑛𝑑𝑠</m:t>
                        </m:r>
                      </m:num>
                      <m:den>
                        <m:r>
                          <a:rPr lang="en-US" b="0" i="1" smtClean="0">
                            <a:latin typeface="Cambria Math" panose="02040503050406030204" pitchFamily="18" charset="0"/>
                          </a:rPr>
                          <m:t>1040 </m:t>
                        </m:r>
                        <m:r>
                          <a:rPr lang="en-US" b="0" i="1" smtClean="0">
                            <a:latin typeface="Cambria Math" panose="02040503050406030204" pitchFamily="18" charset="0"/>
                          </a:rPr>
                          <m:t>𝑠𝑒𝑐𝑜𝑛𝑑𝑠</m:t>
                        </m:r>
                      </m:den>
                    </m:f>
                    <m:r>
                      <a:rPr lang="en-US" b="0" i="1" smtClean="0">
                        <a:latin typeface="Cambria Math" panose="02040503050406030204" pitchFamily="18" charset="0"/>
                      </a:rPr>
                      <m:t> </m:t>
                    </m:r>
                    <m:r>
                      <a:rPr lang="en-US" b="0" i="1" smtClean="0">
                        <a:latin typeface="Cambria Math" panose="02040503050406030204" pitchFamily="18" charset="0"/>
                        <a:ea typeface="Cambria Math" panose="02040503050406030204" pitchFamily="18" charset="0"/>
                      </a:rPr>
                      <m:t>≈0.013</m:t>
                    </m:r>
                  </m:oMath>
                </a14:m>
                <a:r>
                  <a:rPr lang="en-US" dirty="0">
                    <a:solidFill>
                      <a:schemeClr val="accent1"/>
                    </a:solidFill>
                  </a:rPr>
                  <a:t>.</a:t>
                </a:r>
              </a:p>
              <a:p>
                <a:pPr marL="0" indent="0">
                  <a:buNone/>
                </a:pPr>
                <a:endParaRPr lang="en-US" dirty="0">
                  <a:solidFill>
                    <a:schemeClr val="accent1"/>
                  </a:solidFill>
                </a:endParaRPr>
              </a:p>
              <a:p>
                <a:pPr marL="0" indent="0">
                  <a:buNone/>
                </a:pPr>
                <a:r>
                  <a:rPr lang="en-US" dirty="0">
                    <a:solidFill>
                      <a:schemeClr val="accent1"/>
                    </a:solidFill>
                  </a:rPr>
                  <a:t>Plugging </a:t>
                </a:r>
                <a14:m>
                  <m:oMath xmlns:m="http://schemas.openxmlformats.org/officeDocument/2006/math">
                    <m:r>
                      <a:rPr lang="en-US" b="0" i="1" smtClean="0">
                        <a:latin typeface="Cambria Math" panose="02040503050406030204" pitchFamily="18" charset="0"/>
                      </a:rPr>
                      <m:t>𝑠</m:t>
                    </m:r>
                    <m:r>
                      <a:rPr lang="en-US" b="0" i="1" smtClean="0">
                        <a:latin typeface="Cambria Math" panose="02040503050406030204" pitchFamily="18" charset="0"/>
                      </a:rPr>
                      <m:t>=0.013</m:t>
                    </m:r>
                  </m:oMath>
                </a14:m>
                <a:r>
                  <a:rPr lang="en-US" dirty="0">
                    <a:solidFill>
                      <a:schemeClr val="accent1"/>
                    </a:solidFill>
                  </a:rPr>
                  <a:t> and </a:t>
                </a:r>
                <a14:m>
                  <m:oMath xmlns:m="http://schemas.openxmlformats.org/officeDocument/2006/math">
                    <m:r>
                      <a:rPr lang="en-US" i="1">
                        <a:latin typeface="Cambria Math" panose="02040503050406030204" pitchFamily="18" charset="0"/>
                      </a:rPr>
                      <m:t>𝑝</m:t>
                    </m:r>
                    <m:r>
                      <a:rPr lang="en-US" b="0" i="1" smtClean="0">
                        <a:latin typeface="Cambria Math" panose="02040503050406030204" pitchFamily="18" charset="0"/>
                      </a:rPr>
                      <m:t>=32</m:t>
                    </m:r>
                  </m:oMath>
                </a14:m>
                <a:r>
                  <a:rPr lang="en-US" dirty="0">
                    <a:solidFill>
                      <a:schemeClr val="accent1"/>
                    </a:solidFill>
                  </a:rPr>
                  <a:t> into </a:t>
                </a:r>
                <a14:m>
                  <m:oMath xmlns:m="http://schemas.openxmlformats.org/officeDocument/2006/math">
                    <m:r>
                      <a:rPr lang="en-US" i="1">
                        <a:latin typeface="Cambria Math" panose="02040503050406030204" pitchFamily="18" charset="0"/>
                        <a:ea typeface="Cambria Math" panose="02040503050406030204" pitchFamily="18" charset="0"/>
                      </a:rPr>
                      <m:t>𝜓</m:t>
                    </m:r>
                    <m:r>
                      <a:rPr lang="en-US" i="1">
                        <a:latin typeface="Cambria Math" panose="02040503050406030204" pitchFamily="18" charset="0"/>
                      </a:rPr>
                      <m:t>≤</m:t>
                    </m:r>
                    <m:r>
                      <a:rPr lang="en-US" i="1">
                        <a:latin typeface="Cambria Math" panose="02040503050406030204" pitchFamily="18" charset="0"/>
                      </a:rPr>
                      <m:t>𝑝</m:t>
                    </m:r>
                    <m:r>
                      <a:rPr lang="en-US" i="1">
                        <a:latin typeface="Cambria Math" panose="02040503050406030204" pitchFamily="18" charset="0"/>
                      </a:rPr>
                      <m:t>+</m:t>
                    </m:r>
                    <m:d>
                      <m:dPr>
                        <m:ctrlPr>
                          <a:rPr lang="en-US" i="1">
                            <a:latin typeface="Cambria Math" panose="02040503050406030204" pitchFamily="18" charset="0"/>
                          </a:rPr>
                        </m:ctrlPr>
                      </m:dPr>
                      <m:e>
                        <m:r>
                          <a:rPr lang="en-US" i="1">
                            <a:latin typeface="Cambria Math" panose="02040503050406030204" pitchFamily="18" charset="0"/>
                          </a:rPr>
                          <m:t>1−</m:t>
                        </m:r>
                        <m:r>
                          <a:rPr lang="en-US" i="1">
                            <a:latin typeface="Cambria Math" panose="02040503050406030204" pitchFamily="18" charset="0"/>
                          </a:rPr>
                          <m:t>𝑝</m:t>
                        </m:r>
                      </m:e>
                    </m:d>
                    <m:r>
                      <a:rPr lang="en-US" b="0" i="1" smtClean="0">
                        <a:latin typeface="Cambria Math" panose="02040503050406030204" pitchFamily="18" charset="0"/>
                      </a:rPr>
                      <m:t>𝑠</m:t>
                    </m:r>
                  </m:oMath>
                </a14:m>
                <a:r>
                  <a:rPr lang="en-US" dirty="0">
                    <a:solidFill>
                      <a:schemeClr val="accent1"/>
                    </a:solidFill>
                  </a:rPr>
                  <a:t>,</a:t>
                </a:r>
              </a:p>
              <a:p>
                <a:pPr marL="0" indent="0">
                  <a:buNone/>
                </a:pPr>
                <a:endParaRPr lang="en-US" dirty="0">
                  <a:solidFill>
                    <a:schemeClr val="accent1"/>
                  </a:solidFill>
                </a:endParaRPr>
              </a:p>
              <a:p>
                <a:pPr marL="0" indent="0">
                  <a:buNone/>
                </a:pPr>
                <a:r>
                  <a:rPr lang="en-US" dirty="0">
                    <a:solidFill>
                      <a:schemeClr val="accent1"/>
                    </a:solidFill>
                  </a:rPr>
                  <a:t>		</a:t>
                </a:r>
                <a:r>
                  <a:rPr lang="en-US" dirty="0">
                    <a:ea typeface="Cambria Math" panose="02040503050406030204" pitchFamily="18" charset="0"/>
                  </a:rPr>
                  <a:t> </a:t>
                </a:r>
                <a14:m>
                  <m:oMath xmlns:m="http://schemas.openxmlformats.org/officeDocument/2006/math">
                    <m:r>
                      <a:rPr lang="en-US" i="1">
                        <a:latin typeface="Cambria Math" panose="02040503050406030204" pitchFamily="18" charset="0"/>
                        <a:ea typeface="Cambria Math" panose="02040503050406030204" pitchFamily="18" charset="0"/>
                      </a:rPr>
                      <m:t>𝜓</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𝑛</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𝑝</m:t>
                    </m:r>
                    <m:r>
                      <a:rPr lang="en-US" b="0" i="1" smtClean="0">
                        <a:latin typeface="Cambria Math" panose="02040503050406030204" pitchFamily="18" charset="0"/>
                        <a:ea typeface="Cambria Math" panose="02040503050406030204" pitchFamily="18" charset="0"/>
                      </a:rPr>
                      <m:t>)≤ 32+</m:t>
                    </m:r>
                    <m:d>
                      <m:dPr>
                        <m:ctrlPr>
                          <a:rPr lang="en-US" b="0" i="1" smtClean="0">
                            <a:latin typeface="Cambria Math" panose="02040503050406030204" pitchFamily="18" charset="0"/>
                          </a:rPr>
                        </m:ctrlPr>
                      </m:dPr>
                      <m:e>
                        <m:r>
                          <a:rPr lang="en-US" b="0" i="1" smtClean="0">
                            <a:latin typeface="Cambria Math" panose="02040503050406030204" pitchFamily="18" charset="0"/>
                          </a:rPr>
                          <m:t>1−32</m:t>
                        </m:r>
                      </m:e>
                    </m:d>
                    <m:d>
                      <m:dPr>
                        <m:ctrlPr>
                          <a:rPr lang="en-US" b="0" i="1" smtClean="0">
                            <a:latin typeface="Cambria Math" panose="02040503050406030204" pitchFamily="18" charset="0"/>
                          </a:rPr>
                        </m:ctrlPr>
                      </m:dPr>
                      <m:e>
                        <m:r>
                          <a:rPr lang="en-US" b="0" i="1" smtClean="0">
                            <a:latin typeface="Cambria Math" panose="02040503050406030204" pitchFamily="18" charset="0"/>
                          </a:rPr>
                          <m:t>0.013</m:t>
                        </m:r>
                      </m:e>
                    </m:d>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rPr>
                      <m:t>31.6</m:t>
                    </m:r>
                  </m:oMath>
                </a14:m>
                <a:r>
                  <a:rPr lang="en-US" dirty="0"/>
                  <a:t> 	</a:t>
                </a:r>
                <a14:m>
                  <m:oMath xmlns:m="http://schemas.openxmlformats.org/officeDocument/2006/math">
                    <m:r>
                      <a:rPr lang="en-US" i="1" dirty="0">
                        <a:latin typeface="Cambria Math" panose="02040503050406030204" pitchFamily="18" charset="0"/>
                        <a:ea typeface="Cambria Math" panose="02040503050406030204" pitchFamily="18" charset="0"/>
                      </a:rPr>
                      <m:t>∎</m:t>
                    </m:r>
                  </m:oMath>
                </a14:m>
                <a:endParaRPr lang="en-US" dirty="0"/>
              </a:p>
              <a:p>
                <a:pPr marL="0" indent="0">
                  <a:buNone/>
                </a:pPr>
                <a:endParaRPr lang="en-US" dirty="0"/>
              </a:p>
              <a:p>
                <a:endParaRPr lang="en-US" dirty="0"/>
              </a:p>
            </p:txBody>
          </p:sp>
        </mc:Choice>
        <mc:Fallback xmlns="">
          <p:sp>
            <p:nvSpPr>
              <p:cNvPr id="3" name="Content Placeholder 2">
                <a:extLst>
                  <a:ext uri="{FF2B5EF4-FFF2-40B4-BE49-F238E27FC236}">
                    <a16:creationId xmlns:a16="http://schemas.microsoft.com/office/drawing/2014/main" id="{6982A861-EA71-446D-94D7-C3B76E8DEEBC}"/>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spTree>
    <p:extLst>
      <p:ext uri="{BB962C8B-B14F-4D97-AF65-F5344CB8AC3E}">
        <p14:creationId xmlns:p14="http://schemas.microsoft.com/office/powerpoint/2010/main" val="209904025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67FAB4-7B8D-482A-9677-57792EFC7F55}"/>
              </a:ext>
            </a:extLst>
          </p:cNvPr>
          <p:cNvSpPr>
            <a:spLocks noGrp="1"/>
          </p:cNvSpPr>
          <p:nvPr>
            <p:ph type="title"/>
          </p:nvPr>
        </p:nvSpPr>
        <p:spPr/>
        <p:txBody>
          <a:bodyPr/>
          <a:lstStyle/>
          <a:p>
            <a:r>
              <a:rPr lang="en-US" dirty="0">
                <a:solidFill>
                  <a:schemeClr val="accent1"/>
                </a:solidFill>
              </a:rPr>
              <a:t>Performance Analysis: Gustafson’s Law</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3E3DC69-BBA8-43F3-B533-11D08774C028}"/>
                  </a:ext>
                </a:extLst>
              </p:cNvPr>
              <p:cNvSpPr>
                <a:spLocks noGrp="1"/>
              </p:cNvSpPr>
              <p:nvPr>
                <p:ph idx="1"/>
              </p:nvPr>
            </p:nvSpPr>
            <p:spPr/>
            <p:txBody>
              <a:bodyPr/>
              <a:lstStyle/>
              <a:p>
                <a:pPr marL="0" indent="0">
                  <a:buNone/>
                </a:pPr>
                <a:r>
                  <a:rPr lang="en-US" dirty="0">
                    <a:solidFill>
                      <a:schemeClr val="accent1"/>
                    </a:solidFill>
                  </a:rPr>
                  <a:t>Could we had used </a:t>
                </a:r>
                <a:r>
                  <a:rPr lang="en-US" b="1" i="1" dirty="0">
                    <a:solidFill>
                      <a:srgbClr val="FF0000"/>
                    </a:solidFill>
                  </a:rPr>
                  <a:t>Amdahl's Law</a:t>
                </a:r>
                <a:r>
                  <a:rPr lang="en-US" dirty="0">
                    <a:solidFill>
                      <a:schemeClr val="accent1"/>
                    </a:solidFill>
                  </a:rPr>
                  <a:t> to compute this speedup estimate?</a:t>
                </a:r>
              </a:p>
              <a:p>
                <a:pPr marL="0" indent="0">
                  <a:buNone/>
                </a:pPr>
                <a:r>
                  <a:rPr lang="en-US" dirty="0">
                    <a:solidFill>
                      <a:schemeClr val="accent1"/>
                    </a:solidFill>
                  </a:rPr>
                  <a:t>If we take </a:t>
                </a:r>
                <a14:m>
                  <m:oMath xmlns:m="http://schemas.openxmlformats.org/officeDocument/2006/math">
                    <m:r>
                      <a:rPr lang="en-US" b="0" i="1" smtClean="0">
                        <a:latin typeface="Cambria Math" panose="02040503050406030204" pitchFamily="18" charset="0"/>
                        <a:ea typeface="Cambria Math" panose="02040503050406030204" pitchFamily="18" charset="0"/>
                      </a:rPr>
                      <m:t>0.013</m:t>
                    </m:r>
                  </m:oMath>
                </a14:m>
                <a:r>
                  <a:rPr lang="en-US" dirty="0">
                    <a:solidFill>
                      <a:schemeClr val="accent1"/>
                    </a:solidFill>
                  </a:rPr>
                  <a:t> as the sequential fraction and plug this into the inequality of </a:t>
                </a:r>
                <a:r>
                  <a:rPr lang="en-US" b="1" i="1" dirty="0">
                    <a:solidFill>
                      <a:srgbClr val="FF0000"/>
                    </a:solidFill>
                  </a:rPr>
                  <a:t>Amdahl's Law</a:t>
                </a:r>
                <a:r>
                  <a:rPr lang="en-US" dirty="0">
                    <a:solidFill>
                      <a:schemeClr val="accent1"/>
                    </a:solidFill>
                  </a:rPr>
                  <a:t>, we will get </a:t>
                </a:r>
              </a:p>
              <a:p>
                <a:pPr marL="0" indent="0">
                  <a:buNone/>
                </a:pPr>
                <a:endParaRPr lang="en-US" dirty="0">
                  <a:solidFill>
                    <a:schemeClr val="accent1"/>
                  </a:solidFill>
                </a:endParaRPr>
              </a:p>
              <a:p>
                <a:pPr marL="0" indent="0">
                  <a:buNone/>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𝜓</m:t>
                      </m:r>
                      <m:r>
                        <a:rPr lang="en-US" b="0" i="1" smtClean="0">
                          <a:latin typeface="Cambria Math" panose="02040503050406030204" pitchFamily="18" charset="0"/>
                        </a:rPr>
                        <m:t>≤</m:t>
                      </m:r>
                      <m:box>
                        <m:boxPr>
                          <m:ctrlPr>
                            <a:rPr lang="en-US" b="0" i="1" smtClean="0">
                              <a:latin typeface="Cambria Math" panose="02040503050406030204" pitchFamily="18" charset="0"/>
                            </a:rPr>
                          </m:ctrlPr>
                        </m:boxPr>
                        <m:e>
                          <m:argPr>
                            <m:argSz m:val="-1"/>
                          </m:argP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ea typeface="Cambria Math" panose="02040503050406030204" pitchFamily="18" charset="0"/>
                                </a:rPr>
                                <m:t>𝑓</m:t>
                              </m:r>
                              <m:r>
                                <a:rPr lang="en-US" b="0" i="1" smtClean="0">
                                  <a:latin typeface="Cambria Math" panose="02040503050406030204" pitchFamily="18" charset="0"/>
                                  <a:ea typeface="Cambria Math" panose="02040503050406030204" pitchFamily="18" charset="0"/>
                                </a:rPr>
                                <m:t>  +</m:t>
                              </m:r>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1−</m:t>
                                  </m:r>
                                  <m:r>
                                    <a:rPr lang="en-US" b="0" i="1" smtClean="0">
                                      <a:latin typeface="Cambria Math" panose="02040503050406030204" pitchFamily="18" charset="0"/>
                                      <a:ea typeface="Cambria Math" panose="02040503050406030204" pitchFamily="18" charset="0"/>
                                    </a:rPr>
                                    <m:t>𝑓</m:t>
                                  </m:r>
                                </m:num>
                                <m:den>
                                  <m:r>
                                    <a:rPr lang="en-US" b="0" i="1" smtClean="0">
                                      <a:latin typeface="Cambria Math" panose="02040503050406030204" pitchFamily="18" charset="0"/>
                                      <a:ea typeface="Cambria Math" panose="02040503050406030204" pitchFamily="18" charset="0"/>
                                    </a:rPr>
                                    <m:t>𝑝</m:t>
                                  </m:r>
                                </m:den>
                              </m:f>
                            </m:den>
                          </m:f>
                        </m:e>
                      </m:box>
                      <m:r>
                        <a:rPr lang="en-US" b="0" i="1" smtClean="0">
                          <a:latin typeface="Cambria Math" panose="02040503050406030204" pitchFamily="18" charset="0"/>
                          <a:ea typeface="Cambria Math" panose="02040503050406030204" pitchFamily="18" charset="0"/>
                        </a:rPr>
                        <m:t>=</m:t>
                      </m:r>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1</m:t>
                          </m:r>
                        </m:num>
                        <m:den>
                          <m:r>
                            <a:rPr lang="en-US" b="0" i="1" smtClean="0">
                              <a:latin typeface="Cambria Math" panose="02040503050406030204" pitchFamily="18" charset="0"/>
                              <a:ea typeface="Cambria Math" panose="02040503050406030204" pitchFamily="18" charset="0"/>
                            </a:rPr>
                            <m:t>0.013+</m:t>
                          </m:r>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1−0.013</m:t>
                              </m:r>
                            </m:num>
                            <m:den>
                              <m:r>
                                <a:rPr lang="en-US" b="0" i="1" smtClean="0">
                                  <a:latin typeface="Cambria Math" panose="02040503050406030204" pitchFamily="18" charset="0"/>
                                  <a:ea typeface="Cambria Math" panose="02040503050406030204" pitchFamily="18" charset="0"/>
                                </a:rPr>
                                <m:t>32</m:t>
                              </m:r>
                            </m:den>
                          </m:f>
                        </m:den>
                      </m:f>
                      <m:r>
                        <a:rPr lang="en-US" b="0" i="1" smtClean="0">
                          <a:latin typeface="Cambria Math" panose="02040503050406030204" pitchFamily="18" charset="0"/>
                          <a:ea typeface="Cambria Math" panose="02040503050406030204" pitchFamily="18" charset="0"/>
                        </a:rPr>
                        <m:t>≈22.8</m:t>
                      </m:r>
                    </m:oMath>
                  </m:oMathPara>
                </a14:m>
                <a:endParaRPr lang="en-US" dirty="0">
                  <a:solidFill>
                    <a:schemeClr val="accent1"/>
                  </a:solidFill>
                </a:endParaRPr>
              </a:p>
              <a:p>
                <a:pPr marL="0" indent="0">
                  <a:buNone/>
                </a:pPr>
                <a:r>
                  <a:rPr lang="en-US" dirty="0">
                    <a:solidFill>
                      <a:schemeClr val="accent1"/>
                    </a:solidFill>
                  </a:rPr>
                  <a:t>However, this is a </a:t>
                </a:r>
                <a:r>
                  <a:rPr lang="en-US" b="1" i="1" dirty="0">
                    <a:solidFill>
                      <a:srgbClr val="FF0000"/>
                    </a:solidFill>
                  </a:rPr>
                  <a:t>wrong</a:t>
                </a:r>
                <a:r>
                  <a:rPr lang="en-US" dirty="0">
                    <a:solidFill>
                      <a:schemeClr val="accent1"/>
                    </a:solidFill>
                  </a:rPr>
                  <a:t> calculation since the sequential fraction is relative to the parallel execution time of the </a:t>
                </a:r>
                <a14:m>
                  <m:oMath xmlns:m="http://schemas.openxmlformats.org/officeDocument/2006/math">
                    <m:r>
                      <a:rPr lang="en-US" b="0" i="1" smtClean="0">
                        <a:latin typeface="Cambria Math" panose="02040503050406030204" pitchFamily="18" charset="0"/>
                      </a:rPr>
                      <m:t>32</m:t>
                    </m:r>
                  </m:oMath>
                </a14:m>
                <a:r>
                  <a:rPr lang="en-US" dirty="0">
                    <a:solidFill>
                      <a:schemeClr val="accent1"/>
                    </a:solidFill>
                  </a:rPr>
                  <a:t>-core execution.</a:t>
                </a:r>
              </a:p>
            </p:txBody>
          </p:sp>
        </mc:Choice>
        <mc:Fallback xmlns="">
          <p:sp>
            <p:nvSpPr>
              <p:cNvPr id="3" name="Content Placeholder 2">
                <a:extLst>
                  <a:ext uri="{FF2B5EF4-FFF2-40B4-BE49-F238E27FC236}">
                    <a16:creationId xmlns:a16="http://schemas.microsoft.com/office/drawing/2014/main" id="{13E3DC69-BBA8-43F3-B533-11D08774C028}"/>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spTree>
    <p:extLst>
      <p:ext uri="{BB962C8B-B14F-4D97-AF65-F5344CB8AC3E}">
        <p14:creationId xmlns:p14="http://schemas.microsoft.com/office/powerpoint/2010/main" val="34294236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8CDC09-06C8-4E2B-8DD6-9A9FE4ECAC0C}"/>
              </a:ext>
            </a:extLst>
          </p:cNvPr>
          <p:cNvSpPr>
            <a:spLocks noGrp="1"/>
          </p:cNvSpPr>
          <p:nvPr>
            <p:ph type="title"/>
          </p:nvPr>
        </p:nvSpPr>
        <p:spPr/>
        <p:txBody>
          <a:bodyPr/>
          <a:lstStyle/>
          <a:p>
            <a:r>
              <a:rPr lang="en-US" dirty="0">
                <a:solidFill>
                  <a:schemeClr val="accent1"/>
                </a:solidFill>
              </a:rPr>
              <a:t>Performance Analysis: Speedup</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DA7EF63-AB5B-4264-B4D5-55FE802B7F17}"/>
                  </a:ext>
                </a:extLst>
              </p:cNvPr>
              <p:cNvSpPr>
                <a:spLocks noGrp="1"/>
              </p:cNvSpPr>
              <p:nvPr>
                <p:ph idx="1"/>
              </p:nvPr>
            </p:nvSpPr>
            <p:spPr/>
            <p:txBody>
              <a:bodyPr/>
              <a:lstStyle/>
              <a:p>
                <a:pPr marL="0" indent="0">
                  <a:buNone/>
                </a:pPr>
                <a:r>
                  <a:rPr lang="en-US" dirty="0">
                    <a:solidFill>
                      <a:schemeClr val="accent1"/>
                    </a:solidFill>
                  </a:rPr>
                  <a:t>We develop a </a:t>
                </a:r>
                <a:r>
                  <a:rPr lang="en-US" b="1" i="1" dirty="0">
                    <a:solidFill>
                      <a:srgbClr val="FF0000"/>
                    </a:solidFill>
                  </a:rPr>
                  <a:t>parallel</a:t>
                </a:r>
                <a:r>
                  <a:rPr lang="en-US" dirty="0">
                    <a:solidFill>
                      <a:schemeClr val="accent1"/>
                    </a:solidFill>
                  </a:rPr>
                  <a:t> program in the hope that it will run </a:t>
                </a:r>
                <a:r>
                  <a:rPr lang="en-US" b="1" i="1" dirty="0">
                    <a:solidFill>
                      <a:srgbClr val="FF0000"/>
                    </a:solidFill>
                  </a:rPr>
                  <a:t>faster</a:t>
                </a:r>
                <a:r>
                  <a:rPr lang="en-US" dirty="0">
                    <a:solidFill>
                      <a:schemeClr val="accent1"/>
                    </a:solidFill>
                  </a:rPr>
                  <a:t> than its </a:t>
                </a:r>
                <a:r>
                  <a:rPr lang="en-US" b="1" i="1" dirty="0">
                    <a:solidFill>
                      <a:srgbClr val="FF0000"/>
                    </a:solidFill>
                  </a:rPr>
                  <a:t>sequential</a:t>
                </a:r>
                <a:r>
                  <a:rPr lang="en-US" dirty="0">
                    <a:solidFill>
                      <a:schemeClr val="accent1"/>
                    </a:solidFill>
                  </a:rPr>
                  <a:t> counterpart.</a:t>
                </a:r>
              </a:p>
              <a:p>
                <a:pPr marL="0" indent="0">
                  <a:buNone/>
                </a:pPr>
                <a:endParaRPr lang="en-US" dirty="0">
                  <a:solidFill>
                    <a:schemeClr val="accent1"/>
                  </a:solidFill>
                </a:endParaRPr>
              </a:p>
              <a:p>
                <a:pPr marL="0" indent="0">
                  <a:buNone/>
                </a:pPr>
                <a:r>
                  <a:rPr lang="en-US" b="1" i="1" dirty="0">
                    <a:solidFill>
                      <a:srgbClr val="FF0000"/>
                    </a:solidFill>
                  </a:rPr>
                  <a:t>Speedup </a:t>
                </a:r>
                <a14:m>
                  <m:oMath xmlns:m="http://schemas.openxmlformats.org/officeDocument/2006/math">
                    <m:r>
                      <a:rPr lang="en-US" b="0" i="1" smtClean="0">
                        <a:solidFill>
                          <a:schemeClr val="tx1"/>
                        </a:solidFill>
                        <a:latin typeface="Cambria Math" panose="02040503050406030204" pitchFamily="18" charset="0"/>
                        <a:ea typeface="Cambria Math" panose="02040503050406030204" pitchFamily="18" charset="0"/>
                      </a:rPr>
                      <m:t>𝜓</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𝑛</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𝑝</m:t>
                    </m:r>
                    <m:r>
                      <a:rPr lang="en-US" b="0" i="1" smtClean="0">
                        <a:solidFill>
                          <a:schemeClr val="tx1"/>
                        </a:solidFill>
                        <a:latin typeface="Cambria Math" panose="02040503050406030204" pitchFamily="18" charset="0"/>
                      </a:rPr>
                      <m:t>)</m:t>
                    </m:r>
                  </m:oMath>
                </a14:m>
                <a:r>
                  <a:rPr lang="en-US" dirty="0">
                    <a:solidFill>
                      <a:schemeClr val="accent1"/>
                    </a:solidFill>
                  </a:rPr>
                  <a:t> is a measure that captures the relative benefit of the parallel program that runs on </a:t>
                </a:r>
                <a14:m>
                  <m:oMath xmlns:m="http://schemas.openxmlformats.org/officeDocument/2006/math">
                    <m:r>
                      <a:rPr lang="en-US" i="1">
                        <a:latin typeface="Cambria Math" panose="02040503050406030204" pitchFamily="18" charset="0"/>
                        <a:ea typeface="Cambria Math" panose="02040503050406030204" pitchFamily="18" charset="0"/>
                      </a:rPr>
                      <m:t>𝑝</m:t>
                    </m:r>
                    <m:r>
                      <a:rPr lang="en-US" i="1">
                        <a:latin typeface="Cambria Math" panose="02040503050406030204" pitchFamily="18" charset="0"/>
                        <a:ea typeface="Cambria Math" panose="02040503050406030204" pitchFamily="18" charset="0"/>
                      </a:rPr>
                      <m:t> </m:t>
                    </m:r>
                  </m:oMath>
                </a14:m>
                <a:r>
                  <a:rPr lang="en-US" dirty="0">
                    <a:solidFill>
                      <a:schemeClr val="accent1"/>
                    </a:solidFill>
                  </a:rPr>
                  <a:t>processors solving the computational problem of size </a:t>
                </a:r>
                <a14:m>
                  <m:oMath xmlns:m="http://schemas.openxmlformats.org/officeDocument/2006/math">
                    <m:r>
                      <a:rPr lang="en-US" i="1">
                        <a:latin typeface="Cambria Math" panose="02040503050406030204" pitchFamily="18" charset="0"/>
                      </a:rPr>
                      <m:t>𝑛</m:t>
                    </m:r>
                    <m:r>
                      <a:rPr lang="en-US" i="1">
                        <a:latin typeface="Cambria Math" panose="02040503050406030204" pitchFamily="18" charset="0"/>
                      </a:rPr>
                      <m:t> </m:t>
                    </m:r>
                  </m:oMath>
                </a14:m>
                <a:r>
                  <a:rPr lang="en-US" dirty="0">
                    <a:solidFill>
                      <a:schemeClr val="accent1"/>
                    </a:solidFill>
                  </a:rPr>
                  <a:t>as the </a:t>
                </a:r>
                <a:r>
                  <a:rPr lang="en-US" b="1" i="1" dirty="0">
                    <a:solidFill>
                      <a:srgbClr val="FF0000"/>
                    </a:solidFill>
                  </a:rPr>
                  <a:t>ratio</a:t>
                </a:r>
                <a:r>
                  <a:rPr lang="en-US" dirty="0">
                    <a:solidFill>
                      <a:schemeClr val="accent1"/>
                    </a:solidFill>
                  </a:rPr>
                  <a:t> between </a:t>
                </a:r>
                <a:r>
                  <a:rPr lang="en-US" b="1" i="1" dirty="0">
                    <a:solidFill>
                      <a:srgbClr val="FF0000"/>
                    </a:solidFill>
                  </a:rPr>
                  <a:t>sequential execution time</a:t>
                </a:r>
                <a:r>
                  <a:rPr lang="en-US" dirty="0"/>
                  <a:t> </a:t>
                </a:r>
                <a14:m>
                  <m:oMath xmlns:m="http://schemas.openxmlformats.org/officeDocument/2006/math">
                    <m:r>
                      <a:rPr lang="en-US" i="1">
                        <a:latin typeface="Cambria Math" panose="02040503050406030204" pitchFamily="18" charset="0"/>
                      </a:rPr>
                      <m:t>𝑇</m:t>
                    </m:r>
                    <m:r>
                      <a:rPr lang="en-US" i="1">
                        <a:latin typeface="Cambria Math" panose="02040503050406030204" pitchFamily="18" charset="0"/>
                      </a:rPr>
                      <m:t>(</m:t>
                    </m:r>
                    <m:r>
                      <a:rPr lang="en-US" i="1">
                        <a:latin typeface="Cambria Math" panose="02040503050406030204" pitchFamily="18" charset="0"/>
                      </a:rPr>
                      <m:t>𝑛</m:t>
                    </m:r>
                    <m:r>
                      <a:rPr lang="en-US" i="1">
                        <a:latin typeface="Cambria Math" panose="02040503050406030204" pitchFamily="18" charset="0"/>
                      </a:rPr>
                      <m:t>,1) </m:t>
                    </m:r>
                  </m:oMath>
                </a14:m>
                <a:r>
                  <a:rPr lang="en-US" dirty="0">
                    <a:solidFill>
                      <a:schemeClr val="accent1"/>
                    </a:solidFill>
                  </a:rPr>
                  <a:t>and </a:t>
                </a:r>
                <a:r>
                  <a:rPr lang="en-US" b="1" i="1" dirty="0">
                    <a:solidFill>
                      <a:srgbClr val="FF0000"/>
                    </a:solidFill>
                  </a:rPr>
                  <a:t>parallel execution time </a:t>
                </a:r>
                <a14:m>
                  <m:oMath xmlns:m="http://schemas.openxmlformats.org/officeDocument/2006/math">
                    <m:r>
                      <a:rPr lang="en-US" b="0" i="1" smtClean="0">
                        <a:solidFill>
                          <a:schemeClr val="tx1"/>
                        </a:solidFill>
                        <a:latin typeface="Cambria Math" panose="02040503050406030204" pitchFamily="18" charset="0"/>
                      </a:rPr>
                      <m:t>𝑇</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𝑛</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𝑝</m:t>
                    </m:r>
                    <m:r>
                      <a:rPr lang="en-US" b="0" i="1" smtClean="0">
                        <a:solidFill>
                          <a:schemeClr val="tx1"/>
                        </a:solidFill>
                        <a:latin typeface="Cambria Math" panose="02040503050406030204" pitchFamily="18" charset="0"/>
                      </a:rPr>
                      <m:t>)</m:t>
                    </m:r>
                  </m:oMath>
                </a14:m>
                <a:r>
                  <a:rPr lang="en-US" i="1" dirty="0">
                    <a:solidFill>
                      <a:schemeClr val="accent1"/>
                    </a:solidFill>
                  </a:rPr>
                  <a:t>. </a:t>
                </a:r>
              </a:p>
              <a:p>
                <a:pPr marL="0" indent="0">
                  <a:buNone/>
                </a:pPr>
                <a:endParaRPr lang="en-US" dirty="0">
                  <a:solidFill>
                    <a:schemeClr val="accent1"/>
                  </a:solidFill>
                </a:endParaRPr>
              </a:p>
              <a:p>
                <a:pPr marL="0" indent="0">
                  <a:buNone/>
                </a:pPr>
                <a:r>
                  <a:rPr lang="en-US" dirty="0">
                    <a:solidFill>
                      <a:schemeClr val="accent1"/>
                    </a:solidFill>
                  </a:rPr>
                  <a:t>				</a:t>
                </a:r>
                <a14:m>
                  <m:oMath xmlns:m="http://schemas.openxmlformats.org/officeDocument/2006/math">
                    <m:r>
                      <a:rPr lang="en-US" i="1">
                        <a:latin typeface="Cambria Math" panose="02040503050406030204" pitchFamily="18" charset="0"/>
                        <a:ea typeface="Cambria Math" panose="02040503050406030204" pitchFamily="18" charset="0"/>
                      </a:rPr>
                      <m:t>𝜓</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𝑛</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𝑝</m:t>
                    </m:r>
                    <m:r>
                      <a:rPr lang="en-US" b="0" i="1" smtClean="0">
                        <a:solidFill>
                          <a:schemeClr val="tx1"/>
                        </a:solidFill>
                        <a:latin typeface="Cambria Math" panose="02040503050406030204" pitchFamily="18" charset="0"/>
                      </a:rPr>
                      <m:t>)= </m:t>
                    </m:r>
                    <m:box>
                      <m:boxPr>
                        <m:ctrlPr>
                          <a:rPr lang="en-US" b="0" i="1" smtClean="0">
                            <a:solidFill>
                              <a:schemeClr val="tx1"/>
                            </a:solidFill>
                            <a:latin typeface="Cambria Math" panose="02040503050406030204" pitchFamily="18" charset="0"/>
                          </a:rPr>
                        </m:ctrlPr>
                      </m:boxPr>
                      <m:e>
                        <m:argPr>
                          <m:argSz m:val="-1"/>
                        </m:argPr>
                        <m:f>
                          <m:fPr>
                            <m:ctrlPr>
                              <a:rPr lang="en-US" b="0" i="1" smtClean="0">
                                <a:solidFill>
                                  <a:schemeClr val="tx1"/>
                                </a:solidFill>
                                <a:latin typeface="Cambria Math" panose="02040503050406030204" pitchFamily="18" charset="0"/>
                              </a:rPr>
                            </m:ctrlPr>
                          </m:fPr>
                          <m:num>
                            <m:r>
                              <a:rPr lang="en-US" i="1">
                                <a:latin typeface="Cambria Math" panose="02040503050406030204" pitchFamily="18" charset="0"/>
                              </a:rPr>
                              <m:t>𝑇</m:t>
                            </m:r>
                            <m:r>
                              <a:rPr lang="en-US" i="1">
                                <a:latin typeface="Cambria Math" panose="02040503050406030204" pitchFamily="18" charset="0"/>
                              </a:rPr>
                              <m:t>(</m:t>
                            </m:r>
                            <m:r>
                              <a:rPr lang="en-US" i="1">
                                <a:latin typeface="Cambria Math" panose="02040503050406030204" pitchFamily="18" charset="0"/>
                              </a:rPr>
                              <m:t>𝑛</m:t>
                            </m:r>
                            <m:r>
                              <a:rPr lang="en-US" i="1">
                                <a:latin typeface="Cambria Math" panose="02040503050406030204" pitchFamily="18" charset="0"/>
                              </a:rPr>
                              <m:t>,1)</m:t>
                            </m:r>
                          </m:num>
                          <m:den>
                            <m:r>
                              <a:rPr lang="en-US" i="1">
                                <a:latin typeface="Cambria Math" panose="02040503050406030204" pitchFamily="18" charset="0"/>
                              </a:rPr>
                              <m:t>𝑇</m:t>
                            </m:r>
                            <m:r>
                              <a:rPr lang="en-US" i="1">
                                <a:latin typeface="Cambria Math" panose="02040503050406030204" pitchFamily="18" charset="0"/>
                              </a:rPr>
                              <m:t>(</m:t>
                            </m:r>
                            <m:r>
                              <a:rPr lang="en-US" i="1">
                                <a:latin typeface="Cambria Math" panose="02040503050406030204" pitchFamily="18" charset="0"/>
                              </a:rPr>
                              <m:t>𝑛</m:t>
                            </m:r>
                            <m:r>
                              <a:rPr lang="en-US" i="1">
                                <a:latin typeface="Cambria Math" panose="02040503050406030204" pitchFamily="18" charset="0"/>
                              </a:rPr>
                              <m:t>,</m:t>
                            </m:r>
                            <m:r>
                              <a:rPr lang="en-US" i="1">
                                <a:latin typeface="Cambria Math" panose="02040503050406030204" pitchFamily="18" charset="0"/>
                              </a:rPr>
                              <m:t>𝑝</m:t>
                            </m:r>
                            <m:r>
                              <a:rPr lang="en-US" b="0" i="1" smtClean="0">
                                <a:latin typeface="Cambria Math" panose="02040503050406030204" pitchFamily="18" charset="0"/>
                              </a:rPr>
                              <m:t>)</m:t>
                            </m:r>
                          </m:den>
                        </m:f>
                      </m:e>
                    </m:box>
                  </m:oMath>
                </a14:m>
                <a:endParaRPr lang="en-US" dirty="0">
                  <a:solidFill>
                    <a:srgbClr val="FF0000"/>
                  </a:solidFill>
                </a:endParaRPr>
              </a:p>
              <a:p>
                <a:pPr marL="0" indent="0">
                  <a:buNone/>
                </a:pPr>
                <a:endParaRPr lang="en-US" dirty="0">
                  <a:solidFill>
                    <a:srgbClr val="FF0000"/>
                  </a:solidFill>
                </a:endParaRPr>
              </a:p>
            </p:txBody>
          </p:sp>
        </mc:Choice>
        <mc:Fallback xmlns="">
          <p:sp>
            <p:nvSpPr>
              <p:cNvPr id="3" name="Content Placeholder 2">
                <a:extLst>
                  <a:ext uri="{FF2B5EF4-FFF2-40B4-BE49-F238E27FC236}">
                    <a16:creationId xmlns:a16="http://schemas.microsoft.com/office/drawing/2014/main" id="{5DA7EF63-AB5B-4264-B4D5-55FE802B7F17}"/>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spTree>
    <p:extLst>
      <p:ext uri="{BB962C8B-B14F-4D97-AF65-F5344CB8AC3E}">
        <p14:creationId xmlns:p14="http://schemas.microsoft.com/office/powerpoint/2010/main" val="383293366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D3F06-CE6F-4BA2-801E-A5E8201FB701}"/>
              </a:ext>
            </a:extLst>
          </p:cNvPr>
          <p:cNvSpPr>
            <a:spLocks noGrp="1"/>
          </p:cNvSpPr>
          <p:nvPr>
            <p:ph type="title"/>
          </p:nvPr>
        </p:nvSpPr>
        <p:spPr/>
        <p:txBody>
          <a:bodyPr/>
          <a:lstStyle/>
          <a:p>
            <a:r>
              <a:rPr lang="en-US" dirty="0">
                <a:solidFill>
                  <a:schemeClr val="accent1"/>
                </a:solidFill>
              </a:rPr>
              <a:t>Performance Analysis: Gustafson’s Law</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0623EEC-B0C5-4ED3-B2E2-060B5D89C9B2}"/>
                  </a:ext>
                </a:extLst>
              </p:cNvPr>
              <p:cNvSpPr>
                <a:spLocks noGrp="1"/>
              </p:cNvSpPr>
              <p:nvPr>
                <p:ph idx="1"/>
              </p:nvPr>
            </p:nvSpPr>
            <p:spPr/>
            <p:txBody>
              <a:bodyPr>
                <a:normAutofit fontScale="92500" lnSpcReduction="10000"/>
              </a:bodyPr>
              <a:lstStyle/>
              <a:p>
                <a:pPr marL="0" indent="0">
                  <a:buNone/>
                </a:pPr>
                <a:r>
                  <a:rPr lang="en-US" sz="2200" dirty="0">
                    <a:solidFill>
                      <a:schemeClr val="accent1"/>
                    </a:solidFill>
                  </a:rPr>
                  <a:t>How can we use </a:t>
                </a:r>
                <a:r>
                  <a:rPr lang="en-US" sz="2200" b="1" i="1" dirty="0">
                    <a:solidFill>
                      <a:srgbClr val="FF0000"/>
                    </a:solidFill>
                  </a:rPr>
                  <a:t>Amdahl's Law </a:t>
                </a:r>
                <a:r>
                  <a:rPr lang="en-US" sz="2200" dirty="0">
                    <a:solidFill>
                      <a:schemeClr val="accent1"/>
                    </a:solidFill>
                  </a:rPr>
                  <a:t>correctly to get the correct speedup in this situation? </a:t>
                </a:r>
              </a:p>
              <a:p>
                <a:pPr marL="0" indent="0">
                  <a:buNone/>
                </a:pPr>
                <a:endParaRPr lang="en-US" sz="2200" dirty="0">
                  <a:solidFill>
                    <a:schemeClr val="accent1"/>
                  </a:solidFill>
                </a:endParaRPr>
              </a:p>
              <a:p>
                <a:pPr marL="0" indent="0">
                  <a:buNone/>
                </a:pPr>
                <a:r>
                  <a:rPr lang="en-US" sz="2200" dirty="0">
                    <a:solidFill>
                      <a:schemeClr val="accent1"/>
                    </a:solidFill>
                  </a:rPr>
                  <a:t>The parallel execution time is </a:t>
                </a:r>
                <a14:m>
                  <m:oMath xmlns:m="http://schemas.openxmlformats.org/officeDocument/2006/math">
                    <m:r>
                      <a:rPr lang="en-US" sz="2200" b="0" i="0" smtClean="0">
                        <a:solidFill>
                          <a:schemeClr val="tx1"/>
                        </a:solidFill>
                        <a:latin typeface="Cambria Math" panose="02040503050406030204" pitchFamily="18" charset="0"/>
                      </a:rPr>
                      <m:t>1040−14= </m:t>
                    </m:r>
                    <m:r>
                      <a:rPr lang="en-US" sz="2200" b="0" i="1" smtClean="0">
                        <a:solidFill>
                          <a:schemeClr val="tx1"/>
                        </a:solidFill>
                        <a:latin typeface="Cambria Math" panose="02040503050406030204" pitchFamily="18" charset="0"/>
                      </a:rPr>
                      <m:t>1,026</m:t>
                    </m:r>
                  </m:oMath>
                </a14:m>
                <a:r>
                  <a:rPr lang="en-US" sz="2200" dirty="0">
                    <a:solidFill>
                      <a:schemeClr val="accent1"/>
                    </a:solidFill>
                  </a:rPr>
                  <a:t> seconds.</a:t>
                </a:r>
              </a:p>
              <a:p>
                <a:pPr marL="0" indent="0">
                  <a:buNone/>
                </a:pPr>
                <a:endParaRPr lang="en-US" sz="2200" dirty="0">
                  <a:solidFill>
                    <a:schemeClr val="accent1"/>
                  </a:solidFill>
                </a:endParaRPr>
              </a:p>
              <a:p>
                <a:pPr marL="0" indent="0">
                  <a:buNone/>
                </a:pPr>
                <a:r>
                  <a:rPr lang="en-US" sz="2200" dirty="0">
                    <a:solidFill>
                      <a:schemeClr val="accent1"/>
                    </a:solidFill>
                  </a:rPr>
                  <a:t>That is, the total amount of work done by the </a:t>
                </a:r>
                <a14:m>
                  <m:oMath xmlns:m="http://schemas.openxmlformats.org/officeDocument/2006/math">
                    <m:r>
                      <a:rPr lang="en-US" sz="2200" b="0" i="1" smtClean="0">
                        <a:latin typeface="Cambria Math" panose="02040503050406030204" pitchFamily="18" charset="0"/>
                      </a:rPr>
                      <m:t>32</m:t>
                    </m:r>
                  </m:oMath>
                </a14:m>
                <a:r>
                  <a:rPr lang="en-US" sz="2200" dirty="0">
                    <a:solidFill>
                      <a:schemeClr val="accent1"/>
                    </a:solidFill>
                  </a:rPr>
                  <a:t>-core execution is </a:t>
                </a:r>
                <a14:m>
                  <m:oMath xmlns:m="http://schemas.openxmlformats.org/officeDocument/2006/math">
                    <m:r>
                      <a:rPr lang="en-US" sz="2200" i="1">
                        <a:latin typeface="Cambria Math" panose="02040503050406030204" pitchFamily="18" charset="0"/>
                      </a:rPr>
                      <m:t>1,026</m:t>
                    </m:r>
                    <m:r>
                      <a:rPr lang="en-US" sz="2200" i="1" smtClean="0">
                        <a:latin typeface="Cambria Math" panose="02040503050406030204" pitchFamily="18" charset="0"/>
                        <a:ea typeface="Cambria Math" panose="02040503050406030204" pitchFamily="18" charset="0"/>
                      </a:rPr>
                      <m:t>∙</m:t>
                    </m:r>
                    <m:r>
                      <a:rPr lang="en-US" sz="2200" b="0" i="1" smtClean="0">
                        <a:latin typeface="Cambria Math" panose="02040503050406030204" pitchFamily="18" charset="0"/>
                        <a:ea typeface="Cambria Math" panose="02040503050406030204" pitchFamily="18" charset="0"/>
                      </a:rPr>
                      <m:t>32+14=32,846</m:t>
                    </m:r>
                  </m:oMath>
                </a14:m>
                <a:r>
                  <a:rPr lang="en-US" sz="2200" dirty="0">
                    <a:solidFill>
                      <a:schemeClr val="accent1"/>
                    </a:solidFill>
                  </a:rPr>
                  <a:t> seconds, which is the amount of time the sequential program would take to run the problem of the same size.</a:t>
                </a:r>
              </a:p>
              <a:p>
                <a:pPr lvl="1"/>
                <a:r>
                  <a:rPr lang="en-US" sz="1800" dirty="0">
                    <a:solidFill>
                      <a:schemeClr val="accent1"/>
                    </a:solidFill>
                  </a:rPr>
                  <a:t>Therefore, the sequential fraction is </a:t>
                </a:r>
                <a14:m>
                  <m:oMath xmlns:m="http://schemas.openxmlformats.org/officeDocument/2006/math">
                    <m:f>
                      <m:fPr>
                        <m:ctrlPr>
                          <a:rPr lang="en-US" sz="1800" b="0" i="1" smtClean="0">
                            <a:solidFill>
                              <a:schemeClr val="tx1"/>
                            </a:solidFill>
                            <a:latin typeface="Cambria Math" panose="02040503050406030204" pitchFamily="18" charset="0"/>
                          </a:rPr>
                        </m:ctrlPr>
                      </m:fPr>
                      <m:num>
                        <m:r>
                          <a:rPr lang="en-US" sz="1800" b="0" i="0" smtClean="0">
                            <a:solidFill>
                              <a:schemeClr val="tx1"/>
                            </a:solidFill>
                            <a:latin typeface="Cambria Math" panose="02040503050406030204" pitchFamily="18" charset="0"/>
                          </a:rPr>
                          <m:t>14</m:t>
                        </m:r>
                      </m:num>
                      <m:den>
                        <m:r>
                          <a:rPr lang="en-US" sz="1800" b="0" i="0" smtClean="0">
                            <a:solidFill>
                              <a:schemeClr val="tx1"/>
                            </a:solidFill>
                            <a:latin typeface="Cambria Math" panose="02040503050406030204" pitchFamily="18" charset="0"/>
                          </a:rPr>
                          <m:t>32,846</m:t>
                        </m:r>
                      </m:den>
                    </m:f>
                    <m:r>
                      <a:rPr lang="en-US" sz="1800" b="0" i="0" smtClean="0">
                        <a:solidFill>
                          <a:schemeClr val="tx1"/>
                        </a:solidFill>
                        <a:latin typeface="Cambria Math" panose="02040503050406030204" pitchFamily="18" charset="0"/>
                      </a:rPr>
                      <m:t> </m:t>
                    </m:r>
                    <m:r>
                      <a:rPr lang="en-US" sz="1800" b="0" i="1" smtClean="0">
                        <a:solidFill>
                          <a:schemeClr val="tx1"/>
                        </a:solidFill>
                        <a:latin typeface="Cambria Math" panose="02040503050406030204" pitchFamily="18" charset="0"/>
                        <a:ea typeface="Cambria Math" panose="02040503050406030204" pitchFamily="18" charset="0"/>
                      </a:rPr>
                      <m:t>≈0.000426</m:t>
                    </m:r>
                  </m:oMath>
                </a14:m>
                <a:r>
                  <a:rPr lang="en-US" sz="1800" dirty="0">
                    <a:solidFill>
                      <a:schemeClr val="accent1"/>
                    </a:solidFill>
                  </a:rPr>
                  <a:t> or </a:t>
                </a:r>
                <a14:m>
                  <m:oMath xmlns:m="http://schemas.openxmlformats.org/officeDocument/2006/math">
                    <m:r>
                      <a:rPr lang="en-US" sz="1800" b="0" i="1" smtClean="0">
                        <a:solidFill>
                          <a:schemeClr val="tx1"/>
                        </a:solidFill>
                        <a:latin typeface="Cambria Math" panose="02040503050406030204" pitchFamily="18" charset="0"/>
                      </a:rPr>
                      <m:t>0.0426%</m:t>
                    </m:r>
                  </m:oMath>
                </a14:m>
                <a:r>
                  <a:rPr lang="en-US" sz="1800" dirty="0">
                    <a:solidFill>
                      <a:schemeClr val="accent1"/>
                    </a:solidFill>
                  </a:rPr>
                  <a:t>.</a:t>
                </a:r>
              </a:p>
              <a:p>
                <a:pPr lvl="1"/>
                <a:endParaRPr lang="en-US" sz="1800" dirty="0">
                  <a:solidFill>
                    <a:schemeClr val="accent1"/>
                  </a:solidFill>
                </a:endParaRPr>
              </a:p>
              <a:p>
                <a:pPr marL="0" indent="0">
                  <a:buNone/>
                </a:pPr>
                <a:r>
                  <a:rPr lang="en-US" sz="2200" dirty="0">
                    <a:solidFill>
                      <a:schemeClr val="accent1"/>
                    </a:solidFill>
                  </a:rPr>
                  <a:t>Now we can take </a:t>
                </a:r>
                <a14:m>
                  <m:oMath xmlns:m="http://schemas.openxmlformats.org/officeDocument/2006/math">
                    <m:r>
                      <a:rPr lang="en-US" sz="2200" b="0" i="1" smtClean="0">
                        <a:solidFill>
                          <a:schemeClr val="tx1"/>
                        </a:solidFill>
                        <a:latin typeface="Cambria Math" panose="02040503050406030204" pitchFamily="18" charset="0"/>
                        <a:ea typeface="Cambria Math" panose="02040503050406030204" pitchFamily="18" charset="0"/>
                      </a:rPr>
                      <m:t>0.000426</m:t>
                    </m:r>
                  </m:oMath>
                </a14:m>
                <a:r>
                  <a:rPr lang="en-US" sz="2200" dirty="0">
                    <a:solidFill>
                      <a:schemeClr val="accent1"/>
                    </a:solidFill>
                  </a:rPr>
                  <a:t> as the sequential fraction </a:t>
                </a:r>
                <a14:m>
                  <m:oMath xmlns:m="http://schemas.openxmlformats.org/officeDocument/2006/math">
                    <m:r>
                      <a:rPr lang="en-US" sz="2200" i="1">
                        <a:latin typeface="Cambria Math" panose="02040503050406030204" pitchFamily="18" charset="0"/>
                      </a:rPr>
                      <m:t>𝑓</m:t>
                    </m:r>
                  </m:oMath>
                </a14:m>
                <a:r>
                  <a:rPr lang="en-US" sz="2200" dirty="0">
                    <a:solidFill>
                      <a:schemeClr val="accent1"/>
                    </a:solidFill>
                  </a:rPr>
                  <a:t>.</a:t>
                </a:r>
              </a:p>
              <a:p>
                <a:pPr lvl="1"/>
                <a:r>
                  <a:rPr lang="en-US" sz="1800" dirty="0">
                    <a:solidFill>
                      <a:schemeClr val="accent1"/>
                    </a:solidFill>
                  </a:rPr>
                  <a:t>Plugging </a:t>
                </a:r>
                <a14:m>
                  <m:oMath xmlns:m="http://schemas.openxmlformats.org/officeDocument/2006/math">
                    <m:r>
                      <a:rPr lang="en-US" sz="1800" i="1" smtClean="0">
                        <a:latin typeface="Cambria Math" panose="02040503050406030204" pitchFamily="18" charset="0"/>
                      </a:rPr>
                      <m:t>𝑓</m:t>
                    </m:r>
                    <m:r>
                      <a:rPr lang="en-US" sz="1800" b="0" i="1" smtClean="0">
                        <a:latin typeface="Cambria Math" panose="02040503050406030204" pitchFamily="18" charset="0"/>
                      </a:rPr>
                      <m:t>=0.000426</m:t>
                    </m:r>
                  </m:oMath>
                </a14:m>
                <a:r>
                  <a:rPr lang="en-US" sz="1800" dirty="0">
                    <a:solidFill>
                      <a:schemeClr val="accent1"/>
                    </a:solidFill>
                  </a:rPr>
                  <a:t> into the inequality of </a:t>
                </a:r>
                <a:r>
                  <a:rPr lang="en-US" sz="1800" b="1" i="1" dirty="0">
                    <a:solidFill>
                      <a:srgbClr val="FF0000"/>
                    </a:solidFill>
                  </a:rPr>
                  <a:t>Amdahl's Law</a:t>
                </a:r>
                <a:r>
                  <a:rPr lang="en-US" sz="1800" dirty="0">
                    <a:solidFill>
                      <a:schemeClr val="accent1"/>
                    </a:solidFill>
                  </a:rPr>
                  <a:t>, </a:t>
                </a:r>
              </a:p>
              <a:p>
                <a:pPr marL="0" indent="0" algn="ctr">
                  <a:buNone/>
                </a:pPr>
                <a:r>
                  <a:rPr lang="en-US" dirty="0">
                    <a:solidFill>
                      <a:schemeClr val="accent1"/>
                    </a:solidFill>
                  </a:rPr>
                  <a:t>	</a:t>
                </a:r>
                <a14:m>
                  <m:oMath xmlns:m="http://schemas.openxmlformats.org/officeDocument/2006/math">
                    <m:r>
                      <a:rPr lang="en-US" i="1" smtClean="0">
                        <a:latin typeface="Cambria Math" panose="02040503050406030204" pitchFamily="18" charset="0"/>
                        <a:ea typeface="Cambria Math" panose="02040503050406030204" pitchFamily="18" charset="0"/>
                      </a:rPr>
                      <m:t>𝜓</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𝑛</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𝑝</m:t>
                    </m:r>
                    <m:r>
                      <a:rPr lang="en-US" b="0" i="1" smtClean="0">
                        <a:latin typeface="Cambria Math" panose="02040503050406030204" pitchFamily="18" charset="0"/>
                        <a:ea typeface="Cambria Math" panose="02040503050406030204" pitchFamily="18" charset="0"/>
                      </a:rPr>
                      <m:t>)≤</m:t>
                    </m:r>
                    <m:box>
                      <m:boxPr>
                        <m:ctrlPr>
                          <a:rPr lang="en-US" b="0" i="1" smtClean="0">
                            <a:latin typeface="Cambria Math" panose="02040503050406030204" pitchFamily="18" charset="0"/>
                          </a:rPr>
                        </m:ctrlPr>
                      </m:boxPr>
                      <m:e>
                        <m:argPr>
                          <m:argSz m:val="-1"/>
                        </m:argP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ea typeface="Cambria Math" panose="02040503050406030204" pitchFamily="18" charset="0"/>
                              </a:rPr>
                              <m:t>𝑓</m:t>
                            </m:r>
                            <m:r>
                              <a:rPr lang="en-US" b="0" i="1" smtClean="0">
                                <a:latin typeface="Cambria Math" panose="02040503050406030204" pitchFamily="18" charset="0"/>
                                <a:ea typeface="Cambria Math" panose="02040503050406030204" pitchFamily="18" charset="0"/>
                              </a:rPr>
                              <m:t>  +</m:t>
                            </m:r>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1−</m:t>
                                </m:r>
                                <m:r>
                                  <a:rPr lang="en-US" b="0" i="1" smtClean="0">
                                    <a:latin typeface="Cambria Math" panose="02040503050406030204" pitchFamily="18" charset="0"/>
                                    <a:ea typeface="Cambria Math" panose="02040503050406030204" pitchFamily="18" charset="0"/>
                                  </a:rPr>
                                  <m:t>𝑓</m:t>
                                </m:r>
                              </m:num>
                              <m:den>
                                <m:r>
                                  <a:rPr lang="en-US" b="0" i="1" smtClean="0">
                                    <a:latin typeface="Cambria Math" panose="02040503050406030204" pitchFamily="18" charset="0"/>
                                    <a:ea typeface="Cambria Math" panose="02040503050406030204" pitchFamily="18" charset="0"/>
                                  </a:rPr>
                                  <m:t>𝑝</m:t>
                                </m:r>
                              </m:den>
                            </m:f>
                          </m:den>
                        </m:f>
                      </m:e>
                    </m:box>
                    <m:r>
                      <a:rPr lang="en-US" b="0" i="1" smtClean="0">
                        <a:latin typeface="Cambria Math" panose="02040503050406030204" pitchFamily="18" charset="0"/>
                        <a:ea typeface="Cambria Math" panose="02040503050406030204" pitchFamily="18" charset="0"/>
                      </a:rPr>
                      <m:t>=</m:t>
                    </m:r>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1</m:t>
                        </m:r>
                      </m:num>
                      <m:den>
                        <m:r>
                          <a:rPr lang="en-US" b="0" i="1" smtClean="0">
                            <a:latin typeface="Cambria Math" panose="02040503050406030204" pitchFamily="18" charset="0"/>
                            <a:ea typeface="Cambria Math" panose="02040503050406030204" pitchFamily="18" charset="0"/>
                          </a:rPr>
                          <m:t>0.000426+</m:t>
                        </m:r>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1−0.000426</m:t>
                            </m:r>
                          </m:num>
                          <m:den>
                            <m:r>
                              <a:rPr lang="en-US" b="0" i="1" smtClean="0">
                                <a:latin typeface="Cambria Math" panose="02040503050406030204" pitchFamily="18" charset="0"/>
                                <a:ea typeface="Cambria Math" panose="02040503050406030204" pitchFamily="18" charset="0"/>
                              </a:rPr>
                              <m:t>32</m:t>
                            </m:r>
                          </m:den>
                        </m:f>
                      </m:den>
                    </m:f>
                    <m:r>
                      <a:rPr lang="en-US" b="0" i="1" smtClean="0">
                        <a:latin typeface="Cambria Math" panose="02040503050406030204" pitchFamily="18" charset="0"/>
                        <a:ea typeface="Cambria Math" panose="02040503050406030204" pitchFamily="18" charset="0"/>
                      </a:rPr>
                      <m:t>≈31.6</m:t>
                    </m:r>
                  </m:oMath>
                </a14:m>
                <a:r>
                  <a:rPr lang="en-US" dirty="0">
                    <a:solidFill>
                      <a:schemeClr val="accent1"/>
                    </a:solidFill>
                  </a:rPr>
                  <a:t> </a:t>
                </a:r>
                <a14:m>
                  <m:oMath xmlns:m="http://schemas.openxmlformats.org/officeDocument/2006/math">
                    <m:r>
                      <a:rPr lang="en-US" i="1" dirty="0" smtClean="0">
                        <a:solidFill>
                          <a:schemeClr val="tx1"/>
                        </a:solidFill>
                        <a:latin typeface="Cambria Math" panose="02040503050406030204" pitchFamily="18" charset="0"/>
                        <a:ea typeface="Cambria Math" panose="02040503050406030204" pitchFamily="18" charset="0"/>
                      </a:rPr>
                      <m:t>∎</m:t>
                    </m:r>
                  </m:oMath>
                </a14:m>
                <a:endParaRPr lang="en-US" dirty="0">
                  <a:solidFill>
                    <a:schemeClr val="tx1"/>
                  </a:solidFill>
                </a:endParaRPr>
              </a:p>
              <a:p>
                <a:pPr marL="0" indent="0">
                  <a:buNone/>
                </a:pPr>
                <a:endParaRPr lang="en-US" dirty="0">
                  <a:solidFill>
                    <a:schemeClr val="accent1"/>
                  </a:solidFill>
                </a:endParaRPr>
              </a:p>
            </p:txBody>
          </p:sp>
        </mc:Choice>
        <mc:Fallback xmlns="">
          <p:sp>
            <p:nvSpPr>
              <p:cNvPr id="3" name="Content Placeholder 2">
                <a:extLst>
                  <a:ext uri="{FF2B5EF4-FFF2-40B4-BE49-F238E27FC236}">
                    <a16:creationId xmlns:a16="http://schemas.microsoft.com/office/drawing/2014/main" id="{30623EEC-B0C5-4ED3-B2E2-060B5D89C9B2}"/>
                  </a:ext>
                </a:extLst>
              </p:cNvPr>
              <p:cNvSpPr>
                <a:spLocks noGrp="1" noRot="1" noChangeAspect="1" noMove="1" noResize="1" noEditPoints="1" noAdjustHandles="1" noChangeArrowheads="1" noChangeShapeType="1" noTextEdit="1"/>
              </p:cNvSpPr>
              <p:nvPr>
                <p:ph idx="1"/>
              </p:nvPr>
            </p:nvSpPr>
            <p:spPr>
              <a:blipFill>
                <a:blip r:embed="rId2"/>
                <a:stretch>
                  <a:fillRect l="-638" t="-1961"/>
                </a:stretch>
              </a:blipFill>
            </p:spPr>
            <p:txBody>
              <a:bodyPr/>
              <a:lstStyle/>
              <a:p>
                <a:r>
                  <a:rPr lang="en-US">
                    <a:noFill/>
                  </a:rPr>
                  <a:t> </a:t>
                </a:r>
              </a:p>
            </p:txBody>
          </p:sp>
        </mc:Fallback>
      </mc:AlternateContent>
    </p:spTree>
    <p:extLst>
      <p:ext uri="{BB962C8B-B14F-4D97-AF65-F5344CB8AC3E}">
        <p14:creationId xmlns:p14="http://schemas.microsoft.com/office/powerpoint/2010/main" val="70568867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A5748F-EE13-4D1D-955B-DD0C02F88023}"/>
              </a:ext>
            </a:extLst>
          </p:cNvPr>
          <p:cNvSpPr>
            <a:spLocks noGrp="1"/>
          </p:cNvSpPr>
          <p:nvPr>
            <p:ph type="title"/>
          </p:nvPr>
        </p:nvSpPr>
        <p:spPr/>
        <p:txBody>
          <a:bodyPr/>
          <a:lstStyle/>
          <a:p>
            <a:r>
              <a:rPr lang="en-US" dirty="0">
                <a:solidFill>
                  <a:schemeClr val="accent1"/>
                </a:solidFill>
              </a:rPr>
              <a:t>Performance Analysis: Karp-Flatt Metric</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8D32ED5-7A93-4454-88B3-7B912D4F6095}"/>
                  </a:ext>
                </a:extLst>
              </p:cNvPr>
              <p:cNvSpPr>
                <a:spLocks noGrp="1"/>
              </p:cNvSpPr>
              <p:nvPr>
                <p:ph idx="1"/>
              </p:nvPr>
            </p:nvSpPr>
            <p:spPr/>
            <p:txBody>
              <a:bodyPr/>
              <a:lstStyle/>
              <a:p>
                <a:pPr marL="0" indent="0">
                  <a:buNone/>
                </a:pPr>
                <a:r>
                  <a:rPr lang="en-US" b="1" i="1" u="sng" dirty="0">
                    <a:solidFill>
                      <a:srgbClr val="FF0000"/>
                    </a:solidFill>
                  </a:rPr>
                  <a:t>The Karp-Flatt Metric</a:t>
                </a:r>
              </a:p>
              <a:p>
                <a:pPr marL="0" indent="0">
                  <a:buNone/>
                </a:pPr>
                <a:r>
                  <a:rPr lang="en-US" dirty="0">
                    <a:solidFill>
                      <a:schemeClr val="accent1"/>
                    </a:solidFill>
                  </a:rPr>
                  <a:t>Because Amdahl’s law and Gustafson's law ignore the parallel overhead term </a:t>
                </a:r>
                <a14:m>
                  <m:oMath xmlns:m="http://schemas.openxmlformats.org/officeDocument/2006/math">
                    <m:r>
                      <a:rPr lang="en-US" i="1" smtClean="0">
                        <a:latin typeface="Cambria Math" panose="02040503050406030204" pitchFamily="18" charset="0"/>
                        <a:ea typeface="Cambria Math" panose="02040503050406030204" pitchFamily="18" charset="0"/>
                      </a:rPr>
                      <m:t>𝜅</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𝑛</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𝑝</m:t>
                        </m:r>
                      </m:e>
                    </m:d>
                  </m:oMath>
                </a14:m>
                <a:r>
                  <a:rPr lang="en-US" dirty="0">
                    <a:solidFill>
                      <a:schemeClr val="accent1"/>
                    </a:solidFill>
                  </a:rPr>
                  <a:t>, they can overestimate speedup or scaled speedup. </a:t>
                </a:r>
              </a:p>
              <a:p>
                <a:pPr marL="0" indent="0">
                  <a:buNone/>
                </a:pPr>
                <a:r>
                  <a:rPr lang="en-US" dirty="0">
                    <a:solidFill>
                      <a:schemeClr val="accent1"/>
                    </a:solidFill>
                  </a:rPr>
                  <a:t>Karp and Flatt proposed another metric, called the </a:t>
                </a:r>
                <a:r>
                  <a:rPr lang="en-US" b="1" i="1" dirty="0">
                    <a:solidFill>
                      <a:srgbClr val="FF0000"/>
                    </a:solidFill>
                  </a:rPr>
                  <a:t>experimentally determined serial fraction</a:t>
                </a:r>
                <a:r>
                  <a:rPr lang="en-US" dirty="0">
                    <a:solidFill>
                      <a:schemeClr val="accent1"/>
                    </a:solidFill>
                  </a:rPr>
                  <a:t>, which can provide valuable performance insights. </a:t>
                </a:r>
              </a:p>
              <a:p>
                <a:pPr marL="0" indent="0">
                  <a:buNone/>
                </a:pPr>
                <a:r>
                  <a:rPr lang="en-US" dirty="0">
                    <a:solidFill>
                      <a:schemeClr val="accent1"/>
                    </a:solidFill>
                  </a:rPr>
                  <a:t>We define the </a:t>
                </a:r>
                <a:r>
                  <a:rPr lang="en-US" b="1" i="1" dirty="0">
                    <a:solidFill>
                      <a:srgbClr val="FF0000"/>
                    </a:solidFill>
                  </a:rPr>
                  <a:t>experimentally determined serial fraction </a:t>
                </a:r>
                <a14:m>
                  <m:oMath xmlns:m="http://schemas.openxmlformats.org/officeDocument/2006/math">
                    <m:r>
                      <m:rPr>
                        <m:sty m:val="p"/>
                      </m:rPr>
                      <a:rPr lang="en-US" b="0" i="0" smtClean="0">
                        <a:solidFill>
                          <a:schemeClr val="tx1"/>
                        </a:solidFill>
                        <a:latin typeface="Cambria Math" panose="02040503050406030204" pitchFamily="18" charset="0"/>
                      </a:rPr>
                      <m:t>e</m:t>
                    </m:r>
                  </m:oMath>
                </a14:m>
                <a:r>
                  <a:rPr lang="en-US" dirty="0">
                    <a:solidFill>
                      <a:schemeClr val="accent1"/>
                    </a:solidFill>
                  </a:rPr>
                  <a:t> of a parallel computation as</a:t>
                </a:r>
              </a:p>
              <a:p>
                <a:pPr marL="0" indent="0">
                  <a:buNone/>
                </a:pPr>
                <a:r>
                  <a:rPr lang="en-US" dirty="0">
                    <a:solidFill>
                      <a:schemeClr val="accent1"/>
                    </a:solidFill>
                  </a:rPr>
                  <a:t>				</a:t>
                </a:r>
                <a14:m>
                  <m:oMath xmlns:m="http://schemas.openxmlformats.org/officeDocument/2006/math">
                    <m:r>
                      <a:rPr lang="en-US" b="0" i="1" smtClean="0">
                        <a:solidFill>
                          <a:schemeClr val="tx1"/>
                        </a:solidFill>
                        <a:latin typeface="Cambria Math" panose="02040503050406030204" pitchFamily="18" charset="0"/>
                      </a:rPr>
                      <m:t>𝑒</m:t>
                    </m:r>
                    <m:r>
                      <a:rPr lang="en-US" b="0" i="1" smtClean="0">
                        <a:solidFill>
                          <a:schemeClr val="tx1"/>
                        </a:solidFill>
                        <a:latin typeface="Cambria Math" panose="02040503050406030204" pitchFamily="18" charset="0"/>
                      </a:rPr>
                      <m:t>= </m:t>
                    </m:r>
                    <m:f>
                      <m:fPr>
                        <m:ctrlPr>
                          <a:rPr lang="en-US" b="0" i="1" smtClean="0">
                            <a:solidFill>
                              <a:schemeClr val="tx1"/>
                            </a:solidFill>
                            <a:latin typeface="Cambria Math" panose="02040503050406030204" pitchFamily="18" charset="0"/>
                          </a:rPr>
                        </m:ctrlPr>
                      </m:fPr>
                      <m:num>
                        <m:d>
                          <m:dPr>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𝑝</m:t>
                            </m:r>
                            <m:r>
                              <a:rPr lang="en-US" b="0" i="1" smtClean="0">
                                <a:solidFill>
                                  <a:schemeClr val="tx1"/>
                                </a:solidFill>
                                <a:latin typeface="Cambria Math" panose="02040503050406030204" pitchFamily="18" charset="0"/>
                              </a:rPr>
                              <m:t>−1</m:t>
                            </m:r>
                          </m:e>
                        </m:d>
                        <m:r>
                          <a:rPr lang="en-US" b="0" i="1" smtClean="0">
                            <a:solidFill>
                              <a:schemeClr val="tx1"/>
                            </a:solidFill>
                            <a:latin typeface="Cambria Math" panose="02040503050406030204" pitchFamily="18" charset="0"/>
                            <a:ea typeface="Cambria Math" panose="02040503050406030204" pitchFamily="18" charset="0"/>
                          </a:rPr>
                          <m:t>𝜎</m:t>
                        </m:r>
                        <m:r>
                          <a:rPr lang="en-US" b="0" i="1" smtClean="0">
                            <a:solidFill>
                              <a:schemeClr val="tx1"/>
                            </a:solidFill>
                            <a:latin typeface="Cambria Math" panose="02040503050406030204" pitchFamily="18" charset="0"/>
                            <a:ea typeface="Cambria Math" panose="02040503050406030204" pitchFamily="18" charset="0"/>
                          </a:rPr>
                          <m:t>(</m:t>
                        </m:r>
                        <m:r>
                          <a:rPr lang="en-US" b="0" i="1" smtClean="0">
                            <a:solidFill>
                              <a:schemeClr val="tx1"/>
                            </a:solidFill>
                            <a:latin typeface="Cambria Math" panose="02040503050406030204" pitchFamily="18" charset="0"/>
                            <a:ea typeface="Cambria Math" panose="02040503050406030204" pitchFamily="18" charset="0"/>
                          </a:rPr>
                          <m:t>𝑛</m:t>
                        </m:r>
                        <m:r>
                          <a:rPr lang="en-US" b="0" i="1" smtClean="0">
                            <a:solidFill>
                              <a:schemeClr val="tx1"/>
                            </a:solidFill>
                            <a:latin typeface="Cambria Math" panose="02040503050406030204" pitchFamily="18" charset="0"/>
                            <a:ea typeface="Cambria Math" panose="02040503050406030204" pitchFamily="18" charset="0"/>
                          </a:rPr>
                          <m:t>,</m:t>
                        </m:r>
                        <m:r>
                          <a:rPr lang="en-US" b="0" i="1" smtClean="0">
                            <a:solidFill>
                              <a:schemeClr val="tx1"/>
                            </a:solidFill>
                            <a:latin typeface="Cambria Math" panose="02040503050406030204" pitchFamily="18" charset="0"/>
                            <a:ea typeface="Cambria Math" panose="02040503050406030204" pitchFamily="18" charset="0"/>
                          </a:rPr>
                          <m:t>𝑝</m:t>
                        </m:r>
                        <m:r>
                          <a:rPr lang="en-US" b="0" i="1" smtClean="0">
                            <a:solidFill>
                              <a:schemeClr val="tx1"/>
                            </a:solidFill>
                            <a:latin typeface="Cambria Math" panose="02040503050406030204" pitchFamily="18" charset="0"/>
                            <a:ea typeface="Cambria Math" panose="02040503050406030204" pitchFamily="18" charset="0"/>
                          </a:rPr>
                          <m:t>)+</m:t>
                        </m:r>
                        <m:r>
                          <a:rPr lang="en-US" b="0" i="1" smtClean="0">
                            <a:solidFill>
                              <a:schemeClr val="tx1"/>
                            </a:solidFill>
                            <a:latin typeface="Cambria Math" panose="02040503050406030204" pitchFamily="18" charset="0"/>
                            <a:ea typeface="Cambria Math" panose="02040503050406030204" pitchFamily="18" charset="0"/>
                          </a:rPr>
                          <m:t>𝑝𝑘</m:t>
                        </m:r>
                        <m:r>
                          <a:rPr lang="en-US" b="0" i="1" smtClean="0">
                            <a:solidFill>
                              <a:schemeClr val="tx1"/>
                            </a:solidFill>
                            <a:latin typeface="Cambria Math" panose="02040503050406030204" pitchFamily="18" charset="0"/>
                            <a:ea typeface="Cambria Math" panose="02040503050406030204" pitchFamily="18" charset="0"/>
                          </a:rPr>
                          <m:t>(</m:t>
                        </m:r>
                        <m:r>
                          <a:rPr lang="en-US" b="0" i="1" smtClean="0">
                            <a:solidFill>
                              <a:schemeClr val="tx1"/>
                            </a:solidFill>
                            <a:latin typeface="Cambria Math" panose="02040503050406030204" pitchFamily="18" charset="0"/>
                            <a:ea typeface="Cambria Math" panose="02040503050406030204" pitchFamily="18" charset="0"/>
                          </a:rPr>
                          <m:t>𝑛</m:t>
                        </m:r>
                        <m:r>
                          <a:rPr lang="en-US" b="0" i="1" smtClean="0">
                            <a:solidFill>
                              <a:schemeClr val="tx1"/>
                            </a:solidFill>
                            <a:latin typeface="Cambria Math" panose="02040503050406030204" pitchFamily="18" charset="0"/>
                            <a:ea typeface="Cambria Math" panose="02040503050406030204" pitchFamily="18" charset="0"/>
                          </a:rPr>
                          <m:t>,</m:t>
                        </m:r>
                        <m:r>
                          <a:rPr lang="en-US" b="0" i="1" smtClean="0">
                            <a:solidFill>
                              <a:schemeClr val="tx1"/>
                            </a:solidFill>
                            <a:latin typeface="Cambria Math" panose="02040503050406030204" pitchFamily="18" charset="0"/>
                            <a:ea typeface="Cambria Math" panose="02040503050406030204" pitchFamily="18" charset="0"/>
                          </a:rPr>
                          <m:t>𝑝</m:t>
                        </m:r>
                        <m:r>
                          <a:rPr lang="en-US" b="0" i="1" smtClean="0">
                            <a:solidFill>
                              <a:schemeClr val="tx1"/>
                            </a:solidFill>
                            <a:latin typeface="Cambria Math" panose="02040503050406030204" pitchFamily="18" charset="0"/>
                            <a:ea typeface="Cambria Math" panose="02040503050406030204" pitchFamily="18" charset="0"/>
                          </a:rPr>
                          <m:t>)</m:t>
                        </m:r>
                      </m:num>
                      <m:den>
                        <m:d>
                          <m:dPr>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𝑝</m:t>
                            </m:r>
                            <m:r>
                              <a:rPr lang="en-US" b="0" i="1" smtClean="0">
                                <a:solidFill>
                                  <a:schemeClr val="tx1"/>
                                </a:solidFill>
                                <a:latin typeface="Cambria Math" panose="02040503050406030204" pitchFamily="18" charset="0"/>
                              </a:rPr>
                              <m:t>−1</m:t>
                            </m:r>
                          </m:e>
                        </m:d>
                        <m:r>
                          <a:rPr lang="en-US" b="0" i="1" smtClean="0">
                            <a:solidFill>
                              <a:schemeClr val="tx1"/>
                            </a:solidFill>
                            <a:latin typeface="Cambria Math" panose="02040503050406030204" pitchFamily="18" charset="0"/>
                          </a:rPr>
                          <m:t>𝑇</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𝑛</m:t>
                        </m:r>
                        <m:r>
                          <a:rPr lang="en-US" b="0" i="1" smtClean="0">
                            <a:solidFill>
                              <a:schemeClr val="tx1"/>
                            </a:solidFill>
                            <a:latin typeface="Cambria Math" panose="02040503050406030204" pitchFamily="18" charset="0"/>
                          </a:rPr>
                          <m:t>,1)</m:t>
                        </m:r>
                      </m:den>
                    </m:f>
                  </m:oMath>
                </a14:m>
                <a:endParaRPr lang="en-US" dirty="0">
                  <a:solidFill>
                    <a:schemeClr val="accent1"/>
                  </a:solidFill>
                </a:endParaRPr>
              </a:p>
              <a:p>
                <a:pPr marL="0" indent="0">
                  <a:buNone/>
                </a:pPr>
                <a:endParaRPr lang="en-US" b="1" i="1" u="sng" dirty="0">
                  <a:solidFill>
                    <a:srgbClr val="FF0000"/>
                  </a:solidFill>
                </a:endParaRPr>
              </a:p>
            </p:txBody>
          </p:sp>
        </mc:Choice>
        <mc:Fallback xmlns="">
          <p:sp>
            <p:nvSpPr>
              <p:cNvPr id="3" name="Content Placeholder 2">
                <a:extLst>
                  <a:ext uri="{FF2B5EF4-FFF2-40B4-BE49-F238E27FC236}">
                    <a16:creationId xmlns:a16="http://schemas.microsoft.com/office/drawing/2014/main" id="{B8D32ED5-7A93-4454-88B3-7B912D4F6095}"/>
                  </a:ext>
                </a:extLst>
              </p:cNvPr>
              <p:cNvSpPr>
                <a:spLocks noGrp="1" noRot="1" noChangeAspect="1" noMove="1" noResize="1" noEditPoints="1" noAdjustHandles="1" noChangeArrowheads="1" noChangeShapeType="1" noTextEdit="1"/>
              </p:cNvSpPr>
              <p:nvPr>
                <p:ph idx="1"/>
              </p:nvPr>
            </p:nvSpPr>
            <p:spPr>
              <a:blipFill>
                <a:blip r:embed="rId2"/>
                <a:stretch>
                  <a:fillRect l="-1217" t="-2241" r="-1043"/>
                </a:stretch>
              </a:blipFill>
            </p:spPr>
            <p:txBody>
              <a:bodyPr/>
              <a:lstStyle/>
              <a:p>
                <a:r>
                  <a:rPr lang="en-US">
                    <a:noFill/>
                  </a:rPr>
                  <a:t> </a:t>
                </a:r>
              </a:p>
            </p:txBody>
          </p:sp>
        </mc:Fallback>
      </mc:AlternateContent>
    </p:spTree>
    <p:extLst>
      <p:ext uri="{BB962C8B-B14F-4D97-AF65-F5344CB8AC3E}">
        <p14:creationId xmlns:p14="http://schemas.microsoft.com/office/powerpoint/2010/main" val="418650755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A5748F-EE13-4D1D-955B-DD0C02F88023}"/>
              </a:ext>
            </a:extLst>
          </p:cNvPr>
          <p:cNvSpPr>
            <a:spLocks noGrp="1"/>
          </p:cNvSpPr>
          <p:nvPr>
            <p:ph type="title"/>
          </p:nvPr>
        </p:nvSpPr>
        <p:spPr/>
        <p:txBody>
          <a:bodyPr/>
          <a:lstStyle/>
          <a:p>
            <a:r>
              <a:rPr lang="en-US" dirty="0">
                <a:solidFill>
                  <a:schemeClr val="accent1"/>
                </a:solidFill>
              </a:rPr>
              <a:t>Performance Analysis: Karp-Flatt Metric</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8D32ED5-7A93-4454-88B3-7B912D4F6095}"/>
                  </a:ext>
                </a:extLst>
              </p:cNvPr>
              <p:cNvSpPr>
                <a:spLocks noGrp="1"/>
              </p:cNvSpPr>
              <p:nvPr>
                <p:ph idx="1"/>
              </p:nvPr>
            </p:nvSpPr>
            <p:spPr/>
            <p:txBody>
              <a:bodyPr>
                <a:normAutofit fontScale="62500" lnSpcReduction="20000"/>
              </a:bodyPr>
              <a:lstStyle/>
              <a:p>
                <a:pPr marL="0" indent="0">
                  <a:buNone/>
                </a:pPr>
                <a:r>
                  <a:rPr lang="en-US" dirty="0">
                    <a:solidFill>
                      <a:schemeClr val="accent1"/>
                    </a:solidFill>
                  </a:rPr>
                  <a:t>				</a:t>
                </a:r>
                <a14:m>
                  <m:oMath xmlns:m="http://schemas.openxmlformats.org/officeDocument/2006/math">
                    <m:r>
                      <a:rPr lang="en-US" b="0" i="1" smtClean="0">
                        <a:solidFill>
                          <a:schemeClr val="tx1"/>
                        </a:solidFill>
                        <a:latin typeface="Cambria Math" panose="02040503050406030204" pitchFamily="18" charset="0"/>
                      </a:rPr>
                      <m:t>𝑒</m:t>
                    </m:r>
                    <m:r>
                      <a:rPr lang="en-US" b="0" i="1" smtClean="0">
                        <a:solidFill>
                          <a:schemeClr val="tx1"/>
                        </a:solidFill>
                        <a:latin typeface="Cambria Math" panose="02040503050406030204" pitchFamily="18" charset="0"/>
                      </a:rPr>
                      <m:t>= </m:t>
                    </m:r>
                    <m:f>
                      <m:fPr>
                        <m:ctrlPr>
                          <a:rPr lang="en-US" b="0" i="1" smtClean="0">
                            <a:solidFill>
                              <a:schemeClr val="tx1"/>
                            </a:solidFill>
                            <a:latin typeface="Cambria Math" panose="02040503050406030204" pitchFamily="18" charset="0"/>
                          </a:rPr>
                        </m:ctrlPr>
                      </m:fPr>
                      <m:num>
                        <m:d>
                          <m:dPr>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𝑝</m:t>
                            </m:r>
                            <m:r>
                              <a:rPr lang="en-US" b="0" i="1" smtClean="0">
                                <a:solidFill>
                                  <a:schemeClr val="tx1"/>
                                </a:solidFill>
                                <a:latin typeface="Cambria Math" panose="02040503050406030204" pitchFamily="18" charset="0"/>
                              </a:rPr>
                              <m:t>−1</m:t>
                            </m:r>
                          </m:e>
                        </m:d>
                        <m:r>
                          <a:rPr lang="en-US" b="0" i="1" smtClean="0">
                            <a:solidFill>
                              <a:schemeClr val="tx1"/>
                            </a:solidFill>
                            <a:latin typeface="Cambria Math" panose="02040503050406030204" pitchFamily="18" charset="0"/>
                            <a:ea typeface="Cambria Math" panose="02040503050406030204" pitchFamily="18" charset="0"/>
                          </a:rPr>
                          <m:t>𝜎</m:t>
                        </m:r>
                        <m:r>
                          <a:rPr lang="en-US" b="0" i="1" smtClean="0">
                            <a:solidFill>
                              <a:schemeClr val="tx1"/>
                            </a:solidFill>
                            <a:latin typeface="Cambria Math" panose="02040503050406030204" pitchFamily="18" charset="0"/>
                            <a:ea typeface="Cambria Math" panose="02040503050406030204" pitchFamily="18" charset="0"/>
                          </a:rPr>
                          <m:t>(</m:t>
                        </m:r>
                        <m:r>
                          <a:rPr lang="en-US" b="0" i="1" smtClean="0">
                            <a:solidFill>
                              <a:schemeClr val="tx1"/>
                            </a:solidFill>
                            <a:latin typeface="Cambria Math" panose="02040503050406030204" pitchFamily="18" charset="0"/>
                            <a:ea typeface="Cambria Math" panose="02040503050406030204" pitchFamily="18" charset="0"/>
                          </a:rPr>
                          <m:t>𝑛</m:t>
                        </m:r>
                        <m:r>
                          <a:rPr lang="en-US" b="0" i="1" smtClean="0">
                            <a:solidFill>
                              <a:schemeClr val="tx1"/>
                            </a:solidFill>
                            <a:latin typeface="Cambria Math" panose="02040503050406030204" pitchFamily="18" charset="0"/>
                            <a:ea typeface="Cambria Math" panose="02040503050406030204" pitchFamily="18" charset="0"/>
                          </a:rPr>
                          <m:t>,</m:t>
                        </m:r>
                        <m:r>
                          <a:rPr lang="en-US" b="0" i="1" smtClean="0">
                            <a:solidFill>
                              <a:schemeClr val="tx1"/>
                            </a:solidFill>
                            <a:latin typeface="Cambria Math" panose="02040503050406030204" pitchFamily="18" charset="0"/>
                            <a:ea typeface="Cambria Math" panose="02040503050406030204" pitchFamily="18" charset="0"/>
                          </a:rPr>
                          <m:t>𝑝</m:t>
                        </m:r>
                        <m:r>
                          <a:rPr lang="en-US" b="0" i="1" smtClean="0">
                            <a:solidFill>
                              <a:schemeClr val="tx1"/>
                            </a:solidFill>
                            <a:latin typeface="Cambria Math" panose="02040503050406030204" pitchFamily="18" charset="0"/>
                            <a:ea typeface="Cambria Math" panose="02040503050406030204" pitchFamily="18" charset="0"/>
                          </a:rPr>
                          <m:t>)+</m:t>
                        </m:r>
                        <m:r>
                          <a:rPr lang="en-US" b="0" i="1" smtClean="0">
                            <a:solidFill>
                              <a:schemeClr val="tx1"/>
                            </a:solidFill>
                            <a:latin typeface="Cambria Math" panose="02040503050406030204" pitchFamily="18" charset="0"/>
                            <a:ea typeface="Cambria Math" panose="02040503050406030204" pitchFamily="18" charset="0"/>
                          </a:rPr>
                          <m:t>𝑝𝑘</m:t>
                        </m:r>
                        <m:r>
                          <a:rPr lang="en-US" b="0" i="1" smtClean="0">
                            <a:solidFill>
                              <a:schemeClr val="tx1"/>
                            </a:solidFill>
                            <a:latin typeface="Cambria Math" panose="02040503050406030204" pitchFamily="18" charset="0"/>
                            <a:ea typeface="Cambria Math" panose="02040503050406030204" pitchFamily="18" charset="0"/>
                          </a:rPr>
                          <m:t>(</m:t>
                        </m:r>
                        <m:r>
                          <a:rPr lang="en-US" b="0" i="1" smtClean="0">
                            <a:solidFill>
                              <a:schemeClr val="tx1"/>
                            </a:solidFill>
                            <a:latin typeface="Cambria Math" panose="02040503050406030204" pitchFamily="18" charset="0"/>
                            <a:ea typeface="Cambria Math" panose="02040503050406030204" pitchFamily="18" charset="0"/>
                          </a:rPr>
                          <m:t>𝑛</m:t>
                        </m:r>
                        <m:r>
                          <a:rPr lang="en-US" b="0" i="1" smtClean="0">
                            <a:solidFill>
                              <a:schemeClr val="tx1"/>
                            </a:solidFill>
                            <a:latin typeface="Cambria Math" panose="02040503050406030204" pitchFamily="18" charset="0"/>
                            <a:ea typeface="Cambria Math" panose="02040503050406030204" pitchFamily="18" charset="0"/>
                          </a:rPr>
                          <m:t>,</m:t>
                        </m:r>
                        <m:r>
                          <a:rPr lang="en-US" b="0" i="1" smtClean="0">
                            <a:solidFill>
                              <a:schemeClr val="tx1"/>
                            </a:solidFill>
                            <a:latin typeface="Cambria Math" panose="02040503050406030204" pitchFamily="18" charset="0"/>
                            <a:ea typeface="Cambria Math" panose="02040503050406030204" pitchFamily="18" charset="0"/>
                          </a:rPr>
                          <m:t>𝑝</m:t>
                        </m:r>
                        <m:r>
                          <a:rPr lang="en-US" b="0" i="1" smtClean="0">
                            <a:solidFill>
                              <a:schemeClr val="tx1"/>
                            </a:solidFill>
                            <a:latin typeface="Cambria Math" panose="02040503050406030204" pitchFamily="18" charset="0"/>
                            <a:ea typeface="Cambria Math" panose="02040503050406030204" pitchFamily="18" charset="0"/>
                          </a:rPr>
                          <m:t>)</m:t>
                        </m:r>
                      </m:num>
                      <m:den>
                        <m:d>
                          <m:dPr>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𝑝</m:t>
                            </m:r>
                            <m:r>
                              <a:rPr lang="en-US" b="0" i="1" smtClean="0">
                                <a:solidFill>
                                  <a:schemeClr val="tx1"/>
                                </a:solidFill>
                                <a:latin typeface="Cambria Math" panose="02040503050406030204" pitchFamily="18" charset="0"/>
                              </a:rPr>
                              <m:t>−1</m:t>
                            </m:r>
                          </m:e>
                        </m:d>
                        <m:r>
                          <a:rPr lang="en-US" b="0" i="1" smtClean="0">
                            <a:solidFill>
                              <a:schemeClr val="tx1"/>
                            </a:solidFill>
                            <a:latin typeface="Cambria Math" panose="02040503050406030204" pitchFamily="18" charset="0"/>
                          </a:rPr>
                          <m:t>𝑇</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𝑛</m:t>
                        </m:r>
                        <m:r>
                          <a:rPr lang="en-US" b="0" i="1" smtClean="0">
                            <a:solidFill>
                              <a:schemeClr val="tx1"/>
                            </a:solidFill>
                            <a:latin typeface="Cambria Math" panose="02040503050406030204" pitchFamily="18" charset="0"/>
                          </a:rPr>
                          <m:t>,1)</m:t>
                        </m:r>
                      </m:den>
                    </m:f>
                  </m:oMath>
                </a14:m>
                <a:endParaRPr lang="en-US" dirty="0">
                  <a:solidFill>
                    <a:schemeClr val="accent1"/>
                  </a:solidFill>
                </a:endParaRPr>
              </a:p>
              <a:p>
                <a:pPr marL="0" indent="0">
                  <a:buNone/>
                </a:pPr>
                <a:r>
                  <a:rPr lang="en-US" dirty="0">
                    <a:solidFill>
                      <a:schemeClr val="accent1"/>
                    </a:solidFill>
                  </a:rPr>
                  <a:t>Hence, </a:t>
                </a:r>
              </a:p>
              <a:p>
                <a:pPr marL="0" indent="0">
                  <a:buNone/>
                </a:pPr>
                <a:r>
                  <a:rPr lang="en-US" dirty="0">
                    <a:solidFill>
                      <a:schemeClr val="accent1"/>
                    </a:solidFill>
                  </a:rPr>
                  <a:t>				</a:t>
                </a:r>
                <a:r>
                  <a:rPr lang="en-US" b="0" dirty="0">
                    <a:solidFill>
                      <a:schemeClr val="tx1"/>
                    </a:solidFill>
                  </a:rPr>
                  <a:t> </a:t>
                </a:r>
                <a14:m>
                  <m:oMath xmlns:m="http://schemas.openxmlformats.org/officeDocument/2006/math">
                    <m:r>
                      <a:rPr lang="en-US" b="0" i="1" smtClean="0">
                        <a:solidFill>
                          <a:schemeClr val="tx1"/>
                        </a:solidFill>
                        <a:latin typeface="Cambria Math" panose="02040503050406030204" pitchFamily="18" charset="0"/>
                      </a:rPr>
                      <m:t>𝑒</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𝑝</m:t>
                    </m:r>
                    <m:f>
                      <m:fPr>
                        <m:ctrlPr>
                          <a:rPr lang="en-US" b="0" i="1" smtClean="0">
                            <a:solidFill>
                              <a:schemeClr val="tx1"/>
                            </a:solidFill>
                            <a:latin typeface="Cambria Math" panose="02040503050406030204" pitchFamily="18" charset="0"/>
                          </a:rPr>
                        </m:ctrlPr>
                      </m:fPr>
                      <m:num>
                        <m:r>
                          <a:rPr lang="en-US" b="0" i="1" smtClean="0">
                            <a:solidFill>
                              <a:schemeClr val="tx1"/>
                            </a:solidFill>
                            <a:latin typeface="Cambria Math" panose="02040503050406030204" pitchFamily="18" charset="0"/>
                          </a:rPr>
                          <m:t>𝑇</m:t>
                        </m:r>
                        <m:d>
                          <m:dPr>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𝑛</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𝑝</m:t>
                            </m:r>
                          </m:e>
                        </m:d>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𝑇</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𝑛</m:t>
                        </m:r>
                        <m:r>
                          <a:rPr lang="en-US" b="0" i="1" smtClean="0">
                            <a:solidFill>
                              <a:schemeClr val="tx1"/>
                            </a:solidFill>
                            <a:latin typeface="Cambria Math" panose="02040503050406030204" pitchFamily="18" charset="0"/>
                          </a:rPr>
                          <m:t>,1)</m:t>
                        </m:r>
                      </m:num>
                      <m:den>
                        <m:d>
                          <m:dPr>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𝑝</m:t>
                            </m:r>
                            <m:r>
                              <a:rPr lang="en-US" b="0" i="1" smtClean="0">
                                <a:solidFill>
                                  <a:schemeClr val="tx1"/>
                                </a:solidFill>
                                <a:latin typeface="Cambria Math" panose="02040503050406030204" pitchFamily="18" charset="0"/>
                              </a:rPr>
                              <m:t>−1</m:t>
                            </m:r>
                          </m:e>
                        </m:d>
                        <m:r>
                          <a:rPr lang="en-US" b="0" i="1" smtClean="0">
                            <a:solidFill>
                              <a:schemeClr val="tx1"/>
                            </a:solidFill>
                            <a:latin typeface="Cambria Math" panose="02040503050406030204" pitchFamily="18" charset="0"/>
                          </a:rPr>
                          <m:t>𝑇</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𝑛</m:t>
                        </m:r>
                        <m:r>
                          <a:rPr lang="en-US" b="0" i="1" smtClean="0">
                            <a:solidFill>
                              <a:schemeClr val="tx1"/>
                            </a:solidFill>
                            <a:latin typeface="Cambria Math" panose="02040503050406030204" pitchFamily="18" charset="0"/>
                          </a:rPr>
                          <m:t>,1)</m:t>
                        </m:r>
                      </m:den>
                    </m:f>
                  </m:oMath>
                </a14:m>
                <a:endParaRPr lang="en-US" dirty="0">
                  <a:solidFill>
                    <a:schemeClr val="accent1"/>
                  </a:solidFill>
                </a:endParaRPr>
              </a:p>
              <a:p>
                <a:pPr marL="0" indent="0">
                  <a:buNone/>
                </a:pPr>
                <a:endParaRPr lang="en-US" dirty="0">
                  <a:solidFill>
                    <a:schemeClr val="accent1"/>
                  </a:solidFill>
                </a:endParaRPr>
              </a:p>
              <a:p>
                <a:pPr marL="0" indent="0">
                  <a:buNone/>
                </a:pPr>
                <a:r>
                  <a:rPr lang="en-US" dirty="0">
                    <a:solidFill>
                      <a:schemeClr val="accent1"/>
                    </a:solidFill>
                  </a:rPr>
                  <a:t>We may now rewrite the </a:t>
                </a:r>
                <a:r>
                  <a:rPr lang="en-US" b="1" i="1" dirty="0">
                    <a:solidFill>
                      <a:srgbClr val="FF0000"/>
                    </a:solidFill>
                  </a:rPr>
                  <a:t>parallel execution time </a:t>
                </a:r>
                <a:r>
                  <a:rPr lang="en-US" dirty="0">
                    <a:solidFill>
                      <a:schemeClr val="accent1"/>
                    </a:solidFill>
                  </a:rPr>
                  <a:t>as </a:t>
                </a:r>
              </a:p>
              <a:p>
                <a:pPr marL="0" indent="0">
                  <a:buNone/>
                </a:pPr>
                <a:endParaRPr lang="en-US" dirty="0">
                  <a:solidFill>
                    <a:schemeClr val="accent1"/>
                  </a:solidFill>
                </a:endParaRPr>
              </a:p>
              <a:p>
                <a:pPr marL="457200" lvl="1" indent="0">
                  <a:buNone/>
                </a:pPr>
                <a:r>
                  <a:rPr lang="en-US" dirty="0">
                    <a:solidFill>
                      <a:schemeClr val="accent1"/>
                    </a:solidFill>
                  </a:rPr>
                  <a:t>		</a:t>
                </a:r>
                <a:r>
                  <a:rPr lang="en-US" b="0" dirty="0">
                    <a:solidFill>
                      <a:schemeClr val="tx1"/>
                    </a:solidFill>
                  </a:rPr>
                  <a:t> </a:t>
                </a:r>
                <a14:m>
                  <m:oMath xmlns:m="http://schemas.openxmlformats.org/officeDocument/2006/math">
                    <m:r>
                      <a:rPr lang="en-US" b="0" i="1" smtClean="0">
                        <a:solidFill>
                          <a:schemeClr val="tx1"/>
                        </a:solidFill>
                        <a:latin typeface="Cambria Math" panose="02040503050406030204" pitchFamily="18" charset="0"/>
                      </a:rPr>
                      <m:t>𝑇</m:t>
                    </m:r>
                    <m:d>
                      <m:dPr>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𝑛</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𝑝</m:t>
                        </m:r>
                      </m:e>
                    </m:d>
                    <m:r>
                      <a:rPr lang="en-US" b="0" i="0" smtClean="0">
                        <a:solidFill>
                          <a:schemeClr val="tx1"/>
                        </a:solidFill>
                        <a:latin typeface="Cambria Math" panose="02040503050406030204" pitchFamily="18" charset="0"/>
                      </a:rPr>
                      <m:t>=</m:t>
                    </m:r>
                    <m:r>
                      <m:rPr>
                        <m:sty m:val="p"/>
                      </m:rPr>
                      <a:rPr lang="en-US" b="0" i="0" smtClean="0">
                        <a:solidFill>
                          <a:schemeClr val="tx1"/>
                        </a:solidFill>
                        <a:latin typeface="Cambria Math" panose="02040503050406030204" pitchFamily="18" charset="0"/>
                      </a:rPr>
                      <m:t>T</m:t>
                    </m:r>
                    <m:d>
                      <m:dPr>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𝑛</m:t>
                        </m:r>
                        <m:r>
                          <a:rPr lang="en-US" b="0" i="1" smtClean="0">
                            <a:solidFill>
                              <a:schemeClr val="tx1"/>
                            </a:solidFill>
                            <a:latin typeface="Cambria Math" panose="02040503050406030204" pitchFamily="18" charset="0"/>
                          </a:rPr>
                          <m:t>,1</m:t>
                        </m:r>
                      </m:e>
                    </m:d>
                    <m:r>
                      <a:rPr lang="en-US" b="0" i="1" smtClean="0">
                        <a:solidFill>
                          <a:schemeClr val="tx1"/>
                        </a:solidFill>
                        <a:latin typeface="Cambria Math" panose="02040503050406030204" pitchFamily="18" charset="0"/>
                      </a:rPr>
                      <m:t>𝑒</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𝑇</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𝑛</m:t>
                    </m:r>
                    <m:r>
                      <a:rPr lang="en-US" b="0" i="1" smtClean="0">
                        <a:solidFill>
                          <a:schemeClr val="tx1"/>
                        </a:solidFill>
                        <a:latin typeface="Cambria Math" panose="02040503050406030204" pitchFamily="18" charset="0"/>
                      </a:rPr>
                      <m:t>,1)(1−</m:t>
                    </m:r>
                    <m:r>
                      <a:rPr lang="en-US" b="0" i="1" smtClean="0">
                        <a:solidFill>
                          <a:schemeClr val="tx1"/>
                        </a:solidFill>
                        <a:latin typeface="Cambria Math" panose="02040503050406030204" pitchFamily="18" charset="0"/>
                      </a:rPr>
                      <m:t>𝑒</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𝑝</m:t>
                    </m:r>
                  </m:oMath>
                </a14:m>
                <a:endParaRPr lang="en-US" i="1" dirty="0">
                  <a:solidFill>
                    <a:schemeClr val="accent1"/>
                  </a:solidFill>
                </a:endParaRPr>
              </a:p>
              <a:p>
                <a:pPr marL="457200" lvl="1" indent="0">
                  <a:buNone/>
                </a:pPr>
                <a:endParaRPr lang="en-US" i="1" dirty="0">
                  <a:solidFill>
                    <a:schemeClr val="accent1"/>
                  </a:solidFill>
                </a:endParaRPr>
              </a:p>
              <a:p>
                <a:pPr marL="0" indent="0">
                  <a:buNone/>
                </a:pPr>
                <a:r>
                  <a:rPr lang="en-US" dirty="0">
                    <a:solidFill>
                      <a:schemeClr val="accent1"/>
                    </a:solidFill>
                  </a:rPr>
                  <a:t>Since </a:t>
                </a:r>
                <a14:m>
                  <m:oMath xmlns:m="http://schemas.openxmlformats.org/officeDocument/2006/math">
                    <m:r>
                      <a:rPr lang="en-US" i="1" smtClean="0">
                        <a:solidFill>
                          <a:schemeClr val="tx1"/>
                        </a:solidFill>
                        <a:latin typeface="Cambria Math" panose="02040503050406030204" pitchFamily="18" charset="0"/>
                        <a:ea typeface="Cambria Math" panose="02040503050406030204" pitchFamily="18" charset="0"/>
                      </a:rPr>
                      <m:t>𝜓</m:t>
                    </m:r>
                    <m:r>
                      <a:rPr lang="en-US" b="0" i="1" smtClean="0">
                        <a:solidFill>
                          <a:schemeClr val="tx1"/>
                        </a:solidFill>
                        <a:latin typeface="Cambria Math" panose="02040503050406030204" pitchFamily="18" charset="0"/>
                        <a:ea typeface="Cambria Math" panose="02040503050406030204" pitchFamily="18" charset="0"/>
                      </a:rPr>
                      <m:t>=</m:t>
                    </m:r>
                    <m:r>
                      <a:rPr lang="en-US" b="0" i="1" smtClean="0">
                        <a:solidFill>
                          <a:schemeClr val="tx1"/>
                        </a:solidFill>
                        <a:latin typeface="Cambria Math" panose="02040503050406030204" pitchFamily="18" charset="0"/>
                        <a:ea typeface="Cambria Math" panose="02040503050406030204" pitchFamily="18" charset="0"/>
                      </a:rPr>
                      <m:t>𝑇</m:t>
                    </m:r>
                    <m:r>
                      <a:rPr lang="en-US" b="0" i="1" smtClean="0">
                        <a:solidFill>
                          <a:schemeClr val="tx1"/>
                        </a:solidFill>
                        <a:latin typeface="Cambria Math" panose="02040503050406030204" pitchFamily="18" charset="0"/>
                        <a:ea typeface="Cambria Math" panose="02040503050406030204" pitchFamily="18" charset="0"/>
                      </a:rPr>
                      <m:t>(</m:t>
                    </m:r>
                    <m:r>
                      <a:rPr lang="en-US" b="0" i="1" smtClean="0">
                        <a:solidFill>
                          <a:schemeClr val="tx1"/>
                        </a:solidFill>
                        <a:latin typeface="Cambria Math" panose="02040503050406030204" pitchFamily="18" charset="0"/>
                        <a:ea typeface="Cambria Math" panose="02040503050406030204" pitchFamily="18" charset="0"/>
                      </a:rPr>
                      <m:t>𝑛</m:t>
                    </m:r>
                    <m:r>
                      <a:rPr lang="en-US" b="0" i="1" smtClean="0">
                        <a:solidFill>
                          <a:schemeClr val="tx1"/>
                        </a:solidFill>
                        <a:latin typeface="Cambria Math" panose="02040503050406030204" pitchFamily="18" charset="0"/>
                        <a:ea typeface="Cambria Math" panose="02040503050406030204" pitchFamily="18" charset="0"/>
                      </a:rPr>
                      <m:t>,1)/</m:t>
                    </m:r>
                    <m:r>
                      <a:rPr lang="en-US" b="0" i="1" smtClean="0">
                        <a:solidFill>
                          <a:schemeClr val="tx1"/>
                        </a:solidFill>
                        <a:latin typeface="Cambria Math" panose="02040503050406030204" pitchFamily="18" charset="0"/>
                        <a:ea typeface="Cambria Math" panose="02040503050406030204" pitchFamily="18" charset="0"/>
                      </a:rPr>
                      <m:t>𝑇</m:t>
                    </m:r>
                    <m:r>
                      <a:rPr lang="en-US" b="0" i="1" smtClean="0">
                        <a:solidFill>
                          <a:schemeClr val="tx1"/>
                        </a:solidFill>
                        <a:latin typeface="Cambria Math" panose="02040503050406030204" pitchFamily="18" charset="0"/>
                        <a:ea typeface="Cambria Math" panose="02040503050406030204" pitchFamily="18" charset="0"/>
                      </a:rPr>
                      <m:t>(</m:t>
                    </m:r>
                    <m:r>
                      <a:rPr lang="en-US" b="0" i="1" smtClean="0">
                        <a:solidFill>
                          <a:schemeClr val="tx1"/>
                        </a:solidFill>
                        <a:latin typeface="Cambria Math" panose="02040503050406030204" pitchFamily="18" charset="0"/>
                        <a:ea typeface="Cambria Math" panose="02040503050406030204" pitchFamily="18" charset="0"/>
                      </a:rPr>
                      <m:t>𝑛</m:t>
                    </m:r>
                    <m:r>
                      <a:rPr lang="en-US" b="0" i="1" smtClean="0">
                        <a:solidFill>
                          <a:schemeClr val="tx1"/>
                        </a:solidFill>
                        <a:latin typeface="Cambria Math" panose="02040503050406030204" pitchFamily="18" charset="0"/>
                        <a:ea typeface="Cambria Math" panose="02040503050406030204" pitchFamily="18" charset="0"/>
                      </a:rPr>
                      <m:t>,</m:t>
                    </m:r>
                    <m:r>
                      <a:rPr lang="en-US" b="0" i="1" smtClean="0">
                        <a:solidFill>
                          <a:schemeClr val="tx1"/>
                        </a:solidFill>
                        <a:latin typeface="Cambria Math" panose="02040503050406030204" pitchFamily="18" charset="0"/>
                        <a:ea typeface="Cambria Math" panose="02040503050406030204" pitchFamily="18" charset="0"/>
                      </a:rPr>
                      <m:t>𝑝</m:t>
                    </m:r>
                    <m:r>
                      <a:rPr lang="en-US" b="0" i="1" smtClean="0">
                        <a:solidFill>
                          <a:schemeClr val="tx1"/>
                        </a:solidFill>
                        <a:latin typeface="Cambria Math" panose="02040503050406030204" pitchFamily="18" charset="0"/>
                        <a:ea typeface="Cambria Math" panose="02040503050406030204" pitchFamily="18" charset="0"/>
                      </a:rPr>
                      <m:t>)</m:t>
                    </m:r>
                  </m:oMath>
                </a14:m>
                <a:r>
                  <a:rPr lang="en-US" dirty="0">
                    <a:solidFill>
                      <a:schemeClr val="accent1"/>
                    </a:solidFill>
                  </a:rPr>
                  <a:t>, we have</a:t>
                </a:r>
              </a:p>
              <a:p>
                <a:pPr marL="0" indent="0">
                  <a:buNone/>
                </a:pPr>
                <a:r>
                  <a:rPr lang="en-US" dirty="0">
                    <a:solidFill>
                      <a:schemeClr val="accent1"/>
                    </a:solidFill>
                  </a:rPr>
                  <a:t>			 </a:t>
                </a:r>
                <a14:m>
                  <m:oMath xmlns:m="http://schemas.openxmlformats.org/officeDocument/2006/math">
                    <m:r>
                      <a:rPr lang="en-US" i="1">
                        <a:latin typeface="Cambria Math" panose="02040503050406030204" pitchFamily="18" charset="0"/>
                        <a:ea typeface="Cambria Math" panose="02040503050406030204" pitchFamily="18" charset="0"/>
                      </a:rPr>
                      <m:t>𝑇</m:t>
                    </m:r>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𝑛</m:t>
                        </m:r>
                        <m:r>
                          <a:rPr lang="en-US" i="1">
                            <a:latin typeface="Cambria Math" panose="02040503050406030204" pitchFamily="18" charset="0"/>
                            <a:ea typeface="Cambria Math" panose="02040503050406030204" pitchFamily="18" charset="0"/>
                          </a:rPr>
                          <m:t>,1</m:t>
                        </m:r>
                      </m:e>
                    </m:d>
                    <m:r>
                      <a:rPr lang="en-US" b="0" i="0" smtClean="0">
                        <a:latin typeface="Cambria Math" panose="02040503050406030204" pitchFamily="18" charset="0"/>
                        <a:ea typeface="Cambria Math" panose="02040503050406030204" pitchFamily="18" charset="0"/>
                      </a:rPr>
                      <m:t>=</m:t>
                    </m:r>
                    <m:r>
                      <m:rPr>
                        <m:sty m:val="p"/>
                      </m:rPr>
                      <a:rPr lang="en-US" b="0" i="0" smtClean="0">
                        <a:latin typeface="Cambria Math" panose="02040503050406030204" pitchFamily="18" charset="0"/>
                        <a:ea typeface="Cambria Math" panose="02040503050406030204" pitchFamily="18" charset="0"/>
                      </a:rPr>
                      <m:t>T</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𝑛</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𝑝</m:t>
                    </m:r>
                    <m:r>
                      <a:rPr lang="en-US" b="0" i="0" smtClean="0">
                        <a:latin typeface="Cambria Math" panose="02040503050406030204" pitchFamily="18" charset="0"/>
                        <a:ea typeface="Cambria Math" panose="02040503050406030204" pitchFamily="18" charset="0"/>
                      </a:rPr>
                      <m:t>)</m:t>
                    </m:r>
                    <m:r>
                      <m:rPr>
                        <m:sty m:val="p"/>
                      </m:rPr>
                      <a:rPr lang="el-GR" b="0" i="1" smtClean="0">
                        <a:latin typeface="Cambria Math" panose="02040503050406030204" pitchFamily="18" charset="0"/>
                        <a:ea typeface="Cambria Math" panose="02040503050406030204" pitchFamily="18" charset="0"/>
                      </a:rPr>
                      <m:t>ψ</m:t>
                    </m:r>
                  </m:oMath>
                </a14:m>
                <a:r>
                  <a:rPr lang="en-US" dirty="0">
                    <a:solidFill>
                      <a:schemeClr val="accent1"/>
                    </a:solidFill>
                  </a:rPr>
                  <a:t>.</a:t>
                </a:r>
              </a:p>
              <a:p>
                <a:pPr marL="0" indent="0">
                  <a:buNone/>
                </a:pPr>
                <a:endParaRPr lang="en-US" dirty="0">
                  <a:solidFill>
                    <a:schemeClr val="accent1"/>
                  </a:solidFill>
                </a:endParaRPr>
              </a:p>
              <a:p>
                <a:pPr marL="0" indent="0">
                  <a:buNone/>
                </a:pPr>
                <a:r>
                  <a:rPr lang="en-US" dirty="0">
                    <a:solidFill>
                      <a:schemeClr val="accent1"/>
                    </a:solidFill>
                  </a:rPr>
                  <a:t>Then,</a:t>
                </a:r>
              </a:p>
              <a:p>
                <a:pPr marL="0" indent="0">
                  <a:buNone/>
                </a:pPr>
                <a:r>
                  <a:rPr lang="en-US" dirty="0">
                    <a:solidFill>
                      <a:schemeClr val="accent1"/>
                    </a:solidFill>
                  </a:rPr>
                  <a:t>		</a:t>
                </a:r>
                <a:r>
                  <a:rPr lang="en-US" b="0" dirty="0">
                    <a:solidFill>
                      <a:schemeClr val="tx1"/>
                    </a:solidFill>
                  </a:rPr>
                  <a:t> </a:t>
                </a:r>
                <a14:m>
                  <m:oMath xmlns:m="http://schemas.openxmlformats.org/officeDocument/2006/math">
                    <m:r>
                      <a:rPr lang="en-US" b="0" i="1" smtClean="0">
                        <a:solidFill>
                          <a:schemeClr val="tx1"/>
                        </a:solidFill>
                        <a:latin typeface="Cambria Math" panose="02040503050406030204" pitchFamily="18" charset="0"/>
                      </a:rPr>
                      <m:t>𝑇</m:t>
                    </m:r>
                    <m:d>
                      <m:dPr>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𝑛</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𝑝</m:t>
                        </m:r>
                      </m:e>
                    </m:d>
                    <m:r>
                      <a:rPr lang="en-US" b="0" i="0" smtClean="0">
                        <a:solidFill>
                          <a:schemeClr val="tx1"/>
                        </a:solidFill>
                        <a:latin typeface="Cambria Math" panose="02040503050406030204" pitchFamily="18" charset="0"/>
                      </a:rPr>
                      <m:t>=</m:t>
                    </m:r>
                    <m:r>
                      <m:rPr>
                        <m:sty m:val="p"/>
                      </m:rPr>
                      <a:rPr lang="en-US" b="0" i="0" smtClean="0">
                        <a:solidFill>
                          <a:schemeClr val="tx1"/>
                        </a:solidFill>
                        <a:latin typeface="Cambria Math" panose="02040503050406030204" pitchFamily="18" charset="0"/>
                      </a:rPr>
                      <m:t>T</m:t>
                    </m:r>
                    <m:d>
                      <m:dPr>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𝑛</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𝑝</m:t>
                        </m:r>
                      </m:e>
                    </m:d>
                    <m:r>
                      <m:rPr>
                        <m:sty m:val="p"/>
                      </m:rPr>
                      <a:rPr lang="el-GR" i="1">
                        <a:latin typeface="Cambria Math" panose="02040503050406030204" pitchFamily="18" charset="0"/>
                        <a:ea typeface="Cambria Math" panose="02040503050406030204" pitchFamily="18" charset="0"/>
                      </a:rPr>
                      <m:t>ψ</m:t>
                    </m:r>
                    <m:r>
                      <a:rPr lang="en-US" b="0" i="1" smtClean="0">
                        <a:solidFill>
                          <a:schemeClr val="tx1"/>
                        </a:solidFill>
                        <a:latin typeface="Cambria Math" panose="02040503050406030204" pitchFamily="18" charset="0"/>
                      </a:rPr>
                      <m:t>𝑒</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𝑇</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𝑛</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𝑝</m:t>
                    </m:r>
                    <m:r>
                      <a:rPr lang="en-US" b="0" i="1" smtClean="0">
                        <a:solidFill>
                          <a:schemeClr val="tx1"/>
                        </a:solidFill>
                        <a:latin typeface="Cambria Math" panose="02040503050406030204" pitchFamily="18" charset="0"/>
                      </a:rPr>
                      <m:t>)</m:t>
                    </m:r>
                    <m:r>
                      <m:rPr>
                        <m:sty m:val="p"/>
                      </m:rPr>
                      <a:rPr lang="el-GR" i="1">
                        <a:latin typeface="Cambria Math" panose="02040503050406030204" pitchFamily="18" charset="0"/>
                        <a:ea typeface="Cambria Math" panose="02040503050406030204" pitchFamily="18" charset="0"/>
                      </a:rPr>
                      <m:t>ψ</m:t>
                    </m:r>
                    <m:r>
                      <a:rPr lang="en-US" b="0" i="1" smtClean="0">
                        <a:solidFill>
                          <a:schemeClr val="tx1"/>
                        </a:solidFill>
                        <a:latin typeface="Cambria Math" panose="02040503050406030204" pitchFamily="18" charset="0"/>
                      </a:rPr>
                      <m:t>(1−</m:t>
                    </m:r>
                    <m:r>
                      <a:rPr lang="en-US" b="0" i="1" smtClean="0">
                        <a:solidFill>
                          <a:schemeClr val="tx1"/>
                        </a:solidFill>
                        <a:latin typeface="Cambria Math" panose="02040503050406030204" pitchFamily="18" charset="0"/>
                      </a:rPr>
                      <m:t>𝑒</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𝑝</m:t>
                    </m:r>
                  </m:oMath>
                </a14:m>
                <a:endParaRPr lang="en-US" i="1" dirty="0">
                  <a:solidFill>
                    <a:schemeClr val="accent1"/>
                  </a:solidFill>
                </a:endParaRPr>
              </a:p>
              <a:p>
                <a:pPr marL="0" indent="0">
                  <a:buNone/>
                </a:pPr>
                <a:endParaRPr lang="en-US" dirty="0">
                  <a:solidFill>
                    <a:schemeClr val="accent1"/>
                  </a:solidFill>
                </a:endParaRPr>
              </a:p>
              <a:p>
                <a:pPr marL="0" indent="0">
                  <a:buNone/>
                </a:pPr>
                <a:endParaRPr lang="en-US" b="1" i="1" u="sng" dirty="0">
                  <a:solidFill>
                    <a:srgbClr val="FF0000"/>
                  </a:solidFill>
                </a:endParaRPr>
              </a:p>
            </p:txBody>
          </p:sp>
        </mc:Choice>
        <mc:Fallback xmlns="">
          <p:sp>
            <p:nvSpPr>
              <p:cNvPr id="3" name="Content Placeholder 2">
                <a:extLst>
                  <a:ext uri="{FF2B5EF4-FFF2-40B4-BE49-F238E27FC236}">
                    <a16:creationId xmlns:a16="http://schemas.microsoft.com/office/drawing/2014/main" id="{B8D32ED5-7A93-4454-88B3-7B912D4F6095}"/>
                  </a:ext>
                </a:extLst>
              </p:cNvPr>
              <p:cNvSpPr>
                <a:spLocks noGrp="1" noRot="1" noChangeAspect="1" noMove="1" noResize="1" noEditPoints="1" noAdjustHandles="1" noChangeArrowheads="1" noChangeShapeType="1" noTextEdit="1"/>
              </p:cNvSpPr>
              <p:nvPr>
                <p:ph idx="1"/>
              </p:nvPr>
            </p:nvSpPr>
            <p:spPr>
              <a:blipFill>
                <a:blip r:embed="rId2"/>
                <a:stretch>
                  <a:fillRect l="-522" t="-1261"/>
                </a:stretch>
              </a:blipFill>
            </p:spPr>
            <p:txBody>
              <a:bodyPr/>
              <a:lstStyle/>
              <a:p>
                <a:r>
                  <a:rPr lang="en-US">
                    <a:noFill/>
                  </a:rPr>
                  <a:t> </a:t>
                </a:r>
              </a:p>
            </p:txBody>
          </p:sp>
        </mc:Fallback>
      </mc:AlternateContent>
    </p:spTree>
    <p:extLst>
      <p:ext uri="{BB962C8B-B14F-4D97-AF65-F5344CB8AC3E}">
        <p14:creationId xmlns:p14="http://schemas.microsoft.com/office/powerpoint/2010/main" val="326488646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A5748F-EE13-4D1D-955B-DD0C02F88023}"/>
              </a:ext>
            </a:extLst>
          </p:cNvPr>
          <p:cNvSpPr>
            <a:spLocks noGrp="1"/>
          </p:cNvSpPr>
          <p:nvPr>
            <p:ph type="title"/>
          </p:nvPr>
        </p:nvSpPr>
        <p:spPr/>
        <p:txBody>
          <a:bodyPr/>
          <a:lstStyle/>
          <a:p>
            <a:r>
              <a:rPr lang="en-US" dirty="0">
                <a:solidFill>
                  <a:schemeClr val="accent1"/>
                </a:solidFill>
              </a:rPr>
              <a:t>Performance Analysis: Karp-Flatt Metric</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8D32ED5-7A93-4454-88B3-7B912D4F6095}"/>
                  </a:ext>
                </a:extLst>
              </p:cNvPr>
              <p:cNvSpPr>
                <a:spLocks noGrp="1"/>
              </p:cNvSpPr>
              <p:nvPr>
                <p:ph idx="1"/>
              </p:nvPr>
            </p:nvSpPr>
            <p:spPr/>
            <p:txBody>
              <a:bodyPr>
                <a:normAutofit/>
              </a:bodyPr>
              <a:lstStyle/>
              <a:p>
                <a:pPr marL="0" indent="0">
                  <a:buNone/>
                </a:pPr>
                <a:r>
                  <a:rPr lang="en-US" dirty="0">
                    <a:solidFill>
                      <a:schemeClr val="accent1"/>
                    </a:solidFill>
                  </a:rPr>
                  <a:t>Rearranging  </a:t>
                </a:r>
                <a14:m>
                  <m:oMath xmlns:m="http://schemas.openxmlformats.org/officeDocument/2006/math">
                    <m:r>
                      <a:rPr lang="en-US" b="0" i="1" smtClean="0">
                        <a:solidFill>
                          <a:schemeClr val="tx1"/>
                        </a:solidFill>
                        <a:latin typeface="Cambria Math" panose="02040503050406030204" pitchFamily="18" charset="0"/>
                      </a:rPr>
                      <m:t>𝑇</m:t>
                    </m:r>
                    <m:d>
                      <m:dPr>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𝑛</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𝑝</m:t>
                        </m:r>
                      </m:e>
                    </m:d>
                    <m:r>
                      <a:rPr lang="en-US" b="0" i="0" smtClean="0">
                        <a:solidFill>
                          <a:schemeClr val="tx1"/>
                        </a:solidFill>
                        <a:latin typeface="Cambria Math" panose="02040503050406030204" pitchFamily="18" charset="0"/>
                      </a:rPr>
                      <m:t>=</m:t>
                    </m:r>
                    <m:r>
                      <m:rPr>
                        <m:sty m:val="p"/>
                      </m:rPr>
                      <a:rPr lang="en-US" b="0" i="0" smtClean="0">
                        <a:solidFill>
                          <a:schemeClr val="tx1"/>
                        </a:solidFill>
                        <a:latin typeface="Cambria Math" panose="02040503050406030204" pitchFamily="18" charset="0"/>
                      </a:rPr>
                      <m:t>T</m:t>
                    </m:r>
                    <m:d>
                      <m:dPr>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𝑛</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𝑝</m:t>
                        </m:r>
                      </m:e>
                    </m:d>
                    <m:r>
                      <m:rPr>
                        <m:sty m:val="p"/>
                      </m:rPr>
                      <a:rPr lang="el-GR" i="1">
                        <a:latin typeface="Cambria Math" panose="02040503050406030204" pitchFamily="18" charset="0"/>
                        <a:ea typeface="Cambria Math" panose="02040503050406030204" pitchFamily="18" charset="0"/>
                      </a:rPr>
                      <m:t>ψ</m:t>
                    </m:r>
                    <m:r>
                      <a:rPr lang="en-US" b="0" i="1" smtClean="0">
                        <a:solidFill>
                          <a:schemeClr val="tx1"/>
                        </a:solidFill>
                        <a:latin typeface="Cambria Math" panose="02040503050406030204" pitchFamily="18" charset="0"/>
                      </a:rPr>
                      <m:t>𝑒</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𝑇</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𝑛</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𝑝</m:t>
                    </m:r>
                    <m:r>
                      <a:rPr lang="en-US" b="0" i="1" smtClean="0">
                        <a:solidFill>
                          <a:schemeClr val="tx1"/>
                        </a:solidFill>
                        <a:latin typeface="Cambria Math" panose="02040503050406030204" pitchFamily="18" charset="0"/>
                      </a:rPr>
                      <m:t>)</m:t>
                    </m:r>
                    <m:r>
                      <m:rPr>
                        <m:sty m:val="p"/>
                      </m:rPr>
                      <a:rPr lang="el-GR" i="1">
                        <a:latin typeface="Cambria Math" panose="02040503050406030204" pitchFamily="18" charset="0"/>
                        <a:ea typeface="Cambria Math" panose="02040503050406030204" pitchFamily="18" charset="0"/>
                      </a:rPr>
                      <m:t>ψ</m:t>
                    </m:r>
                    <m:r>
                      <a:rPr lang="en-US" b="0" i="1" smtClean="0">
                        <a:solidFill>
                          <a:schemeClr val="tx1"/>
                        </a:solidFill>
                        <a:latin typeface="Cambria Math" panose="02040503050406030204" pitchFamily="18" charset="0"/>
                      </a:rPr>
                      <m:t>(1−</m:t>
                    </m:r>
                    <m:r>
                      <a:rPr lang="en-US" b="0" i="1" smtClean="0">
                        <a:solidFill>
                          <a:schemeClr val="tx1"/>
                        </a:solidFill>
                        <a:latin typeface="Cambria Math" panose="02040503050406030204" pitchFamily="18" charset="0"/>
                      </a:rPr>
                      <m:t>𝑒</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𝑝</m:t>
                    </m:r>
                  </m:oMath>
                </a14:m>
                <a:r>
                  <a:rPr lang="en-US" i="1" dirty="0">
                    <a:solidFill>
                      <a:schemeClr val="accent1"/>
                    </a:solidFill>
                  </a:rPr>
                  <a:t>,</a:t>
                </a:r>
              </a:p>
              <a:p>
                <a:pPr marL="0" indent="0">
                  <a:buNone/>
                </a:pPr>
                <a:endParaRPr lang="en-US" i="1" dirty="0">
                  <a:solidFill>
                    <a:schemeClr val="accent1"/>
                  </a:solidFill>
                </a:endParaRPr>
              </a:p>
              <a:p>
                <a:pPr marL="0" indent="0">
                  <a:buNone/>
                </a:pPr>
                <a:endParaRPr lang="en-US" i="1" dirty="0">
                  <a:solidFill>
                    <a:schemeClr val="accent1"/>
                  </a:solidFill>
                </a:endParaRPr>
              </a:p>
              <a:p>
                <a:pPr marL="0" indent="0">
                  <a:buNone/>
                </a:pP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𝑒</m:t>
                      </m:r>
                      <m:r>
                        <a:rPr lang="en-US" b="0" i="1" smtClean="0">
                          <a:solidFill>
                            <a:schemeClr val="tx1"/>
                          </a:solidFill>
                          <a:latin typeface="Cambria Math" panose="02040503050406030204" pitchFamily="18" charset="0"/>
                        </a:rPr>
                        <m:t>=</m:t>
                      </m:r>
                      <m:f>
                        <m:fPr>
                          <m:ctrlPr>
                            <a:rPr lang="en-US" b="0" i="1" smtClean="0">
                              <a:solidFill>
                                <a:schemeClr val="tx1"/>
                              </a:solidFill>
                              <a:latin typeface="Cambria Math" panose="02040503050406030204" pitchFamily="18" charset="0"/>
                            </a:rPr>
                          </m:ctrlPr>
                        </m:fPr>
                        <m:num>
                          <m:f>
                            <m:fPr>
                              <m:ctrlPr>
                                <a:rPr lang="en-US" i="1">
                                  <a:solidFill>
                                    <a:schemeClr val="tx1"/>
                                  </a:solidFill>
                                  <a:latin typeface="Cambria Math" panose="02040503050406030204" pitchFamily="18" charset="0"/>
                                </a:rPr>
                              </m:ctrlPr>
                            </m:fPr>
                            <m:num>
                              <m:r>
                                <a:rPr lang="en-US" i="1">
                                  <a:solidFill>
                                    <a:schemeClr val="tx1"/>
                                  </a:solidFill>
                                  <a:latin typeface="Cambria Math" panose="02040503050406030204" pitchFamily="18" charset="0"/>
                                </a:rPr>
                                <m:t>1</m:t>
                              </m:r>
                            </m:num>
                            <m:den>
                              <m:r>
                                <a:rPr lang="en-US" i="1">
                                  <a:solidFill>
                                    <a:schemeClr val="tx1"/>
                                  </a:solidFill>
                                  <a:latin typeface="Cambria Math" panose="02040503050406030204" pitchFamily="18" charset="0"/>
                                  <a:ea typeface="Cambria Math" panose="02040503050406030204" pitchFamily="18" charset="0"/>
                                </a:rPr>
                                <m:t>𝜓</m:t>
                              </m:r>
                            </m:den>
                          </m:f>
                          <m:r>
                            <a:rPr lang="en-US" i="1">
                              <a:solidFill>
                                <a:schemeClr val="tx1"/>
                              </a:solidFill>
                              <a:latin typeface="Cambria Math" panose="02040503050406030204" pitchFamily="18" charset="0"/>
                              <a:ea typeface="Cambria Math" panose="02040503050406030204" pitchFamily="18" charset="0"/>
                            </a:rPr>
                            <m:t>−</m:t>
                          </m:r>
                          <m:f>
                            <m:fPr>
                              <m:ctrlPr>
                                <a:rPr lang="en-US" i="1">
                                  <a:solidFill>
                                    <a:schemeClr val="tx1"/>
                                  </a:solidFill>
                                  <a:latin typeface="Cambria Math" panose="02040503050406030204" pitchFamily="18" charset="0"/>
                                  <a:ea typeface="Cambria Math" panose="02040503050406030204" pitchFamily="18" charset="0"/>
                                </a:rPr>
                              </m:ctrlPr>
                            </m:fPr>
                            <m:num>
                              <m:r>
                                <a:rPr lang="en-US" i="1">
                                  <a:solidFill>
                                    <a:schemeClr val="tx1"/>
                                  </a:solidFill>
                                  <a:latin typeface="Cambria Math" panose="02040503050406030204" pitchFamily="18" charset="0"/>
                                  <a:ea typeface="Cambria Math" panose="02040503050406030204" pitchFamily="18" charset="0"/>
                                </a:rPr>
                                <m:t>1</m:t>
                              </m:r>
                            </m:num>
                            <m:den>
                              <m:r>
                                <a:rPr lang="en-US" i="1">
                                  <a:solidFill>
                                    <a:schemeClr val="tx1"/>
                                  </a:solidFill>
                                  <a:latin typeface="Cambria Math" panose="02040503050406030204" pitchFamily="18" charset="0"/>
                                  <a:ea typeface="Cambria Math" panose="02040503050406030204" pitchFamily="18" charset="0"/>
                                </a:rPr>
                                <m:t>𝑝</m:t>
                              </m:r>
                            </m:den>
                          </m:f>
                        </m:num>
                        <m:den>
                          <m:r>
                            <a:rPr lang="en-US" b="0" i="1" smtClean="0">
                              <a:solidFill>
                                <a:schemeClr val="tx1"/>
                              </a:solidFill>
                              <a:latin typeface="Cambria Math" panose="02040503050406030204" pitchFamily="18" charset="0"/>
                            </a:rPr>
                            <m:t>1−</m:t>
                          </m:r>
                          <m:f>
                            <m:fPr>
                              <m:ctrlPr>
                                <a:rPr lang="en-US" b="0" i="1" smtClean="0">
                                  <a:solidFill>
                                    <a:schemeClr val="tx1"/>
                                  </a:solidFill>
                                  <a:latin typeface="Cambria Math" panose="02040503050406030204" pitchFamily="18" charset="0"/>
                                </a:rPr>
                              </m:ctrlPr>
                            </m:fPr>
                            <m:num>
                              <m:r>
                                <a:rPr lang="en-US" b="0" i="1" smtClean="0">
                                  <a:solidFill>
                                    <a:schemeClr val="tx1"/>
                                  </a:solidFill>
                                  <a:latin typeface="Cambria Math" panose="02040503050406030204" pitchFamily="18" charset="0"/>
                                </a:rPr>
                                <m:t>1</m:t>
                              </m:r>
                            </m:num>
                            <m:den>
                              <m:r>
                                <a:rPr lang="en-US" b="0" i="1" smtClean="0">
                                  <a:solidFill>
                                    <a:schemeClr val="tx1"/>
                                  </a:solidFill>
                                  <a:latin typeface="Cambria Math" panose="02040503050406030204" pitchFamily="18" charset="0"/>
                                </a:rPr>
                                <m:t>𝑝</m:t>
                              </m:r>
                            </m:den>
                          </m:f>
                        </m:den>
                      </m:f>
                    </m:oMath>
                  </m:oMathPara>
                </a14:m>
                <a:endParaRPr lang="en-US" i="1" dirty="0">
                  <a:solidFill>
                    <a:schemeClr val="accent1"/>
                  </a:solidFill>
                </a:endParaRPr>
              </a:p>
              <a:p>
                <a:pPr marL="0" indent="0">
                  <a:buNone/>
                </a:pPr>
                <a:endParaRPr lang="en-US" dirty="0">
                  <a:solidFill>
                    <a:schemeClr val="accent1"/>
                  </a:solidFill>
                </a:endParaRPr>
              </a:p>
              <a:p>
                <a:pPr marL="0" indent="0">
                  <a:buNone/>
                </a:pPr>
                <a:endParaRPr lang="en-US" b="1" i="1" u="sng" dirty="0">
                  <a:solidFill>
                    <a:srgbClr val="FF0000"/>
                  </a:solidFill>
                </a:endParaRPr>
              </a:p>
            </p:txBody>
          </p:sp>
        </mc:Choice>
        <mc:Fallback xmlns="">
          <p:sp>
            <p:nvSpPr>
              <p:cNvPr id="3" name="Content Placeholder 2">
                <a:extLst>
                  <a:ext uri="{FF2B5EF4-FFF2-40B4-BE49-F238E27FC236}">
                    <a16:creationId xmlns:a16="http://schemas.microsoft.com/office/drawing/2014/main" id="{B8D32ED5-7A93-4454-88B3-7B912D4F6095}"/>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spTree>
    <p:extLst>
      <p:ext uri="{BB962C8B-B14F-4D97-AF65-F5344CB8AC3E}">
        <p14:creationId xmlns:p14="http://schemas.microsoft.com/office/powerpoint/2010/main" val="299678495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A5748F-EE13-4D1D-955B-DD0C02F88023}"/>
              </a:ext>
            </a:extLst>
          </p:cNvPr>
          <p:cNvSpPr>
            <a:spLocks noGrp="1"/>
          </p:cNvSpPr>
          <p:nvPr>
            <p:ph type="title"/>
          </p:nvPr>
        </p:nvSpPr>
        <p:spPr/>
        <p:txBody>
          <a:bodyPr/>
          <a:lstStyle/>
          <a:p>
            <a:r>
              <a:rPr lang="en-US" dirty="0">
                <a:solidFill>
                  <a:schemeClr val="accent1"/>
                </a:solidFill>
              </a:rPr>
              <a:t>Performance Analysis: Karp-Flatt Metric</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8D32ED5-7A93-4454-88B3-7B912D4F6095}"/>
                  </a:ext>
                </a:extLst>
              </p:cNvPr>
              <p:cNvSpPr>
                <a:spLocks noGrp="1"/>
              </p:cNvSpPr>
              <p:nvPr>
                <p:ph idx="1"/>
              </p:nvPr>
            </p:nvSpPr>
            <p:spPr/>
            <p:txBody>
              <a:bodyPr>
                <a:normAutofit/>
              </a:bodyPr>
              <a:lstStyle/>
              <a:p>
                <a:pPr marL="0" indent="0">
                  <a:buNone/>
                </a:pPr>
                <a:r>
                  <a:rPr lang="en-US" b="1" i="1" u="sng" dirty="0">
                    <a:solidFill>
                      <a:srgbClr val="FF0000"/>
                    </a:solidFill>
                  </a:rPr>
                  <a:t>The Karp-Flatt Metric</a:t>
                </a:r>
              </a:p>
              <a:p>
                <a:pPr marL="0" indent="0">
                  <a:buNone/>
                </a:pPr>
                <a:r>
                  <a:rPr lang="en-US" dirty="0">
                    <a:solidFill>
                      <a:schemeClr val="accent1"/>
                    </a:solidFill>
                  </a:rPr>
                  <a:t>Given a parallel computation exhibiting speedup </a:t>
                </a:r>
                <a14:m>
                  <m:oMath xmlns:m="http://schemas.openxmlformats.org/officeDocument/2006/math">
                    <m:r>
                      <m:rPr>
                        <m:sty m:val="p"/>
                      </m:rPr>
                      <a:rPr lang="el-GR" i="1" smtClean="0">
                        <a:latin typeface="Cambria Math" panose="02040503050406030204" pitchFamily="18" charset="0"/>
                        <a:ea typeface="Cambria Math" panose="02040503050406030204" pitchFamily="18" charset="0"/>
                      </a:rPr>
                      <m:t>ψ</m:t>
                    </m:r>
                  </m:oMath>
                </a14:m>
                <a:r>
                  <a:rPr lang="en-US" dirty="0">
                    <a:solidFill>
                      <a:schemeClr val="accent1"/>
                    </a:solidFill>
                  </a:rPr>
                  <a:t> on </a:t>
                </a:r>
                <a14:m>
                  <m:oMath xmlns:m="http://schemas.openxmlformats.org/officeDocument/2006/math">
                    <m:r>
                      <a:rPr lang="en-US" b="0" i="1" smtClean="0">
                        <a:solidFill>
                          <a:schemeClr val="tx1"/>
                        </a:solidFill>
                        <a:latin typeface="Cambria Math" panose="02040503050406030204" pitchFamily="18" charset="0"/>
                      </a:rPr>
                      <m:t>𝑝</m:t>
                    </m:r>
                  </m:oMath>
                </a14:m>
                <a:r>
                  <a:rPr lang="en-US" dirty="0">
                    <a:solidFill>
                      <a:schemeClr val="accent1"/>
                    </a:solidFill>
                  </a:rPr>
                  <a:t> processors, where </a:t>
                </a:r>
                <a14:m>
                  <m:oMath xmlns:m="http://schemas.openxmlformats.org/officeDocument/2006/math">
                    <m:r>
                      <a:rPr lang="en-US" i="1">
                        <a:latin typeface="Cambria Math" panose="02040503050406030204" pitchFamily="18" charset="0"/>
                      </a:rPr>
                      <m:t>𝑝</m:t>
                    </m:r>
                    <m:r>
                      <a:rPr lang="en-US" b="0" i="0" smtClean="0">
                        <a:latin typeface="Cambria Math" panose="02040503050406030204" pitchFamily="18" charset="0"/>
                      </a:rPr>
                      <m:t>&gt;1</m:t>
                    </m:r>
                  </m:oMath>
                </a14:m>
                <a:r>
                  <a:rPr lang="en-US" dirty="0">
                    <a:solidFill>
                      <a:schemeClr val="accent1"/>
                    </a:solidFill>
                  </a:rPr>
                  <a:t>, the experimentally determined serial fraction </a:t>
                </a:r>
                <a14:m>
                  <m:oMath xmlns:m="http://schemas.openxmlformats.org/officeDocument/2006/math">
                    <m:r>
                      <a:rPr lang="en-US" i="1">
                        <a:latin typeface="Cambria Math" panose="02040503050406030204" pitchFamily="18" charset="0"/>
                      </a:rPr>
                      <m:t>𝑒</m:t>
                    </m:r>
                  </m:oMath>
                </a14:m>
                <a:r>
                  <a:rPr lang="en-US" dirty="0">
                    <a:solidFill>
                      <a:schemeClr val="accent1"/>
                    </a:solidFill>
                  </a:rPr>
                  <a:t> is defined as </a:t>
                </a:r>
              </a:p>
              <a:p>
                <a:pPr marL="0" indent="0">
                  <a:buNone/>
                </a:pP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𝑒</m:t>
                      </m:r>
                      <m:r>
                        <a:rPr lang="en-US" b="0" i="1" smtClean="0">
                          <a:solidFill>
                            <a:schemeClr val="tx1"/>
                          </a:solidFill>
                          <a:latin typeface="Cambria Math" panose="02040503050406030204" pitchFamily="18" charset="0"/>
                        </a:rPr>
                        <m:t>=</m:t>
                      </m:r>
                      <m:f>
                        <m:fPr>
                          <m:ctrlPr>
                            <a:rPr lang="en-US" b="0" i="1" smtClean="0">
                              <a:solidFill>
                                <a:schemeClr val="tx1"/>
                              </a:solidFill>
                              <a:latin typeface="Cambria Math" panose="02040503050406030204" pitchFamily="18" charset="0"/>
                            </a:rPr>
                          </m:ctrlPr>
                        </m:fPr>
                        <m:num>
                          <m:f>
                            <m:fPr>
                              <m:ctrlPr>
                                <a:rPr lang="en-US" i="1">
                                  <a:solidFill>
                                    <a:schemeClr val="tx1"/>
                                  </a:solidFill>
                                  <a:latin typeface="Cambria Math" panose="02040503050406030204" pitchFamily="18" charset="0"/>
                                </a:rPr>
                              </m:ctrlPr>
                            </m:fPr>
                            <m:num>
                              <m:r>
                                <a:rPr lang="en-US" i="1">
                                  <a:solidFill>
                                    <a:schemeClr val="tx1"/>
                                  </a:solidFill>
                                  <a:latin typeface="Cambria Math" panose="02040503050406030204" pitchFamily="18" charset="0"/>
                                </a:rPr>
                                <m:t>1</m:t>
                              </m:r>
                            </m:num>
                            <m:den>
                              <m:r>
                                <a:rPr lang="en-US" i="1">
                                  <a:solidFill>
                                    <a:schemeClr val="tx1"/>
                                  </a:solidFill>
                                  <a:latin typeface="Cambria Math" panose="02040503050406030204" pitchFamily="18" charset="0"/>
                                  <a:ea typeface="Cambria Math" panose="02040503050406030204" pitchFamily="18" charset="0"/>
                                </a:rPr>
                                <m:t>𝜓</m:t>
                              </m:r>
                            </m:den>
                          </m:f>
                          <m:r>
                            <a:rPr lang="en-US" i="1">
                              <a:solidFill>
                                <a:schemeClr val="tx1"/>
                              </a:solidFill>
                              <a:latin typeface="Cambria Math" panose="02040503050406030204" pitchFamily="18" charset="0"/>
                              <a:ea typeface="Cambria Math" panose="02040503050406030204" pitchFamily="18" charset="0"/>
                            </a:rPr>
                            <m:t>−</m:t>
                          </m:r>
                          <m:f>
                            <m:fPr>
                              <m:ctrlPr>
                                <a:rPr lang="en-US" i="1">
                                  <a:solidFill>
                                    <a:schemeClr val="tx1"/>
                                  </a:solidFill>
                                  <a:latin typeface="Cambria Math" panose="02040503050406030204" pitchFamily="18" charset="0"/>
                                  <a:ea typeface="Cambria Math" panose="02040503050406030204" pitchFamily="18" charset="0"/>
                                </a:rPr>
                              </m:ctrlPr>
                            </m:fPr>
                            <m:num>
                              <m:r>
                                <a:rPr lang="en-US" i="1">
                                  <a:solidFill>
                                    <a:schemeClr val="tx1"/>
                                  </a:solidFill>
                                  <a:latin typeface="Cambria Math" panose="02040503050406030204" pitchFamily="18" charset="0"/>
                                  <a:ea typeface="Cambria Math" panose="02040503050406030204" pitchFamily="18" charset="0"/>
                                </a:rPr>
                                <m:t>1</m:t>
                              </m:r>
                            </m:num>
                            <m:den>
                              <m:r>
                                <a:rPr lang="en-US" i="1">
                                  <a:solidFill>
                                    <a:schemeClr val="tx1"/>
                                  </a:solidFill>
                                  <a:latin typeface="Cambria Math" panose="02040503050406030204" pitchFamily="18" charset="0"/>
                                  <a:ea typeface="Cambria Math" panose="02040503050406030204" pitchFamily="18" charset="0"/>
                                </a:rPr>
                                <m:t>𝑝</m:t>
                              </m:r>
                            </m:den>
                          </m:f>
                        </m:num>
                        <m:den>
                          <m:r>
                            <a:rPr lang="en-US" b="0" i="1" smtClean="0">
                              <a:solidFill>
                                <a:schemeClr val="tx1"/>
                              </a:solidFill>
                              <a:latin typeface="Cambria Math" panose="02040503050406030204" pitchFamily="18" charset="0"/>
                            </a:rPr>
                            <m:t>1−</m:t>
                          </m:r>
                          <m:f>
                            <m:fPr>
                              <m:ctrlPr>
                                <a:rPr lang="en-US" b="0" i="1" smtClean="0">
                                  <a:solidFill>
                                    <a:schemeClr val="tx1"/>
                                  </a:solidFill>
                                  <a:latin typeface="Cambria Math" panose="02040503050406030204" pitchFamily="18" charset="0"/>
                                </a:rPr>
                              </m:ctrlPr>
                            </m:fPr>
                            <m:num>
                              <m:r>
                                <a:rPr lang="en-US" b="0" i="1" smtClean="0">
                                  <a:solidFill>
                                    <a:schemeClr val="tx1"/>
                                  </a:solidFill>
                                  <a:latin typeface="Cambria Math" panose="02040503050406030204" pitchFamily="18" charset="0"/>
                                </a:rPr>
                                <m:t>1</m:t>
                              </m:r>
                            </m:num>
                            <m:den>
                              <m:r>
                                <a:rPr lang="en-US" b="0" i="1" smtClean="0">
                                  <a:solidFill>
                                    <a:schemeClr val="tx1"/>
                                  </a:solidFill>
                                  <a:latin typeface="Cambria Math" panose="02040503050406030204" pitchFamily="18" charset="0"/>
                                </a:rPr>
                                <m:t>𝑝</m:t>
                              </m:r>
                            </m:den>
                          </m:f>
                        </m:den>
                      </m:f>
                    </m:oMath>
                  </m:oMathPara>
                </a14:m>
                <a:endParaRPr lang="en-US" dirty="0">
                  <a:solidFill>
                    <a:schemeClr val="accent1"/>
                  </a:solidFill>
                </a:endParaRPr>
              </a:p>
            </p:txBody>
          </p:sp>
        </mc:Choice>
        <mc:Fallback xmlns="">
          <p:sp>
            <p:nvSpPr>
              <p:cNvPr id="3" name="Content Placeholder 2">
                <a:extLst>
                  <a:ext uri="{FF2B5EF4-FFF2-40B4-BE49-F238E27FC236}">
                    <a16:creationId xmlns:a16="http://schemas.microsoft.com/office/drawing/2014/main" id="{B8D32ED5-7A93-4454-88B3-7B912D4F6095}"/>
                  </a:ext>
                </a:extLst>
              </p:cNvPr>
              <p:cNvSpPr>
                <a:spLocks noGrp="1" noRot="1" noChangeAspect="1" noMove="1" noResize="1" noEditPoints="1" noAdjustHandles="1" noChangeArrowheads="1" noChangeShapeType="1" noTextEdit="1"/>
              </p:cNvSpPr>
              <p:nvPr>
                <p:ph idx="1"/>
              </p:nvPr>
            </p:nvSpPr>
            <p:spPr>
              <a:blipFill>
                <a:blip r:embed="rId2"/>
                <a:stretch>
                  <a:fillRect l="-1217" t="-2241" r="-1739"/>
                </a:stretch>
              </a:blipFill>
            </p:spPr>
            <p:txBody>
              <a:bodyPr/>
              <a:lstStyle/>
              <a:p>
                <a:r>
                  <a:rPr lang="en-US">
                    <a:noFill/>
                  </a:rPr>
                  <a:t> </a:t>
                </a:r>
              </a:p>
            </p:txBody>
          </p:sp>
        </mc:Fallback>
      </mc:AlternateContent>
    </p:spTree>
    <p:extLst>
      <p:ext uri="{BB962C8B-B14F-4D97-AF65-F5344CB8AC3E}">
        <p14:creationId xmlns:p14="http://schemas.microsoft.com/office/powerpoint/2010/main" val="81691315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CFE81D-8BAC-4FD9-BE63-554BA41AD0EF}"/>
              </a:ext>
            </a:extLst>
          </p:cNvPr>
          <p:cNvSpPr>
            <a:spLocks noGrp="1"/>
          </p:cNvSpPr>
          <p:nvPr>
            <p:ph type="title"/>
          </p:nvPr>
        </p:nvSpPr>
        <p:spPr/>
        <p:txBody>
          <a:bodyPr/>
          <a:lstStyle/>
          <a:p>
            <a:r>
              <a:rPr lang="en-US" dirty="0">
                <a:solidFill>
                  <a:schemeClr val="accent1"/>
                </a:solidFill>
              </a:rPr>
              <a:t>Performance Analysis: Karp-Flatt Metric</a:t>
            </a:r>
            <a:endParaRPr lang="en-US" dirty="0"/>
          </a:p>
        </p:txBody>
      </p:sp>
      <p:sp>
        <p:nvSpPr>
          <p:cNvPr id="3" name="Content Placeholder 2">
            <a:extLst>
              <a:ext uri="{FF2B5EF4-FFF2-40B4-BE49-F238E27FC236}">
                <a16:creationId xmlns:a16="http://schemas.microsoft.com/office/drawing/2014/main" id="{1D1D3857-A558-4BC7-8A59-2C3DB9F09668}"/>
              </a:ext>
            </a:extLst>
          </p:cNvPr>
          <p:cNvSpPr>
            <a:spLocks noGrp="1"/>
          </p:cNvSpPr>
          <p:nvPr>
            <p:ph idx="1"/>
          </p:nvPr>
        </p:nvSpPr>
        <p:spPr/>
        <p:txBody>
          <a:bodyPr>
            <a:normAutofit fontScale="92500"/>
          </a:bodyPr>
          <a:lstStyle/>
          <a:p>
            <a:pPr marL="0" indent="0">
              <a:buNone/>
            </a:pPr>
            <a:r>
              <a:rPr lang="en-US" dirty="0">
                <a:solidFill>
                  <a:schemeClr val="accent1"/>
                </a:solidFill>
              </a:rPr>
              <a:t>The experimentally determined serial fraction is a useful metric for </a:t>
            </a:r>
            <a:r>
              <a:rPr lang="en-US" b="1" i="1" dirty="0">
                <a:solidFill>
                  <a:srgbClr val="FF0000"/>
                </a:solidFill>
              </a:rPr>
              <a:t>two </a:t>
            </a:r>
            <a:r>
              <a:rPr lang="en-US" dirty="0">
                <a:solidFill>
                  <a:schemeClr val="accent1"/>
                </a:solidFill>
              </a:rPr>
              <a:t>reasons.</a:t>
            </a:r>
          </a:p>
          <a:p>
            <a:pPr lvl="1"/>
            <a:r>
              <a:rPr lang="en-US" dirty="0">
                <a:solidFill>
                  <a:schemeClr val="accent1"/>
                </a:solidFill>
              </a:rPr>
              <a:t>It takes into account parallel overhead that Amdahl’s law and Gustafson's law ignore </a:t>
            </a:r>
          </a:p>
          <a:p>
            <a:pPr lvl="1"/>
            <a:r>
              <a:rPr lang="en-US" dirty="0">
                <a:solidFill>
                  <a:schemeClr val="accent1"/>
                </a:solidFill>
              </a:rPr>
              <a:t>It can help us detect other sources of overhead or inefficiency that are ignored in our simple model of parallel execution time.</a:t>
            </a:r>
          </a:p>
          <a:p>
            <a:pPr marL="0" indent="0">
              <a:buNone/>
            </a:pPr>
            <a:r>
              <a:rPr lang="en-US" dirty="0">
                <a:solidFill>
                  <a:schemeClr val="accent1"/>
                </a:solidFill>
              </a:rPr>
              <a:t>For a problem of fixed size, the efficiency of a parallel computation typically decreases as the number of processors increases.</a:t>
            </a:r>
          </a:p>
          <a:p>
            <a:pPr marL="0" indent="0">
              <a:buNone/>
            </a:pPr>
            <a:r>
              <a:rPr lang="en-US" dirty="0">
                <a:solidFill>
                  <a:schemeClr val="accent1"/>
                </a:solidFill>
              </a:rPr>
              <a:t>By using  the </a:t>
            </a:r>
            <a:r>
              <a:rPr lang="en-US" b="1" i="1" dirty="0">
                <a:solidFill>
                  <a:srgbClr val="FF0000"/>
                </a:solidFill>
              </a:rPr>
              <a:t>experimentally determined serial fraction</a:t>
            </a:r>
            <a:r>
              <a:rPr lang="en-US" dirty="0">
                <a:solidFill>
                  <a:schemeClr val="accent1"/>
                </a:solidFill>
              </a:rPr>
              <a:t>, we can determine whether this inefficiency decrease is due to </a:t>
            </a:r>
          </a:p>
          <a:p>
            <a:pPr marL="971550" lvl="1" indent="-514350">
              <a:buFont typeface="+mj-lt"/>
              <a:buAutoNum type="arabicPeriod"/>
            </a:pPr>
            <a:r>
              <a:rPr lang="en-US" dirty="0">
                <a:solidFill>
                  <a:schemeClr val="accent1"/>
                </a:solidFill>
              </a:rPr>
              <a:t>Limited opportunities for parallelism </a:t>
            </a:r>
          </a:p>
          <a:p>
            <a:pPr marL="971550" lvl="1" indent="-514350">
              <a:buFont typeface="+mj-lt"/>
              <a:buAutoNum type="arabicPeriod"/>
            </a:pPr>
            <a:r>
              <a:rPr lang="en-US" dirty="0">
                <a:solidFill>
                  <a:schemeClr val="accent1"/>
                </a:solidFill>
              </a:rPr>
              <a:t>Increases in algorithmic or architecture overhead</a:t>
            </a:r>
          </a:p>
          <a:p>
            <a:pPr marL="971550" lvl="1" indent="-514350">
              <a:buFont typeface="+mj-lt"/>
              <a:buAutoNum type="arabicPeriod"/>
            </a:pPr>
            <a:endParaRPr lang="en-US" dirty="0">
              <a:solidFill>
                <a:schemeClr val="accent1"/>
              </a:solidFill>
            </a:endParaRPr>
          </a:p>
        </p:txBody>
      </p:sp>
    </p:spTree>
    <p:extLst>
      <p:ext uri="{BB962C8B-B14F-4D97-AF65-F5344CB8AC3E}">
        <p14:creationId xmlns:p14="http://schemas.microsoft.com/office/powerpoint/2010/main" val="245424079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CFE81D-8BAC-4FD9-BE63-554BA41AD0EF}"/>
              </a:ext>
            </a:extLst>
          </p:cNvPr>
          <p:cNvSpPr>
            <a:spLocks noGrp="1"/>
          </p:cNvSpPr>
          <p:nvPr>
            <p:ph type="title"/>
          </p:nvPr>
        </p:nvSpPr>
        <p:spPr/>
        <p:txBody>
          <a:bodyPr/>
          <a:lstStyle/>
          <a:p>
            <a:r>
              <a:rPr lang="en-US" dirty="0">
                <a:solidFill>
                  <a:schemeClr val="accent1"/>
                </a:solidFill>
              </a:rPr>
              <a:t>Performance Analysis: Karp-Flatt Metric</a:t>
            </a:r>
            <a:endParaRPr lang="en-US" dirty="0"/>
          </a:p>
        </p:txBody>
      </p:sp>
      <p:pic>
        <p:nvPicPr>
          <p:cNvPr id="5" name="Content Placeholder 4">
            <a:extLst>
              <a:ext uri="{FF2B5EF4-FFF2-40B4-BE49-F238E27FC236}">
                <a16:creationId xmlns:a16="http://schemas.microsoft.com/office/drawing/2014/main" id="{D966AA9D-9E5D-4FD2-83EA-CD8D82C8CD2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52479" y="2365771"/>
            <a:ext cx="8363071" cy="1629569"/>
          </a:xfrm>
        </p:spPr>
      </p:pic>
      <p:sp>
        <p:nvSpPr>
          <p:cNvPr id="6" name="TextBox 5">
            <a:extLst>
              <a:ext uri="{FF2B5EF4-FFF2-40B4-BE49-F238E27FC236}">
                <a16:creationId xmlns:a16="http://schemas.microsoft.com/office/drawing/2014/main" id="{06AF7505-4FA0-4F75-BA4A-9CEC376B1AA6}"/>
              </a:ext>
            </a:extLst>
          </p:cNvPr>
          <p:cNvSpPr txBox="1"/>
          <p:nvPr/>
        </p:nvSpPr>
        <p:spPr>
          <a:xfrm>
            <a:off x="1638300" y="4105275"/>
            <a:ext cx="8886825" cy="1569660"/>
          </a:xfrm>
          <a:prstGeom prst="rect">
            <a:avLst/>
          </a:prstGeom>
          <a:noFill/>
        </p:spPr>
        <p:txBody>
          <a:bodyPr wrap="square" rtlCol="0">
            <a:spAutoFit/>
          </a:bodyPr>
          <a:lstStyle/>
          <a:p>
            <a:r>
              <a:rPr lang="en-US" sz="2400" dirty="0">
                <a:solidFill>
                  <a:schemeClr val="accent1"/>
                </a:solidFill>
              </a:rPr>
              <a:t>Since </a:t>
            </a:r>
            <a:r>
              <a:rPr lang="en-US" sz="2400" b="1" i="1" dirty="0">
                <a:solidFill>
                  <a:srgbClr val="FF0000"/>
                </a:solidFill>
              </a:rPr>
              <a:t>experimentally determined serial fraction </a:t>
            </a:r>
            <a:r>
              <a:rPr lang="en-US" sz="2400" dirty="0">
                <a:solidFill>
                  <a:schemeClr val="accent1"/>
                </a:solidFill>
              </a:rPr>
              <a:t>is not increasing with the number of processors, the primary reason for the poor speedup is the limited opportunity for parallelism, that is, the large fraction of the computation that is inherently sequential.</a:t>
            </a:r>
          </a:p>
        </p:txBody>
      </p:sp>
    </p:spTree>
    <p:extLst>
      <p:ext uri="{BB962C8B-B14F-4D97-AF65-F5344CB8AC3E}">
        <p14:creationId xmlns:p14="http://schemas.microsoft.com/office/powerpoint/2010/main" val="216935276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CFE81D-8BAC-4FD9-BE63-554BA41AD0EF}"/>
              </a:ext>
            </a:extLst>
          </p:cNvPr>
          <p:cNvSpPr>
            <a:spLocks noGrp="1"/>
          </p:cNvSpPr>
          <p:nvPr>
            <p:ph type="title"/>
          </p:nvPr>
        </p:nvSpPr>
        <p:spPr/>
        <p:txBody>
          <a:bodyPr/>
          <a:lstStyle/>
          <a:p>
            <a:r>
              <a:rPr lang="en-US" dirty="0">
                <a:solidFill>
                  <a:schemeClr val="accent1"/>
                </a:solidFill>
              </a:rPr>
              <a:t>Performance Analysis: Karp-Flatt Metric</a:t>
            </a:r>
            <a:endParaRPr lang="en-US" dirty="0"/>
          </a:p>
        </p:txBody>
      </p:sp>
      <p:sp>
        <p:nvSpPr>
          <p:cNvPr id="6" name="TextBox 5">
            <a:extLst>
              <a:ext uri="{FF2B5EF4-FFF2-40B4-BE49-F238E27FC236}">
                <a16:creationId xmlns:a16="http://schemas.microsoft.com/office/drawing/2014/main" id="{06AF7505-4FA0-4F75-BA4A-9CEC376B1AA6}"/>
              </a:ext>
            </a:extLst>
          </p:cNvPr>
          <p:cNvSpPr txBox="1"/>
          <p:nvPr/>
        </p:nvSpPr>
        <p:spPr>
          <a:xfrm>
            <a:off x="1638300" y="4105275"/>
            <a:ext cx="8886825" cy="1200329"/>
          </a:xfrm>
          <a:prstGeom prst="rect">
            <a:avLst/>
          </a:prstGeom>
          <a:noFill/>
        </p:spPr>
        <p:txBody>
          <a:bodyPr wrap="square" rtlCol="0">
            <a:spAutoFit/>
          </a:bodyPr>
          <a:lstStyle/>
          <a:p>
            <a:r>
              <a:rPr lang="en-US" sz="2400" dirty="0">
                <a:solidFill>
                  <a:schemeClr val="accent1"/>
                </a:solidFill>
              </a:rPr>
              <a:t>Since </a:t>
            </a:r>
            <a:r>
              <a:rPr lang="en-US" sz="2400" b="1" i="1" dirty="0">
                <a:solidFill>
                  <a:srgbClr val="FF0000"/>
                </a:solidFill>
              </a:rPr>
              <a:t>experimentally determined serial fraction </a:t>
            </a:r>
            <a:r>
              <a:rPr lang="en-US" sz="2400" dirty="0">
                <a:solidFill>
                  <a:schemeClr val="accent1"/>
                </a:solidFill>
              </a:rPr>
              <a:t>is steadily increasing with the number of processors, the primary reason for the poor speedup is parallel overhead.</a:t>
            </a:r>
          </a:p>
        </p:txBody>
      </p:sp>
      <p:pic>
        <p:nvPicPr>
          <p:cNvPr id="8" name="Content Placeholder 7">
            <a:extLst>
              <a:ext uri="{FF2B5EF4-FFF2-40B4-BE49-F238E27FC236}">
                <a16:creationId xmlns:a16="http://schemas.microsoft.com/office/drawing/2014/main" id="{7F6EC5DE-2794-4F5A-A820-084D0F43BE4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83563" y="2105025"/>
            <a:ext cx="9224873" cy="1685925"/>
          </a:xfrm>
        </p:spPr>
      </p:pic>
    </p:spTree>
    <p:extLst>
      <p:ext uri="{BB962C8B-B14F-4D97-AF65-F5344CB8AC3E}">
        <p14:creationId xmlns:p14="http://schemas.microsoft.com/office/powerpoint/2010/main" val="33739276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59E93D-EA9D-44E3-8156-A0AE5523C5EA}"/>
              </a:ext>
            </a:extLst>
          </p:cNvPr>
          <p:cNvSpPr>
            <a:spLocks noGrp="1"/>
          </p:cNvSpPr>
          <p:nvPr>
            <p:ph type="title"/>
          </p:nvPr>
        </p:nvSpPr>
        <p:spPr/>
        <p:txBody>
          <a:bodyPr/>
          <a:lstStyle/>
          <a:p>
            <a:r>
              <a:rPr lang="en-US" dirty="0">
                <a:solidFill>
                  <a:schemeClr val="accent1"/>
                </a:solidFill>
              </a:rPr>
              <a:t>Performance Analysis: Isoefficiency</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B7829AD-E854-409F-882F-F9C3E7AD8CE2}"/>
                  </a:ext>
                </a:extLst>
              </p:cNvPr>
              <p:cNvSpPr>
                <a:spLocks noGrp="1"/>
              </p:cNvSpPr>
              <p:nvPr>
                <p:ph idx="1"/>
              </p:nvPr>
            </p:nvSpPr>
            <p:spPr/>
            <p:txBody>
              <a:bodyPr>
                <a:normAutofit lnSpcReduction="10000"/>
              </a:bodyPr>
              <a:lstStyle/>
              <a:p>
                <a:pPr marL="0" indent="0">
                  <a:buNone/>
                </a:pPr>
                <a:r>
                  <a:rPr lang="en-US" b="1" i="1" u="sng" dirty="0">
                    <a:solidFill>
                      <a:srgbClr val="FF0000"/>
                    </a:solidFill>
                  </a:rPr>
                  <a:t>The Isoefficiency Metric</a:t>
                </a:r>
              </a:p>
              <a:p>
                <a:pPr marL="0" indent="0">
                  <a:buNone/>
                </a:pPr>
                <a:r>
                  <a:rPr lang="en-US" dirty="0">
                    <a:solidFill>
                      <a:schemeClr val="accent1"/>
                    </a:solidFill>
                  </a:rPr>
                  <a:t>We shall refer to a </a:t>
                </a:r>
                <a:r>
                  <a:rPr lang="en-US" b="1" i="1" dirty="0">
                    <a:solidFill>
                      <a:srgbClr val="FF0000"/>
                    </a:solidFill>
                  </a:rPr>
                  <a:t>parallel program </a:t>
                </a:r>
                <a:r>
                  <a:rPr lang="en-US" dirty="0">
                    <a:solidFill>
                      <a:schemeClr val="accent1"/>
                    </a:solidFill>
                  </a:rPr>
                  <a:t>executing on a </a:t>
                </a:r>
                <a:r>
                  <a:rPr lang="en-US" b="1" i="1" dirty="0">
                    <a:solidFill>
                      <a:srgbClr val="FF0000"/>
                    </a:solidFill>
                  </a:rPr>
                  <a:t>parallel computer </a:t>
                </a:r>
                <a:r>
                  <a:rPr lang="en-US" dirty="0">
                    <a:solidFill>
                      <a:schemeClr val="accent1"/>
                    </a:solidFill>
                  </a:rPr>
                  <a:t>as a </a:t>
                </a:r>
                <a:r>
                  <a:rPr lang="en-US" b="1" i="1" dirty="0">
                    <a:solidFill>
                      <a:srgbClr val="FF0000"/>
                    </a:solidFill>
                  </a:rPr>
                  <a:t>parallel system</a:t>
                </a:r>
                <a:r>
                  <a:rPr lang="en-US" dirty="0">
                    <a:solidFill>
                      <a:schemeClr val="accent1"/>
                    </a:solidFill>
                  </a:rPr>
                  <a:t>. </a:t>
                </a:r>
              </a:p>
              <a:p>
                <a:pPr lvl="1"/>
                <a:r>
                  <a:rPr lang="en-US" dirty="0">
                    <a:solidFill>
                      <a:schemeClr val="accent1"/>
                    </a:solidFill>
                  </a:rPr>
                  <a:t>The </a:t>
                </a:r>
                <a:r>
                  <a:rPr lang="en-US" b="1" i="1" dirty="0">
                    <a:solidFill>
                      <a:srgbClr val="FF0000"/>
                    </a:solidFill>
                  </a:rPr>
                  <a:t>scalability</a:t>
                </a:r>
                <a:r>
                  <a:rPr lang="en-US" dirty="0">
                    <a:solidFill>
                      <a:schemeClr val="accent1"/>
                    </a:solidFill>
                  </a:rPr>
                  <a:t> of a parallel system is a measure of its ability to increase performance as the number of processors </a:t>
                </a:r>
                <a14:m>
                  <m:oMath xmlns:m="http://schemas.openxmlformats.org/officeDocument/2006/math">
                    <m:r>
                      <a:rPr lang="en-US" i="1" smtClean="0">
                        <a:latin typeface="Cambria Math" panose="02040503050406030204" pitchFamily="18" charset="0"/>
                      </a:rPr>
                      <m:t>𝑝</m:t>
                    </m:r>
                    <m:r>
                      <a:rPr lang="en-US" i="1" smtClean="0">
                        <a:latin typeface="Cambria Math" panose="02040503050406030204" pitchFamily="18" charset="0"/>
                      </a:rPr>
                      <m:t> </m:t>
                    </m:r>
                  </m:oMath>
                </a14:m>
                <a:r>
                  <a:rPr lang="en-US" dirty="0">
                    <a:solidFill>
                      <a:schemeClr val="accent1"/>
                    </a:solidFill>
                  </a:rPr>
                  <a:t>increases.</a:t>
                </a:r>
              </a:p>
              <a:p>
                <a:pPr marL="457200" lvl="1" indent="0">
                  <a:buNone/>
                </a:pPr>
                <a:endParaRPr lang="en-US" dirty="0">
                  <a:solidFill>
                    <a:schemeClr val="accent1"/>
                  </a:solidFill>
                </a:endParaRPr>
              </a:p>
              <a:p>
                <a:pPr marL="0" indent="0">
                  <a:buNone/>
                </a:pPr>
                <a:r>
                  <a:rPr lang="en-US" dirty="0">
                    <a:solidFill>
                      <a:schemeClr val="accent1"/>
                    </a:solidFill>
                  </a:rPr>
                  <a:t>Typically, </a:t>
                </a:r>
                <a:r>
                  <a:rPr lang="en-US" b="1" i="1" dirty="0">
                    <a:solidFill>
                      <a:srgbClr val="FF0000"/>
                    </a:solidFill>
                  </a:rPr>
                  <a:t>speedup</a:t>
                </a:r>
                <a:r>
                  <a:rPr lang="en-US" dirty="0">
                    <a:solidFill>
                      <a:schemeClr val="accent1"/>
                    </a:solidFill>
                  </a:rPr>
                  <a:t> </a:t>
                </a:r>
                <a14:m>
                  <m:oMath xmlns:m="http://schemas.openxmlformats.org/officeDocument/2006/math">
                    <m:r>
                      <a:rPr lang="en-US" i="1" smtClean="0">
                        <a:latin typeface="Cambria Math" panose="02040503050406030204" pitchFamily="18" charset="0"/>
                        <a:ea typeface="Cambria Math" panose="02040503050406030204" pitchFamily="18" charset="0"/>
                      </a:rPr>
                      <m:t>𝜓</m:t>
                    </m:r>
                    <m:r>
                      <a:rPr lang="en-US" i="1" smtClean="0">
                        <a:latin typeface="Cambria Math" panose="02040503050406030204" pitchFamily="18" charset="0"/>
                        <a:ea typeface="Cambria Math" panose="02040503050406030204" pitchFamily="18" charset="0"/>
                      </a:rPr>
                      <m:t> </m:t>
                    </m:r>
                  </m:oMath>
                </a14:m>
                <a:r>
                  <a:rPr lang="en-US" dirty="0">
                    <a:solidFill>
                      <a:schemeClr val="accent1"/>
                    </a:solidFill>
                  </a:rPr>
                  <a:t>and hence </a:t>
                </a:r>
                <a:r>
                  <a:rPr lang="en-US" b="1" i="1" dirty="0">
                    <a:solidFill>
                      <a:srgbClr val="FF0000"/>
                    </a:solidFill>
                  </a:rPr>
                  <a:t>efficiency </a:t>
                </a:r>
                <a14:m>
                  <m:oMath xmlns:m="http://schemas.openxmlformats.org/officeDocument/2006/math">
                    <m:r>
                      <a:rPr lang="en-US" i="1">
                        <a:latin typeface="Cambria Math" panose="02040503050406030204" pitchFamily="18" charset="0"/>
                        <a:ea typeface="Cambria Math" panose="02040503050406030204" pitchFamily="18" charset="0"/>
                      </a:rPr>
                      <m:t>𝜀</m:t>
                    </m:r>
                  </m:oMath>
                </a14:m>
                <a:r>
                  <a:rPr lang="en-US" dirty="0">
                    <a:solidFill>
                      <a:schemeClr val="accent1"/>
                    </a:solidFill>
                  </a:rPr>
                  <a:t> are typically an increasing function of the problem size </a:t>
                </a:r>
                <a14:m>
                  <m:oMath xmlns:m="http://schemas.openxmlformats.org/officeDocument/2006/math">
                    <m:r>
                      <a:rPr lang="en-US" b="0" i="1" smtClean="0">
                        <a:latin typeface="Cambria Math" panose="02040503050406030204" pitchFamily="18" charset="0"/>
                        <a:ea typeface="Cambria Math" panose="02040503050406030204" pitchFamily="18" charset="0"/>
                      </a:rPr>
                      <m:t>𝑛</m:t>
                    </m:r>
                  </m:oMath>
                </a14:m>
                <a:r>
                  <a:rPr lang="en-US" dirty="0">
                    <a:solidFill>
                      <a:schemeClr val="accent1"/>
                    </a:solidFill>
                  </a:rPr>
                  <a:t>, because the communication complexity is usually lower than the computational complexity, i.e., </a:t>
                </a:r>
                <a:r>
                  <a:rPr lang="en-US" b="1" i="1" dirty="0">
                    <a:solidFill>
                      <a:srgbClr val="FF0000"/>
                    </a:solidFill>
                  </a:rPr>
                  <a:t>Amdahl effect</a:t>
                </a:r>
                <a:r>
                  <a:rPr lang="en-US" dirty="0">
                    <a:solidFill>
                      <a:schemeClr val="accent1"/>
                    </a:solidFill>
                  </a:rPr>
                  <a:t>.</a:t>
                </a:r>
              </a:p>
              <a:p>
                <a:pPr lvl="1"/>
                <a:r>
                  <a:rPr lang="en-US" dirty="0">
                    <a:solidFill>
                      <a:schemeClr val="accent1"/>
                    </a:solidFill>
                  </a:rPr>
                  <a:t>In order to maintain the same level of efficiency </a:t>
                </a:r>
                <a14:m>
                  <m:oMath xmlns:m="http://schemas.openxmlformats.org/officeDocument/2006/math">
                    <m:r>
                      <a:rPr lang="en-US" i="1" smtClean="0">
                        <a:latin typeface="Cambria Math" panose="02040503050406030204" pitchFamily="18" charset="0"/>
                        <a:ea typeface="Cambria Math" panose="02040503050406030204" pitchFamily="18" charset="0"/>
                      </a:rPr>
                      <m:t>𝜀</m:t>
                    </m:r>
                  </m:oMath>
                </a14:m>
                <a:r>
                  <a:rPr lang="en-US" dirty="0">
                    <a:solidFill>
                      <a:schemeClr val="accent1"/>
                    </a:solidFill>
                  </a:rPr>
                  <a:t> when the number of processors </a:t>
                </a:r>
                <a14:m>
                  <m:oMath xmlns:m="http://schemas.openxmlformats.org/officeDocument/2006/math">
                    <m:r>
                      <a:rPr lang="en-US" b="0" i="1" smtClean="0">
                        <a:solidFill>
                          <a:schemeClr val="tx1"/>
                        </a:solidFill>
                        <a:latin typeface="Cambria Math" panose="02040503050406030204" pitchFamily="18" charset="0"/>
                      </a:rPr>
                      <m:t>𝑝</m:t>
                    </m:r>
                  </m:oMath>
                </a14:m>
                <a:r>
                  <a:rPr lang="en-US" dirty="0">
                    <a:solidFill>
                      <a:schemeClr val="accent1"/>
                    </a:solidFill>
                  </a:rPr>
                  <a:t> is increased, we can increase the problem size </a:t>
                </a:r>
                <a14:m>
                  <m:oMath xmlns:m="http://schemas.openxmlformats.org/officeDocument/2006/math">
                    <m:r>
                      <a:rPr lang="en-US" i="1">
                        <a:latin typeface="Cambria Math" panose="02040503050406030204" pitchFamily="18" charset="0"/>
                        <a:ea typeface="Cambria Math" panose="02040503050406030204" pitchFamily="18" charset="0"/>
                      </a:rPr>
                      <m:t>𝑛</m:t>
                    </m:r>
                  </m:oMath>
                </a14:m>
                <a:endParaRPr lang="en-US" dirty="0">
                  <a:solidFill>
                    <a:schemeClr val="accent1"/>
                  </a:solidFill>
                </a:endParaRPr>
              </a:p>
            </p:txBody>
          </p:sp>
        </mc:Choice>
        <mc:Fallback xmlns="">
          <p:sp>
            <p:nvSpPr>
              <p:cNvPr id="3" name="Content Placeholder 2">
                <a:extLst>
                  <a:ext uri="{FF2B5EF4-FFF2-40B4-BE49-F238E27FC236}">
                    <a16:creationId xmlns:a16="http://schemas.microsoft.com/office/drawing/2014/main" id="{2B7829AD-E854-409F-882F-F9C3E7AD8CE2}"/>
                  </a:ext>
                </a:extLst>
              </p:cNvPr>
              <p:cNvSpPr>
                <a:spLocks noGrp="1" noRot="1" noChangeAspect="1" noMove="1" noResize="1" noEditPoints="1" noAdjustHandles="1" noChangeArrowheads="1" noChangeShapeType="1" noTextEdit="1"/>
              </p:cNvSpPr>
              <p:nvPr>
                <p:ph idx="1"/>
              </p:nvPr>
            </p:nvSpPr>
            <p:spPr>
              <a:blipFill>
                <a:blip r:embed="rId2"/>
                <a:stretch>
                  <a:fillRect l="-1217" t="-3081" r="-1217"/>
                </a:stretch>
              </a:blipFill>
            </p:spPr>
            <p:txBody>
              <a:bodyPr/>
              <a:lstStyle/>
              <a:p>
                <a:r>
                  <a:rPr lang="en-US">
                    <a:noFill/>
                  </a:rPr>
                  <a:t> </a:t>
                </a:r>
              </a:p>
            </p:txBody>
          </p:sp>
        </mc:Fallback>
      </mc:AlternateContent>
    </p:spTree>
    <p:extLst>
      <p:ext uri="{BB962C8B-B14F-4D97-AF65-F5344CB8AC3E}">
        <p14:creationId xmlns:p14="http://schemas.microsoft.com/office/powerpoint/2010/main" val="58634064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59E93D-EA9D-44E3-8156-A0AE5523C5EA}"/>
              </a:ext>
            </a:extLst>
          </p:cNvPr>
          <p:cNvSpPr>
            <a:spLocks noGrp="1"/>
          </p:cNvSpPr>
          <p:nvPr>
            <p:ph type="title"/>
          </p:nvPr>
        </p:nvSpPr>
        <p:spPr/>
        <p:txBody>
          <a:bodyPr/>
          <a:lstStyle/>
          <a:p>
            <a:r>
              <a:rPr lang="en-US" dirty="0">
                <a:solidFill>
                  <a:schemeClr val="accent1"/>
                </a:solidFill>
              </a:rPr>
              <a:t>Performance Analysis: Isoefficiency</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B7829AD-E854-409F-882F-F9C3E7AD8CE2}"/>
                  </a:ext>
                </a:extLst>
              </p:cNvPr>
              <p:cNvSpPr>
                <a:spLocks noGrp="1"/>
              </p:cNvSpPr>
              <p:nvPr>
                <p:ph idx="1"/>
              </p:nvPr>
            </p:nvSpPr>
            <p:spPr/>
            <p:txBody>
              <a:bodyPr>
                <a:normAutofit fontScale="92500"/>
              </a:bodyPr>
              <a:lstStyle/>
              <a:p>
                <a:pPr marL="0" indent="0">
                  <a:buNone/>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𝜓</m:t>
                      </m:r>
                      <m:r>
                        <a:rPr lang="en-US" b="0" i="1" smtClean="0">
                          <a:latin typeface="Cambria Math" panose="02040503050406030204" pitchFamily="18" charset="0"/>
                          <a:ea typeface="Cambria Math" panose="02040503050406030204" pitchFamily="18" charset="0"/>
                        </a:rPr>
                        <m:t>=</m:t>
                      </m:r>
                      <m:box>
                        <m:boxPr>
                          <m:ctrlPr>
                            <a:rPr lang="en-US" b="0" i="1" smtClean="0">
                              <a:latin typeface="Cambria Math" panose="02040503050406030204" pitchFamily="18" charset="0"/>
                            </a:rPr>
                          </m:ctrlPr>
                        </m:boxPr>
                        <m:e>
                          <m:argPr>
                            <m:argSz m:val="-1"/>
                          </m:argPr>
                          <m:f>
                            <m:fPr>
                              <m:ctrlPr>
                                <a:rPr lang="en-US" b="0" i="1" smtClean="0">
                                  <a:latin typeface="Cambria Math" panose="02040503050406030204" pitchFamily="18" charset="0"/>
                                </a:rPr>
                              </m:ctrlPr>
                            </m:fPr>
                            <m:num>
                              <m:r>
                                <a:rPr lang="en-US" i="1">
                                  <a:latin typeface="Cambria Math" panose="02040503050406030204" pitchFamily="18" charset="0"/>
                                  <a:ea typeface="Cambria Math" panose="02040503050406030204" pitchFamily="18" charset="0"/>
                                </a:rPr>
                                <m:t>𝜎</m:t>
                              </m:r>
                              <m:r>
                                <m:rPr>
                                  <m:nor/>
                                </m:rPr>
                                <a:rPr lang="en-US" b="0" i="0" smtClean="0">
                                  <a:latin typeface="Cambria Math" panose="02040503050406030204" pitchFamily="18" charset="0"/>
                                  <a:ea typeface="Cambria Math" panose="02040503050406030204" pitchFamily="18" charset="0"/>
                                </a:rPr>
                                <m:t> +</m:t>
                              </m:r>
                              <m:r>
                                <m:rPr>
                                  <m:nor/>
                                </m:rPr>
                                <a:rPr lang="en-US" dirty="0">
                                  <a:ea typeface="Cambria Math" panose="02040503050406030204" pitchFamily="18" charset="0"/>
                                </a:rPr>
                                <m:t> </m:t>
                              </m:r>
                              <m:r>
                                <m:rPr>
                                  <m:nor/>
                                </m:rPr>
                                <a:rPr lang="en-US" b="0" i="0" dirty="0" smtClean="0">
                                  <a:ea typeface="Cambria Math" panose="02040503050406030204" pitchFamily="18" charset="0"/>
                                </a:rPr>
                                <m:t> </m:t>
                              </m:r>
                              <m:r>
                                <a:rPr lang="en-US" i="1">
                                  <a:latin typeface="Cambria Math" panose="02040503050406030204" pitchFamily="18" charset="0"/>
                                  <a:ea typeface="Cambria Math" panose="02040503050406030204" pitchFamily="18" charset="0"/>
                                </a:rPr>
                                <m:t>𝜑</m:t>
                              </m:r>
                            </m:num>
                            <m:den>
                              <m:r>
                                <a:rPr lang="en-US" i="1">
                                  <a:latin typeface="Cambria Math" panose="02040503050406030204" pitchFamily="18" charset="0"/>
                                  <a:ea typeface="Cambria Math" panose="02040503050406030204" pitchFamily="18" charset="0"/>
                                </a:rPr>
                                <m:t>𝜎</m:t>
                              </m:r>
                              <m:r>
                                <a:rPr lang="en-US" b="0" i="1" smtClean="0">
                                  <a:latin typeface="Cambria Math" panose="02040503050406030204" pitchFamily="18" charset="0"/>
                                  <a:ea typeface="Cambria Math" panose="02040503050406030204" pitchFamily="18" charset="0"/>
                                </a:rPr>
                                <m:t> </m:t>
                              </m:r>
                              <m:r>
                                <a:rPr lang="en-US" i="1">
                                  <a:latin typeface="Cambria Math" panose="02040503050406030204" pitchFamily="18" charset="0"/>
                                  <a:ea typeface="Cambria Math" panose="02040503050406030204" pitchFamily="18" charset="0"/>
                                </a:rPr>
                                <m:t>+</m:t>
                              </m:r>
                              <m:f>
                                <m:fPr>
                                  <m:ctrlPr>
                                    <a:rPr lang="en-US" b="0" i="1" smtClean="0">
                                      <a:latin typeface="Cambria Math" panose="02040503050406030204" pitchFamily="18" charset="0"/>
                                      <a:ea typeface="Cambria Math" panose="02040503050406030204" pitchFamily="18" charset="0"/>
                                    </a:rPr>
                                  </m:ctrlPr>
                                </m:fPr>
                                <m:num>
                                  <m:r>
                                    <a:rPr lang="el-GR" b="0" i="1" smtClean="0">
                                      <a:latin typeface="Cambria Math" panose="02040503050406030204" pitchFamily="18" charset="0"/>
                                      <a:ea typeface="Cambria Math" panose="02040503050406030204" pitchFamily="18" charset="0"/>
                                    </a:rPr>
                                    <m:t>𝜑</m:t>
                                  </m:r>
                                </m:num>
                                <m:den>
                                  <m:r>
                                    <a:rPr lang="en-US" b="0" i="1" smtClean="0">
                                      <a:latin typeface="Cambria Math" panose="02040503050406030204" pitchFamily="18" charset="0"/>
                                      <a:ea typeface="Cambria Math" panose="02040503050406030204" pitchFamily="18" charset="0"/>
                                    </a:rPr>
                                    <m:t>𝑝</m:t>
                                  </m:r>
                                </m:den>
                              </m:f>
                              <m:r>
                                <a:rPr lang="en-US">
                                  <a:latin typeface="Cambria Math" panose="02040503050406030204" pitchFamily="18" charset="0"/>
                                </a:rPr>
                                <m:t>+</m:t>
                              </m:r>
                              <m:r>
                                <m:rPr>
                                  <m:nor/>
                                </m:rPr>
                                <a:rPr lang="en-US" dirty="0">
                                  <a:ea typeface="Cambria Math" panose="02040503050406030204" pitchFamily="18" charset="0"/>
                                </a:rPr>
                                <m:t> </m:t>
                              </m:r>
                              <m:r>
                                <a:rPr lang="en-US" i="1">
                                  <a:latin typeface="Cambria Math" panose="02040503050406030204" pitchFamily="18" charset="0"/>
                                  <a:ea typeface="Cambria Math" panose="02040503050406030204" pitchFamily="18" charset="0"/>
                                </a:rPr>
                                <m:t>𝜅</m:t>
                              </m:r>
                            </m:den>
                          </m:f>
                        </m:e>
                      </m:box>
                      <m:r>
                        <a:rPr lang="en-US" b="0" i="1" smtClean="0">
                          <a:latin typeface="Cambria Math" panose="02040503050406030204" pitchFamily="18" charset="0"/>
                          <a:ea typeface="Cambria Math" panose="02040503050406030204" pitchFamily="18" charset="0"/>
                        </a:rPr>
                        <m:t>=</m:t>
                      </m:r>
                      <m:box>
                        <m:boxPr>
                          <m:ctrlPr>
                            <a:rPr lang="en-US" b="0" i="1" smtClean="0">
                              <a:latin typeface="Cambria Math" panose="02040503050406030204" pitchFamily="18" charset="0"/>
                            </a:rPr>
                          </m:ctrlPr>
                        </m:boxPr>
                        <m:e>
                          <m:argPr>
                            <m:argSz m:val="-1"/>
                          </m:argPr>
                          <m:f>
                            <m:fPr>
                              <m:ctrlPr>
                                <a:rPr lang="en-US" b="0" i="1" smtClean="0">
                                  <a:latin typeface="Cambria Math" panose="02040503050406030204" pitchFamily="18" charset="0"/>
                                </a:rPr>
                              </m:ctrlPr>
                            </m:fPr>
                            <m:num>
                              <m:r>
                                <a:rPr lang="en-US" b="0" i="1" smtClean="0">
                                  <a:latin typeface="Cambria Math" panose="02040503050406030204" pitchFamily="18" charset="0"/>
                                </a:rPr>
                                <m:t>𝑝</m:t>
                              </m:r>
                              <m:d>
                                <m:dPr>
                                  <m:ctrlPr>
                                    <a:rPr lang="en-US" b="0" i="1" smtClean="0">
                                      <a:latin typeface="Cambria Math" panose="02040503050406030204" pitchFamily="18" charset="0"/>
                                    </a:rPr>
                                  </m:ctrlPr>
                                </m:dPr>
                                <m:e>
                                  <m:r>
                                    <a:rPr lang="en-US" i="1">
                                      <a:latin typeface="Cambria Math" panose="02040503050406030204" pitchFamily="18" charset="0"/>
                                      <a:ea typeface="Cambria Math" panose="02040503050406030204" pitchFamily="18" charset="0"/>
                                    </a:rPr>
                                    <m:t>𝜎</m:t>
                                  </m:r>
                                  <m:r>
                                    <m:rPr>
                                      <m:nor/>
                                    </m:rPr>
                                    <a:rPr lang="en-US" b="0" i="0" smtClean="0">
                                      <a:latin typeface="Cambria Math" panose="02040503050406030204" pitchFamily="18" charset="0"/>
                                      <a:ea typeface="Cambria Math" panose="02040503050406030204" pitchFamily="18" charset="0"/>
                                    </a:rPr>
                                    <m:t> +</m:t>
                                  </m:r>
                                  <m:r>
                                    <m:rPr>
                                      <m:nor/>
                                    </m:rPr>
                                    <a:rPr lang="en-US" dirty="0">
                                      <a:ea typeface="Cambria Math" panose="02040503050406030204" pitchFamily="18" charset="0"/>
                                    </a:rPr>
                                    <m:t> </m:t>
                                  </m:r>
                                  <m:r>
                                    <m:rPr>
                                      <m:nor/>
                                    </m:rPr>
                                    <a:rPr lang="en-US" b="0" i="0" dirty="0" smtClean="0">
                                      <a:ea typeface="Cambria Math" panose="02040503050406030204" pitchFamily="18" charset="0"/>
                                    </a:rPr>
                                    <m:t> </m:t>
                                  </m:r>
                                  <m:r>
                                    <a:rPr lang="en-US" i="1">
                                      <a:latin typeface="Cambria Math" panose="02040503050406030204" pitchFamily="18" charset="0"/>
                                      <a:ea typeface="Cambria Math" panose="02040503050406030204" pitchFamily="18" charset="0"/>
                                    </a:rPr>
                                    <m:t>𝜑</m:t>
                                  </m:r>
                                </m:e>
                              </m:d>
                            </m:num>
                            <m:den>
                              <m:r>
                                <a:rPr lang="en-US" b="0" i="1" smtClean="0">
                                  <a:latin typeface="Cambria Math" panose="02040503050406030204" pitchFamily="18" charset="0"/>
                                  <a:ea typeface="Cambria Math" panose="02040503050406030204" pitchFamily="18" charset="0"/>
                                </a:rPr>
                                <m:t>𝑝</m:t>
                              </m:r>
                              <m:r>
                                <a:rPr lang="en-US" i="1">
                                  <a:latin typeface="Cambria Math" panose="02040503050406030204" pitchFamily="18" charset="0"/>
                                  <a:ea typeface="Cambria Math" panose="02040503050406030204" pitchFamily="18" charset="0"/>
                                </a:rPr>
                                <m:t>𝜎</m:t>
                              </m:r>
                              <m:r>
                                <a:rPr lang="en-US" b="0" i="1" smtClean="0">
                                  <a:latin typeface="Cambria Math" panose="02040503050406030204" pitchFamily="18" charset="0"/>
                                  <a:ea typeface="Cambria Math" panose="02040503050406030204" pitchFamily="18" charset="0"/>
                                </a:rPr>
                                <m:t> </m:t>
                              </m:r>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 </m:t>
                              </m:r>
                              <m:r>
                                <m:rPr>
                                  <m:sty m:val="p"/>
                                </m:rPr>
                                <a:rPr lang="el-GR" b="0" i="1" smtClean="0">
                                  <a:latin typeface="Cambria Math" panose="02040503050406030204" pitchFamily="18" charset="0"/>
                                  <a:ea typeface="Cambria Math" panose="02040503050406030204" pitchFamily="18" charset="0"/>
                                </a:rPr>
                                <m:t>φ</m:t>
                              </m:r>
                              <m:r>
                                <a:rPr lang="en-US">
                                  <a:latin typeface="Cambria Math" panose="02040503050406030204" pitchFamily="18" charset="0"/>
                                </a:rPr>
                                <m:t>+</m:t>
                              </m:r>
                              <m:r>
                                <m:rPr>
                                  <m:nor/>
                                </m:rPr>
                                <a:rPr lang="en-US" b="0" i="1" smtClean="0">
                                  <a:latin typeface="Cambria Math" panose="02040503050406030204" pitchFamily="18" charset="0"/>
                                </a:rPr>
                                <m:t> </m:t>
                              </m:r>
                              <m:r>
                                <a:rPr lang="en-US" b="0" i="1" smtClean="0">
                                  <a:latin typeface="Cambria Math" panose="02040503050406030204" pitchFamily="18" charset="0"/>
                                </a:rPr>
                                <m:t>𝑝</m:t>
                              </m:r>
                              <m:r>
                                <a:rPr lang="en-US" i="1">
                                  <a:latin typeface="Cambria Math" panose="02040503050406030204" pitchFamily="18" charset="0"/>
                                  <a:ea typeface="Cambria Math" panose="02040503050406030204" pitchFamily="18" charset="0"/>
                                </a:rPr>
                                <m:t>𝜅</m:t>
                              </m:r>
                            </m:den>
                          </m:f>
                        </m:e>
                      </m:box>
                      <m:r>
                        <a:rPr lang="en-US" b="0" i="1" smtClean="0">
                          <a:latin typeface="Cambria Math" panose="02040503050406030204" pitchFamily="18" charset="0"/>
                          <a:ea typeface="Cambria Math" panose="02040503050406030204" pitchFamily="18" charset="0"/>
                        </a:rPr>
                        <m:t>=</m:t>
                      </m:r>
                      <m:box>
                        <m:boxPr>
                          <m:ctrlPr>
                            <a:rPr lang="en-US" b="0" i="1" smtClean="0">
                              <a:latin typeface="Cambria Math" panose="02040503050406030204" pitchFamily="18" charset="0"/>
                            </a:rPr>
                          </m:ctrlPr>
                        </m:boxPr>
                        <m:e>
                          <m:argPr>
                            <m:argSz m:val="-1"/>
                          </m:argPr>
                          <m:f>
                            <m:fPr>
                              <m:ctrlPr>
                                <a:rPr lang="en-US" b="0" i="1" smtClean="0">
                                  <a:latin typeface="Cambria Math" panose="02040503050406030204" pitchFamily="18" charset="0"/>
                                </a:rPr>
                              </m:ctrlPr>
                            </m:fPr>
                            <m:num>
                              <m:r>
                                <a:rPr lang="en-US" b="0" i="1" smtClean="0">
                                  <a:latin typeface="Cambria Math" panose="02040503050406030204" pitchFamily="18" charset="0"/>
                                </a:rPr>
                                <m:t>𝑝</m:t>
                              </m:r>
                              <m:r>
                                <a:rPr lang="en-US" b="0" i="1" smtClean="0">
                                  <a:latin typeface="Cambria Math" panose="02040503050406030204" pitchFamily="18" charset="0"/>
                                </a:rPr>
                                <m:t>(</m:t>
                              </m:r>
                              <m:r>
                                <a:rPr lang="en-US" i="1">
                                  <a:latin typeface="Cambria Math" panose="02040503050406030204" pitchFamily="18" charset="0"/>
                                  <a:ea typeface="Cambria Math" panose="02040503050406030204" pitchFamily="18" charset="0"/>
                                </a:rPr>
                                <m:t>𝜎</m:t>
                              </m:r>
                              <m:r>
                                <m:rPr>
                                  <m:nor/>
                                </m:rPr>
                                <a:rPr lang="en-US" b="0" i="0" smtClean="0">
                                  <a:latin typeface="Cambria Math" panose="02040503050406030204" pitchFamily="18" charset="0"/>
                                  <a:ea typeface="Cambria Math" panose="02040503050406030204" pitchFamily="18" charset="0"/>
                                </a:rPr>
                                <m:t> +</m:t>
                              </m:r>
                              <m:r>
                                <m:rPr>
                                  <m:nor/>
                                </m:rPr>
                                <a:rPr lang="en-US" dirty="0">
                                  <a:ea typeface="Cambria Math" panose="02040503050406030204" pitchFamily="18" charset="0"/>
                                </a:rPr>
                                <m:t> </m:t>
                              </m:r>
                              <m:r>
                                <m:rPr>
                                  <m:nor/>
                                </m:rPr>
                                <a:rPr lang="en-US" b="0" i="0" dirty="0" smtClean="0">
                                  <a:ea typeface="Cambria Math" panose="02040503050406030204" pitchFamily="18" charset="0"/>
                                </a:rPr>
                                <m:t> </m:t>
                              </m:r>
                              <m:r>
                                <a:rPr lang="en-US" i="1">
                                  <a:latin typeface="Cambria Math" panose="02040503050406030204" pitchFamily="18" charset="0"/>
                                  <a:ea typeface="Cambria Math" panose="02040503050406030204" pitchFamily="18" charset="0"/>
                                </a:rPr>
                                <m:t>𝜑</m:t>
                              </m:r>
                              <m:r>
                                <a:rPr lang="en-US" b="0" i="1" smtClean="0">
                                  <a:latin typeface="Cambria Math" panose="02040503050406030204" pitchFamily="18" charset="0"/>
                                  <a:ea typeface="Cambria Math" panose="02040503050406030204" pitchFamily="18" charset="0"/>
                                </a:rPr>
                                <m:t>)</m:t>
                              </m:r>
                            </m:num>
                            <m:den>
                              <m:r>
                                <a:rPr lang="en-US" i="1">
                                  <a:latin typeface="Cambria Math" panose="02040503050406030204" pitchFamily="18" charset="0"/>
                                  <a:ea typeface="Cambria Math" panose="02040503050406030204" pitchFamily="18" charset="0"/>
                                </a:rPr>
                                <m:t>𝜎</m:t>
                              </m:r>
                              <m:r>
                                <a:rPr lang="en-US" b="0" i="1" smtClean="0">
                                  <a:latin typeface="Cambria Math" panose="02040503050406030204" pitchFamily="18" charset="0"/>
                                  <a:ea typeface="Cambria Math" panose="02040503050406030204" pitchFamily="18" charset="0"/>
                                </a:rPr>
                                <m:t> </m:t>
                              </m:r>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 </m:t>
                              </m:r>
                              <m:r>
                                <m:rPr>
                                  <m:sty m:val="p"/>
                                </m:rPr>
                                <a:rPr lang="el-GR" b="0" i="1" smtClean="0">
                                  <a:latin typeface="Cambria Math" panose="02040503050406030204" pitchFamily="18" charset="0"/>
                                  <a:ea typeface="Cambria Math" panose="02040503050406030204" pitchFamily="18" charset="0"/>
                                </a:rPr>
                                <m:t>φ</m:t>
                              </m:r>
                              <m:r>
                                <a:rPr lang="en-US">
                                  <a:latin typeface="Cambria Math" panose="02040503050406030204" pitchFamily="18" charset="0"/>
                                </a:rPr>
                                <m:t>+</m:t>
                              </m:r>
                              <m:r>
                                <a:rPr lang="en-US" b="0" i="1" smtClean="0">
                                  <a:latin typeface="Cambria Math" panose="02040503050406030204" pitchFamily="18" charset="0"/>
                                </a:rPr>
                                <m:t>(</m:t>
                              </m:r>
                              <m:r>
                                <a:rPr lang="en-US" b="0" i="1" smtClean="0">
                                  <a:latin typeface="Cambria Math" panose="02040503050406030204" pitchFamily="18" charset="0"/>
                                </a:rPr>
                                <m:t>𝑝</m:t>
                              </m:r>
                              <m:r>
                                <a:rPr lang="en-US" b="0" i="1" smtClean="0">
                                  <a:latin typeface="Cambria Math" panose="02040503050406030204" pitchFamily="18" charset="0"/>
                                </a:rPr>
                                <m:t>−1)</m:t>
                              </m:r>
                              <m:r>
                                <a:rPr lang="en-US" i="1">
                                  <a:latin typeface="Cambria Math" panose="02040503050406030204" pitchFamily="18" charset="0"/>
                                  <a:ea typeface="Cambria Math" panose="02040503050406030204" pitchFamily="18" charset="0"/>
                                </a:rPr>
                                <m:t>𝜎</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rPr>
                                <m:t>𝑝</m:t>
                              </m:r>
                              <m:r>
                                <a:rPr lang="en-US" i="1">
                                  <a:latin typeface="Cambria Math" panose="02040503050406030204" pitchFamily="18" charset="0"/>
                                  <a:ea typeface="Cambria Math" panose="02040503050406030204" pitchFamily="18" charset="0"/>
                                </a:rPr>
                                <m:t>𝜅</m:t>
                              </m:r>
                            </m:den>
                          </m:f>
                        </m:e>
                      </m:box>
                    </m:oMath>
                  </m:oMathPara>
                </a14:m>
                <a:endParaRPr lang="en-US" dirty="0">
                  <a:solidFill>
                    <a:schemeClr val="accent1"/>
                  </a:solidFill>
                </a:endParaRPr>
              </a:p>
              <a:p>
                <a:pPr marL="0" indent="0">
                  <a:buNone/>
                </a:pPr>
                <a:r>
                  <a:rPr lang="en-US" dirty="0">
                    <a:solidFill>
                      <a:schemeClr val="accent1"/>
                    </a:solidFill>
                  </a:rPr>
                  <a:t>Let us denote the total amount of time spent by all </a:t>
                </a:r>
                <a14:m>
                  <m:oMath xmlns:m="http://schemas.openxmlformats.org/officeDocument/2006/math">
                    <m:r>
                      <a:rPr lang="en-US" b="0" i="1" smtClean="0">
                        <a:latin typeface="Cambria Math" panose="02040503050406030204" pitchFamily="18" charset="0"/>
                      </a:rPr>
                      <m:t>𝑝</m:t>
                    </m:r>
                    <m:r>
                      <a:rPr lang="en-US" b="0" i="1" smtClean="0">
                        <a:latin typeface="Cambria Math" panose="02040503050406030204" pitchFamily="18" charset="0"/>
                      </a:rPr>
                      <m:t> </m:t>
                    </m:r>
                  </m:oMath>
                </a14:m>
                <a:r>
                  <a:rPr lang="en-US" dirty="0">
                    <a:solidFill>
                      <a:schemeClr val="accent1"/>
                    </a:solidFill>
                  </a:rPr>
                  <a:t>processors doing work </a:t>
                </a:r>
                <a:r>
                  <a:rPr lang="en-US" b="1" i="1" dirty="0">
                    <a:solidFill>
                      <a:srgbClr val="FF0000"/>
                    </a:solidFill>
                  </a:rPr>
                  <a:t>not done</a:t>
                </a:r>
                <a:r>
                  <a:rPr lang="en-US" dirty="0">
                    <a:solidFill>
                      <a:schemeClr val="accent1"/>
                    </a:solidFill>
                  </a:rPr>
                  <a:t> by the sequential program by </a:t>
                </a:r>
                <a14:m>
                  <m:oMath xmlns:m="http://schemas.openxmlformats.org/officeDocument/2006/math">
                    <m:sSub>
                      <m:sSubPr>
                        <m:ctrlPr>
                          <a:rPr lang="en-US"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𝑇</m:t>
                        </m:r>
                      </m:e>
                      <m:sub>
                        <m:r>
                          <a:rPr lang="en-US" b="0" i="1" smtClean="0">
                            <a:solidFill>
                              <a:schemeClr val="tx1"/>
                            </a:solidFill>
                            <a:latin typeface="Cambria Math" panose="02040503050406030204" pitchFamily="18" charset="0"/>
                          </a:rPr>
                          <m:t>𝑜</m:t>
                        </m:r>
                      </m:sub>
                    </m:sSub>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𝑛</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𝑝</m:t>
                    </m:r>
                    <m:r>
                      <a:rPr lang="en-US" b="0" i="1" smtClean="0">
                        <a:solidFill>
                          <a:schemeClr val="tx1"/>
                        </a:solidFill>
                        <a:latin typeface="Cambria Math" panose="02040503050406030204" pitchFamily="18" charset="0"/>
                      </a:rPr>
                      <m:t>)</m:t>
                    </m:r>
                  </m:oMath>
                </a14:m>
                <a:r>
                  <a:rPr lang="en-US" dirty="0">
                    <a:solidFill>
                      <a:schemeClr val="accent1"/>
                    </a:solidFill>
                  </a:rPr>
                  <a:t>.</a:t>
                </a:r>
              </a:p>
              <a:p>
                <a:pPr marL="0" indent="0">
                  <a:buNone/>
                </a:pPr>
                <a:endParaRPr lang="en-US" dirty="0">
                  <a:solidFill>
                    <a:schemeClr val="accent1"/>
                  </a:solidFill>
                </a:endParaRPr>
              </a:p>
              <a:p>
                <a:pPr lvl="1"/>
                <a:r>
                  <a:rPr lang="en-US" sz="2000" dirty="0">
                    <a:solidFill>
                      <a:schemeClr val="accent1"/>
                    </a:solidFill>
                  </a:rPr>
                  <a:t>One component of this time is the time </a:t>
                </a:r>
                <a14:m>
                  <m:oMath xmlns:m="http://schemas.openxmlformats.org/officeDocument/2006/math">
                    <m:r>
                      <a:rPr lang="en-US" sz="2000" b="0" i="1" smtClean="0">
                        <a:latin typeface="Cambria Math" panose="02040503050406030204" pitchFamily="18" charset="0"/>
                      </a:rPr>
                      <m:t>𝑝</m:t>
                    </m:r>
                    <m:r>
                      <a:rPr lang="en-US" sz="2000" b="0" i="1" smtClean="0">
                        <a:latin typeface="Cambria Math" panose="02040503050406030204" pitchFamily="18" charset="0"/>
                      </a:rPr>
                      <m:t>−1</m:t>
                    </m:r>
                  </m:oMath>
                </a14:m>
                <a:r>
                  <a:rPr lang="en-US" sz="2000" dirty="0">
                    <a:solidFill>
                      <a:schemeClr val="accent1"/>
                    </a:solidFill>
                  </a:rPr>
                  <a:t> processors spend waiting idly while the single processor executes the </a:t>
                </a:r>
                <a:r>
                  <a:rPr lang="en-US" sz="2000" b="1" i="1" dirty="0">
                    <a:solidFill>
                      <a:srgbClr val="FF0000"/>
                    </a:solidFill>
                  </a:rPr>
                  <a:t>inherently sequential fraction</a:t>
                </a:r>
                <a:r>
                  <a:rPr lang="en-US" sz="2000" dirty="0">
                    <a:solidFill>
                      <a:schemeClr val="accent1"/>
                    </a:solidFill>
                  </a:rPr>
                  <a:t>: </a:t>
                </a:r>
                <a14:m>
                  <m:oMath xmlns:m="http://schemas.openxmlformats.org/officeDocument/2006/math">
                    <m:r>
                      <a:rPr lang="en-US" sz="2000" i="1">
                        <a:latin typeface="Cambria Math" panose="02040503050406030204" pitchFamily="18" charset="0"/>
                      </a:rPr>
                      <m:t>(</m:t>
                    </m:r>
                    <m:r>
                      <a:rPr lang="en-US" sz="2000" i="1">
                        <a:latin typeface="Cambria Math" panose="02040503050406030204" pitchFamily="18" charset="0"/>
                      </a:rPr>
                      <m:t>𝑝</m:t>
                    </m:r>
                    <m:r>
                      <a:rPr lang="en-US" sz="2000" i="1">
                        <a:latin typeface="Cambria Math" panose="02040503050406030204" pitchFamily="18" charset="0"/>
                      </a:rPr>
                      <m:t>−1)</m:t>
                    </m:r>
                    <m:r>
                      <a:rPr lang="en-US" sz="2000" i="1">
                        <a:latin typeface="Cambria Math" panose="02040503050406030204" pitchFamily="18" charset="0"/>
                        <a:ea typeface="Cambria Math" panose="02040503050406030204" pitchFamily="18" charset="0"/>
                      </a:rPr>
                      <m:t>𝜎</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𝑛</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𝑝</m:t>
                    </m:r>
                    <m:r>
                      <a:rPr lang="en-US" sz="2000" b="0" i="1" smtClean="0">
                        <a:latin typeface="Cambria Math" panose="02040503050406030204" pitchFamily="18" charset="0"/>
                        <a:ea typeface="Cambria Math" panose="02040503050406030204" pitchFamily="18" charset="0"/>
                      </a:rPr>
                      <m:t>)</m:t>
                    </m:r>
                  </m:oMath>
                </a14:m>
                <a:endParaRPr lang="en-US" sz="2000" dirty="0">
                  <a:solidFill>
                    <a:schemeClr val="accent1"/>
                  </a:solidFill>
                </a:endParaRPr>
              </a:p>
              <a:p>
                <a:pPr marL="457200" lvl="1" indent="0">
                  <a:buNone/>
                </a:pPr>
                <a:endParaRPr lang="en-US" sz="2000" dirty="0">
                  <a:solidFill>
                    <a:schemeClr val="accent1"/>
                  </a:solidFill>
                </a:endParaRPr>
              </a:p>
              <a:p>
                <a:pPr lvl="1"/>
                <a:r>
                  <a:rPr lang="en-US" sz="2000" dirty="0">
                    <a:solidFill>
                      <a:schemeClr val="accent1"/>
                    </a:solidFill>
                  </a:rPr>
                  <a:t>The other component of this time is the time all </a:t>
                </a:r>
                <a14:m>
                  <m:oMath xmlns:m="http://schemas.openxmlformats.org/officeDocument/2006/math">
                    <m:r>
                      <a:rPr lang="en-US" sz="2000" b="0" i="1" smtClean="0">
                        <a:latin typeface="Cambria Math" panose="02040503050406030204" pitchFamily="18" charset="0"/>
                      </a:rPr>
                      <m:t>𝑝</m:t>
                    </m:r>
                  </m:oMath>
                </a14:m>
                <a:r>
                  <a:rPr lang="en-US" sz="2000" dirty="0">
                    <a:solidFill>
                      <a:schemeClr val="accent1"/>
                    </a:solidFill>
                  </a:rPr>
                  <a:t> processors spend performing interprocessor communications and redundant computations as part of </a:t>
                </a:r>
                <a:r>
                  <a:rPr lang="en-US" sz="2000" b="1" i="1" dirty="0">
                    <a:solidFill>
                      <a:srgbClr val="FF0000"/>
                    </a:solidFill>
                  </a:rPr>
                  <a:t>parallelization overhead</a:t>
                </a:r>
                <a:r>
                  <a:rPr lang="en-US" sz="2000" dirty="0">
                    <a:solidFill>
                      <a:schemeClr val="accent1"/>
                    </a:solidFill>
                  </a:rPr>
                  <a:t>: </a:t>
                </a:r>
                <a14:m>
                  <m:oMath xmlns:m="http://schemas.openxmlformats.org/officeDocument/2006/math">
                    <m:r>
                      <a:rPr lang="en-US" sz="2000" b="0" i="1" smtClean="0">
                        <a:solidFill>
                          <a:schemeClr val="tx1"/>
                        </a:solidFill>
                        <a:latin typeface="Cambria Math" panose="02040503050406030204" pitchFamily="18" charset="0"/>
                      </a:rPr>
                      <m:t>𝑝</m:t>
                    </m:r>
                    <m:r>
                      <a:rPr lang="en-US" sz="2000" b="0" i="1" smtClean="0">
                        <a:solidFill>
                          <a:schemeClr val="tx1"/>
                        </a:solidFill>
                        <a:latin typeface="Cambria Math" panose="02040503050406030204" pitchFamily="18" charset="0"/>
                        <a:ea typeface="Cambria Math" panose="02040503050406030204" pitchFamily="18" charset="0"/>
                      </a:rPr>
                      <m:t>𝜅</m:t>
                    </m:r>
                    <m:r>
                      <a:rPr lang="en-US" sz="2000" b="0" i="1" smtClean="0">
                        <a:solidFill>
                          <a:schemeClr val="tx1"/>
                        </a:solidFill>
                        <a:latin typeface="Cambria Math" panose="02040503050406030204" pitchFamily="18" charset="0"/>
                        <a:ea typeface="Cambria Math" panose="02040503050406030204" pitchFamily="18" charset="0"/>
                      </a:rPr>
                      <m:t>(</m:t>
                    </m:r>
                    <m:r>
                      <a:rPr lang="en-US" sz="2000" b="0" i="1" smtClean="0">
                        <a:solidFill>
                          <a:schemeClr val="tx1"/>
                        </a:solidFill>
                        <a:latin typeface="Cambria Math" panose="02040503050406030204" pitchFamily="18" charset="0"/>
                        <a:ea typeface="Cambria Math" panose="02040503050406030204" pitchFamily="18" charset="0"/>
                      </a:rPr>
                      <m:t>𝑛</m:t>
                    </m:r>
                    <m:r>
                      <a:rPr lang="en-US" sz="2000" b="0" i="1" smtClean="0">
                        <a:solidFill>
                          <a:schemeClr val="tx1"/>
                        </a:solidFill>
                        <a:latin typeface="Cambria Math" panose="02040503050406030204" pitchFamily="18" charset="0"/>
                        <a:ea typeface="Cambria Math" panose="02040503050406030204" pitchFamily="18" charset="0"/>
                      </a:rPr>
                      <m:t>,</m:t>
                    </m:r>
                    <m:r>
                      <a:rPr lang="en-US" sz="2000" b="0" i="1" smtClean="0">
                        <a:solidFill>
                          <a:schemeClr val="tx1"/>
                        </a:solidFill>
                        <a:latin typeface="Cambria Math" panose="02040503050406030204" pitchFamily="18" charset="0"/>
                        <a:ea typeface="Cambria Math" panose="02040503050406030204" pitchFamily="18" charset="0"/>
                      </a:rPr>
                      <m:t>𝑝</m:t>
                    </m:r>
                    <m:r>
                      <a:rPr lang="en-US" sz="2000" b="0" i="1" smtClean="0">
                        <a:solidFill>
                          <a:schemeClr val="tx1"/>
                        </a:solidFill>
                        <a:latin typeface="Cambria Math" panose="02040503050406030204" pitchFamily="18" charset="0"/>
                        <a:ea typeface="Cambria Math" panose="02040503050406030204" pitchFamily="18" charset="0"/>
                      </a:rPr>
                      <m:t>)</m:t>
                    </m:r>
                  </m:oMath>
                </a14:m>
                <a:r>
                  <a:rPr lang="en-US" dirty="0">
                    <a:solidFill>
                      <a:schemeClr val="accent1"/>
                    </a:solidFill>
                  </a:rPr>
                  <a:t>	</a:t>
                </a:r>
              </a:p>
              <a:p>
                <a:pPr marL="1371600" lvl="3" indent="0">
                  <a:buNone/>
                </a:pPr>
                <a:endParaRPr lang="en-US" dirty="0">
                  <a:solidFill>
                    <a:schemeClr val="accent1"/>
                  </a:solidFill>
                </a:endParaRPr>
              </a:p>
              <a:p>
                <a:pPr marL="1371600" lvl="3" indent="0" algn="ctr">
                  <a:buNone/>
                </a:pPr>
                <a14:m>
                  <m:oMath xmlns:m="http://schemas.openxmlformats.org/officeDocument/2006/math">
                    <m:sSub>
                      <m:sSubPr>
                        <m:ctrlPr>
                          <a:rPr lang="en-US"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𝑇</m:t>
                        </m:r>
                      </m:e>
                      <m:sub>
                        <m:r>
                          <a:rPr lang="en-US" b="0" i="1" smtClean="0">
                            <a:solidFill>
                              <a:schemeClr val="tx1"/>
                            </a:solidFill>
                            <a:latin typeface="Cambria Math" panose="02040503050406030204" pitchFamily="18" charset="0"/>
                          </a:rPr>
                          <m:t>𝑜</m:t>
                        </m:r>
                      </m:sub>
                    </m:sSub>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𝑛</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𝑝</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𝑝</m:t>
                    </m:r>
                    <m:r>
                      <a:rPr lang="en-US" b="0" i="1" smtClean="0">
                        <a:solidFill>
                          <a:schemeClr val="tx1"/>
                        </a:solidFill>
                        <a:latin typeface="Cambria Math" panose="02040503050406030204" pitchFamily="18" charset="0"/>
                      </a:rPr>
                      <m:t>−1)</m:t>
                    </m:r>
                  </m:oMath>
                </a14:m>
                <a:r>
                  <a:rPr lang="en-US" dirty="0">
                    <a:ea typeface="Cambria Math" panose="02040503050406030204" pitchFamily="18" charset="0"/>
                  </a:rPr>
                  <a:t> </a:t>
                </a:r>
                <a14:m>
                  <m:oMath xmlns:m="http://schemas.openxmlformats.org/officeDocument/2006/math">
                    <m:r>
                      <a:rPr lang="en-US" i="1">
                        <a:latin typeface="Cambria Math" panose="02040503050406030204" pitchFamily="18" charset="0"/>
                        <a:ea typeface="Cambria Math" panose="02040503050406030204" pitchFamily="18" charset="0"/>
                      </a:rPr>
                      <m:t>𝜎</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𝑛</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𝑝</m:t>
                    </m:r>
                    <m:r>
                      <a:rPr lang="en-US" b="0" i="1" smtClean="0">
                        <a:latin typeface="Cambria Math" panose="02040503050406030204" pitchFamily="18" charset="0"/>
                        <a:ea typeface="Cambria Math" panose="02040503050406030204" pitchFamily="18" charset="0"/>
                      </a:rPr>
                      <m:t>)+</m:t>
                    </m:r>
                    <m:r>
                      <a:rPr lang="en-US" i="1">
                        <a:latin typeface="Cambria Math" panose="02040503050406030204" pitchFamily="18" charset="0"/>
                      </a:rPr>
                      <m:t>𝑝</m:t>
                    </m:r>
                    <m:r>
                      <a:rPr lang="en-US" i="1">
                        <a:latin typeface="Cambria Math" panose="02040503050406030204" pitchFamily="18" charset="0"/>
                        <a:ea typeface="Cambria Math" panose="02040503050406030204" pitchFamily="18" charset="0"/>
                      </a:rPr>
                      <m:t>𝜅</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𝑛</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𝑝</m:t>
                    </m:r>
                    <m:r>
                      <a:rPr lang="en-US" b="0" i="1" smtClean="0">
                        <a:latin typeface="Cambria Math" panose="02040503050406030204" pitchFamily="18" charset="0"/>
                        <a:ea typeface="Cambria Math" panose="02040503050406030204" pitchFamily="18" charset="0"/>
                      </a:rPr>
                      <m:t>)</m:t>
                    </m:r>
                  </m:oMath>
                </a14:m>
                <a:endParaRPr lang="en-US" dirty="0">
                  <a:solidFill>
                    <a:schemeClr val="accent1"/>
                  </a:solidFill>
                </a:endParaRPr>
              </a:p>
              <a:p>
                <a:pPr marL="0" indent="0">
                  <a:buNone/>
                </a:pPr>
                <a:endParaRPr lang="en-US" dirty="0">
                  <a:solidFill>
                    <a:schemeClr val="accent1"/>
                  </a:solidFill>
                </a:endParaRPr>
              </a:p>
            </p:txBody>
          </p:sp>
        </mc:Choice>
        <mc:Fallback xmlns="">
          <p:sp>
            <p:nvSpPr>
              <p:cNvPr id="3" name="Content Placeholder 2">
                <a:extLst>
                  <a:ext uri="{FF2B5EF4-FFF2-40B4-BE49-F238E27FC236}">
                    <a16:creationId xmlns:a16="http://schemas.microsoft.com/office/drawing/2014/main" id="{2B7829AD-E854-409F-882F-F9C3E7AD8CE2}"/>
                  </a:ext>
                </a:extLst>
              </p:cNvPr>
              <p:cNvSpPr>
                <a:spLocks noGrp="1" noRot="1" noChangeAspect="1" noMove="1" noResize="1" noEditPoints="1" noAdjustHandles="1" noChangeArrowheads="1" noChangeShapeType="1" noTextEdit="1"/>
              </p:cNvSpPr>
              <p:nvPr>
                <p:ph idx="1"/>
              </p:nvPr>
            </p:nvSpPr>
            <p:spPr>
              <a:blipFill>
                <a:blip r:embed="rId2"/>
                <a:stretch>
                  <a:fillRect l="-1043"/>
                </a:stretch>
              </a:blipFill>
            </p:spPr>
            <p:txBody>
              <a:bodyPr/>
              <a:lstStyle/>
              <a:p>
                <a:r>
                  <a:rPr lang="en-US">
                    <a:noFill/>
                  </a:rPr>
                  <a:t> </a:t>
                </a:r>
              </a:p>
            </p:txBody>
          </p:sp>
        </mc:Fallback>
      </mc:AlternateContent>
    </p:spTree>
    <p:extLst>
      <p:ext uri="{BB962C8B-B14F-4D97-AF65-F5344CB8AC3E}">
        <p14:creationId xmlns:p14="http://schemas.microsoft.com/office/powerpoint/2010/main" val="12724304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40AC21-955D-4F7F-A14A-057CB601E663}"/>
              </a:ext>
            </a:extLst>
          </p:cNvPr>
          <p:cNvSpPr>
            <a:spLocks noGrp="1"/>
          </p:cNvSpPr>
          <p:nvPr>
            <p:ph type="title"/>
          </p:nvPr>
        </p:nvSpPr>
        <p:spPr/>
        <p:txBody>
          <a:bodyPr/>
          <a:lstStyle/>
          <a:p>
            <a:r>
              <a:rPr lang="en-US" dirty="0">
                <a:solidFill>
                  <a:schemeClr val="accent1"/>
                </a:solidFill>
              </a:rPr>
              <a:t>Performance Analysis: Parallel Execution Time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2DBA99F-58B1-4E3B-A7C7-0DCB0C3C7336}"/>
                  </a:ext>
                </a:extLst>
              </p:cNvPr>
              <p:cNvSpPr>
                <a:spLocks noGrp="1"/>
              </p:cNvSpPr>
              <p:nvPr>
                <p:ph idx="1"/>
              </p:nvPr>
            </p:nvSpPr>
            <p:spPr/>
            <p:txBody>
              <a:bodyPr>
                <a:normAutofit lnSpcReduction="10000"/>
              </a:bodyPr>
              <a:lstStyle/>
              <a:p>
                <a:pPr marL="0" indent="0">
                  <a:buNone/>
                </a:pPr>
                <a:r>
                  <a:rPr lang="en-US" b="1" i="1" dirty="0">
                    <a:solidFill>
                      <a:srgbClr val="FF0000"/>
                    </a:solidFill>
                  </a:rPr>
                  <a:t>Parallel execution time </a:t>
                </a:r>
                <a14:m>
                  <m:oMath xmlns:m="http://schemas.openxmlformats.org/officeDocument/2006/math">
                    <m:r>
                      <a:rPr lang="en-US" i="1">
                        <a:latin typeface="Cambria Math" panose="02040503050406030204" pitchFamily="18" charset="0"/>
                      </a:rPr>
                      <m:t>𝑇</m:t>
                    </m:r>
                    <m:r>
                      <a:rPr lang="en-US" i="1">
                        <a:latin typeface="Cambria Math" panose="02040503050406030204" pitchFamily="18" charset="0"/>
                      </a:rPr>
                      <m:t>(</m:t>
                    </m:r>
                    <m:r>
                      <a:rPr lang="en-US" i="1">
                        <a:latin typeface="Cambria Math" panose="02040503050406030204" pitchFamily="18" charset="0"/>
                      </a:rPr>
                      <m:t>𝑛</m:t>
                    </m:r>
                    <m:r>
                      <a:rPr lang="en-US" i="1">
                        <a:latin typeface="Cambria Math" panose="02040503050406030204" pitchFamily="18" charset="0"/>
                      </a:rPr>
                      <m:t>,</m:t>
                    </m:r>
                    <m:r>
                      <a:rPr lang="en-US" i="1">
                        <a:latin typeface="Cambria Math" panose="02040503050406030204" pitchFamily="18" charset="0"/>
                      </a:rPr>
                      <m:t>𝑝</m:t>
                    </m:r>
                    <m:r>
                      <a:rPr lang="en-US" b="0" i="0" smtClean="0">
                        <a:latin typeface="Cambria Math" panose="02040503050406030204" pitchFamily="18" charset="0"/>
                      </a:rPr>
                      <m:t>)</m:t>
                    </m:r>
                  </m:oMath>
                </a14:m>
                <a:r>
                  <a:rPr lang="en-US" dirty="0">
                    <a:solidFill>
                      <a:schemeClr val="accent1"/>
                    </a:solidFill>
                  </a:rPr>
                  <a:t> is the time that elapses from the moment a parallel computation starts until the moment the last processor finishes execution.</a:t>
                </a:r>
              </a:p>
              <a:p>
                <a:pPr marL="0" indent="0">
                  <a:buNone/>
                </a:pPr>
                <a:endParaRPr lang="en-US" dirty="0">
                  <a:solidFill>
                    <a:schemeClr val="accent1"/>
                  </a:solidFill>
                </a:endParaRPr>
              </a:p>
              <a:p>
                <a:pPr marL="0" indent="0">
                  <a:buNone/>
                </a:pPr>
                <a:r>
                  <a:rPr lang="en-US" b="1" i="1" dirty="0">
                    <a:solidFill>
                      <a:srgbClr val="FF0000"/>
                    </a:solidFill>
                  </a:rPr>
                  <a:t>Parallel execution time </a:t>
                </a:r>
                <a14:m>
                  <m:oMath xmlns:m="http://schemas.openxmlformats.org/officeDocument/2006/math">
                    <m:r>
                      <a:rPr lang="en-US" i="1">
                        <a:latin typeface="Cambria Math" panose="02040503050406030204" pitchFamily="18" charset="0"/>
                      </a:rPr>
                      <m:t>𝑇</m:t>
                    </m:r>
                    <m:r>
                      <a:rPr lang="en-US" i="1">
                        <a:latin typeface="Cambria Math" panose="02040503050406030204" pitchFamily="18" charset="0"/>
                      </a:rPr>
                      <m:t>(</m:t>
                    </m:r>
                    <m:r>
                      <a:rPr lang="en-US" i="1">
                        <a:latin typeface="Cambria Math" panose="02040503050406030204" pitchFamily="18" charset="0"/>
                      </a:rPr>
                      <m:t>𝑛</m:t>
                    </m:r>
                    <m:r>
                      <a:rPr lang="en-US" i="1">
                        <a:latin typeface="Cambria Math" panose="02040503050406030204" pitchFamily="18" charset="0"/>
                      </a:rPr>
                      <m:t>,</m:t>
                    </m:r>
                    <m:r>
                      <a:rPr lang="en-US" i="1">
                        <a:latin typeface="Cambria Math" panose="02040503050406030204" pitchFamily="18" charset="0"/>
                      </a:rPr>
                      <m:t>𝑝</m:t>
                    </m:r>
                    <m:r>
                      <a:rPr lang="en-US">
                        <a:latin typeface="Cambria Math" panose="02040503050406030204" pitchFamily="18" charset="0"/>
                      </a:rPr>
                      <m:t>)</m:t>
                    </m:r>
                  </m:oMath>
                </a14:m>
                <a:r>
                  <a:rPr lang="en-US" dirty="0">
                    <a:solidFill>
                      <a:schemeClr val="accent1"/>
                    </a:solidFill>
                  </a:rPr>
                  <a:t> can be broken down into </a:t>
                </a:r>
                <a:r>
                  <a:rPr lang="en-US" b="1" i="1" dirty="0">
                    <a:solidFill>
                      <a:srgbClr val="FF0000"/>
                    </a:solidFill>
                  </a:rPr>
                  <a:t>three</a:t>
                </a:r>
                <a:r>
                  <a:rPr lang="en-US" dirty="0">
                    <a:solidFill>
                      <a:schemeClr val="accent1"/>
                    </a:solidFill>
                  </a:rPr>
                  <a:t> components:</a:t>
                </a:r>
              </a:p>
              <a:p>
                <a:pPr marL="0" indent="0">
                  <a:buNone/>
                </a:pPr>
                <a:endParaRPr lang="en-US" dirty="0">
                  <a:solidFill>
                    <a:schemeClr val="accent1"/>
                  </a:solidFill>
                </a:endParaRPr>
              </a:p>
              <a:p>
                <a:pPr lvl="1"/>
                <a:r>
                  <a:rPr lang="en-US" dirty="0">
                    <a:solidFill>
                      <a:schemeClr val="accent1"/>
                    </a:solidFill>
                  </a:rPr>
                  <a:t>Computations that must be performed sequentially</a:t>
                </a:r>
              </a:p>
              <a:p>
                <a:pPr lvl="1"/>
                <a:r>
                  <a:rPr lang="en-US" dirty="0">
                    <a:solidFill>
                      <a:schemeClr val="accent1"/>
                    </a:solidFill>
                  </a:rPr>
                  <a:t>Computations that can be performed in parallel</a:t>
                </a:r>
              </a:p>
              <a:p>
                <a:pPr lvl="1"/>
                <a:r>
                  <a:rPr lang="en-US" dirty="0">
                    <a:solidFill>
                      <a:schemeClr val="accent1"/>
                    </a:solidFill>
                  </a:rPr>
                  <a:t>Parallelization overhead, i.e., communication operations and redundant computations</a:t>
                </a:r>
              </a:p>
            </p:txBody>
          </p:sp>
        </mc:Choice>
        <mc:Fallback xmlns="">
          <p:sp>
            <p:nvSpPr>
              <p:cNvPr id="3" name="Content Placeholder 2">
                <a:extLst>
                  <a:ext uri="{FF2B5EF4-FFF2-40B4-BE49-F238E27FC236}">
                    <a16:creationId xmlns:a16="http://schemas.microsoft.com/office/drawing/2014/main" id="{B2DBA99F-58B1-4E3B-A7C7-0DCB0C3C7336}"/>
                  </a:ext>
                </a:extLst>
              </p:cNvPr>
              <p:cNvSpPr>
                <a:spLocks noGrp="1" noRot="1" noChangeAspect="1" noMove="1" noResize="1" noEditPoints="1" noAdjustHandles="1" noChangeArrowheads="1" noChangeShapeType="1" noTextEdit="1"/>
              </p:cNvSpPr>
              <p:nvPr>
                <p:ph idx="1"/>
              </p:nvPr>
            </p:nvSpPr>
            <p:spPr>
              <a:blipFill>
                <a:blip r:embed="rId2"/>
                <a:stretch>
                  <a:fillRect l="-1217" t="-3081" b="-420"/>
                </a:stretch>
              </a:blipFill>
            </p:spPr>
            <p:txBody>
              <a:bodyPr/>
              <a:lstStyle/>
              <a:p>
                <a:r>
                  <a:rPr lang="en-US">
                    <a:noFill/>
                  </a:rPr>
                  <a:t> </a:t>
                </a:r>
              </a:p>
            </p:txBody>
          </p:sp>
        </mc:Fallback>
      </mc:AlternateContent>
    </p:spTree>
    <p:extLst>
      <p:ext uri="{BB962C8B-B14F-4D97-AF65-F5344CB8AC3E}">
        <p14:creationId xmlns:p14="http://schemas.microsoft.com/office/powerpoint/2010/main" val="169363134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D276E3-57B4-4BAF-9220-A0EE7CE79CDB}"/>
              </a:ext>
            </a:extLst>
          </p:cNvPr>
          <p:cNvSpPr>
            <a:spLocks noGrp="1"/>
          </p:cNvSpPr>
          <p:nvPr>
            <p:ph type="title"/>
          </p:nvPr>
        </p:nvSpPr>
        <p:spPr/>
        <p:txBody>
          <a:bodyPr/>
          <a:lstStyle/>
          <a:p>
            <a:r>
              <a:rPr lang="en-US" dirty="0">
                <a:solidFill>
                  <a:schemeClr val="accent1"/>
                </a:solidFill>
              </a:rPr>
              <a:t>Performance Analysis: Isoefficiency</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92506F0-71EA-4148-AFF4-CF478FA9140C}"/>
                  </a:ext>
                </a:extLst>
              </p:cNvPr>
              <p:cNvSpPr>
                <a:spLocks noGrp="1"/>
              </p:cNvSpPr>
              <p:nvPr>
                <p:ph idx="1"/>
              </p:nvPr>
            </p:nvSpPr>
            <p:spPr/>
            <p:txBody>
              <a:bodyPr>
                <a:normAutofit fontScale="92500" lnSpcReduction="10000"/>
              </a:bodyPr>
              <a:lstStyle/>
              <a:p>
                <a:pPr marL="0" indent="0">
                  <a:buNone/>
                </a:pPr>
                <a:r>
                  <a:rPr lang="en-US" dirty="0">
                    <a:solidFill>
                      <a:schemeClr val="accent1"/>
                    </a:solidFill>
                  </a:rPr>
                  <a:t>Substituting</a:t>
                </a:r>
                <a:r>
                  <a:rPr lang="en-US" dirty="0"/>
                  <a:t> </a:t>
                </a:r>
                <a14:m>
                  <m:oMath xmlns:m="http://schemas.openxmlformats.org/officeDocument/2006/math">
                    <m:sSub>
                      <m:sSubPr>
                        <m:ctrlPr>
                          <a:rPr lang="en-US"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𝑇</m:t>
                        </m:r>
                      </m:e>
                      <m:sub>
                        <m:r>
                          <a:rPr lang="en-US" b="0" i="1" smtClean="0">
                            <a:solidFill>
                              <a:schemeClr val="tx1"/>
                            </a:solidFill>
                            <a:latin typeface="Cambria Math" panose="02040503050406030204" pitchFamily="18" charset="0"/>
                          </a:rPr>
                          <m:t>𝑜</m:t>
                        </m:r>
                      </m:sub>
                    </m:sSub>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𝑛</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𝑝</m:t>
                    </m:r>
                    <m:r>
                      <a:rPr lang="en-US" b="0" i="1" smtClean="0">
                        <a:solidFill>
                          <a:schemeClr val="tx1"/>
                        </a:solidFill>
                        <a:latin typeface="Cambria Math" panose="02040503050406030204" pitchFamily="18" charset="0"/>
                      </a:rPr>
                      <m:t>)</m:t>
                    </m:r>
                  </m:oMath>
                </a14:m>
                <a:r>
                  <a:rPr lang="en-US" dirty="0"/>
                  <a:t> </a:t>
                </a:r>
                <a:r>
                  <a:rPr lang="en-US" dirty="0">
                    <a:solidFill>
                      <a:schemeClr val="accent1"/>
                    </a:solidFill>
                  </a:rPr>
                  <a:t>into the equation </a:t>
                </a:r>
                <a14:m>
                  <m:oMath xmlns:m="http://schemas.openxmlformats.org/officeDocument/2006/math">
                    <m:box>
                      <m:boxPr>
                        <m:ctrlPr>
                          <a:rPr lang="en-US" i="1">
                            <a:latin typeface="Cambria Math" panose="02040503050406030204" pitchFamily="18" charset="0"/>
                          </a:rPr>
                        </m:ctrlPr>
                      </m:boxPr>
                      <m:e>
                        <m:argPr>
                          <m:argSz m:val="-1"/>
                        </m:argPr>
                        <m:r>
                          <a:rPr lang="en-US" i="1">
                            <a:latin typeface="Cambria Math" panose="02040503050406030204" pitchFamily="18" charset="0"/>
                            <a:ea typeface="Cambria Math" panose="02040503050406030204" pitchFamily="18" charset="0"/>
                          </a:rPr>
                          <m:t>𝜓</m:t>
                        </m:r>
                        <m:r>
                          <a:rPr lang="en-US" b="0" i="1" smtClean="0">
                            <a:latin typeface="Cambria Math" panose="02040503050406030204" pitchFamily="18" charset="0"/>
                            <a:ea typeface="Cambria Math" panose="02040503050406030204" pitchFamily="18" charset="0"/>
                          </a:rPr>
                          <m:t> =</m:t>
                        </m:r>
                        <m:f>
                          <m:fPr>
                            <m:ctrlPr>
                              <a:rPr lang="en-US" i="1">
                                <a:latin typeface="Cambria Math" panose="02040503050406030204" pitchFamily="18" charset="0"/>
                              </a:rPr>
                            </m:ctrlPr>
                          </m:fPr>
                          <m:num>
                            <m:r>
                              <a:rPr lang="en-US" i="1">
                                <a:latin typeface="Cambria Math" panose="02040503050406030204" pitchFamily="18" charset="0"/>
                              </a:rPr>
                              <m:t>𝑝</m:t>
                            </m:r>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𝜎</m:t>
                            </m:r>
                            <m:r>
                              <m:rPr>
                                <m:nor/>
                              </m:rPr>
                              <a:rPr lang="en-US">
                                <a:latin typeface="Cambria Math" panose="02040503050406030204" pitchFamily="18" charset="0"/>
                                <a:ea typeface="Cambria Math" panose="02040503050406030204" pitchFamily="18" charset="0"/>
                              </a:rPr>
                              <m:t> +</m:t>
                            </m:r>
                            <m:r>
                              <m:rPr>
                                <m:nor/>
                              </m:rPr>
                              <a:rPr lang="en-US" dirty="0">
                                <a:ea typeface="Cambria Math" panose="02040503050406030204" pitchFamily="18" charset="0"/>
                              </a:rPr>
                              <m:t>  </m:t>
                            </m:r>
                            <m:r>
                              <a:rPr lang="en-US" i="1">
                                <a:latin typeface="Cambria Math" panose="02040503050406030204" pitchFamily="18" charset="0"/>
                                <a:ea typeface="Cambria Math" panose="02040503050406030204" pitchFamily="18" charset="0"/>
                              </a:rPr>
                              <m:t>𝜑</m:t>
                            </m:r>
                            <m:r>
                              <a:rPr lang="en-US" i="1">
                                <a:latin typeface="Cambria Math" panose="02040503050406030204" pitchFamily="18" charset="0"/>
                                <a:ea typeface="Cambria Math" panose="02040503050406030204" pitchFamily="18" charset="0"/>
                              </a:rPr>
                              <m:t>)</m:t>
                            </m:r>
                          </m:num>
                          <m:den>
                            <m:r>
                              <a:rPr lang="en-US" b="0" i="1" smtClean="0">
                                <a:latin typeface="Cambria Math" panose="02040503050406030204" pitchFamily="18" charset="0"/>
                                <a:ea typeface="Cambria Math" panose="02040503050406030204" pitchFamily="18" charset="0"/>
                              </a:rPr>
                              <m:t> </m:t>
                            </m:r>
                            <m:r>
                              <a:rPr lang="en-US" i="1">
                                <a:latin typeface="Cambria Math" panose="02040503050406030204" pitchFamily="18" charset="0"/>
                                <a:ea typeface="Cambria Math" panose="02040503050406030204" pitchFamily="18" charset="0"/>
                              </a:rPr>
                              <m:t>𝜎</m:t>
                            </m:r>
                            <m:r>
                              <a:rPr lang="en-US" i="1">
                                <a:latin typeface="Cambria Math" panose="02040503050406030204" pitchFamily="18" charset="0"/>
                                <a:ea typeface="Cambria Math" panose="02040503050406030204" pitchFamily="18" charset="0"/>
                              </a:rPr>
                              <m:t> + </m:t>
                            </m:r>
                            <m:r>
                              <m:rPr>
                                <m:sty m:val="p"/>
                              </m:rPr>
                              <a:rPr lang="el-GR" i="1">
                                <a:latin typeface="Cambria Math" panose="02040503050406030204" pitchFamily="18" charset="0"/>
                                <a:ea typeface="Cambria Math" panose="02040503050406030204" pitchFamily="18" charset="0"/>
                              </a:rPr>
                              <m:t>φ</m:t>
                            </m:r>
                            <m:r>
                              <a:rPr lang="en-US">
                                <a:latin typeface="Cambria Math" panose="02040503050406030204" pitchFamily="18" charset="0"/>
                              </a:rPr>
                              <m:t>+</m:t>
                            </m:r>
                            <m:r>
                              <a:rPr lang="en-US" i="1">
                                <a:latin typeface="Cambria Math" panose="02040503050406030204" pitchFamily="18" charset="0"/>
                              </a:rPr>
                              <m:t>(</m:t>
                            </m:r>
                            <m:r>
                              <a:rPr lang="en-US" i="1">
                                <a:latin typeface="Cambria Math" panose="02040503050406030204" pitchFamily="18" charset="0"/>
                              </a:rPr>
                              <m:t>𝑝</m:t>
                            </m:r>
                            <m:r>
                              <a:rPr lang="en-US" i="1">
                                <a:latin typeface="Cambria Math" panose="02040503050406030204" pitchFamily="18" charset="0"/>
                              </a:rPr>
                              <m:t>−1)</m:t>
                            </m:r>
                            <m:r>
                              <a:rPr lang="en-US" i="1">
                                <a:latin typeface="Cambria Math" panose="02040503050406030204" pitchFamily="18" charset="0"/>
                                <a:ea typeface="Cambria Math" panose="02040503050406030204" pitchFamily="18" charset="0"/>
                              </a:rPr>
                              <m:t>𝜎</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rPr>
                              <m:t>𝑝</m:t>
                            </m:r>
                            <m:r>
                              <a:rPr lang="en-US" i="1">
                                <a:latin typeface="Cambria Math" panose="02040503050406030204" pitchFamily="18" charset="0"/>
                                <a:ea typeface="Cambria Math" panose="02040503050406030204" pitchFamily="18" charset="0"/>
                              </a:rPr>
                              <m:t>𝜅</m:t>
                            </m:r>
                          </m:den>
                        </m:f>
                      </m:e>
                    </m:box>
                  </m:oMath>
                </a14:m>
                <a:r>
                  <a:rPr lang="en-US" dirty="0">
                    <a:solidFill>
                      <a:schemeClr val="accent1"/>
                    </a:solidFill>
                  </a:rPr>
                  <a:t>,</a:t>
                </a:r>
              </a:p>
              <a:p>
                <a:pPr marL="0" indent="0">
                  <a:buNone/>
                </a:pPr>
                <a:endParaRPr lang="en-US" dirty="0">
                  <a:solidFill>
                    <a:schemeClr val="accent1"/>
                  </a:solidFill>
                </a:endParaRPr>
              </a:p>
              <a:p>
                <a:pPr marL="0" indent="0">
                  <a:buNone/>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𝜓</m:t>
                      </m:r>
                      <m:r>
                        <a:rPr lang="en-US" b="0" i="1" smtClean="0">
                          <a:latin typeface="Cambria Math" panose="02040503050406030204" pitchFamily="18" charset="0"/>
                          <a:ea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𝑝</m:t>
                          </m:r>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𝜎</m:t>
                          </m:r>
                          <m:r>
                            <m:rPr>
                              <m:nor/>
                            </m:rPr>
                            <a:rPr lang="en-US">
                              <a:latin typeface="Cambria Math" panose="02040503050406030204" pitchFamily="18" charset="0"/>
                              <a:ea typeface="Cambria Math" panose="02040503050406030204" pitchFamily="18" charset="0"/>
                            </a:rPr>
                            <m:t> +</m:t>
                          </m:r>
                          <m:r>
                            <m:rPr>
                              <m:nor/>
                            </m:rPr>
                            <a:rPr lang="en-US" dirty="0">
                              <a:ea typeface="Cambria Math" panose="02040503050406030204" pitchFamily="18" charset="0"/>
                            </a:rPr>
                            <m:t>  </m:t>
                          </m:r>
                          <m:r>
                            <a:rPr lang="en-US" i="1">
                              <a:latin typeface="Cambria Math" panose="02040503050406030204" pitchFamily="18" charset="0"/>
                              <a:ea typeface="Cambria Math" panose="02040503050406030204" pitchFamily="18" charset="0"/>
                            </a:rPr>
                            <m:t>𝜑</m:t>
                          </m:r>
                          <m:r>
                            <a:rPr lang="en-US" i="1">
                              <a:latin typeface="Cambria Math" panose="02040503050406030204" pitchFamily="18" charset="0"/>
                              <a:ea typeface="Cambria Math" panose="02040503050406030204" pitchFamily="18" charset="0"/>
                            </a:rPr>
                            <m:t>)</m:t>
                          </m:r>
                        </m:num>
                        <m:den>
                          <m:r>
                            <a:rPr lang="en-US" b="0" i="1" smtClean="0">
                              <a:latin typeface="Cambria Math" panose="02040503050406030204" pitchFamily="18" charset="0"/>
                              <a:ea typeface="Cambria Math" panose="02040503050406030204" pitchFamily="18" charset="0"/>
                            </a:rPr>
                            <m:t> </m:t>
                          </m:r>
                          <m:r>
                            <a:rPr lang="en-US" i="1">
                              <a:latin typeface="Cambria Math" panose="02040503050406030204" pitchFamily="18" charset="0"/>
                              <a:ea typeface="Cambria Math" panose="02040503050406030204" pitchFamily="18" charset="0"/>
                            </a:rPr>
                            <m:t>𝜎</m:t>
                          </m:r>
                          <m:r>
                            <a:rPr lang="en-US" i="1">
                              <a:latin typeface="Cambria Math" panose="02040503050406030204" pitchFamily="18" charset="0"/>
                              <a:ea typeface="Cambria Math" panose="02040503050406030204" pitchFamily="18" charset="0"/>
                            </a:rPr>
                            <m:t> + </m:t>
                          </m:r>
                          <m:r>
                            <m:rPr>
                              <m:sty m:val="p"/>
                            </m:rPr>
                            <a:rPr lang="el-GR" i="1">
                              <a:latin typeface="Cambria Math" panose="02040503050406030204" pitchFamily="18" charset="0"/>
                              <a:ea typeface="Cambria Math" panose="02040503050406030204" pitchFamily="18" charset="0"/>
                            </a:rPr>
                            <m:t>φ</m:t>
                          </m:r>
                          <m:r>
                            <a:rPr lang="en-US">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𝑜</m:t>
                              </m:r>
                            </m:sub>
                          </m:sSub>
                        </m:den>
                      </m:f>
                    </m:oMath>
                  </m:oMathPara>
                </a14:m>
                <a:endParaRPr lang="en-US" dirty="0">
                  <a:solidFill>
                    <a:schemeClr val="accent1"/>
                  </a:solidFill>
                </a:endParaRPr>
              </a:p>
              <a:p>
                <a:pPr marL="0" indent="0">
                  <a:buNone/>
                </a:pPr>
                <a:r>
                  <a:rPr lang="en-US" dirty="0">
                    <a:solidFill>
                      <a:schemeClr val="accent1"/>
                    </a:solidFill>
                  </a:rPr>
                  <a:t>Since </a:t>
                </a:r>
                <a14:m>
                  <m:oMath xmlns:m="http://schemas.openxmlformats.org/officeDocument/2006/math">
                    <m:r>
                      <m:rPr>
                        <m:sty m:val="p"/>
                      </m:rPr>
                      <a:rPr lang="el-GR" b="0" i="1" smtClean="0">
                        <a:latin typeface="Cambria Math" panose="02040503050406030204" pitchFamily="18" charset="0"/>
                        <a:ea typeface="Cambria Math" panose="02040503050406030204" pitchFamily="18" charset="0"/>
                      </a:rPr>
                      <m:t>ε</m:t>
                    </m:r>
                    <m:r>
                      <a:rPr lang="en-US" b="0" i="1" smtClean="0">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𝜓</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𝑝</m:t>
                    </m:r>
                  </m:oMath>
                </a14:m>
                <a:r>
                  <a:rPr lang="en-US" dirty="0">
                    <a:solidFill>
                      <a:schemeClr val="accent1"/>
                    </a:solidFill>
                  </a:rPr>
                  <a:t>, </a:t>
                </a:r>
              </a:p>
              <a:p>
                <a:pPr marL="0" indent="0">
                  <a:buNone/>
                </a:pPr>
                <a:r>
                  <a:rPr lang="en-US" dirty="0">
                    <a:solidFill>
                      <a:schemeClr val="accent1"/>
                    </a:solidFill>
                  </a:rPr>
                  <a:t>				 </a:t>
                </a:r>
                <a:r>
                  <a:rPr lang="en-US" dirty="0">
                    <a:ea typeface="Cambria Math" panose="02040503050406030204" pitchFamily="18" charset="0"/>
                  </a:rPr>
                  <a:t> </a:t>
                </a:r>
                <a14:m>
                  <m:oMath xmlns:m="http://schemas.openxmlformats.org/officeDocument/2006/math">
                    <m:r>
                      <m:rPr>
                        <m:sty m:val="p"/>
                      </m:rPr>
                      <a:rPr lang="el-GR" b="0" i="1" smtClean="0">
                        <a:latin typeface="Cambria Math" panose="02040503050406030204" pitchFamily="18" charset="0"/>
                        <a:ea typeface="Cambria Math" panose="02040503050406030204" pitchFamily="18" charset="0"/>
                      </a:rPr>
                      <m:t>ε</m:t>
                    </m:r>
                    <m:r>
                      <a:rPr lang="en-US" b="0" i="1" smtClean="0">
                        <a:latin typeface="Cambria Math" panose="02040503050406030204" pitchFamily="18" charset="0"/>
                        <a:ea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ea typeface="Cambria Math" panose="02040503050406030204" pitchFamily="18" charset="0"/>
                          </a:rPr>
                          <m:t>𝜎</m:t>
                        </m:r>
                        <m:r>
                          <m:rPr>
                            <m:nor/>
                          </m:rPr>
                          <a:rPr lang="en-US">
                            <a:latin typeface="Cambria Math" panose="02040503050406030204" pitchFamily="18" charset="0"/>
                            <a:ea typeface="Cambria Math" panose="02040503050406030204" pitchFamily="18" charset="0"/>
                          </a:rPr>
                          <m:t> +</m:t>
                        </m:r>
                        <m:r>
                          <m:rPr>
                            <m:nor/>
                          </m:rPr>
                          <a:rPr lang="en-US" dirty="0">
                            <a:ea typeface="Cambria Math" panose="02040503050406030204" pitchFamily="18" charset="0"/>
                          </a:rPr>
                          <m:t>  </m:t>
                        </m:r>
                        <m:r>
                          <a:rPr lang="en-US" i="1">
                            <a:latin typeface="Cambria Math" panose="02040503050406030204" pitchFamily="18" charset="0"/>
                            <a:ea typeface="Cambria Math" panose="02040503050406030204" pitchFamily="18" charset="0"/>
                          </a:rPr>
                          <m:t>𝜑</m:t>
                        </m:r>
                      </m:num>
                      <m:den>
                        <m:r>
                          <a:rPr lang="en-US" b="0" i="1" smtClean="0">
                            <a:latin typeface="Cambria Math" panose="02040503050406030204" pitchFamily="18" charset="0"/>
                            <a:ea typeface="Cambria Math" panose="02040503050406030204" pitchFamily="18" charset="0"/>
                          </a:rPr>
                          <m:t> </m:t>
                        </m:r>
                        <m:r>
                          <a:rPr lang="en-US" i="1">
                            <a:latin typeface="Cambria Math" panose="02040503050406030204" pitchFamily="18" charset="0"/>
                            <a:ea typeface="Cambria Math" panose="02040503050406030204" pitchFamily="18" charset="0"/>
                          </a:rPr>
                          <m:t>𝜎</m:t>
                        </m:r>
                        <m:r>
                          <a:rPr lang="en-US" i="1">
                            <a:latin typeface="Cambria Math" panose="02040503050406030204" pitchFamily="18" charset="0"/>
                            <a:ea typeface="Cambria Math" panose="02040503050406030204" pitchFamily="18" charset="0"/>
                          </a:rPr>
                          <m:t> + </m:t>
                        </m:r>
                        <m:r>
                          <m:rPr>
                            <m:sty m:val="p"/>
                          </m:rPr>
                          <a:rPr lang="el-GR" i="1">
                            <a:latin typeface="Cambria Math" panose="02040503050406030204" pitchFamily="18" charset="0"/>
                            <a:ea typeface="Cambria Math" panose="02040503050406030204" pitchFamily="18" charset="0"/>
                          </a:rPr>
                          <m:t>φ</m:t>
                        </m:r>
                        <m:r>
                          <a:rPr lang="en-US">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𝑜</m:t>
                            </m:r>
                          </m:sub>
                        </m:sSub>
                      </m:den>
                    </m:f>
                    <m:r>
                      <a:rPr lang="en-US" b="0" i="1" smtClean="0">
                        <a:latin typeface="Cambria Math" panose="02040503050406030204" pitchFamily="18" charset="0"/>
                      </a:rPr>
                      <m:t>=</m:t>
                    </m:r>
                    <m:box>
                      <m:boxPr>
                        <m:ctrlPr>
                          <a:rPr lang="en-US" b="0" i="1" smtClean="0">
                            <a:latin typeface="Cambria Math" panose="02040503050406030204" pitchFamily="18" charset="0"/>
                          </a:rPr>
                        </m:ctrlPr>
                      </m:boxPr>
                      <m:e>
                        <m:argPr>
                          <m:argSz m:val="-1"/>
                        </m:argP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1+ </m:t>
                            </m:r>
                            <m:box>
                              <m:boxPr>
                                <m:ctrlPr>
                                  <a:rPr lang="en-US" b="0" i="1" smtClean="0">
                                    <a:latin typeface="Cambria Math" panose="02040503050406030204" pitchFamily="18" charset="0"/>
                                  </a:rPr>
                                </m:ctrlPr>
                              </m:boxPr>
                              <m:e>
                                <m:argPr>
                                  <m:argSz m:val="-1"/>
                                </m:argPr>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𝑜</m:t>
                                        </m:r>
                                      </m:sub>
                                    </m:sSub>
                                  </m:num>
                                  <m:den>
                                    <m:r>
                                      <a:rPr lang="en-US" b="0" i="1" smtClean="0">
                                        <a:latin typeface="Cambria Math" panose="02040503050406030204" pitchFamily="18" charset="0"/>
                                        <a:ea typeface="Cambria Math" panose="02040503050406030204" pitchFamily="18" charset="0"/>
                                      </a:rPr>
                                      <m:t>𝜎</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𝜑</m:t>
                                    </m:r>
                                  </m:den>
                                </m:f>
                              </m:e>
                            </m:box>
                          </m:den>
                        </m:f>
                      </m:e>
                    </m:box>
                  </m:oMath>
                </a14:m>
                <a:endParaRPr lang="en-US" dirty="0">
                  <a:solidFill>
                    <a:schemeClr val="accent1"/>
                  </a:solidFill>
                </a:endParaRPr>
              </a:p>
              <a:p>
                <a:pPr marL="0" indent="0">
                  <a:buNone/>
                </a:pPr>
                <a:r>
                  <a:rPr lang="en-US" dirty="0">
                    <a:solidFill>
                      <a:schemeClr val="accent1"/>
                    </a:solidFill>
                  </a:rPr>
                  <a:t>Recalling that </a:t>
                </a:r>
                <a14:m>
                  <m:oMath xmlns:m="http://schemas.openxmlformats.org/officeDocument/2006/math">
                    <m:r>
                      <a:rPr lang="en-US" b="0" i="1" smtClean="0">
                        <a:solidFill>
                          <a:schemeClr val="tx1"/>
                        </a:solidFill>
                        <a:latin typeface="Cambria Math" panose="02040503050406030204" pitchFamily="18" charset="0"/>
                      </a:rPr>
                      <m:t>𝑇</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𝑛</m:t>
                    </m:r>
                    <m:r>
                      <a:rPr lang="en-US" b="0" i="1" smtClean="0">
                        <a:solidFill>
                          <a:schemeClr val="tx1"/>
                        </a:solidFill>
                        <a:latin typeface="Cambria Math" panose="02040503050406030204" pitchFamily="18" charset="0"/>
                      </a:rPr>
                      <m:t>,1)</m:t>
                    </m:r>
                  </m:oMath>
                </a14:m>
                <a:r>
                  <a:rPr lang="en-US" dirty="0">
                    <a:solidFill>
                      <a:schemeClr val="tx1"/>
                    </a:solidFill>
                  </a:rPr>
                  <a:t> </a:t>
                </a:r>
                <a:r>
                  <a:rPr lang="en-US" dirty="0">
                    <a:solidFill>
                      <a:schemeClr val="accent1"/>
                    </a:solidFill>
                  </a:rPr>
                  <a:t>represents </a:t>
                </a:r>
                <a:r>
                  <a:rPr lang="en-US" b="1" i="1" dirty="0">
                    <a:solidFill>
                      <a:srgbClr val="FF0000"/>
                    </a:solidFill>
                  </a:rPr>
                  <a:t>sequential time execution</a:t>
                </a:r>
                <a:r>
                  <a:rPr lang="en-US" dirty="0">
                    <a:solidFill>
                      <a:schemeClr val="accent1"/>
                    </a:solidFill>
                  </a:rPr>
                  <a:t>, </a:t>
                </a:r>
              </a:p>
              <a:p>
                <a:pPr marL="0" indent="0">
                  <a:buNone/>
                </a:pPr>
                <a:r>
                  <a:rPr lang="en-US" dirty="0">
                    <a:solidFill>
                      <a:schemeClr val="accent1"/>
                    </a:solidFill>
                  </a:rPr>
                  <a:t>				</a:t>
                </a:r>
                <a14:m>
                  <m:oMath xmlns:m="http://schemas.openxmlformats.org/officeDocument/2006/math">
                    <m:r>
                      <m:rPr>
                        <m:sty m:val="p"/>
                      </m:rPr>
                      <a:rPr lang="el-GR" i="1">
                        <a:latin typeface="Cambria Math" panose="02040503050406030204" pitchFamily="18" charset="0"/>
                        <a:ea typeface="Cambria Math" panose="02040503050406030204" pitchFamily="18" charset="0"/>
                      </a:rPr>
                      <m:t>ε</m:t>
                    </m:r>
                    <m:r>
                      <a:rPr lang="en-US" b="0" i="1" smtClean="0">
                        <a:latin typeface="Cambria Math" panose="02040503050406030204" pitchFamily="18" charset="0"/>
                        <a:ea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1+ </m:t>
                        </m:r>
                        <m:box>
                          <m:boxPr>
                            <m:ctrlPr>
                              <a:rPr lang="en-US" b="0" i="1" smtClean="0">
                                <a:latin typeface="Cambria Math" panose="02040503050406030204" pitchFamily="18" charset="0"/>
                              </a:rPr>
                            </m:ctrlPr>
                          </m:boxPr>
                          <m:e>
                            <m:argPr>
                              <m:argSz m:val="-1"/>
                            </m:argPr>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𝑜</m:t>
                                    </m:r>
                                  </m:sub>
                                </m:sSub>
                              </m:num>
                              <m:den>
                                <m:r>
                                  <a:rPr lang="en-US" b="0" i="1" smtClean="0">
                                    <a:latin typeface="Cambria Math" panose="02040503050406030204" pitchFamily="18" charset="0"/>
                                    <a:ea typeface="Cambria Math" panose="02040503050406030204" pitchFamily="18" charset="0"/>
                                  </a:rPr>
                                  <m:t>𝜎</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𝜑</m:t>
                                </m:r>
                              </m:den>
                            </m:f>
                          </m:e>
                        </m:box>
                      </m:den>
                    </m:f>
                    <m:r>
                      <a:rPr lang="en-US" b="0" i="1" smtClean="0">
                        <a:latin typeface="Cambria Math" panose="02040503050406030204" pitchFamily="18" charset="0"/>
                        <a:ea typeface="Cambria Math" panose="02040503050406030204" pitchFamily="18" charset="0"/>
                      </a:rPr>
                      <m:t>=</m:t>
                    </m:r>
                    <m:box>
                      <m:boxPr>
                        <m:ctrlPr>
                          <a:rPr lang="en-US" i="1">
                            <a:latin typeface="Cambria Math" panose="02040503050406030204" pitchFamily="18" charset="0"/>
                          </a:rPr>
                        </m:ctrlPr>
                      </m:boxPr>
                      <m:e>
                        <m:argPr>
                          <m:argSz m:val="-1"/>
                        </m:argP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1+ </m:t>
                            </m:r>
                            <m:box>
                              <m:boxPr>
                                <m:ctrlPr>
                                  <a:rPr lang="en-US" i="1">
                                    <a:latin typeface="Cambria Math" panose="02040503050406030204" pitchFamily="18" charset="0"/>
                                  </a:rPr>
                                </m:ctrlPr>
                              </m:boxPr>
                              <m:e>
                                <m:argPr>
                                  <m:argSz m:val="-1"/>
                                </m:argPr>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𝑇</m:t>
                                        </m:r>
                                      </m:e>
                                      <m:sub>
                                        <m:r>
                                          <a:rPr lang="en-US" i="1">
                                            <a:latin typeface="Cambria Math" panose="02040503050406030204" pitchFamily="18" charset="0"/>
                                          </a:rPr>
                                          <m:t>𝑜</m:t>
                                        </m:r>
                                      </m:sub>
                                    </m:sSub>
                                  </m:num>
                                  <m:den>
                                    <m:r>
                                      <a:rPr lang="en-US" b="0" i="1" smtClean="0">
                                        <a:latin typeface="Cambria Math" panose="02040503050406030204" pitchFamily="18" charset="0"/>
                                      </a:rPr>
                                      <m:t>𝑇</m:t>
                                    </m:r>
                                    <m:r>
                                      <a:rPr lang="en-US" b="0" i="1" smtClean="0">
                                        <a:latin typeface="Cambria Math" panose="02040503050406030204" pitchFamily="18" charset="0"/>
                                      </a:rPr>
                                      <m:t>(</m:t>
                                    </m:r>
                                    <m:r>
                                      <a:rPr lang="en-US" b="0" i="1" smtClean="0">
                                        <a:latin typeface="Cambria Math" panose="02040503050406030204" pitchFamily="18" charset="0"/>
                                      </a:rPr>
                                      <m:t>𝑛</m:t>
                                    </m:r>
                                    <m:r>
                                      <a:rPr lang="en-US" b="0" i="1" smtClean="0">
                                        <a:latin typeface="Cambria Math" panose="02040503050406030204" pitchFamily="18" charset="0"/>
                                      </a:rPr>
                                      <m:t>,1)</m:t>
                                    </m:r>
                                  </m:den>
                                </m:f>
                              </m:e>
                            </m:box>
                          </m:den>
                        </m:f>
                      </m:e>
                    </m:box>
                  </m:oMath>
                </a14:m>
                <a:endParaRPr lang="en-US" dirty="0">
                  <a:solidFill>
                    <a:schemeClr val="accent1"/>
                  </a:solidFill>
                </a:endParaRPr>
              </a:p>
            </p:txBody>
          </p:sp>
        </mc:Choice>
        <mc:Fallback xmlns="">
          <p:sp>
            <p:nvSpPr>
              <p:cNvPr id="3" name="Content Placeholder 2">
                <a:extLst>
                  <a:ext uri="{FF2B5EF4-FFF2-40B4-BE49-F238E27FC236}">
                    <a16:creationId xmlns:a16="http://schemas.microsoft.com/office/drawing/2014/main" id="{292506F0-71EA-4148-AFF4-CF478FA9140C}"/>
                  </a:ext>
                </a:extLst>
              </p:cNvPr>
              <p:cNvSpPr>
                <a:spLocks noGrp="1" noRot="1" noChangeAspect="1" noMove="1" noResize="1" noEditPoints="1" noAdjustHandles="1" noChangeArrowheads="1" noChangeShapeType="1" noTextEdit="1"/>
              </p:cNvSpPr>
              <p:nvPr>
                <p:ph idx="1"/>
              </p:nvPr>
            </p:nvSpPr>
            <p:spPr>
              <a:blipFill>
                <a:blip r:embed="rId2"/>
                <a:stretch>
                  <a:fillRect l="-1043" t="-1261"/>
                </a:stretch>
              </a:blipFill>
            </p:spPr>
            <p:txBody>
              <a:bodyPr/>
              <a:lstStyle/>
              <a:p>
                <a:r>
                  <a:rPr lang="en-US">
                    <a:noFill/>
                  </a:rPr>
                  <a:t> </a:t>
                </a:r>
              </a:p>
            </p:txBody>
          </p:sp>
        </mc:Fallback>
      </mc:AlternateContent>
    </p:spTree>
    <p:extLst>
      <p:ext uri="{BB962C8B-B14F-4D97-AF65-F5344CB8AC3E}">
        <p14:creationId xmlns:p14="http://schemas.microsoft.com/office/powerpoint/2010/main" val="206183724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D276E3-57B4-4BAF-9220-A0EE7CE79CDB}"/>
              </a:ext>
            </a:extLst>
          </p:cNvPr>
          <p:cNvSpPr>
            <a:spLocks noGrp="1"/>
          </p:cNvSpPr>
          <p:nvPr>
            <p:ph type="title"/>
          </p:nvPr>
        </p:nvSpPr>
        <p:spPr/>
        <p:txBody>
          <a:bodyPr/>
          <a:lstStyle/>
          <a:p>
            <a:r>
              <a:rPr lang="en-US" dirty="0">
                <a:solidFill>
                  <a:schemeClr val="accent1"/>
                </a:solidFill>
              </a:rPr>
              <a:t>Performance Analysis: Isoefficiency</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92506F0-71EA-4148-AFF4-CF478FA9140C}"/>
                  </a:ext>
                </a:extLst>
              </p:cNvPr>
              <p:cNvSpPr>
                <a:spLocks noGrp="1"/>
              </p:cNvSpPr>
              <p:nvPr>
                <p:ph idx="1"/>
              </p:nvPr>
            </p:nvSpPr>
            <p:spPr/>
            <p:txBody>
              <a:bodyPr>
                <a:normAutofit/>
              </a:bodyPr>
              <a:lstStyle/>
              <a:p>
                <a:pPr marL="0" indent="0">
                  <a:buNone/>
                </a:pPr>
                <a:r>
                  <a:rPr lang="en-US" dirty="0">
                    <a:solidFill>
                      <a:schemeClr val="accent1"/>
                    </a:solidFill>
                  </a:rPr>
                  <a:t>Rearranging the equation </a:t>
                </a:r>
                <a14:m>
                  <m:oMath xmlns:m="http://schemas.openxmlformats.org/officeDocument/2006/math">
                    <m:r>
                      <m:rPr>
                        <m:sty m:val="p"/>
                      </m:rPr>
                      <a:rPr lang="el-GR" i="1">
                        <a:latin typeface="Cambria Math" panose="02040503050406030204" pitchFamily="18" charset="0"/>
                        <a:ea typeface="Cambria Math" panose="02040503050406030204" pitchFamily="18" charset="0"/>
                      </a:rPr>
                      <m:t>ε</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𝑛</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𝑝</m:t>
                    </m:r>
                    <m:r>
                      <a:rPr lang="en-US" b="0" i="1" smtClean="0">
                        <a:latin typeface="Cambria Math" panose="02040503050406030204" pitchFamily="18" charset="0"/>
                        <a:ea typeface="Cambria Math" panose="02040503050406030204" pitchFamily="18" charset="0"/>
                      </a:rPr>
                      <m:t>)=</m:t>
                    </m:r>
                    <m:box>
                      <m:boxPr>
                        <m:ctrlPr>
                          <a:rPr lang="en-US" i="1">
                            <a:latin typeface="Cambria Math" panose="02040503050406030204" pitchFamily="18" charset="0"/>
                          </a:rPr>
                        </m:ctrlPr>
                      </m:boxPr>
                      <m:e>
                        <m:argPr>
                          <m:argSz m:val="-1"/>
                        </m:argP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1+ </m:t>
                            </m:r>
                            <m:box>
                              <m:boxPr>
                                <m:ctrlPr>
                                  <a:rPr lang="en-US" i="1">
                                    <a:latin typeface="Cambria Math" panose="02040503050406030204" pitchFamily="18" charset="0"/>
                                  </a:rPr>
                                </m:ctrlPr>
                              </m:boxPr>
                              <m:e>
                                <m:argPr>
                                  <m:argSz m:val="-1"/>
                                </m:argPr>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𝑇</m:t>
                                        </m:r>
                                      </m:e>
                                      <m:sub>
                                        <m:r>
                                          <a:rPr lang="en-US" i="1">
                                            <a:latin typeface="Cambria Math" panose="02040503050406030204" pitchFamily="18" charset="0"/>
                                          </a:rPr>
                                          <m:t>𝑜</m:t>
                                        </m:r>
                                      </m:sub>
                                    </m:sSub>
                                    <m:r>
                                      <a:rPr lang="en-US" b="0" i="1" smtClean="0">
                                        <a:latin typeface="Cambria Math" panose="02040503050406030204" pitchFamily="18" charset="0"/>
                                      </a:rPr>
                                      <m:t>(</m:t>
                                    </m:r>
                                    <m:r>
                                      <a:rPr lang="en-US" b="0" i="1" smtClean="0">
                                        <a:latin typeface="Cambria Math" panose="02040503050406030204" pitchFamily="18" charset="0"/>
                                      </a:rPr>
                                      <m:t>𝑛</m:t>
                                    </m:r>
                                    <m:r>
                                      <a:rPr lang="en-US" b="0" i="1" smtClean="0">
                                        <a:latin typeface="Cambria Math" panose="02040503050406030204" pitchFamily="18" charset="0"/>
                                      </a:rPr>
                                      <m:t>,</m:t>
                                    </m:r>
                                    <m:r>
                                      <a:rPr lang="en-US" b="0" i="1" smtClean="0">
                                        <a:latin typeface="Cambria Math" panose="02040503050406030204" pitchFamily="18" charset="0"/>
                                      </a:rPr>
                                      <m:t>𝑝</m:t>
                                    </m:r>
                                    <m:r>
                                      <a:rPr lang="en-US" b="0" i="1" smtClean="0">
                                        <a:latin typeface="Cambria Math" panose="02040503050406030204" pitchFamily="18" charset="0"/>
                                      </a:rPr>
                                      <m:t>)</m:t>
                                    </m:r>
                                  </m:num>
                                  <m:den>
                                    <m:r>
                                      <a:rPr lang="en-US" b="0" i="1" smtClean="0">
                                        <a:latin typeface="Cambria Math" panose="02040503050406030204" pitchFamily="18" charset="0"/>
                                      </a:rPr>
                                      <m:t>𝑇</m:t>
                                    </m:r>
                                    <m:r>
                                      <a:rPr lang="en-US" b="0" i="1" smtClean="0">
                                        <a:latin typeface="Cambria Math" panose="02040503050406030204" pitchFamily="18" charset="0"/>
                                      </a:rPr>
                                      <m:t>(</m:t>
                                    </m:r>
                                    <m:r>
                                      <a:rPr lang="en-US" b="0" i="1" smtClean="0">
                                        <a:latin typeface="Cambria Math" panose="02040503050406030204" pitchFamily="18" charset="0"/>
                                      </a:rPr>
                                      <m:t>𝑛</m:t>
                                    </m:r>
                                    <m:r>
                                      <a:rPr lang="en-US" b="0" i="1" smtClean="0">
                                        <a:latin typeface="Cambria Math" panose="02040503050406030204" pitchFamily="18" charset="0"/>
                                      </a:rPr>
                                      <m:t>,1)</m:t>
                                    </m:r>
                                  </m:den>
                                </m:f>
                              </m:e>
                            </m:box>
                          </m:den>
                        </m:f>
                      </m:e>
                    </m:box>
                  </m:oMath>
                </a14:m>
                <a:r>
                  <a:rPr lang="en-US" dirty="0">
                    <a:solidFill>
                      <a:schemeClr val="accent1"/>
                    </a:solidFill>
                  </a:rPr>
                  <a:t>, </a:t>
                </a:r>
              </a:p>
              <a:p>
                <a:pPr marL="0" indent="0">
                  <a:buNone/>
                </a:pPr>
                <a:endParaRPr lang="en-US" dirty="0">
                  <a:solidFill>
                    <a:schemeClr val="accent1"/>
                  </a:solidFill>
                </a:endParaRPr>
              </a:p>
              <a:p>
                <a:pPr marL="0" indent="0">
                  <a:buNone/>
                </a:pP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𝑇</m:t>
                      </m:r>
                      <m:d>
                        <m:dPr>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𝑛</m:t>
                          </m:r>
                          <m:r>
                            <a:rPr lang="en-US" b="0" i="1" smtClean="0">
                              <a:solidFill>
                                <a:schemeClr val="tx1"/>
                              </a:solidFill>
                              <a:latin typeface="Cambria Math" panose="02040503050406030204" pitchFamily="18" charset="0"/>
                            </a:rPr>
                            <m:t>,1</m:t>
                          </m:r>
                        </m:e>
                      </m:d>
                      <m:r>
                        <a:rPr lang="en-US" b="0" i="1" smtClean="0">
                          <a:solidFill>
                            <a:schemeClr val="tx1"/>
                          </a:solidFill>
                          <a:latin typeface="Cambria Math" panose="02040503050406030204" pitchFamily="18" charset="0"/>
                        </a:rPr>
                        <m:t>=</m:t>
                      </m:r>
                      <m:box>
                        <m:boxPr>
                          <m:ctrlPr>
                            <a:rPr lang="en-US" b="0" i="1" smtClean="0">
                              <a:solidFill>
                                <a:schemeClr val="tx1"/>
                              </a:solidFill>
                              <a:latin typeface="Cambria Math" panose="02040503050406030204" pitchFamily="18" charset="0"/>
                            </a:rPr>
                          </m:ctrlPr>
                        </m:boxPr>
                        <m:e>
                          <m:argPr>
                            <m:argSz m:val="-1"/>
                          </m:argPr>
                          <m:f>
                            <m:fPr>
                              <m:ctrlPr>
                                <a:rPr lang="en-US" b="0" i="1" smtClean="0">
                                  <a:solidFill>
                                    <a:schemeClr val="tx1"/>
                                  </a:solidFill>
                                  <a:latin typeface="Cambria Math" panose="02040503050406030204" pitchFamily="18" charset="0"/>
                                </a:rPr>
                              </m:ctrlPr>
                            </m:fPr>
                            <m:num>
                              <m:r>
                                <a:rPr lang="en-US" b="0" i="1" smtClean="0">
                                  <a:solidFill>
                                    <a:schemeClr val="tx1"/>
                                  </a:solidFill>
                                  <a:latin typeface="Cambria Math" panose="02040503050406030204" pitchFamily="18" charset="0"/>
                                  <a:ea typeface="Cambria Math" panose="02040503050406030204" pitchFamily="18" charset="0"/>
                                </a:rPr>
                                <m:t>𝜀</m:t>
                              </m:r>
                              <m:r>
                                <a:rPr lang="en-US" b="0" i="1" smtClean="0">
                                  <a:solidFill>
                                    <a:schemeClr val="tx1"/>
                                  </a:solidFill>
                                  <a:latin typeface="Cambria Math" panose="02040503050406030204" pitchFamily="18" charset="0"/>
                                  <a:ea typeface="Cambria Math" panose="02040503050406030204" pitchFamily="18" charset="0"/>
                                </a:rPr>
                                <m:t>(</m:t>
                              </m:r>
                              <m:r>
                                <a:rPr lang="en-US" b="0" i="1" smtClean="0">
                                  <a:solidFill>
                                    <a:schemeClr val="tx1"/>
                                  </a:solidFill>
                                  <a:latin typeface="Cambria Math" panose="02040503050406030204" pitchFamily="18" charset="0"/>
                                  <a:ea typeface="Cambria Math" panose="02040503050406030204" pitchFamily="18" charset="0"/>
                                </a:rPr>
                                <m:t>𝑛</m:t>
                              </m:r>
                              <m:r>
                                <a:rPr lang="en-US" b="0" i="1" smtClean="0">
                                  <a:solidFill>
                                    <a:schemeClr val="tx1"/>
                                  </a:solidFill>
                                  <a:latin typeface="Cambria Math" panose="02040503050406030204" pitchFamily="18" charset="0"/>
                                  <a:ea typeface="Cambria Math" panose="02040503050406030204" pitchFamily="18" charset="0"/>
                                </a:rPr>
                                <m:t>,</m:t>
                              </m:r>
                              <m:r>
                                <a:rPr lang="en-US" b="0" i="1" smtClean="0">
                                  <a:solidFill>
                                    <a:schemeClr val="tx1"/>
                                  </a:solidFill>
                                  <a:latin typeface="Cambria Math" panose="02040503050406030204" pitchFamily="18" charset="0"/>
                                  <a:ea typeface="Cambria Math" panose="02040503050406030204" pitchFamily="18" charset="0"/>
                                </a:rPr>
                                <m:t>𝑝</m:t>
                              </m:r>
                              <m:r>
                                <a:rPr lang="en-US" b="0" i="1" smtClean="0">
                                  <a:solidFill>
                                    <a:schemeClr val="tx1"/>
                                  </a:solidFill>
                                  <a:latin typeface="Cambria Math" panose="02040503050406030204" pitchFamily="18" charset="0"/>
                                  <a:ea typeface="Cambria Math" panose="02040503050406030204" pitchFamily="18" charset="0"/>
                                </a:rPr>
                                <m:t>)</m:t>
                              </m:r>
                            </m:num>
                            <m:den>
                              <m:r>
                                <a:rPr lang="en-US" b="0" i="1" smtClean="0">
                                  <a:solidFill>
                                    <a:schemeClr val="tx1"/>
                                  </a:solidFill>
                                  <a:latin typeface="Cambria Math" panose="02040503050406030204" pitchFamily="18" charset="0"/>
                                </a:rPr>
                                <m:t>1−</m:t>
                              </m:r>
                              <m:r>
                                <a:rPr lang="en-US" b="0" i="1" smtClean="0">
                                  <a:solidFill>
                                    <a:schemeClr val="tx1"/>
                                  </a:solidFill>
                                  <a:latin typeface="Cambria Math" panose="02040503050406030204" pitchFamily="18" charset="0"/>
                                  <a:ea typeface="Cambria Math" panose="02040503050406030204" pitchFamily="18" charset="0"/>
                                </a:rPr>
                                <m:t>𝜀</m:t>
                              </m:r>
                              <m:r>
                                <a:rPr lang="en-US" b="0" i="1" smtClean="0">
                                  <a:solidFill>
                                    <a:schemeClr val="tx1"/>
                                  </a:solidFill>
                                  <a:latin typeface="Cambria Math" panose="02040503050406030204" pitchFamily="18" charset="0"/>
                                  <a:ea typeface="Cambria Math" panose="02040503050406030204" pitchFamily="18" charset="0"/>
                                </a:rPr>
                                <m:t>(</m:t>
                              </m:r>
                              <m:r>
                                <a:rPr lang="en-US" b="0" i="1" smtClean="0">
                                  <a:solidFill>
                                    <a:schemeClr val="tx1"/>
                                  </a:solidFill>
                                  <a:latin typeface="Cambria Math" panose="02040503050406030204" pitchFamily="18" charset="0"/>
                                  <a:ea typeface="Cambria Math" panose="02040503050406030204" pitchFamily="18" charset="0"/>
                                </a:rPr>
                                <m:t>𝑛</m:t>
                              </m:r>
                              <m:r>
                                <a:rPr lang="en-US" b="0" i="1" smtClean="0">
                                  <a:solidFill>
                                    <a:schemeClr val="tx1"/>
                                  </a:solidFill>
                                  <a:latin typeface="Cambria Math" panose="02040503050406030204" pitchFamily="18" charset="0"/>
                                  <a:ea typeface="Cambria Math" panose="02040503050406030204" pitchFamily="18" charset="0"/>
                                </a:rPr>
                                <m:t>,</m:t>
                              </m:r>
                              <m:r>
                                <a:rPr lang="en-US" b="0" i="1" smtClean="0">
                                  <a:solidFill>
                                    <a:schemeClr val="tx1"/>
                                  </a:solidFill>
                                  <a:latin typeface="Cambria Math" panose="02040503050406030204" pitchFamily="18" charset="0"/>
                                  <a:ea typeface="Cambria Math" panose="02040503050406030204" pitchFamily="18" charset="0"/>
                                </a:rPr>
                                <m:t>𝑝</m:t>
                              </m:r>
                              <m:r>
                                <a:rPr lang="en-US" b="0" i="1" smtClean="0">
                                  <a:solidFill>
                                    <a:schemeClr val="tx1"/>
                                  </a:solidFill>
                                  <a:latin typeface="Cambria Math" panose="02040503050406030204" pitchFamily="18" charset="0"/>
                                  <a:ea typeface="Cambria Math" panose="02040503050406030204" pitchFamily="18" charset="0"/>
                                </a:rPr>
                                <m:t>)</m:t>
                              </m:r>
                            </m:den>
                          </m:f>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𝑇</m:t>
                              </m:r>
                            </m:e>
                            <m:sub>
                              <m:r>
                                <a:rPr lang="en-US" b="0" i="1" smtClean="0">
                                  <a:solidFill>
                                    <a:schemeClr val="tx1"/>
                                  </a:solidFill>
                                  <a:latin typeface="Cambria Math" panose="02040503050406030204" pitchFamily="18" charset="0"/>
                                </a:rPr>
                                <m:t>𝑜</m:t>
                              </m:r>
                            </m:sub>
                          </m:sSub>
                        </m:e>
                      </m:box>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𝑛</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𝑝</m:t>
                      </m:r>
                      <m:r>
                        <a:rPr lang="en-US" b="0" i="1" smtClean="0">
                          <a:solidFill>
                            <a:schemeClr val="tx1"/>
                          </a:solidFill>
                          <a:latin typeface="Cambria Math" panose="02040503050406030204" pitchFamily="18" charset="0"/>
                        </a:rPr>
                        <m:t>)</m:t>
                      </m:r>
                    </m:oMath>
                  </m:oMathPara>
                </a14:m>
                <a:endParaRPr lang="en-US" dirty="0">
                  <a:solidFill>
                    <a:schemeClr val="accent1"/>
                  </a:solidFill>
                </a:endParaRPr>
              </a:p>
              <a:p>
                <a:pPr marL="0" indent="0">
                  <a:buNone/>
                </a:pPr>
                <a:r>
                  <a:rPr lang="en-US" b="1" i="1" u="sng" dirty="0">
                    <a:solidFill>
                      <a:srgbClr val="FF0000"/>
                    </a:solidFill>
                  </a:rPr>
                  <a:t>Observation</a:t>
                </a:r>
                <a:r>
                  <a:rPr lang="en-US" b="1" i="1" dirty="0">
                    <a:solidFill>
                      <a:srgbClr val="FF0000"/>
                    </a:solidFill>
                  </a:rPr>
                  <a:t>:</a:t>
                </a:r>
                <a:r>
                  <a:rPr lang="en-US" dirty="0">
                    <a:solidFill>
                      <a:schemeClr val="accent1"/>
                    </a:solidFill>
                  </a:rPr>
                  <a:t> If we want to maintain a </a:t>
                </a:r>
                <a:r>
                  <a:rPr lang="en-US" b="1" i="1" dirty="0">
                    <a:solidFill>
                      <a:srgbClr val="FF0000"/>
                    </a:solidFill>
                  </a:rPr>
                  <a:t>constant level of efficiency </a:t>
                </a:r>
                <a14:m>
                  <m:oMath xmlns:m="http://schemas.openxmlformats.org/officeDocument/2006/math">
                    <m:r>
                      <a:rPr lang="en-US" b="0" i="1" smtClean="0">
                        <a:solidFill>
                          <a:schemeClr val="tx1"/>
                        </a:solidFill>
                        <a:latin typeface="Cambria Math" panose="02040503050406030204" pitchFamily="18" charset="0"/>
                        <a:ea typeface="Cambria Math" panose="02040503050406030204" pitchFamily="18" charset="0"/>
                      </a:rPr>
                      <m:t>𝜀</m:t>
                    </m:r>
                    <m:r>
                      <a:rPr lang="en-US" b="0" i="1" smtClean="0">
                        <a:solidFill>
                          <a:schemeClr val="tx1"/>
                        </a:solidFill>
                        <a:latin typeface="Cambria Math" panose="02040503050406030204" pitchFamily="18" charset="0"/>
                        <a:ea typeface="Cambria Math" panose="02040503050406030204" pitchFamily="18" charset="0"/>
                      </a:rPr>
                      <m:t>(</m:t>
                    </m:r>
                    <m:r>
                      <a:rPr lang="en-US" b="0" i="1" smtClean="0">
                        <a:solidFill>
                          <a:schemeClr val="tx1"/>
                        </a:solidFill>
                        <a:latin typeface="Cambria Math" panose="02040503050406030204" pitchFamily="18" charset="0"/>
                        <a:ea typeface="Cambria Math" panose="02040503050406030204" pitchFamily="18" charset="0"/>
                      </a:rPr>
                      <m:t>𝑛</m:t>
                    </m:r>
                    <m:r>
                      <a:rPr lang="en-US" b="0" i="1" smtClean="0">
                        <a:solidFill>
                          <a:schemeClr val="tx1"/>
                        </a:solidFill>
                        <a:latin typeface="Cambria Math" panose="02040503050406030204" pitchFamily="18" charset="0"/>
                        <a:ea typeface="Cambria Math" panose="02040503050406030204" pitchFamily="18" charset="0"/>
                      </a:rPr>
                      <m:t>,</m:t>
                    </m:r>
                    <m:r>
                      <a:rPr lang="en-US" b="0" i="1" smtClean="0">
                        <a:solidFill>
                          <a:schemeClr val="tx1"/>
                        </a:solidFill>
                        <a:latin typeface="Cambria Math" panose="02040503050406030204" pitchFamily="18" charset="0"/>
                        <a:ea typeface="Cambria Math" panose="02040503050406030204" pitchFamily="18" charset="0"/>
                      </a:rPr>
                      <m:t>𝑝</m:t>
                    </m:r>
                    <m:r>
                      <a:rPr lang="en-US" b="0" i="1" smtClean="0">
                        <a:solidFill>
                          <a:schemeClr val="tx1"/>
                        </a:solidFill>
                        <a:latin typeface="Cambria Math" panose="02040503050406030204" pitchFamily="18" charset="0"/>
                        <a:ea typeface="Cambria Math" panose="02040503050406030204" pitchFamily="18" charset="0"/>
                      </a:rPr>
                      <m:t>)</m:t>
                    </m:r>
                  </m:oMath>
                </a14:m>
                <a:r>
                  <a:rPr lang="en-US" dirty="0">
                    <a:solidFill>
                      <a:schemeClr val="accent1"/>
                    </a:solidFill>
                  </a:rPr>
                  <a:t>, the term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ea typeface="Cambria Math" panose="02040503050406030204" pitchFamily="18" charset="0"/>
                          </a:rPr>
                          <m:t>𝜀</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𝑛</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𝑝</m:t>
                        </m:r>
                        <m:r>
                          <a:rPr lang="en-US" b="0" i="1" smtClean="0">
                            <a:latin typeface="Cambria Math" panose="02040503050406030204" pitchFamily="18" charset="0"/>
                            <a:ea typeface="Cambria Math" panose="02040503050406030204" pitchFamily="18" charset="0"/>
                          </a:rPr>
                          <m:t>)</m:t>
                        </m:r>
                      </m:num>
                      <m:den>
                        <m:r>
                          <a:rPr lang="en-US" i="1">
                            <a:latin typeface="Cambria Math" panose="02040503050406030204" pitchFamily="18" charset="0"/>
                          </a:rPr>
                          <m:t>1−</m:t>
                        </m:r>
                        <m:r>
                          <a:rPr lang="en-US" i="1">
                            <a:latin typeface="Cambria Math" panose="02040503050406030204" pitchFamily="18" charset="0"/>
                            <a:ea typeface="Cambria Math" panose="02040503050406030204" pitchFamily="18" charset="0"/>
                          </a:rPr>
                          <m:t>𝜀</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𝑛</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𝑝</m:t>
                        </m:r>
                        <m:r>
                          <a:rPr lang="en-US" b="0" i="1" smtClean="0">
                            <a:latin typeface="Cambria Math" panose="02040503050406030204" pitchFamily="18" charset="0"/>
                            <a:ea typeface="Cambria Math" panose="02040503050406030204" pitchFamily="18" charset="0"/>
                          </a:rPr>
                          <m:t>)</m:t>
                        </m:r>
                      </m:den>
                    </m:f>
                  </m:oMath>
                </a14:m>
                <a:r>
                  <a:rPr lang="en-US" dirty="0">
                    <a:solidFill>
                      <a:schemeClr val="accent1"/>
                    </a:solidFill>
                  </a:rPr>
                  <a:t> must be a </a:t>
                </a:r>
                <a:r>
                  <a:rPr lang="en-US" b="1" i="1" dirty="0">
                    <a:solidFill>
                      <a:srgbClr val="FF0000"/>
                    </a:solidFill>
                  </a:rPr>
                  <a:t>constant</a:t>
                </a:r>
                <a:r>
                  <a:rPr lang="en-US" dirty="0">
                    <a:solidFill>
                      <a:schemeClr val="accent1"/>
                    </a:solidFill>
                  </a:rPr>
                  <a:t>.</a:t>
                </a:r>
              </a:p>
              <a:p>
                <a:pPr marL="0" indent="0">
                  <a:buNone/>
                </a:pPr>
                <a:r>
                  <a:rPr lang="en-US" dirty="0">
                    <a:solidFill>
                      <a:schemeClr val="accent1"/>
                    </a:solidFill>
                  </a:rPr>
                  <a:t>Therefore, the formula simplifies to </a:t>
                </a:r>
              </a:p>
              <a:p>
                <a:pPr marL="0" indent="0">
                  <a:buNone/>
                </a:pPr>
                <a:endParaRPr lang="en-US" dirty="0">
                  <a:solidFill>
                    <a:schemeClr val="accent1"/>
                  </a:solidFill>
                </a:endParaRPr>
              </a:p>
              <a:p>
                <a:pPr marL="0" indent="0">
                  <a:buNone/>
                </a:pP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𝑇</m:t>
                      </m:r>
                      <m:d>
                        <m:dPr>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𝑛</m:t>
                          </m:r>
                          <m:r>
                            <a:rPr lang="en-US" b="0" i="1" smtClean="0">
                              <a:solidFill>
                                <a:schemeClr val="tx1"/>
                              </a:solidFill>
                              <a:latin typeface="Cambria Math" panose="02040503050406030204" pitchFamily="18" charset="0"/>
                            </a:rPr>
                            <m:t>,1</m:t>
                          </m:r>
                        </m:e>
                      </m:d>
                      <m:r>
                        <a:rPr lang="en-US" b="0" i="1" smtClean="0">
                          <a:solidFill>
                            <a:schemeClr val="tx1"/>
                          </a:solidFill>
                          <a:latin typeface="Cambria Math" panose="02040503050406030204" pitchFamily="18" charset="0"/>
                        </a:rPr>
                        <m:t>=</m:t>
                      </m:r>
                      <m:box>
                        <m:boxPr>
                          <m:ctrlPr>
                            <a:rPr lang="en-US" b="0" i="1" smtClean="0">
                              <a:solidFill>
                                <a:schemeClr val="tx1"/>
                              </a:solidFill>
                              <a:latin typeface="Cambria Math" panose="02040503050406030204" pitchFamily="18" charset="0"/>
                            </a:rPr>
                          </m:ctrlPr>
                        </m:boxPr>
                        <m:e>
                          <m:argPr>
                            <m:argSz m:val="-1"/>
                          </m:argPr>
                          <m:r>
                            <a:rPr lang="en-US" b="0" i="1" smtClean="0">
                              <a:solidFill>
                                <a:schemeClr val="tx1"/>
                              </a:solidFill>
                              <a:latin typeface="Cambria Math" panose="02040503050406030204" pitchFamily="18" charset="0"/>
                            </a:rPr>
                            <m:t>𝐶</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𝑇</m:t>
                              </m:r>
                            </m:e>
                            <m:sub>
                              <m:r>
                                <a:rPr lang="en-US" b="0" i="1" smtClean="0">
                                  <a:solidFill>
                                    <a:schemeClr val="tx1"/>
                                  </a:solidFill>
                                  <a:latin typeface="Cambria Math" panose="02040503050406030204" pitchFamily="18" charset="0"/>
                                </a:rPr>
                                <m:t>𝑜</m:t>
                              </m:r>
                            </m:sub>
                          </m:sSub>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𝑛</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𝑝</m:t>
                          </m:r>
                          <m:r>
                            <a:rPr lang="en-US" b="0" i="1" smtClean="0">
                              <a:solidFill>
                                <a:schemeClr val="tx1"/>
                              </a:solidFill>
                              <a:latin typeface="Cambria Math" panose="02040503050406030204" pitchFamily="18" charset="0"/>
                            </a:rPr>
                            <m:t>)</m:t>
                          </m:r>
                        </m:e>
                      </m:box>
                    </m:oMath>
                  </m:oMathPara>
                </a14:m>
                <a:endParaRPr lang="en-US" dirty="0">
                  <a:solidFill>
                    <a:schemeClr val="accent1"/>
                  </a:solidFill>
                </a:endParaRPr>
              </a:p>
            </p:txBody>
          </p:sp>
        </mc:Choice>
        <mc:Fallback xmlns="">
          <p:sp>
            <p:nvSpPr>
              <p:cNvPr id="3" name="Content Placeholder 2">
                <a:extLst>
                  <a:ext uri="{FF2B5EF4-FFF2-40B4-BE49-F238E27FC236}">
                    <a16:creationId xmlns:a16="http://schemas.microsoft.com/office/drawing/2014/main" id="{292506F0-71EA-4148-AFF4-CF478FA9140C}"/>
                  </a:ext>
                </a:extLst>
              </p:cNvPr>
              <p:cNvSpPr>
                <a:spLocks noGrp="1" noRot="1" noChangeAspect="1" noMove="1" noResize="1" noEditPoints="1" noAdjustHandles="1" noChangeArrowheads="1" noChangeShapeType="1" noTextEdit="1"/>
              </p:cNvSpPr>
              <p:nvPr>
                <p:ph idx="1"/>
              </p:nvPr>
            </p:nvSpPr>
            <p:spPr>
              <a:blipFill>
                <a:blip r:embed="rId2"/>
                <a:stretch>
                  <a:fillRect l="-1217" t="-2521" b="-840"/>
                </a:stretch>
              </a:blipFill>
            </p:spPr>
            <p:txBody>
              <a:bodyPr/>
              <a:lstStyle/>
              <a:p>
                <a:r>
                  <a:rPr lang="en-US">
                    <a:noFill/>
                  </a:rPr>
                  <a:t> </a:t>
                </a:r>
              </a:p>
            </p:txBody>
          </p:sp>
        </mc:Fallback>
      </mc:AlternateContent>
    </p:spTree>
    <p:extLst>
      <p:ext uri="{BB962C8B-B14F-4D97-AF65-F5344CB8AC3E}">
        <p14:creationId xmlns:p14="http://schemas.microsoft.com/office/powerpoint/2010/main" val="180759577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22710-B870-4782-B7DC-0ADFFAEB254B}"/>
              </a:ext>
            </a:extLst>
          </p:cNvPr>
          <p:cNvSpPr>
            <a:spLocks noGrp="1"/>
          </p:cNvSpPr>
          <p:nvPr>
            <p:ph type="title"/>
          </p:nvPr>
        </p:nvSpPr>
        <p:spPr/>
        <p:txBody>
          <a:bodyPr/>
          <a:lstStyle/>
          <a:p>
            <a:r>
              <a:rPr lang="en-US" dirty="0">
                <a:solidFill>
                  <a:schemeClr val="accent1"/>
                </a:solidFill>
              </a:rPr>
              <a:t>Performance Analysis: Isoefficiency</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A333089-74E2-47A8-9CA5-829B161E20DC}"/>
                  </a:ext>
                </a:extLst>
              </p:cNvPr>
              <p:cNvSpPr>
                <a:spLocks noGrp="1"/>
              </p:cNvSpPr>
              <p:nvPr>
                <p:ph idx="1"/>
              </p:nvPr>
            </p:nvSpPr>
            <p:spPr/>
            <p:txBody>
              <a:bodyPr/>
              <a:lstStyle/>
              <a:p>
                <a:pPr marL="0" indent="0">
                  <a:buNone/>
                </a:pPr>
                <a:r>
                  <a:rPr lang="en-US" b="1" i="1" u="sng" dirty="0">
                    <a:solidFill>
                      <a:srgbClr val="FF0000"/>
                    </a:solidFill>
                  </a:rPr>
                  <a:t>Isoefficiency Relation</a:t>
                </a:r>
              </a:p>
              <a:p>
                <a:pPr marL="0" indent="0">
                  <a:buNone/>
                </a:pPr>
                <a:r>
                  <a:rPr lang="en-US" dirty="0">
                    <a:solidFill>
                      <a:schemeClr val="accent1"/>
                    </a:solidFill>
                  </a:rPr>
                  <a:t>Suppose a parallel system exhibits efficiency </a:t>
                </a:r>
                <a14:m>
                  <m:oMath xmlns:m="http://schemas.openxmlformats.org/officeDocument/2006/math">
                    <m:r>
                      <m:rPr>
                        <m:sty m:val="p"/>
                      </m:rPr>
                      <a:rPr lang="el-GR" i="1" smtClean="0">
                        <a:latin typeface="Cambria Math" panose="02040503050406030204" pitchFamily="18" charset="0"/>
                        <a:ea typeface="Cambria Math" panose="02040503050406030204" pitchFamily="18" charset="0"/>
                      </a:rPr>
                      <m:t>ε</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𝑛</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𝑝</m:t>
                    </m:r>
                    <m:r>
                      <a:rPr lang="en-US" b="0" i="1" smtClean="0">
                        <a:latin typeface="Cambria Math" panose="02040503050406030204" pitchFamily="18" charset="0"/>
                        <a:ea typeface="Cambria Math" panose="02040503050406030204" pitchFamily="18" charset="0"/>
                      </a:rPr>
                      <m:t>)</m:t>
                    </m:r>
                  </m:oMath>
                </a14:m>
                <a:r>
                  <a:rPr lang="en-US" dirty="0">
                    <a:solidFill>
                      <a:schemeClr val="accent1"/>
                    </a:solidFill>
                  </a:rPr>
                  <a:t>. </a:t>
                </a:r>
              </a:p>
              <a:p>
                <a:pPr marL="0" indent="0">
                  <a:buNone/>
                </a:pPr>
                <a:r>
                  <a:rPr lang="en-US" dirty="0">
                    <a:solidFill>
                      <a:schemeClr val="accent1"/>
                    </a:solidFill>
                  </a:rPr>
                  <a:t>Define </a:t>
                </a:r>
                <a14:m>
                  <m:oMath xmlns:m="http://schemas.openxmlformats.org/officeDocument/2006/math">
                    <m:r>
                      <m:rPr>
                        <m:sty m:val="p"/>
                      </m:rPr>
                      <a:rPr lang="en-US" b="0" i="0" smtClean="0">
                        <a:latin typeface="Cambria Math" panose="02040503050406030204" pitchFamily="18" charset="0"/>
                        <a:ea typeface="Cambria Math" panose="02040503050406030204" pitchFamily="18" charset="0"/>
                      </a:rPr>
                      <m:t>C</m:t>
                    </m:r>
                    <m:r>
                      <a:rPr lang="en-US" b="0" i="0" smtClean="0">
                        <a:latin typeface="Cambria Math" panose="02040503050406030204" pitchFamily="18" charset="0"/>
                        <a:ea typeface="Cambria Math" panose="02040503050406030204" pitchFamily="18" charset="0"/>
                      </a:rPr>
                      <m:t>=</m:t>
                    </m:r>
                    <m:f>
                      <m:fPr>
                        <m:ctrlPr>
                          <a:rPr lang="en-US" b="0" i="1" smtClean="0">
                            <a:latin typeface="Cambria Math" panose="02040503050406030204" pitchFamily="18" charset="0"/>
                            <a:ea typeface="Cambria Math" panose="02040503050406030204" pitchFamily="18" charset="0"/>
                          </a:rPr>
                        </m:ctrlPr>
                      </m:fPr>
                      <m:num>
                        <m:r>
                          <m:rPr>
                            <m:sty m:val="p"/>
                          </m:rPr>
                          <a:rPr lang="el-GR" i="1">
                            <a:latin typeface="Cambria Math" panose="02040503050406030204" pitchFamily="18" charset="0"/>
                            <a:ea typeface="Cambria Math" panose="02040503050406030204" pitchFamily="18" charset="0"/>
                          </a:rPr>
                          <m:t>ε</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𝑛</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𝑝</m:t>
                            </m:r>
                          </m:e>
                        </m:d>
                      </m:num>
                      <m:den>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1−</m:t>
                            </m:r>
                            <m:r>
                              <a:rPr lang="en-US" b="0" i="1" smtClean="0">
                                <a:latin typeface="Cambria Math" panose="02040503050406030204" pitchFamily="18" charset="0"/>
                                <a:ea typeface="Cambria Math" panose="02040503050406030204" pitchFamily="18" charset="0"/>
                              </a:rPr>
                              <m:t>𝜀</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𝑛</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𝑝</m:t>
                                </m:r>
                              </m:e>
                            </m:d>
                          </m:e>
                        </m:d>
                      </m:den>
                    </m:f>
                  </m:oMath>
                </a14:m>
                <a:r>
                  <a:rPr lang="en-US" dirty="0"/>
                  <a:t> </a:t>
                </a:r>
                <a:r>
                  <a:rPr lang="en-US" dirty="0">
                    <a:solidFill>
                      <a:schemeClr val="accent1"/>
                    </a:solidFill>
                  </a:rPr>
                  <a:t>and</a:t>
                </a:r>
                <a:r>
                  <a:rPr lang="en-US" dirty="0"/>
                  <a:t>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𝑜</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𝑛</m:t>
                        </m:r>
                        <m:r>
                          <a:rPr lang="en-US" b="0" i="1" smtClean="0">
                            <a:latin typeface="Cambria Math" panose="02040503050406030204" pitchFamily="18" charset="0"/>
                          </a:rPr>
                          <m:t>,</m:t>
                        </m:r>
                        <m:r>
                          <a:rPr lang="en-US" b="0" i="1" smtClean="0">
                            <a:latin typeface="Cambria Math" panose="02040503050406030204" pitchFamily="18" charset="0"/>
                          </a:rPr>
                          <m:t>𝑝</m:t>
                        </m:r>
                      </m:e>
                    </m:d>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𝑝</m:t>
                        </m:r>
                        <m:r>
                          <a:rPr lang="en-US" b="0" i="1" smtClean="0">
                            <a:latin typeface="Cambria Math" panose="02040503050406030204" pitchFamily="18" charset="0"/>
                          </a:rPr>
                          <m:t>−1</m:t>
                        </m:r>
                      </m:e>
                    </m:d>
                    <m:r>
                      <a:rPr lang="en-US" b="0" i="1" smtClean="0">
                        <a:latin typeface="Cambria Math" panose="02040503050406030204" pitchFamily="18" charset="0"/>
                        <a:ea typeface="Cambria Math" panose="02040503050406030204" pitchFamily="18" charset="0"/>
                      </a:rPr>
                      <m:t>𝜎</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𝑛</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𝑝</m:t>
                        </m:r>
                      </m:e>
                    </m:d>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𝑝</m:t>
                    </m:r>
                    <m:r>
                      <a:rPr lang="en-US" b="0" i="1" smtClean="0">
                        <a:latin typeface="Cambria Math" panose="02040503050406030204" pitchFamily="18" charset="0"/>
                        <a:ea typeface="Cambria Math" panose="02040503050406030204" pitchFamily="18" charset="0"/>
                      </a:rPr>
                      <m:t>𝜅</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𝑛</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𝑝</m:t>
                    </m:r>
                    <m:r>
                      <a:rPr lang="en-US" b="0" i="1" smtClean="0">
                        <a:latin typeface="Cambria Math" panose="02040503050406030204" pitchFamily="18" charset="0"/>
                        <a:ea typeface="Cambria Math" panose="02040503050406030204" pitchFamily="18" charset="0"/>
                      </a:rPr>
                      <m:t>)</m:t>
                    </m:r>
                  </m:oMath>
                </a14:m>
                <a:r>
                  <a:rPr lang="en-US" dirty="0">
                    <a:solidFill>
                      <a:schemeClr val="accent1"/>
                    </a:solidFill>
                  </a:rPr>
                  <a:t>.</a:t>
                </a:r>
                <a:r>
                  <a:rPr lang="en-US" dirty="0"/>
                  <a:t> </a:t>
                </a:r>
              </a:p>
              <a:p>
                <a:pPr marL="0" indent="0">
                  <a:buNone/>
                </a:pPr>
                <a:r>
                  <a:rPr lang="en-US" dirty="0">
                    <a:solidFill>
                      <a:schemeClr val="accent1"/>
                    </a:solidFill>
                  </a:rPr>
                  <a:t>In order to maintain the same level of efficiency as the number of processors</a:t>
                </a:r>
                <a:r>
                  <a:rPr lang="en-US" dirty="0">
                    <a:ea typeface="Cambria Math" panose="02040503050406030204" pitchFamily="18" charset="0"/>
                  </a:rPr>
                  <a:t> </a:t>
                </a:r>
                <a14:m>
                  <m:oMath xmlns:m="http://schemas.openxmlformats.org/officeDocument/2006/math">
                    <m:r>
                      <a:rPr lang="en-US" i="1">
                        <a:latin typeface="Cambria Math" panose="02040503050406030204" pitchFamily="18" charset="0"/>
                        <a:ea typeface="Cambria Math" panose="02040503050406030204" pitchFamily="18" charset="0"/>
                      </a:rPr>
                      <m:t>𝑝</m:t>
                    </m:r>
                  </m:oMath>
                </a14:m>
                <a:r>
                  <a:rPr lang="en-US" dirty="0">
                    <a:solidFill>
                      <a:schemeClr val="accent1"/>
                    </a:solidFill>
                  </a:rPr>
                  <a:t> increases, the problem size </a:t>
                </a:r>
                <a14:m>
                  <m:oMath xmlns:m="http://schemas.openxmlformats.org/officeDocument/2006/math">
                    <m:r>
                      <a:rPr lang="en-US" i="1">
                        <a:latin typeface="Cambria Math" panose="02040503050406030204" pitchFamily="18" charset="0"/>
                        <a:ea typeface="Cambria Math" panose="02040503050406030204" pitchFamily="18" charset="0"/>
                      </a:rPr>
                      <m:t>𝑛</m:t>
                    </m:r>
                  </m:oMath>
                </a14:m>
                <a:r>
                  <a:rPr lang="en-US" dirty="0">
                    <a:solidFill>
                      <a:schemeClr val="accent1"/>
                    </a:solidFill>
                  </a:rPr>
                  <a:t> must be increased so that the following equation holds:</a:t>
                </a:r>
              </a:p>
              <a:p>
                <a:pPr marL="0" indent="0">
                  <a:buNone/>
                </a:pPr>
                <a:endParaRPr lang="en-US" dirty="0">
                  <a:solidFill>
                    <a:schemeClr val="accent1"/>
                  </a:solidFill>
                </a:endParaRPr>
              </a:p>
              <a:p>
                <a:pPr marL="0" indent="0">
                  <a:buNone/>
                </a:pPr>
                <a:r>
                  <a:rPr lang="en-US" dirty="0">
                    <a:solidFill>
                      <a:schemeClr val="accent1"/>
                    </a:solidFill>
                  </a:rPr>
                  <a:t>				</a:t>
                </a:r>
                <a14:m>
                  <m:oMath xmlns:m="http://schemas.openxmlformats.org/officeDocument/2006/math">
                    <m:r>
                      <a:rPr lang="en-US" b="0" i="1" smtClean="0">
                        <a:solidFill>
                          <a:schemeClr val="tx1"/>
                        </a:solidFill>
                        <a:latin typeface="Cambria Math" panose="02040503050406030204" pitchFamily="18" charset="0"/>
                      </a:rPr>
                      <m:t>𝑇</m:t>
                    </m:r>
                    <m:d>
                      <m:dPr>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𝑛</m:t>
                        </m:r>
                        <m:r>
                          <a:rPr lang="en-US" b="0" i="1" smtClean="0">
                            <a:solidFill>
                              <a:schemeClr val="tx1"/>
                            </a:solidFill>
                            <a:latin typeface="Cambria Math" panose="02040503050406030204" pitchFamily="18" charset="0"/>
                          </a:rPr>
                          <m:t>,1</m:t>
                        </m:r>
                      </m:e>
                    </m:d>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𝐶</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𝑇</m:t>
                        </m:r>
                      </m:e>
                      <m:sub>
                        <m:r>
                          <a:rPr lang="en-US" b="0" i="1" smtClean="0">
                            <a:solidFill>
                              <a:schemeClr val="tx1"/>
                            </a:solidFill>
                            <a:latin typeface="Cambria Math" panose="02040503050406030204" pitchFamily="18" charset="0"/>
                          </a:rPr>
                          <m:t>𝑜</m:t>
                        </m:r>
                      </m:sub>
                    </m:sSub>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𝑛</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𝑝</m:t>
                    </m:r>
                    <m:r>
                      <a:rPr lang="en-US" b="0" i="1" smtClean="0">
                        <a:solidFill>
                          <a:schemeClr val="tx1"/>
                        </a:solidFill>
                        <a:latin typeface="Cambria Math" panose="02040503050406030204" pitchFamily="18" charset="0"/>
                      </a:rPr>
                      <m:t>)</m:t>
                    </m:r>
                  </m:oMath>
                </a14:m>
                <a:endParaRPr lang="en-US" dirty="0">
                  <a:solidFill>
                    <a:schemeClr val="accent1"/>
                  </a:solidFill>
                </a:endParaRPr>
              </a:p>
            </p:txBody>
          </p:sp>
        </mc:Choice>
        <mc:Fallback xmlns="">
          <p:sp>
            <p:nvSpPr>
              <p:cNvPr id="3" name="Content Placeholder 2">
                <a:extLst>
                  <a:ext uri="{FF2B5EF4-FFF2-40B4-BE49-F238E27FC236}">
                    <a16:creationId xmlns:a16="http://schemas.microsoft.com/office/drawing/2014/main" id="{0A333089-74E2-47A8-9CA5-829B161E20DC}"/>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spTree>
    <p:extLst>
      <p:ext uri="{BB962C8B-B14F-4D97-AF65-F5344CB8AC3E}">
        <p14:creationId xmlns:p14="http://schemas.microsoft.com/office/powerpoint/2010/main" val="232835934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9A8C14-5A94-4FC4-8AE2-AF2451CF4F2B}"/>
              </a:ext>
            </a:extLst>
          </p:cNvPr>
          <p:cNvSpPr>
            <a:spLocks noGrp="1"/>
          </p:cNvSpPr>
          <p:nvPr>
            <p:ph type="title"/>
          </p:nvPr>
        </p:nvSpPr>
        <p:spPr/>
        <p:txBody>
          <a:bodyPr/>
          <a:lstStyle/>
          <a:p>
            <a:r>
              <a:rPr lang="en-US" dirty="0">
                <a:solidFill>
                  <a:schemeClr val="accent1"/>
                </a:solidFill>
              </a:rPr>
              <a:t>Performance Analysis: Isoefficiency</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0FDE147-9C21-4CB0-843E-EFEDB984C3FD}"/>
                  </a:ext>
                </a:extLst>
              </p:cNvPr>
              <p:cNvSpPr>
                <a:spLocks noGrp="1"/>
              </p:cNvSpPr>
              <p:nvPr>
                <p:ph idx="1"/>
              </p:nvPr>
            </p:nvSpPr>
            <p:spPr/>
            <p:txBody>
              <a:bodyPr/>
              <a:lstStyle/>
              <a:p>
                <a:pPr marL="0" indent="0">
                  <a:buNone/>
                </a:pPr>
                <a:r>
                  <a:rPr lang="en-US" dirty="0">
                    <a:solidFill>
                      <a:schemeClr val="accent1"/>
                    </a:solidFill>
                  </a:rPr>
                  <a:t>We can use a parallel system’s </a:t>
                </a:r>
                <a:r>
                  <a:rPr lang="en-US" b="1" i="1" dirty="0">
                    <a:solidFill>
                      <a:srgbClr val="FF0000"/>
                    </a:solidFill>
                  </a:rPr>
                  <a:t>isoefficiency relation </a:t>
                </a:r>
                <a:r>
                  <a:rPr lang="en-US" dirty="0">
                    <a:solidFill>
                      <a:schemeClr val="accent1"/>
                    </a:solidFill>
                  </a:rPr>
                  <a:t>to determine the range of the number of processors </a:t>
                </a:r>
                <a14:m>
                  <m:oMath xmlns:m="http://schemas.openxmlformats.org/officeDocument/2006/math">
                    <m:r>
                      <a:rPr lang="en-US" b="0" i="1" smtClean="0">
                        <a:latin typeface="Cambria Math" panose="02040503050406030204" pitchFamily="18" charset="0"/>
                      </a:rPr>
                      <m:t>𝑝</m:t>
                    </m:r>
                  </m:oMath>
                </a14:m>
                <a:r>
                  <a:rPr lang="en-US" dirty="0">
                    <a:solidFill>
                      <a:schemeClr val="accent1"/>
                    </a:solidFill>
                  </a:rPr>
                  <a:t> for which </a:t>
                </a:r>
                <a:r>
                  <a:rPr lang="en-US" b="1" i="1" dirty="0">
                    <a:solidFill>
                      <a:srgbClr val="FF0000"/>
                    </a:solidFill>
                  </a:rPr>
                  <a:t>a particular level of efficiency </a:t>
                </a:r>
                <a:r>
                  <a:rPr lang="en-US" dirty="0">
                    <a:solidFill>
                      <a:schemeClr val="accent1"/>
                    </a:solidFill>
                  </a:rPr>
                  <a:t>can be maintained.</a:t>
                </a:r>
              </a:p>
              <a:p>
                <a:pPr marL="0" indent="0">
                  <a:buNone/>
                </a:pPr>
                <a:endParaRPr lang="en-US" dirty="0">
                  <a:solidFill>
                    <a:schemeClr val="accent1"/>
                  </a:solidFill>
                </a:endParaRPr>
              </a:p>
              <a:p>
                <a:pPr lvl="1"/>
                <a:r>
                  <a:rPr lang="en-US" dirty="0">
                    <a:solidFill>
                      <a:schemeClr val="accent1"/>
                    </a:solidFill>
                  </a:rPr>
                  <a:t>Since parallel overhead</a:t>
                </a:r>
                <a:r>
                  <a:rPr lang="en-US" b="0" dirty="0">
                    <a:ea typeface="Cambria Math" panose="02040503050406030204" pitchFamily="18" charset="0"/>
                  </a:rPr>
                  <a:t> </a:t>
                </a:r>
                <a14:m>
                  <m:oMath xmlns:m="http://schemas.openxmlformats.org/officeDocument/2006/math">
                    <m:r>
                      <a:rPr lang="en-US" b="0" i="1" smtClean="0">
                        <a:latin typeface="Cambria Math" panose="02040503050406030204" pitchFamily="18" charset="0"/>
                        <a:ea typeface="Cambria Math" panose="02040503050406030204" pitchFamily="18" charset="0"/>
                      </a:rPr>
                      <m:t>𝜅</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𝑛</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𝑝</m:t>
                    </m:r>
                    <m:r>
                      <a:rPr lang="en-US" b="0" i="1" smtClean="0">
                        <a:latin typeface="Cambria Math" panose="02040503050406030204" pitchFamily="18" charset="0"/>
                        <a:ea typeface="Cambria Math" panose="02040503050406030204" pitchFamily="18" charset="0"/>
                      </a:rPr>
                      <m:t>)</m:t>
                    </m:r>
                  </m:oMath>
                </a14:m>
                <a:r>
                  <a:rPr lang="en-US" dirty="0">
                    <a:solidFill>
                      <a:schemeClr val="accent1"/>
                    </a:solidFill>
                  </a:rPr>
                  <a:t> increases when the number of processors </a:t>
                </a:r>
                <a14:m>
                  <m:oMath xmlns:m="http://schemas.openxmlformats.org/officeDocument/2006/math">
                    <m:r>
                      <a:rPr lang="en-US" i="1">
                        <a:latin typeface="Cambria Math" panose="02040503050406030204" pitchFamily="18" charset="0"/>
                        <a:ea typeface="Cambria Math" panose="02040503050406030204" pitchFamily="18" charset="0"/>
                      </a:rPr>
                      <m:t>𝑝</m:t>
                    </m:r>
                  </m:oMath>
                </a14:m>
                <a:r>
                  <a:rPr lang="en-US" dirty="0">
                    <a:solidFill>
                      <a:schemeClr val="accent1"/>
                    </a:solidFill>
                  </a:rPr>
                  <a:t> increases, the way to maintain efficiency </a:t>
                </a:r>
                <a14:m>
                  <m:oMath xmlns:m="http://schemas.openxmlformats.org/officeDocument/2006/math">
                    <m:r>
                      <m:rPr>
                        <m:sty m:val="p"/>
                      </m:rPr>
                      <a:rPr lang="el-GR" i="1">
                        <a:latin typeface="Cambria Math" panose="02040503050406030204" pitchFamily="18" charset="0"/>
                        <a:ea typeface="Cambria Math" panose="02040503050406030204" pitchFamily="18" charset="0"/>
                      </a:rPr>
                      <m:t>ε</m:t>
                    </m:r>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𝑛</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𝑝</m:t>
                        </m:r>
                      </m:e>
                    </m:d>
                  </m:oMath>
                </a14:m>
                <a:r>
                  <a:rPr lang="en-US" dirty="0">
                    <a:solidFill>
                      <a:schemeClr val="accent1"/>
                    </a:solidFill>
                  </a:rPr>
                  <a:t> when increasing </a:t>
                </a:r>
                <a14:m>
                  <m:oMath xmlns:m="http://schemas.openxmlformats.org/officeDocument/2006/math">
                    <m:r>
                      <a:rPr lang="en-US" i="1">
                        <a:latin typeface="Cambria Math" panose="02040503050406030204" pitchFamily="18" charset="0"/>
                        <a:ea typeface="Cambria Math" panose="02040503050406030204" pitchFamily="18" charset="0"/>
                      </a:rPr>
                      <m:t>𝑝</m:t>
                    </m:r>
                  </m:oMath>
                </a14:m>
                <a:r>
                  <a:rPr lang="en-US" dirty="0">
                    <a:solidFill>
                      <a:schemeClr val="accent1"/>
                    </a:solidFill>
                  </a:rPr>
                  <a:t> is to increase the problem size </a:t>
                </a:r>
                <a14:m>
                  <m:oMath xmlns:m="http://schemas.openxmlformats.org/officeDocument/2006/math">
                    <m:r>
                      <a:rPr lang="en-US" b="0" i="1" smtClean="0">
                        <a:solidFill>
                          <a:schemeClr val="tx1"/>
                        </a:solidFill>
                        <a:latin typeface="Cambria Math" panose="02040503050406030204" pitchFamily="18" charset="0"/>
                      </a:rPr>
                      <m:t>𝑛</m:t>
                    </m:r>
                  </m:oMath>
                </a14:m>
                <a:r>
                  <a:rPr lang="en-US" dirty="0">
                    <a:solidFill>
                      <a:schemeClr val="accent1"/>
                    </a:solidFill>
                  </a:rPr>
                  <a:t>.</a:t>
                </a:r>
              </a:p>
              <a:p>
                <a:pPr marL="457200" lvl="1" indent="0">
                  <a:buNone/>
                </a:pPr>
                <a:endParaRPr lang="en-US" dirty="0">
                  <a:solidFill>
                    <a:schemeClr val="accent1"/>
                  </a:solidFill>
                </a:endParaRPr>
              </a:p>
              <a:p>
                <a:pPr lvl="1"/>
                <a:r>
                  <a:rPr lang="en-US" dirty="0">
                    <a:solidFill>
                      <a:schemeClr val="accent1"/>
                    </a:solidFill>
                  </a:rPr>
                  <a:t>The maximum problem size a parallel system can solve is limited by the </a:t>
                </a:r>
                <a:r>
                  <a:rPr lang="en-US" b="1" i="1" dirty="0">
                    <a:solidFill>
                      <a:srgbClr val="FF0000"/>
                    </a:solidFill>
                  </a:rPr>
                  <a:t>amount of main memory </a:t>
                </a:r>
                <a:r>
                  <a:rPr lang="en-US" dirty="0">
                    <a:solidFill>
                      <a:schemeClr val="accent1"/>
                    </a:solidFill>
                  </a:rPr>
                  <a:t>that is available.</a:t>
                </a:r>
              </a:p>
              <a:p>
                <a:pPr lvl="2"/>
                <a:r>
                  <a:rPr lang="en-US" dirty="0">
                    <a:solidFill>
                      <a:schemeClr val="accent1"/>
                    </a:solidFill>
                  </a:rPr>
                  <a:t>Therefore, we treat the amount of main memory as the limiting factor</a:t>
                </a:r>
              </a:p>
            </p:txBody>
          </p:sp>
        </mc:Choice>
        <mc:Fallback xmlns="">
          <p:sp>
            <p:nvSpPr>
              <p:cNvPr id="3" name="Content Placeholder 2">
                <a:extLst>
                  <a:ext uri="{FF2B5EF4-FFF2-40B4-BE49-F238E27FC236}">
                    <a16:creationId xmlns:a16="http://schemas.microsoft.com/office/drawing/2014/main" id="{60FDE147-9C21-4CB0-843E-EFEDB984C3FD}"/>
                  </a:ext>
                </a:extLst>
              </p:cNvPr>
              <p:cNvSpPr>
                <a:spLocks noGrp="1" noRot="1" noChangeAspect="1" noMove="1" noResize="1" noEditPoints="1" noAdjustHandles="1" noChangeArrowheads="1" noChangeShapeType="1" noTextEdit="1"/>
              </p:cNvSpPr>
              <p:nvPr>
                <p:ph idx="1"/>
              </p:nvPr>
            </p:nvSpPr>
            <p:spPr>
              <a:blipFill>
                <a:blip r:embed="rId2"/>
                <a:stretch>
                  <a:fillRect l="-1217" t="-2241" b="-420"/>
                </a:stretch>
              </a:blipFill>
            </p:spPr>
            <p:txBody>
              <a:bodyPr/>
              <a:lstStyle/>
              <a:p>
                <a:r>
                  <a:rPr lang="en-US">
                    <a:noFill/>
                  </a:rPr>
                  <a:t> </a:t>
                </a:r>
              </a:p>
            </p:txBody>
          </p:sp>
        </mc:Fallback>
      </mc:AlternateContent>
    </p:spTree>
    <p:extLst>
      <p:ext uri="{BB962C8B-B14F-4D97-AF65-F5344CB8AC3E}">
        <p14:creationId xmlns:p14="http://schemas.microsoft.com/office/powerpoint/2010/main" val="192175006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36F430-3341-4242-B243-CFC5921066C8}"/>
              </a:ext>
            </a:extLst>
          </p:cNvPr>
          <p:cNvSpPr>
            <a:spLocks noGrp="1"/>
          </p:cNvSpPr>
          <p:nvPr>
            <p:ph type="title"/>
          </p:nvPr>
        </p:nvSpPr>
        <p:spPr/>
        <p:txBody>
          <a:bodyPr/>
          <a:lstStyle/>
          <a:p>
            <a:r>
              <a:rPr lang="en-US" dirty="0">
                <a:solidFill>
                  <a:schemeClr val="accent1"/>
                </a:solidFill>
              </a:rPr>
              <a:t>Performance Analysis: Isoefficiency</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9FE984A-A659-4CB8-9B06-707BA74DCC49}"/>
                  </a:ext>
                </a:extLst>
              </p:cNvPr>
              <p:cNvSpPr>
                <a:spLocks noGrp="1"/>
              </p:cNvSpPr>
              <p:nvPr>
                <p:ph idx="1"/>
              </p:nvPr>
            </p:nvSpPr>
            <p:spPr/>
            <p:txBody>
              <a:bodyPr>
                <a:normAutofit fontScale="92500" lnSpcReduction="10000"/>
              </a:bodyPr>
              <a:lstStyle/>
              <a:p>
                <a:pPr marL="0" indent="0">
                  <a:buNone/>
                </a:pPr>
                <a:r>
                  <a:rPr lang="en-US" dirty="0">
                    <a:solidFill>
                      <a:schemeClr val="accent1"/>
                    </a:solidFill>
                  </a:rPr>
                  <a:t>Suppose a parallel system has </a:t>
                </a:r>
                <a:r>
                  <a:rPr lang="en-US" b="1" i="1" dirty="0">
                    <a:solidFill>
                      <a:srgbClr val="FF0000"/>
                    </a:solidFill>
                  </a:rPr>
                  <a:t>isoefficiency relation </a:t>
                </a:r>
                <a:r>
                  <a:rPr lang="en-US" dirty="0">
                    <a:solidFill>
                      <a:schemeClr val="accent1"/>
                    </a:solidFill>
                  </a:rPr>
                  <a:t>of the form:</a:t>
                </a:r>
              </a:p>
              <a:p>
                <a:pPr marL="0" indent="0">
                  <a:buNone/>
                </a:pPr>
                <a:endParaRPr lang="en-US" dirty="0">
                  <a:solidFill>
                    <a:schemeClr val="accent1"/>
                  </a:solidFill>
                </a:endParaRPr>
              </a:p>
              <a:p>
                <a:pPr marL="0" indent="0">
                  <a:buNone/>
                </a:pP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𝑛</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𝑓</m:t>
                      </m:r>
                      <m:r>
                        <a:rPr lang="en-US" b="0"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𝑝</m:t>
                      </m:r>
                      <m:r>
                        <a:rPr lang="en-US" b="0" i="1" smtClean="0">
                          <a:solidFill>
                            <a:schemeClr val="tx1"/>
                          </a:solidFill>
                          <a:latin typeface="Cambria Math" panose="02040503050406030204" pitchFamily="18" charset="0"/>
                        </a:rPr>
                        <m:t>)</m:t>
                      </m:r>
                    </m:oMath>
                  </m:oMathPara>
                </a14:m>
                <a:endParaRPr lang="en-US" dirty="0"/>
              </a:p>
              <a:p>
                <a:pPr marL="0" indent="0">
                  <a:buNone/>
                </a:pPr>
                <a:r>
                  <a:rPr lang="en-US" dirty="0">
                    <a:solidFill>
                      <a:schemeClr val="accent1"/>
                    </a:solidFill>
                  </a:rPr>
                  <a:t>Let </a:t>
                </a:r>
                <a14:m>
                  <m:oMath xmlns:m="http://schemas.openxmlformats.org/officeDocument/2006/math">
                    <m:r>
                      <a:rPr lang="en-US" b="0" i="1" smtClean="0">
                        <a:solidFill>
                          <a:schemeClr val="tx1"/>
                        </a:solidFill>
                        <a:latin typeface="Cambria Math" panose="02040503050406030204" pitchFamily="18" charset="0"/>
                      </a:rPr>
                      <m:t>𝑀</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𝑛</m:t>
                    </m:r>
                    <m:r>
                      <a:rPr lang="en-US" b="0" i="1" smtClean="0">
                        <a:solidFill>
                          <a:schemeClr val="tx1"/>
                        </a:solidFill>
                        <a:latin typeface="Cambria Math" panose="02040503050406030204" pitchFamily="18" charset="0"/>
                      </a:rPr>
                      <m:t>)</m:t>
                    </m:r>
                  </m:oMath>
                </a14:m>
                <a:r>
                  <a:rPr lang="en-US" dirty="0">
                    <a:solidFill>
                      <a:schemeClr val="accent1"/>
                    </a:solidFill>
                  </a:rPr>
                  <a:t> denote the amount of memory used to store a problem instance of size </a:t>
                </a:r>
                <a14:m>
                  <m:oMath xmlns:m="http://schemas.openxmlformats.org/officeDocument/2006/math">
                    <m:r>
                      <a:rPr lang="en-US" i="1">
                        <a:latin typeface="Cambria Math" panose="02040503050406030204" pitchFamily="18" charset="0"/>
                      </a:rPr>
                      <m:t>𝑛</m:t>
                    </m:r>
                  </m:oMath>
                </a14:m>
                <a:r>
                  <a:rPr lang="en-US" dirty="0">
                    <a:solidFill>
                      <a:schemeClr val="accent1"/>
                    </a:solidFill>
                  </a:rPr>
                  <a:t>.</a:t>
                </a:r>
              </a:p>
              <a:p>
                <a:pPr marL="0" indent="0">
                  <a:buNone/>
                </a:pPr>
                <a:r>
                  <a:rPr lang="en-US" dirty="0">
                    <a:solidFill>
                      <a:schemeClr val="accent1"/>
                    </a:solidFill>
                  </a:rPr>
                  <a:t>Therefore,  </a:t>
                </a:r>
              </a:p>
              <a:p>
                <a:pPr marL="0" indent="0">
                  <a:buNone/>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𝑀</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e>
                      </m:d>
                      <m:r>
                        <a:rPr lang="en-US" b="0" i="1" smtClean="0">
                          <a:latin typeface="Cambria Math" panose="02040503050406030204" pitchFamily="18" charset="0"/>
                        </a:rPr>
                        <m:t>=</m:t>
                      </m:r>
                      <m:r>
                        <a:rPr lang="en-US" b="0" i="1" smtClean="0">
                          <a:latin typeface="Cambria Math" panose="02040503050406030204" pitchFamily="18" charset="0"/>
                        </a:rPr>
                        <m:t>𝑀</m:t>
                      </m:r>
                      <m:r>
                        <a:rPr lang="en-US" b="0" i="1" smtClean="0">
                          <a:latin typeface="Cambria Math" panose="02040503050406030204" pitchFamily="18" charset="0"/>
                        </a:rPr>
                        <m:t>(</m:t>
                      </m:r>
                      <m:r>
                        <a:rPr lang="en-US" i="1">
                          <a:latin typeface="Cambria Math" panose="02040503050406030204" pitchFamily="18" charset="0"/>
                        </a:rPr>
                        <m:t>𝑓</m:t>
                      </m:r>
                      <m:r>
                        <a:rPr lang="en-US" i="1">
                          <a:latin typeface="Cambria Math" panose="02040503050406030204" pitchFamily="18" charset="0"/>
                        </a:rPr>
                        <m:t> </m:t>
                      </m:r>
                      <m:d>
                        <m:dPr>
                          <m:ctrlPr>
                            <a:rPr lang="en-US" i="1">
                              <a:latin typeface="Cambria Math" panose="02040503050406030204" pitchFamily="18" charset="0"/>
                            </a:rPr>
                          </m:ctrlPr>
                        </m:dPr>
                        <m:e>
                          <m:r>
                            <a:rPr lang="en-US" i="1">
                              <a:latin typeface="Cambria Math" panose="02040503050406030204" pitchFamily="18" charset="0"/>
                            </a:rPr>
                            <m:t>𝑝</m:t>
                          </m:r>
                        </m:e>
                      </m:d>
                      <m:r>
                        <a:rPr lang="en-US" b="0" i="1" smtClean="0">
                          <a:latin typeface="Cambria Math" panose="02040503050406030204" pitchFamily="18" charset="0"/>
                        </a:rPr>
                        <m:t>)</m:t>
                      </m:r>
                    </m:oMath>
                  </m:oMathPara>
                </a14:m>
                <a:endParaRPr lang="en-US" dirty="0"/>
              </a:p>
              <a:p>
                <a:pPr marL="0" indent="0">
                  <a:buNone/>
                </a:pP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𝑀</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e>
                        </m:d>
                      </m:num>
                      <m:den>
                        <m:r>
                          <a:rPr lang="en-US" b="0" i="1" smtClean="0">
                            <a:latin typeface="Cambria Math" panose="02040503050406030204" pitchFamily="18" charset="0"/>
                          </a:rPr>
                          <m:t>𝑝</m:t>
                        </m:r>
                      </m:den>
                    </m:f>
                  </m:oMath>
                </a14:m>
                <a:r>
                  <a:rPr lang="en-US" dirty="0">
                    <a:solidFill>
                      <a:schemeClr val="accent1"/>
                    </a:solidFill>
                  </a:rPr>
                  <a:t> denotes the amount of memory per processor used to maintain a constant level of efficiency.</a:t>
                </a:r>
              </a:p>
              <a:p>
                <a:pPr lvl="1"/>
                <a14:m>
                  <m:oMath xmlns:m="http://schemas.openxmlformats.org/officeDocument/2006/math">
                    <m:f>
                      <m:fPr>
                        <m:ctrlPr>
                          <a:rPr lang="en-US" b="0" i="1" smtClean="0">
                            <a:latin typeface="Cambria Math" panose="02040503050406030204" pitchFamily="18" charset="0"/>
                          </a:rPr>
                        </m:ctrlPr>
                      </m:fPr>
                      <m:num>
                        <m:r>
                          <a:rPr lang="en-US" i="1">
                            <a:latin typeface="Cambria Math" panose="02040503050406030204" pitchFamily="18" charset="0"/>
                          </a:rPr>
                          <m:t>𝑀</m:t>
                        </m:r>
                        <m:d>
                          <m:dPr>
                            <m:ctrlPr>
                              <a:rPr lang="en-US" i="1">
                                <a:latin typeface="Cambria Math" panose="02040503050406030204" pitchFamily="18" charset="0"/>
                              </a:rPr>
                            </m:ctrlPr>
                          </m:dPr>
                          <m:e>
                            <m:r>
                              <a:rPr lang="en-US" i="1">
                                <a:latin typeface="Cambria Math" panose="02040503050406030204" pitchFamily="18" charset="0"/>
                              </a:rPr>
                              <m:t>𝑛</m:t>
                            </m:r>
                          </m:e>
                        </m:d>
                      </m:num>
                      <m:den>
                        <m:r>
                          <a:rPr lang="en-US" b="0" i="1" smtClean="0">
                            <a:latin typeface="Cambria Math" panose="02040503050406030204" pitchFamily="18" charset="0"/>
                          </a:rPr>
                          <m:t>𝑝</m:t>
                        </m:r>
                      </m:den>
                    </m:f>
                  </m:oMath>
                </a14:m>
                <a:r>
                  <a:rPr lang="en-US" dirty="0">
                    <a:solidFill>
                      <a:schemeClr val="accent1"/>
                    </a:solidFill>
                  </a:rPr>
                  <a:t> can be expressed as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𝑀</m:t>
                        </m:r>
                        <m:d>
                          <m:dPr>
                            <m:ctrlPr>
                              <a:rPr lang="en-US" b="0" i="1" smtClean="0">
                                <a:latin typeface="Cambria Math" panose="02040503050406030204" pitchFamily="18" charset="0"/>
                              </a:rPr>
                            </m:ctrlPr>
                          </m:dPr>
                          <m:e>
                            <m:r>
                              <a:rPr lang="en-US" i="1">
                                <a:latin typeface="Cambria Math" panose="02040503050406030204" pitchFamily="18" charset="0"/>
                              </a:rPr>
                              <m:t>𝑓</m:t>
                            </m:r>
                            <m:r>
                              <a:rPr lang="en-US" i="1">
                                <a:latin typeface="Cambria Math" panose="02040503050406030204" pitchFamily="18" charset="0"/>
                              </a:rPr>
                              <m:t> </m:t>
                            </m:r>
                            <m:d>
                              <m:dPr>
                                <m:ctrlPr>
                                  <a:rPr lang="en-US" i="1">
                                    <a:latin typeface="Cambria Math" panose="02040503050406030204" pitchFamily="18" charset="0"/>
                                  </a:rPr>
                                </m:ctrlPr>
                              </m:dPr>
                              <m:e>
                                <m:r>
                                  <a:rPr lang="en-US" i="1">
                                    <a:latin typeface="Cambria Math" panose="02040503050406030204" pitchFamily="18" charset="0"/>
                                  </a:rPr>
                                  <m:t>𝑝</m:t>
                                </m:r>
                              </m:e>
                            </m:d>
                          </m:e>
                        </m:d>
                      </m:num>
                      <m:den>
                        <m:r>
                          <a:rPr lang="en-US" b="0" i="1" smtClean="0">
                            <a:latin typeface="Cambria Math" panose="02040503050406030204" pitchFamily="18" charset="0"/>
                          </a:rPr>
                          <m:t>𝑝</m:t>
                        </m:r>
                      </m:den>
                    </m:f>
                  </m:oMath>
                </a14:m>
                <a:r>
                  <a:rPr lang="en-US" dirty="0"/>
                  <a:t> </a:t>
                </a:r>
                <a:r>
                  <a:rPr lang="en-US" dirty="0">
                    <a:solidFill>
                      <a:schemeClr val="accent1"/>
                    </a:solidFill>
                  </a:rPr>
                  <a:t>in terms of the number of processors</a:t>
                </a:r>
                <a:r>
                  <a:rPr lang="en-US" dirty="0"/>
                  <a:t> </a:t>
                </a:r>
                <a14:m>
                  <m:oMath xmlns:m="http://schemas.openxmlformats.org/officeDocument/2006/math">
                    <m:r>
                      <a:rPr lang="en-US" i="1">
                        <a:latin typeface="Cambria Math" panose="02040503050406030204" pitchFamily="18" charset="0"/>
                      </a:rPr>
                      <m:t>𝑝</m:t>
                    </m:r>
                  </m:oMath>
                </a14:m>
                <a:r>
                  <a:rPr lang="en-US" dirty="0">
                    <a:solidFill>
                      <a:schemeClr val="accent1"/>
                    </a:solidFill>
                  </a:rPr>
                  <a:t>.</a:t>
                </a:r>
                <a:endParaRPr lang="en-US" dirty="0"/>
              </a:p>
              <a:p>
                <a:pPr marL="0" indent="0">
                  <a:buNone/>
                </a:pPr>
                <a:endParaRPr lang="en-US" dirty="0">
                  <a:solidFill>
                    <a:schemeClr val="accent1"/>
                  </a:solidFill>
                </a:endParaRPr>
              </a:p>
              <a:p>
                <a:pPr marL="0" indent="0">
                  <a:buNone/>
                </a:pPr>
                <a:endParaRPr lang="en-US" dirty="0"/>
              </a:p>
              <a:p>
                <a:pPr marL="0" indent="0">
                  <a:buNone/>
                </a:pPr>
                <a:endParaRPr lang="en-US" dirty="0">
                  <a:solidFill>
                    <a:schemeClr val="accent1"/>
                  </a:solidFill>
                </a:endParaRPr>
              </a:p>
              <a:p>
                <a:pPr marL="0" indent="0">
                  <a:buNone/>
                </a:pPr>
                <a:endParaRPr lang="en-US" dirty="0">
                  <a:solidFill>
                    <a:schemeClr val="accent1"/>
                  </a:solidFill>
                </a:endParaRPr>
              </a:p>
            </p:txBody>
          </p:sp>
        </mc:Choice>
        <mc:Fallback xmlns="">
          <p:sp>
            <p:nvSpPr>
              <p:cNvPr id="3" name="Content Placeholder 2">
                <a:extLst>
                  <a:ext uri="{FF2B5EF4-FFF2-40B4-BE49-F238E27FC236}">
                    <a16:creationId xmlns:a16="http://schemas.microsoft.com/office/drawing/2014/main" id="{B9FE984A-A659-4CB8-9B06-707BA74DCC49}"/>
                  </a:ext>
                </a:extLst>
              </p:cNvPr>
              <p:cNvSpPr>
                <a:spLocks noGrp="1" noRot="1" noChangeAspect="1" noMove="1" noResize="1" noEditPoints="1" noAdjustHandles="1" noChangeArrowheads="1" noChangeShapeType="1" noTextEdit="1"/>
              </p:cNvSpPr>
              <p:nvPr>
                <p:ph idx="1"/>
              </p:nvPr>
            </p:nvSpPr>
            <p:spPr>
              <a:blipFill>
                <a:blip r:embed="rId2"/>
                <a:stretch>
                  <a:fillRect l="-1043" t="-2801" r="-1217"/>
                </a:stretch>
              </a:blipFill>
            </p:spPr>
            <p:txBody>
              <a:bodyPr/>
              <a:lstStyle/>
              <a:p>
                <a:r>
                  <a:rPr lang="en-US">
                    <a:noFill/>
                  </a:rPr>
                  <a:t> </a:t>
                </a:r>
              </a:p>
            </p:txBody>
          </p:sp>
        </mc:Fallback>
      </mc:AlternateContent>
    </p:spTree>
    <p:extLst>
      <p:ext uri="{BB962C8B-B14F-4D97-AF65-F5344CB8AC3E}">
        <p14:creationId xmlns:p14="http://schemas.microsoft.com/office/powerpoint/2010/main" val="62177145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36F430-3341-4242-B243-CFC5921066C8}"/>
              </a:ext>
            </a:extLst>
          </p:cNvPr>
          <p:cNvSpPr>
            <a:spLocks noGrp="1"/>
          </p:cNvSpPr>
          <p:nvPr>
            <p:ph type="title"/>
          </p:nvPr>
        </p:nvSpPr>
        <p:spPr/>
        <p:txBody>
          <a:bodyPr/>
          <a:lstStyle/>
          <a:p>
            <a:r>
              <a:rPr lang="en-US" dirty="0">
                <a:solidFill>
                  <a:schemeClr val="accent1"/>
                </a:solidFill>
              </a:rPr>
              <a:t>Performance Analysis: Isoefficiency</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9FE984A-A659-4CB8-9B06-707BA74DCC49}"/>
                  </a:ext>
                </a:extLst>
              </p:cNvPr>
              <p:cNvSpPr>
                <a:spLocks noGrp="1"/>
              </p:cNvSpPr>
              <p:nvPr>
                <p:ph idx="1"/>
              </p:nvPr>
            </p:nvSpPr>
            <p:spPr/>
            <p:txBody>
              <a:bodyPr>
                <a:normAutofit fontScale="85000" lnSpcReduction="20000"/>
              </a:bodyPr>
              <a:lstStyle/>
              <a:p>
                <a:pPr marL="0" indent="0">
                  <a:buNone/>
                </a:pPr>
                <a:r>
                  <a:rPr lang="en-US" dirty="0">
                    <a:solidFill>
                      <a:schemeClr val="accent1"/>
                    </a:solidFill>
                  </a:rPr>
                  <a:t>Observe that the total amount of main memory is a linear function of the number processors </a:t>
                </a:r>
                <a14:m>
                  <m:oMath xmlns:m="http://schemas.openxmlformats.org/officeDocument/2006/math">
                    <m:r>
                      <a:rPr lang="en-US" i="1" smtClean="0">
                        <a:latin typeface="Cambria Math" panose="02040503050406030204" pitchFamily="18" charset="0"/>
                      </a:rPr>
                      <m:t>𝑝</m:t>
                    </m:r>
                  </m:oMath>
                </a14:m>
                <a:r>
                  <a:rPr lang="en-US" dirty="0">
                    <a:solidFill>
                      <a:schemeClr val="accent1"/>
                    </a:solidFill>
                  </a:rPr>
                  <a:t> used.</a:t>
                </a:r>
              </a:p>
              <a:p>
                <a:pPr marL="0" indent="0">
                  <a:buNone/>
                </a:pPr>
                <a:endParaRPr lang="en-US" dirty="0">
                  <a:solidFill>
                    <a:schemeClr val="accent1"/>
                  </a:solidFill>
                </a:endParaRPr>
              </a:p>
              <a:p>
                <a:pPr marL="0" indent="0">
                  <a:buNone/>
                </a:pPr>
                <a:r>
                  <a:rPr lang="en-US" dirty="0">
                    <a:solidFill>
                      <a:schemeClr val="accent1"/>
                    </a:solidFill>
                  </a:rPr>
                  <a:t>The function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𝑀</m:t>
                        </m:r>
                        <m:d>
                          <m:dPr>
                            <m:ctrlPr>
                              <a:rPr lang="en-US" b="0" i="1" smtClean="0">
                                <a:latin typeface="Cambria Math" panose="02040503050406030204" pitchFamily="18" charset="0"/>
                              </a:rPr>
                            </m:ctrlPr>
                          </m:dPr>
                          <m:e>
                            <m:r>
                              <a:rPr lang="en-US" i="1">
                                <a:latin typeface="Cambria Math" panose="02040503050406030204" pitchFamily="18" charset="0"/>
                              </a:rPr>
                              <m:t>𝑓</m:t>
                            </m:r>
                            <m:r>
                              <a:rPr lang="en-US" i="1">
                                <a:latin typeface="Cambria Math" panose="02040503050406030204" pitchFamily="18" charset="0"/>
                              </a:rPr>
                              <m:t> </m:t>
                            </m:r>
                            <m:d>
                              <m:dPr>
                                <m:ctrlPr>
                                  <a:rPr lang="en-US" i="1">
                                    <a:latin typeface="Cambria Math" panose="02040503050406030204" pitchFamily="18" charset="0"/>
                                  </a:rPr>
                                </m:ctrlPr>
                              </m:dPr>
                              <m:e>
                                <m:r>
                                  <a:rPr lang="en-US" i="1">
                                    <a:latin typeface="Cambria Math" panose="02040503050406030204" pitchFamily="18" charset="0"/>
                                  </a:rPr>
                                  <m:t>𝑝</m:t>
                                </m:r>
                              </m:e>
                            </m:d>
                          </m:e>
                        </m:d>
                      </m:num>
                      <m:den>
                        <m:r>
                          <a:rPr lang="en-US" b="0" i="1" smtClean="0">
                            <a:latin typeface="Cambria Math" panose="02040503050406030204" pitchFamily="18" charset="0"/>
                          </a:rPr>
                          <m:t>𝑝</m:t>
                        </m:r>
                      </m:den>
                    </m:f>
                  </m:oMath>
                </a14:m>
                <a:r>
                  <a:rPr lang="en-US" dirty="0"/>
                  <a:t> </a:t>
                </a:r>
                <a:r>
                  <a:rPr lang="en-US" dirty="0">
                    <a:solidFill>
                      <a:schemeClr val="accent1"/>
                    </a:solidFill>
                  </a:rPr>
                  <a:t>indicates how the amount of main memory used </a:t>
                </a:r>
                <a:r>
                  <a:rPr lang="en-US" b="1" i="1" dirty="0">
                    <a:solidFill>
                      <a:srgbClr val="FF0000"/>
                    </a:solidFill>
                  </a:rPr>
                  <a:t>per processor </a:t>
                </a:r>
                <a:r>
                  <a:rPr lang="en-US" dirty="0">
                    <a:solidFill>
                      <a:schemeClr val="accent1"/>
                    </a:solidFill>
                  </a:rPr>
                  <a:t>must increase as a function of </a:t>
                </a:r>
                <a14:m>
                  <m:oMath xmlns:m="http://schemas.openxmlformats.org/officeDocument/2006/math">
                    <m:r>
                      <a:rPr lang="en-US" i="1">
                        <a:latin typeface="Cambria Math" panose="02040503050406030204" pitchFamily="18" charset="0"/>
                      </a:rPr>
                      <m:t>𝑝</m:t>
                    </m:r>
                  </m:oMath>
                </a14:m>
                <a:r>
                  <a:rPr lang="en-US" dirty="0">
                    <a:solidFill>
                      <a:schemeClr val="accent1"/>
                    </a:solidFill>
                  </a:rPr>
                  <a:t> in order to maintain the same level of efficiency. </a:t>
                </a:r>
              </a:p>
              <a:p>
                <a:pPr marL="457200" lvl="1" indent="0">
                  <a:buNone/>
                </a:pPr>
                <a:endParaRPr lang="en-US" dirty="0">
                  <a:solidFill>
                    <a:schemeClr val="accent1"/>
                  </a:solidFill>
                </a:endParaRPr>
              </a:p>
              <a:p>
                <a:pPr lvl="1"/>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𝑀</m:t>
                        </m:r>
                        <m:d>
                          <m:dPr>
                            <m:ctrlPr>
                              <a:rPr lang="en-US" b="0" i="1" smtClean="0">
                                <a:latin typeface="Cambria Math" panose="02040503050406030204" pitchFamily="18" charset="0"/>
                              </a:rPr>
                            </m:ctrlPr>
                          </m:dPr>
                          <m:e>
                            <m:r>
                              <a:rPr lang="en-US" i="1">
                                <a:latin typeface="Cambria Math" panose="02040503050406030204" pitchFamily="18" charset="0"/>
                              </a:rPr>
                              <m:t>𝑓</m:t>
                            </m:r>
                            <m:r>
                              <a:rPr lang="en-US" i="1">
                                <a:latin typeface="Cambria Math" panose="02040503050406030204" pitchFamily="18" charset="0"/>
                              </a:rPr>
                              <m:t> </m:t>
                            </m:r>
                            <m:d>
                              <m:dPr>
                                <m:ctrlPr>
                                  <a:rPr lang="en-US" i="1">
                                    <a:latin typeface="Cambria Math" panose="02040503050406030204" pitchFamily="18" charset="0"/>
                                  </a:rPr>
                                </m:ctrlPr>
                              </m:dPr>
                              <m:e>
                                <m:r>
                                  <a:rPr lang="en-US" i="1">
                                    <a:latin typeface="Cambria Math" panose="02040503050406030204" pitchFamily="18" charset="0"/>
                                  </a:rPr>
                                  <m:t>𝑝</m:t>
                                </m:r>
                              </m:e>
                            </m:d>
                          </m:e>
                        </m:d>
                      </m:num>
                      <m:den>
                        <m:r>
                          <a:rPr lang="en-US" b="0" i="1" smtClean="0">
                            <a:latin typeface="Cambria Math" panose="02040503050406030204" pitchFamily="18" charset="0"/>
                          </a:rPr>
                          <m:t>𝑝</m:t>
                        </m:r>
                      </m:den>
                    </m:f>
                  </m:oMath>
                </a14:m>
                <a:r>
                  <a:rPr lang="en-US" dirty="0"/>
                  <a:t>  </a:t>
                </a:r>
                <a:r>
                  <a:rPr lang="en-US" dirty="0">
                    <a:solidFill>
                      <a:schemeClr val="accent1"/>
                    </a:solidFill>
                  </a:rPr>
                  <a:t>is referred to as </a:t>
                </a:r>
                <a:r>
                  <a:rPr lang="en-US" b="1" i="1" dirty="0">
                    <a:solidFill>
                      <a:srgbClr val="FF0000"/>
                    </a:solidFill>
                  </a:rPr>
                  <a:t>the scalability function</a:t>
                </a:r>
                <a:r>
                  <a:rPr lang="en-US" dirty="0">
                    <a:solidFill>
                      <a:schemeClr val="accent1"/>
                    </a:solidFill>
                  </a:rPr>
                  <a:t>.</a:t>
                </a:r>
              </a:p>
              <a:p>
                <a:pPr marL="457200" lvl="1" indent="0">
                  <a:buNone/>
                </a:pPr>
                <a:endParaRPr lang="en-US" dirty="0">
                  <a:solidFill>
                    <a:schemeClr val="accent1"/>
                  </a:solidFill>
                </a:endParaRPr>
              </a:p>
              <a:p>
                <a:pPr lvl="1"/>
                <a:r>
                  <a:rPr lang="en-US" dirty="0">
                    <a:solidFill>
                      <a:schemeClr val="accent1"/>
                    </a:solidFill>
                  </a:rPr>
                  <a:t>The </a:t>
                </a:r>
                <a:r>
                  <a:rPr lang="en-US" b="1" dirty="0">
                    <a:solidFill>
                      <a:srgbClr val="FF0000"/>
                    </a:solidFill>
                  </a:rPr>
                  <a:t>lower </a:t>
                </a:r>
                <a:r>
                  <a:rPr lang="en-US" dirty="0">
                    <a:solidFill>
                      <a:schemeClr val="accent1"/>
                    </a:solidFill>
                  </a:rPr>
                  <a:t>the complexity of </a:t>
                </a:r>
                <a:r>
                  <a:rPr lang="en-US" b="1" i="1" dirty="0">
                    <a:solidFill>
                      <a:srgbClr val="FF0000"/>
                    </a:solidFill>
                  </a:rPr>
                  <a:t>the scalability function</a:t>
                </a:r>
                <a:r>
                  <a:rPr lang="en-US" dirty="0">
                    <a:solidFill>
                      <a:schemeClr val="accent1"/>
                    </a:solidFill>
                  </a:rPr>
                  <a:t>, the </a:t>
                </a:r>
                <a:r>
                  <a:rPr lang="en-US" b="1" i="1" dirty="0">
                    <a:solidFill>
                      <a:srgbClr val="FF0000"/>
                    </a:solidFill>
                  </a:rPr>
                  <a:t>more scalable </a:t>
                </a:r>
                <a:r>
                  <a:rPr lang="en-US" dirty="0">
                    <a:solidFill>
                      <a:schemeClr val="accent1"/>
                    </a:solidFill>
                  </a:rPr>
                  <a:t>a parallel system</a:t>
                </a:r>
              </a:p>
              <a:p>
                <a:pPr marL="457200" lvl="1" indent="0">
                  <a:buNone/>
                </a:pPr>
                <a:endParaRPr lang="en-US" dirty="0">
                  <a:solidFill>
                    <a:schemeClr val="accent1"/>
                  </a:solidFill>
                </a:endParaRPr>
              </a:p>
              <a:p>
                <a:pPr lvl="1"/>
                <a:r>
                  <a:rPr lang="en-US" dirty="0">
                    <a:solidFill>
                      <a:schemeClr val="accent1"/>
                    </a:solidFill>
                  </a:rPr>
                  <a:t>If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𝑀</m:t>
                        </m:r>
                        <m:d>
                          <m:dPr>
                            <m:ctrlPr>
                              <a:rPr lang="en-US" b="0" i="1" smtClean="0">
                                <a:latin typeface="Cambria Math" panose="02040503050406030204" pitchFamily="18" charset="0"/>
                              </a:rPr>
                            </m:ctrlPr>
                          </m:dPr>
                          <m:e>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𝑝</m:t>
                                </m:r>
                              </m:e>
                            </m:d>
                          </m:e>
                        </m:d>
                      </m:num>
                      <m:den>
                        <m:r>
                          <a:rPr lang="en-US" b="0" i="1" smtClean="0">
                            <a:latin typeface="Cambria Math" panose="02040503050406030204" pitchFamily="18" charset="0"/>
                          </a:rPr>
                          <m:t>𝑝</m:t>
                        </m:r>
                      </m:den>
                    </m:f>
                    <m:r>
                      <a:rPr lang="en-US" b="0" i="1" smtClean="0">
                        <a:latin typeface="Cambria Math" panose="02040503050406030204" pitchFamily="18" charset="0"/>
                      </a:rPr>
                      <m:t>=</m:t>
                    </m:r>
                    <m:r>
                      <m:rPr>
                        <m:sty m:val="p"/>
                      </m:rPr>
                      <a:rPr lang="el-GR" b="0" i="1" smtClean="0">
                        <a:latin typeface="Cambria Math" panose="02040503050406030204" pitchFamily="18" charset="0"/>
                        <a:ea typeface="Cambria Math" panose="02040503050406030204" pitchFamily="18" charset="0"/>
                      </a:rPr>
                      <m:t>Θ</m:t>
                    </m:r>
                    <m:r>
                      <a:rPr lang="en-US" b="0" i="1" smtClean="0">
                        <a:latin typeface="Cambria Math" panose="02040503050406030204" pitchFamily="18" charset="0"/>
                        <a:ea typeface="Cambria Math" panose="02040503050406030204" pitchFamily="18" charset="0"/>
                      </a:rPr>
                      <m:t>(1)</m:t>
                    </m:r>
                  </m:oMath>
                </a14:m>
                <a:r>
                  <a:rPr lang="en-US" dirty="0">
                    <a:solidFill>
                      <a:schemeClr val="accent1"/>
                    </a:solidFill>
                  </a:rPr>
                  <a:t>,</a:t>
                </a:r>
                <a:r>
                  <a:rPr lang="en-US" dirty="0"/>
                  <a:t> </a:t>
                </a:r>
                <a:r>
                  <a:rPr lang="en-US" dirty="0">
                    <a:solidFill>
                      <a:schemeClr val="accent1"/>
                    </a:solidFill>
                  </a:rPr>
                  <a:t>memory requirements per processor are </a:t>
                </a:r>
                <a:r>
                  <a:rPr lang="en-US" b="1" i="1" dirty="0">
                    <a:solidFill>
                      <a:srgbClr val="FF0000"/>
                    </a:solidFill>
                  </a:rPr>
                  <a:t>constant</a:t>
                </a:r>
                <a:r>
                  <a:rPr lang="en-US" dirty="0">
                    <a:solidFill>
                      <a:schemeClr val="accent1"/>
                    </a:solidFill>
                  </a:rPr>
                  <a:t>, and the parallel system is </a:t>
                </a:r>
                <a:r>
                  <a:rPr lang="en-US" b="1" i="1" dirty="0">
                    <a:solidFill>
                      <a:srgbClr val="FF0000"/>
                    </a:solidFill>
                  </a:rPr>
                  <a:t>perfectly scalable</a:t>
                </a:r>
                <a:r>
                  <a:rPr lang="en-US" dirty="0">
                    <a:solidFill>
                      <a:schemeClr val="accent1"/>
                    </a:solidFill>
                  </a:rPr>
                  <a:t>.</a:t>
                </a:r>
              </a:p>
              <a:p>
                <a:pPr marL="457200" lvl="1" indent="0">
                  <a:buNone/>
                </a:pPr>
                <a:endParaRPr lang="en-US" dirty="0">
                  <a:solidFill>
                    <a:schemeClr val="accent1"/>
                  </a:solidFill>
                </a:endParaRPr>
              </a:p>
              <a:p>
                <a:pPr marL="0" indent="0">
                  <a:buNone/>
                </a:pPr>
                <a:endParaRPr lang="en-US" dirty="0"/>
              </a:p>
              <a:p>
                <a:pPr marL="0" indent="0">
                  <a:buNone/>
                </a:pPr>
                <a:endParaRPr lang="en-US" dirty="0">
                  <a:solidFill>
                    <a:schemeClr val="accent1"/>
                  </a:solidFill>
                </a:endParaRPr>
              </a:p>
              <a:p>
                <a:pPr marL="0" indent="0">
                  <a:buNone/>
                </a:pPr>
                <a:endParaRPr lang="en-US" dirty="0">
                  <a:solidFill>
                    <a:schemeClr val="accent1"/>
                  </a:solidFill>
                </a:endParaRPr>
              </a:p>
            </p:txBody>
          </p:sp>
        </mc:Choice>
        <mc:Fallback xmlns="">
          <p:sp>
            <p:nvSpPr>
              <p:cNvPr id="3" name="Content Placeholder 2">
                <a:extLst>
                  <a:ext uri="{FF2B5EF4-FFF2-40B4-BE49-F238E27FC236}">
                    <a16:creationId xmlns:a16="http://schemas.microsoft.com/office/drawing/2014/main" id="{B9FE984A-A659-4CB8-9B06-707BA74DCC49}"/>
                  </a:ext>
                </a:extLst>
              </p:cNvPr>
              <p:cNvSpPr>
                <a:spLocks noGrp="1" noRot="1" noChangeAspect="1" noMove="1" noResize="1" noEditPoints="1" noAdjustHandles="1" noChangeArrowheads="1" noChangeShapeType="1" noTextEdit="1"/>
              </p:cNvSpPr>
              <p:nvPr>
                <p:ph idx="1"/>
              </p:nvPr>
            </p:nvSpPr>
            <p:spPr>
              <a:blipFill>
                <a:blip r:embed="rId2"/>
                <a:stretch>
                  <a:fillRect l="-928" t="-3221" r="-232" b="-280"/>
                </a:stretch>
              </a:blipFill>
            </p:spPr>
            <p:txBody>
              <a:bodyPr/>
              <a:lstStyle/>
              <a:p>
                <a:r>
                  <a:rPr lang="en-US">
                    <a:noFill/>
                  </a:rPr>
                  <a:t> </a:t>
                </a:r>
              </a:p>
            </p:txBody>
          </p:sp>
        </mc:Fallback>
      </mc:AlternateContent>
    </p:spTree>
    <p:extLst>
      <p:ext uri="{BB962C8B-B14F-4D97-AF65-F5344CB8AC3E}">
        <p14:creationId xmlns:p14="http://schemas.microsoft.com/office/powerpoint/2010/main" val="15739078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21F8F52C-3B5C-4F4E-B29B-D44A5D7E6E4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222899" y="1690688"/>
            <a:ext cx="4216626" cy="4886325"/>
          </a:xfrm>
          <a:prstGeom prst="rect">
            <a:avLst/>
          </a:prstGeom>
        </p:spPr>
      </p:pic>
      <p:sp>
        <p:nvSpPr>
          <p:cNvPr id="2" name="Title 1">
            <a:extLst>
              <a:ext uri="{FF2B5EF4-FFF2-40B4-BE49-F238E27FC236}">
                <a16:creationId xmlns:a16="http://schemas.microsoft.com/office/drawing/2014/main" id="{74A98C9C-CF52-47AE-80EC-F8794B438C38}"/>
              </a:ext>
            </a:extLst>
          </p:cNvPr>
          <p:cNvSpPr>
            <a:spLocks noGrp="1"/>
          </p:cNvSpPr>
          <p:nvPr>
            <p:ph type="title"/>
          </p:nvPr>
        </p:nvSpPr>
        <p:spPr/>
        <p:txBody>
          <a:bodyPr/>
          <a:lstStyle/>
          <a:p>
            <a:r>
              <a:rPr lang="en-US" dirty="0">
                <a:solidFill>
                  <a:schemeClr val="accent1"/>
                </a:solidFill>
              </a:rPr>
              <a:t>Performance Analysis: Isoefficiency</a:t>
            </a:r>
            <a:endParaRPr lang="en-US" dirty="0"/>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759AB834-7701-4086-A302-9A8437C3ADC6}"/>
                  </a:ext>
                </a:extLst>
              </p:cNvPr>
              <p:cNvSpPr txBox="1"/>
              <p:nvPr/>
            </p:nvSpPr>
            <p:spPr>
              <a:xfrm>
                <a:off x="838200" y="1885950"/>
                <a:ext cx="6010275" cy="4524315"/>
              </a:xfrm>
              <a:prstGeom prst="rect">
                <a:avLst/>
              </a:prstGeom>
              <a:noFill/>
            </p:spPr>
            <p:txBody>
              <a:bodyPr wrap="square" rtlCol="0">
                <a:spAutoFit/>
              </a:bodyPr>
              <a:lstStyle/>
              <a:p>
                <a:r>
                  <a:rPr lang="en-US" dirty="0">
                    <a:solidFill>
                      <a:schemeClr val="accent1"/>
                    </a:solidFill>
                  </a:rPr>
                  <a:t>The way to maintain efficiency </a:t>
                </a:r>
                <a14:m>
                  <m:oMath xmlns:m="http://schemas.openxmlformats.org/officeDocument/2006/math">
                    <m:r>
                      <a:rPr lang="el-GR" i="1" smtClean="0">
                        <a:latin typeface="Cambria Math" panose="02040503050406030204" pitchFamily="18" charset="0"/>
                        <a:ea typeface="Cambria Math" panose="02040503050406030204" pitchFamily="18" charset="0"/>
                      </a:rPr>
                      <m:t>𝜀</m:t>
                    </m:r>
                    <m:r>
                      <a:rPr lang="en-US" i="1">
                        <a:latin typeface="Cambria Math" panose="02040503050406030204" pitchFamily="18" charset="0"/>
                      </a:rPr>
                      <m:t> </m:t>
                    </m:r>
                  </m:oMath>
                </a14:m>
                <a:r>
                  <a:rPr lang="en-US" dirty="0">
                    <a:solidFill>
                      <a:schemeClr val="accent1"/>
                    </a:solidFill>
                  </a:rPr>
                  <a:t>when increasing the number of processors </a:t>
                </a:r>
                <a14:m>
                  <m:oMath xmlns:m="http://schemas.openxmlformats.org/officeDocument/2006/math">
                    <m:r>
                      <a:rPr lang="en-US" b="0" i="1" smtClean="0">
                        <a:latin typeface="Cambria Math" panose="02040503050406030204" pitchFamily="18" charset="0"/>
                      </a:rPr>
                      <m:t>𝑝</m:t>
                    </m:r>
                    <m:r>
                      <a:rPr lang="en-US" i="1">
                        <a:latin typeface="Cambria Math" panose="02040503050406030204" pitchFamily="18" charset="0"/>
                      </a:rPr>
                      <m:t> </m:t>
                    </m:r>
                  </m:oMath>
                </a14:m>
                <a:r>
                  <a:rPr lang="en-US" dirty="0">
                    <a:solidFill>
                      <a:schemeClr val="accent1"/>
                    </a:solidFill>
                  </a:rPr>
                  <a:t>is to increase the size </a:t>
                </a:r>
                <a14:m>
                  <m:oMath xmlns:m="http://schemas.openxmlformats.org/officeDocument/2006/math">
                    <m:r>
                      <a:rPr lang="en-US" b="0" i="1" smtClean="0">
                        <a:latin typeface="Cambria Math" panose="02040503050406030204" pitchFamily="18" charset="0"/>
                      </a:rPr>
                      <m:t>𝑛</m:t>
                    </m:r>
                  </m:oMath>
                </a14:m>
                <a:r>
                  <a:rPr lang="en-US" dirty="0">
                    <a:solidFill>
                      <a:schemeClr val="accent1"/>
                    </a:solidFill>
                  </a:rPr>
                  <a:t> of the problem being solved. </a:t>
                </a:r>
              </a:p>
              <a:p>
                <a:br>
                  <a:rPr lang="en-US" dirty="0">
                    <a:solidFill>
                      <a:schemeClr val="accent1"/>
                    </a:solidFill>
                  </a:rPr>
                </a:br>
                <a:r>
                  <a:rPr lang="en-US" dirty="0">
                    <a:solidFill>
                      <a:schemeClr val="accent1"/>
                    </a:solidFill>
                  </a:rPr>
                  <a:t>The </a:t>
                </a:r>
                <a:r>
                  <a:rPr lang="en-US" b="1" i="1" dirty="0">
                    <a:solidFill>
                      <a:srgbClr val="FF0000"/>
                    </a:solidFill>
                  </a:rPr>
                  <a:t>maximum problem size </a:t>
                </a:r>
                <a14:m>
                  <m:oMath xmlns:m="http://schemas.openxmlformats.org/officeDocument/2006/math">
                    <m:r>
                      <a:rPr lang="en-US" i="1">
                        <a:latin typeface="Cambria Math" panose="02040503050406030204" pitchFamily="18" charset="0"/>
                      </a:rPr>
                      <m:t>𝑛</m:t>
                    </m:r>
                  </m:oMath>
                </a14:m>
                <a:r>
                  <a:rPr lang="en-US" dirty="0">
                    <a:solidFill>
                      <a:schemeClr val="accent1"/>
                    </a:solidFill>
                  </a:rPr>
                  <a:t> is limited by the amount of memory that is available, which is a linear function of the number of processors </a:t>
                </a:r>
                <a14:m>
                  <m:oMath xmlns:m="http://schemas.openxmlformats.org/officeDocument/2006/math">
                    <m:r>
                      <a:rPr lang="en-US" b="0" i="1" smtClean="0">
                        <a:solidFill>
                          <a:schemeClr val="tx1"/>
                        </a:solidFill>
                        <a:latin typeface="Cambria Math" panose="02040503050406030204" pitchFamily="18" charset="0"/>
                      </a:rPr>
                      <m:t>𝑝</m:t>
                    </m:r>
                  </m:oMath>
                </a14:m>
                <a:r>
                  <a:rPr lang="en-US" dirty="0">
                    <a:solidFill>
                      <a:schemeClr val="accent1"/>
                    </a:solidFill>
                  </a:rPr>
                  <a:t>. </a:t>
                </a:r>
              </a:p>
              <a:p>
                <a:endParaRPr lang="en-US" dirty="0">
                  <a:solidFill>
                    <a:schemeClr val="accent1"/>
                  </a:solidFill>
                </a:endParaRPr>
              </a:p>
              <a:p>
                <a:r>
                  <a:rPr lang="en-US" dirty="0">
                    <a:solidFill>
                      <a:schemeClr val="accent1"/>
                    </a:solidFill>
                  </a:rPr>
                  <a:t>Starting with the </a:t>
                </a:r>
                <a:r>
                  <a:rPr lang="en-US" b="1" i="1" dirty="0">
                    <a:solidFill>
                      <a:srgbClr val="FF0000"/>
                    </a:solidFill>
                  </a:rPr>
                  <a:t>isoefficiency relation</a:t>
                </a:r>
                <a:r>
                  <a:rPr lang="en-US" dirty="0">
                    <a:solidFill>
                      <a:schemeClr val="accent1"/>
                    </a:solidFill>
                  </a:rPr>
                  <a:t>, and taking into account memory requirements as a function of </a:t>
                </a:r>
                <a14:m>
                  <m:oMath xmlns:m="http://schemas.openxmlformats.org/officeDocument/2006/math">
                    <m:r>
                      <a:rPr lang="en-US" b="0" i="1" smtClean="0">
                        <a:latin typeface="Cambria Math" panose="02040503050406030204" pitchFamily="18" charset="0"/>
                      </a:rPr>
                      <m:t>𝑛</m:t>
                    </m:r>
                  </m:oMath>
                </a14:m>
                <a:r>
                  <a:rPr lang="en-US" dirty="0">
                    <a:solidFill>
                      <a:schemeClr val="accent1"/>
                    </a:solidFill>
                  </a:rPr>
                  <a:t>, we can determine how the amount of memory used </a:t>
                </a:r>
                <a:r>
                  <a:rPr lang="en-US" b="1" i="1" dirty="0">
                    <a:solidFill>
                      <a:srgbClr val="FF0000"/>
                    </a:solidFill>
                  </a:rPr>
                  <a:t>per processor </a:t>
                </a:r>
                <a:r>
                  <a:rPr lang="en-US" dirty="0">
                    <a:solidFill>
                      <a:schemeClr val="accent1"/>
                    </a:solidFill>
                  </a:rPr>
                  <a:t>must increase as a function of </a:t>
                </a:r>
                <a14:m>
                  <m:oMath xmlns:m="http://schemas.openxmlformats.org/officeDocument/2006/math">
                    <m:r>
                      <a:rPr lang="en-US" b="0" i="1" smtClean="0">
                        <a:solidFill>
                          <a:schemeClr val="tx1"/>
                        </a:solidFill>
                        <a:latin typeface="Cambria Math" panose="02040503050406030204" pitchFamily="18" charset="0"/>
                      </a:rPr>
                      <m:t>𝑝</m:t>
                    </m:r>
                  </m:oMath>
                </a14:m>
                <a:r>
                  <a:rPr lang="en-US" dirty="0">
                    <a:solidFill>
                      <a:schemeClr val="accent1"/>
                    </a:solidFill>
                  </a:rPr>
                  <a:t> to maintain the desired efficiency.</a:t>
                </a:r>
              </a:p>
              <a:p>
                <a:endParaRPr lang="en-US" dirty="0">
                  <a:solidFill>
                    <a:schemeClr val="accent1"/>
                  </a:solidFill>
                </a:endParaRPr>
              </a:p>
              <a:p>
                <a:r>
                  <a:rPr lang="en-US" dirty="0">
                    <a:solidFill>
                      <a:schemeClr val="accent1"/>
                    </a:solidFill>
                  </a:rPr>
                  <a:t>The </a:t>
                </a:r>
                <a:r>
                  <a:rPr lang="en-US" b="1" dirty="0">
                    <a:solidFill>
                      <a:srgbClr val="FF0000"/>
                    </a:solidFill>
                  </a:rPr>
                  <a:t>lower </a:t>
                </a:r>
                <a:r>
                  <a:rPr lang="en-US" dirty="0">
                    <a:solidFill>
                      <a:schemeClr val="accent1"/>
                    </a:solidFill>
                  </a:rPr>
                  <a:t>the complexity of this function, the </a:t>
                </a:r>
                <a:r>
                  <a:rPr lang="en-US" b="1" i="1" dirty="0">
                    <a:solidFill>
                      <a:srgbClr val="FF0000"/>
                    </a:solidFill>
                  </a:rPr>
                  <a:t>more scalable </a:t>
                </a:r>
                <a:r>
                  <a:rPr lang="en-US" dirty="0">
                    <a:solidFill>
                      <a:schemeClr val="accent1"/>
                    </a:solidFill>
                  </a:rPr>
                  <a:t>the parallel system.</a:t>
                </a:r>
              </a:p>
            </p:txBody>
          </p:sp>
        </mc:Choice>
        <mc:Fallback xmlns="">
          <p:sp>
            <p:nvSpPr>
              <p:cNvPr id="5" name="TextBox 4">
                <a:extLst>
                  <a:ext uri="{FF2B5EF4-FFF2-40B4-BE49-F238E27FC236}">
                    <a16:creationId xmlns:a16="http://schemas.microsoft.com/office/drawing/2014/main" id="{759AB834-7701-4086-A302-9A8437C3ADC6}"/>
                  </a:ext>
                </a:extLst>
              </p:cNvPr>
              <p:cNvSpPr txBox="1">
                <a:spLocks noRot="1" noChangeAspect="1" noMove="1" noResize="1" noEditPoints="1" noAdjustHandles="1" noChangeArrowheads="1" noChangeShapeType="1" noTextEdit="1"/>
              </p:cNvSpPr>
              <p:nvPr/>
            </p:nvSpPr>
            <p:spPr>
              <a:xfrm>
                <a:off x="838200" y="1885950"/>
                <a:ext cx="6010275" cy="4524315"/>
              </a:xfrm>
              <a:prstGeom prst="rect">
                <a:avLst/>
              </a:prstGeom>
              <a:blipFill>
                <a:blip r:embed="rId3"/>
                <a:stretch>
                  <a:fillRect l="-914" t="-673" b="-1077"/>
                </a:stretch>
              </a:blipFill>
            </p:spPr>
            <p:txBody>
              <a:bodyPr/>
              <a:lstStyle/>
              <a:p>
                <a:r>
                  <a:rPr lang="en-US">
                    <a:noFill/>
                  </a:rPr>
                  <a:t> </a:t>
                </a:r>
              </a:p>
            </p:txBody>
          </p:sp>
        </mc:Fallback>
      </mc:AlternateContent>
    </p:spTree>
    <p:extLst>
      <p:ext uri="{BB962C8B-B14F-4D97-AF65-F5344CB8AC3E}">
        <p14:creationId xmlns:p14="http://schemas.microsoft.com/office/powerpoint/2010/main" val="265320912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B9387B-F65D-4A1F-9A1C-F01960054CEE}"/>
              </a:ext>
            </a:extLst>
          </p:cNvPr>
          <p:cNvSpPr>
            <a:spLocks noGrp="1"/>
          </p:cNvSpPr>
          <p:nvPr>
            <p:ph type="title"/>
          </p:nvPr>
        </p:nvSpPr>
        <p:spPr/>
        <p:txBody>
          <a:bodyPr/>
          <a:lstStyle/>
          <a:p>
            <a:r>
              <a:rPr lang="en-US" dirty="0">
                <a:solidFill>
                  <a:schemeClr val="accent1"/>
                </a:solidFill>
              </a:rPr>
              <a:t>Performance Analysis: Isoefficiency</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C00F003-70A9-49A4-832F-C1976A38FC4D}"/>
                  </a:ext>
                </a:extLst>
              </p:cNvPr>
              <p:cNvSpPr>
                <a:spLocks noGrp="1"/>
              </p:cNvSpPr>
              <p:nvPr>
                <p:ph idx="1"/>
              </p:nvPr>
            </p:nvSpPr>
            <p:spPr/>
            <p:txBody>
              <a:bodyPr>
                <a:normAutofit fontScale="85000" lnSpcReduction="20000"/>
              </a:bodyPr>
              <a:lstStyle/>
              <a:p>
                <a:pPr marL="0" indent="0">
                  <a:buNone/>
                </a:pPr>
                <a:r>
                  <a:rPr lang="en-US" b="1" i="1" u="sng" dirty="0">
                    <a:solidFill>
                      <a:srgbClr val="FF0000"/>
                    </a:solidFill>
                  </a:rPr>
                  <a:t>Example 3</a:t>
                </a:r>
              </a:p>
              <a:p>
                <a:pPr marL="0" indent="0">
                  <a:buNone/>
                </a:pPr>
                <a:r>
                  <a:rPr lang="en-US" dirty="0">
                    <a:solidFill>
                      <a:schemeClr val="accent1"/>
                    </a:solidFill>
                  </a:rPr>
                  <a:t>Consider a parallel system that performs a reduction operation on  </a:t>
                </a:r>
                <a14:m>
                  <m:oMath xmlns:m="http://schemas.openxmlformats.org/officeDocument/2006/math">
                    <m:r>
                      <a:rPr lang="en-US" b="0" i="1" smtClean="0">
                        <a:solidFill>
                          <a:schemeClr val="tx1"/>
                        </a:solidFill>
                        <a:latin typeface="Cambria Math" panose="02040503050406030204" pitchFamily="18" charset="0"/>
                      </a:rPr>
                      <m:t>𝑛</m:t>
                    </m:r>
                  </m:oMath>
                </a14:m>
                <a:r>
                  <a:rPr lang="en-US" dirty="0">
                    <a:solidFill>
                      <a:schemeClr val="accent1"/>
                    </a:solidFill>
                  </a:rPr>
                  <a:t> values.</a:t>
                </a:r>
              </a:p>
              <a:p>
                <a:pPr marL="0" indent="0">
                  <a:buNone/>
                </a:pPr>
                <a:endParaRPr lang="en-US" dirty="0">
                  <a:solidFill>
                    <a:schemeClr val="accent1"/>
                  </a:solidFill>
                </a:endParaRPr>
              </a:p>
              <a:p>
                <a:pPr marL="0" indent="0">
                  <a:buNone/>
                </a:pPr>
                <a:r>
                  <a:rPr lang="en-US" dirty="0">
                    <a:solidFill>
                      <a:schemeClr val="accent1"/>
                    </a:solidFill>
                  </a:rPr>
                  <a:t>The complexity of the sequential reduction algorithm takes </a:t>
                </a:r>
                <a14:m>
                  <m:oMath xmlns:m="http://schemas.openxmlformats.org/officeDocument/2006/math">
                    <m:r>
                      <m:rPr>
                        <m:sty m:val="p"/>
                      </m:rPr>
                      <a:rPr lang="el-GR" i="1" smtClean="0">
                        <a:solidFill>
                          <a:schemeClr val="tx1"/>
                        </a:solidFill>
                        <a:latin typeface="Cambria Math" panose="02040503050406030204" pitchFamily="18" charset="0"/>
                        <a:ea typeface="Cambria Math" panose="02040503050406030204" pitchFamily="18" charset="0"/>
                      </a:rPr>
                      <m:t>Θ</m:t>
                    </m:r>
                    <m:r>
                      <a:rPr lang="en-US" b="0" i="1" smtClean="0">
                        <a:solidFill>
                          <a:schemeClr val="tx1"/>
                        </a:solidFill>
                        <a:latin typeface="Cambria Math" panose="02040503050406030204" pitchFamily="18" charset="0"/>
                        <a:ea typeface="Cambria Math" panose="02040503050406030204" pitchFamily="18" charset="0"/>
                      </a:rPr>
                      <m:t>(</m:t>
                    </m:r>
                    <m:r>
                      <a:rPr lang="en-US" b="0" i="1" smtClean="0">
                        <a:solidFill>
                          <a:schemeClr val="tx1"/>
                        </a:solidFill>
                        <a:latin typeface="Cambria Math" panose="02040503050406030204" pitchFamily="18" charset="0"/>
                        <a:ea typeface="Cambria Math" panose="02040503050406030204" pitchFamily="18" charset="0"/>
                      </a:rPr>
                      <m:t>𝑛</m:t>
                    </m:r>
                    <m:r>
                      <a:rPr lang="en-US" b="0" i="1" smtClean="0">
                        <a:solidFill>
                          <a:schemeClr val="tx1"/>
                        </a:solidFill>
                        <a:latin typeface="Cambria Math" panose="02040503050406030204" pitchFamily="18" charset="0"/>
                        <a:ea typeface="Cambria Math" panose="02040503050406030204" pitchFamily="18" charset="0"/>
                      </a:rPr>
                      <m:t>)</m:t>
                    </m:r>
                  </m:oMath>
                </a14:m>
                <a:r>
                  <a:rPr lang="en-US" dirty="0">
                    <a:solidFill>
                      <a:schemeClr val="accent1"/>
                    </a:solidFill>
                  </a:rPr>
                  <a:t>.</a:t>
                </a:r>
              </a:p>
              <a:p>
                <a:pPr marL="0" indent="0">
                  <a:buNone/>
                </a:pPr>
                <a:endParaRPr lang="en-US" dirty="0">
                  <a:solidFill>
                    <a:schemeClr val="accent1"/>
                  </a:solidFill>
                </a:endParaRPr>
              </a:p>
              <a:p>
                <a:pPr marL="0" indent="0">
                  <a:buNone/>
                </a:pPr>
                <a:r>
                  <a:rPr lang="en-US" dirty="0">
                    <a:solidFill>
                      <a:schemeClr val="accent1"/>
                    </a:solidFill>
                  </a:rPr>
                  <a:t>The reduction step has time complexity </a:t>
                </a:r>
                <a14:m>
                  <m:oMath xmlns:m="http://schemas.openxmlformats.org/officeDocument/2006/math">
                    <m:r>
                      <m:rPr>
                        <m:sty m:val="p"/>
                      </m:rPr>
                      <a:rPr lang="el-GR" i="1" smtClean="0">
                        <a:solidFill>
                          <a:schemeClr val="tx1"/>
                        </a:solidFill>
                        <a:latin typeface="Cambria Math" panose="02040503050406030204" pitchFamily="18" charset="0"/>
                        <a:ea typeface="Cambria Math" panose="02040503050406030204" pitchFamily="18" charset="0"/>
                      </a:rPr>
                      <m:t>Θ</m:t>
                    </m:r>
                    <m:d>
                      <m:dPr>
                        <m:ctrlPr>
                          <a:rPr lang="en-US" b="0" i="1" smtClean="0">
                            <a:solidFill>
                              <a:schemeClr val="tx1"/>
                            </a:solidFill>
                            <a:latin typeface="Cambria Math" panose="02040503050406030204" pitchFamily="18" charset="0"/>
                            <a:ea typeface="Cambria Math" panose="02040503050406030204" pitchFamily="18" charset="0"/>
                          </a:rPr>
                        </m:ctrlPr>
                      </m:dPr>
                      <m:e>
                        <m:func>
                          <m:funcPr>
                            <m:ctrlPr>
                              <a:rPr lang="en-US" b="0" i="1" smtClean="0">
                                <a:solidFill>
                                  <a:schemeClr val="tx1"/>
                                </a:solidFill>
                                <a:latin typeface="Cambria Math" panose="02040503050406030204" pitchFamily="18" charset="0"/>
                                <a:ea typeface="Cambria Math" panose="02040503050406030204" pitchFamily="18" charset="0"/>
                              </a:rPr>
                            </m:ctrlPr>
                          </m:funcPr>
                          <m:fName>
                            <m:r>
                              <m:rPr>
                                <m:sty m:val="p"/>
                              </m:rPr>
                              <a:rPr lang="en-US" b="0" i="0" smtClean="0">
                                <a:solidFill>
                                  <a:schemeClr val="tx1"/>
                                </a:solidFill>
                                <a:latin typeface="Cambria Math" panose="02040503050406030204" pitchFamily="18" charset="0"/>
                                <a:ea typeface="Cambria Math" panose="02040503050406030204" pitchFamily="18" charset="0"/>
                              </a:rPr>
                              <m:t>log</m:t>
                            </m:r>
                          </m:fName>
                          <m:e>
                            <m:r>
                              <a:rPr lang="en-US" b="0" i="1" smtClean="0">
                                <a:solidFill>
                                  <a:schemeClr val="tx1"/>
                                </a:solidFill>
                                <a:latin typeface="Cambria Math" panose="02040503050406030204" pitchFamily="18" charset="0"/>
                                <a:ea typeface="Cambria Math" panose="02040503050406030204" pitchFamily="18" charset="0"/>
                              </a:rPr>
                              <m:t>𝑝</m:t>
                            </m:r>
                          </m:e>
                        </m:func>
                      </m:e>
                    </m:d>
                  </m:oMath>
                </a14:m>
                <a:r>
                  <a:rPr lang="en-US" dirty="0">
                    <a:solidFill>
                      <a:schemeClr val="accent1"/>
                    </a:solidFill>
                  </a:rPr>
                  <a:t> in which </a:t>
                </a:r>
                <a:r>
                  <a:rPr lang="en-US" b="1" i="1" dirty="0">
                    <a:solidFill>
                      <a:srgbClr val="FF0000"/>
                    </a:solidFill>
                  </a:rPr>
                  <a:t>every</a:t>
                </a:r>
                <a:r>
                  <a:rPr lang="en-US" dirty="0">
                    <a:solidFill>
                      <a:schemeClr val="accent1"/>
                    </a:solidFill>
                  </a:rPr>
                  <a:t> processor participates.</a:t>
                </a:r>
              </a:p>
              <a:p>
                <a:pPr marL="0" indent="0">
                  <a:buNone/>
                </a:pPr>
                <a:endParaRPr lang="en-US" dirty="0">
                  <a:solidFill>
                    <a:schemeClr val="accent1"/>
                  </a:solidFill>
                </a:endParaRPr>
              </a:p>
              <a:p>
                <a:pPr marL="0" indent="0">
                  <a:buNone/>
                </a:pPr>
                <a:r>
                  <a:rPr lang="en-US" dirty="0">
                    <a:solidFill>
                      <a:schemeClr val="accent1"/>
                    </a:solidFill>
                  </a:rPr>
                  <a:t>Therefore,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𝑜</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𝑛</m:t>
                        </m:r>
                        <m:r>
                          <a:rPr lang="en-US" b="0" i="1" smtClean="0">
                            <a:latin typeface="Cambria Math" panose="02040503050406030204" pitchFamily="18" charset="0"/>
                          </a:rPr>
                          <m:t>,</m:t>
                        </m:r>
                        <m:r>
                          <a:rPr lang="en-US" b="0" i="1" smtClean="0">
                            <a:latin typeface="Cambria Math" panose="02040503050406030204" pitchFamily="18" charset="0"/>
                          </a:rPr>
                          <m:t>𝑝</m:t>
                        </m:r>
                      </m:e>
                    </m:d>
                    <m:r>
                      <a:rPr lang="en-US" b="0" i="1" smtClean="0">
                        <a:latin typeface="Cambria Math" panose="02040503050406030204" pitchFamily="18" charset="0"/>
                      </a:rPr>
                      <m:t>=</m:t>
                    </m:r>
                    <m:r>
                      <a:rPr lang="en-US" b="0" i="1" smtClean="0">
                        <a:latin typeface="Cambria Math" panose="02040503050406030204" pitchFamily="18" charset="0"/>
                      </a:rPr>
                      <m:t>𝑝</m:t>
                    </m:r>
                    <m:r>
                      <a:rPr lang="en-US" b="0" i="1" smtClean="0">
                        <a:latin typeface="Cambria Math" panose="02040503050406030204" pitchFamily="18" charset="0"/>
                        <a:ea typeface="Cambria Math" panose="02040503050406030204" pitchFamily="18" charset="0"/>
                      </a:rPr>
                      <m:t>∙</m:t>
                    </m:r>
                    <m:r>
                      <m:rPr>
                        <m:sty m:val="p"/>
                      </m:rPr>
                      <a:rPr lang="el-GR" i="1">
                        <a:latin typeface="Cambria Math" panose="02040503050406030204" pitchFamily="18" charset="0"/>
                        <a:ea typeface="Cambria Math" panose="02040503050406030204" pitchFamily="18" charset="0"/>
                      </a:rPr>
                      <m:t>Θ</m:t>
                    </m:r>
                    <m:d>
                      <m:dPr>
                        <m:ctrlPr>
                          <a:rPr lang="en-US" i="1">
                            <a:latin typeface="Cambria Math" panose="02040503050406030204" pitchFamily="18" charset="0"/>
                            <a:ea typeface="Cambria Math" panose="02040503050406030204" pitchFamily="18" charset="0"/>
                          </a:rPr>
                        </m:ctrlPr>
                      </m:dPr>
                      <m:e>
                        <m:func>
                          <m:funcPr>
                            <m:ctrlPr>
                              <a:rPr lang="en-US" i="1">
                                <a:latin typeface="Cambria Math" panose="02040503050406030204" pitchFamily="18" charset="0"/>
                                <a:ea typeface="Cambria Math" panose="02040503050406030204" pitchFamily="18" charset="0"/>
                              </a:rPr>
                            </m:ctrlPr>
                          </m:funcPr>
                          <m:fName>
                            <m:r>
                              <m:rPr>
                                <m:sty m:val="p"/>
                              </m:rPr>
                              <a:rPr lang="en-US">
                                <a:latin typeface="Cambria Math" panose="02040503050406030204" pitchFamily="18" charset="0"/>
                                <a:ea typeface="Cambria Math" panose="02040503050406030204" pitchFamily="18" charset="0"/>
                              </a:rPr>
                              <m:t>log</m:t>
                            </m:r>
                          </m:fName>
                          <m:e>
                            <m:r>
                              <a:rPr lang="en-US" i="1">
                                <a:latin typeface="Cambria Math" panose="02040503050406030204" pitchFamily="18" charset="0"/>
                                <a:ea typeface="Cambria Math" panose="02040503050406030204" pitchFamily="18" charset="0"/>
                              </a:rPr>
                              <m:t>𝑝</m:t>
                            </m:r>
                          </m:e>
                        </m:func>
                      </m:e>
                    </m:d>
                    <m:r>
                      <a:rPr lang="en-US" b="0" i="1" smtClean="0">
                        <a:latin typeface="Cambria Math" panose="02040503050406030204" pitchFamily="18" charset="0"/>
                        <a:ea typeface="Cambria Math" panose="02040503050406030204" pitchFamily="18" charset="0"/>
                      </a:rPr>
                      <m:t>=</m:t>
                    </m:r>
                    <m:r>
                      <m:rPr>
                        <m:sty m:val="p"/>
                      </m:rPr>
                      <a:rPr lang="el-GR" i="1">
                        <a:latin typeface="Cambria Math" panose="02040503050406030204" pitchFamily="18" charset="0"/>
                        <a:ea typeface="Cambria Math" panose="02040503050406030204" pitchFamily="18" charset="0"/>
                      </a:rPr>
                      <m:t>Θ</m:t>
                    </m:r>
                    <m:d>
                      <m:dPr>
                        <m:ctrlPr>
                          <a:rPr lang="en-US" i="1">
                            <a:latin typeface="Cambria Math" panose="02040503050406030204" pitchFamily="18" charset="0"/>
                            <a:ea typeface="Cambria Math" panose="02040503050406030204" pitchFamily="18" charset="0"/>
                          </a:rPr>
                        </m:ctrlPr>
                      </m:dPr>
                      <m:e>
                        <m:func>
                          <m:funcPr>
                            <m:ctrlPr>
                              <a:rPr lang="en-US" i="1">
                                <a:latin typeface="Cambria Math" panose="02040503050406030204" pitchFamily="18" charset="0"/>
                                <a:ea typeface="Cambria Math" panose="02040503050406030204" pitchFamily="18" charset="0"/>
                              </a:rPr>
                            </m:ctrlPr>
                          </m:funcPr>
                          <m:fName>
                            <m:r>
                              <a:rPr lang="en-US" b="0" i="1" smtClean="0">
                                <a:latin typeface="Cambria Math" panose="02040503050406030204" pitchFamily="18" charset="0"/>
                                <a:ea typeface="Cambria Math" panose="02040503050406030204" pitchFamily="18" charset="0"/>
                              </a:rPr>
                              <m:t>𝑝</m:t>
                            </m:r>
                            <m:r>
                              <a:rPr lang="en-US" b="0" i="1" smtClean="0">
                                <a:latin typeface="Cambria Math" panose="02040503050406030204" pitchFamily="18" charset="0"/>
                                <a:ea typeface="Cambria Math" panose="02040503050406030204" pitchFamily="18" charset="0"/>
                              </a:rPr>
                              <m:t>∙</m:t>
                            </m:r>
                            <m:r>
                              <m:rPr>
                                <m:sty m:val="p"/>
                              </m:rPr>
                              <a:rPr lang="en-US">
                                <a:latin typeface="Cambria Math" panose="02040503050406030204" pitchFamily="18" charset="0"/>
                                <a:ea typeface="Cambria Math" panose="02040503050406030204" pitchFamily="18" charset="0"/>
                              </a:rPr>
                              <m:t>log</m:t>
                            </m:r>
                          </m:fName>
                          <m:e>
                            <m:r>
                              <a:rPr lang="en-US" i="1">
                                <a:latin typeface="Cambria Math" panose="02040503050406030204" pitchFamily="18" charset="0"/>
                                <a:ea typeface="Cambria Math" panose="02040503050406030204" pitchFamily="18" charset="0"/>
                              </a:rPr>
                              <m:t>𝑝</m:t>
                            </m:r>
                          </m:e>
                        </m:func>
                      </m:e>
                    </m:d>
                  </m:oMath>
                </a14:m>
                <a:r>
                  <a:rPr lang="en-US" dirty="0">
                    <a:solidFill>
                      <a:schemeClr val="accent1"/>
                    </a:solidFill>
                  </a:rPr>
                  <a:t>.</a:t>
                </a:r>
              </a:p>
              <a:p>
                <a:pPr marL="0" indent="0">
                  <a:buNone/>
                </a:pPr>
                <a:endParaRPr lang="en-US" dirty="0">
                  <a:solidFill>
                    <a:schemeClr val="accent1"/>
                  </a:solidFill>
                </a:endParaRPr>
              </a:p>
              <a:p>
                <a:pPr marL="0" indent="0">
                  <a:buNone/>
                </a:pPr>
                <a:r>
                  <a:rPr lang="en-US" dirty="0">
                    <a:solidFill>
                      <a:schemeClr val="accent1"/>
                    </a:solidFill>
                  </a:rPr>
                  <a:t>Note that the </a:t>
                </a:r>
                <a:r>
                  <a:rPr lang="en-US" b="1" i="1" dirty="0">
                    <a:solidFill>
                      <a:srgbClr val="FF0000"/>
                    </a:solidFill>
                  </a:rPr>
                  <a:t>Big-Oh</a:t>
                </a:r>
                <a:r>
                  <a:rPr lang="en-US" dirty="0">
                    <a:solidFill>
                      <a:schemeClr val="accent1"/>
                    </a:solidFill>
                  </a:rPr>
                  <a:t> notation </a:t>
                </a:r>
                <a:r>
                  <a:rPr lang="en-US" b="1" i="1" dirty="0">
                    <a:solidFill>
                      <a:srgbClr val="FF0000"/>
                    </a:solidFill>
                  </a:rPr>
                  <a:t>ignores constants</a:t>
                </a:r>
                <a:r>
                  <a:rPr lang="en-US" dirty="0">
                    <a:solidFill>
                      <a:schemeClr val="accent1"/>
                    </a:solidFill>
                  </a:rPr>
                  <a:t>, but we assume they are </a:t>
                </a:r>
                <a:r>
                  <a:rPr lang="en-US" b="1" i="1" dirty="0">
                    <a:solidFill>
                      <a:srgbClr val="FF0000"/>
                    </a:solidFill>
                  </a:rPr>
                  <a:t>folded into </a:t>
                </a:r>
                <a:r>
                  <a:rPr lang="en-US" dirty="0">
                    <a:solidFill>
                      <a:schemeClr val="accent1"/>
                    </a:solidFill>
                  </a:rPr>
                  <a:t>the </a:t>
                </a:r>
                <a:r>
                  <a:rPr lang="en-US" b="1" i="1" dirty="0">
                    <a:solidFill>
                      <a:srgbClr val="FF0000"/>
                    </a:solidFill>
                  </a:rPr>
                  <a:t>efficiency constant </a:t>
                </a:r>
                <a14:m>
                  <m:oMath xmlns:m="http://schemas.openxmlformats.org/officeDocument/2006/math">
                    <m:r>
                      <a:rPr lang="en-US" i="1" smtClean="0">
                        <a:solidFill>
                          <a:schemeClr val="tx1"/>
                        </a:solidFill>
                        <a:latin typeface="Cambria Math" panose="02040503050406030204" pitchFamily="18" charset="0"/>
                        <a:ea typeface="Cambria Math" panose="02040503050406030204" pitchFamily="18" charset="0"/>
                      </a:rPr>
                      <m:t>𝐶</m:t>
                    </m:r>
                  </m:oMath>
                </a14:m>
                <a:r>
                  <a:rPr lang="en-US" dirty="0">
                    <a:solidFill>
                      <a:schemeClr val="accent1"/>
                    </a:solidFill>
                  </a:rPr>
                  <a:t>.</a:t>
                </a:r>
              </a:p>
            </p:txBody>
          </p:sp>
        </mc:Choice>
        <mc:Fallback xmlns="">
          <p:sp>
            <p:nvSpPr>
              <p:cNvPr id="3" name="Content Placeholder 2">
                <a:extLst>
                  <a:ext uri="{FF2B5EF4-FFF2-40B4-BE49-F238E27FC236}">
                    <a16:creationId xmlns:a16="http://schemas.microsoft.com/office/drawing/2014/main" id="{7C00F003-70A9-49A4-832F-C1976A38FC4D}"/>
                  </a:ext>
                </a:extLst>
              </p:cNvPr>
              <p:cNvSpPr>
                <a:spLocks noGrp="1" noRot="1" noChangeAspect="1" noMove="1" noResize="1" noEditPoints="1" noAdjustHandles="1" noChangeArrowheads="1" noChangeShapeType="1" noTextEdit="1"/>
              </p:cNvSpPr>
              <p:nvPr>
                <p:ph idx="1"/>
              </p:nvPr>
            </p:nvSpPr>
            <p:spPr>
              <a:blipFill>
                <a:blip r:embed="rId2"/>
                <a:stretch>
                  <a:fillRect l="-928" t="-3221" b="-2521"/>
                </a:stretch>
              </a:blipFill>
            </p:spPr>
            <p:txBody>
              <a:bodyPr/>
              <a:lstStyle/>
              <a:p>
                <a:r>
                  <a:rPr lang="en-US">
                    <a:noFill/>
                  </a:rPr>
                  <a:t> </a:t>
                </a:r>
              </a:p>
            </p:txBody>
          </p:sp>
        </mc:Fallback>
      </mc:AlternateContent>
    </p:spTree>
    <p:extLst>
      <p:ext uri="{BB962C8B-B14F-4D97-AF65-F5344CB8AC3E}">
        <p14:creationId xmlns:p14="http://schemas.microsoft.com/office/powerpoint/2010/main" val="57542401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B9387B-F65D-4A1F-9A1C-F01960054CEE}"/>
              </a:ext>
            </a:extLst>
          </p:cNvPr>
          <p:cNvSpPr>
            <a:spLocks noGrp="1"/>
          </p:cNvSpPr>
          <p:nvPr>
            <p:ph type="title"/>
          </p:nvPr>
        </p:nvSpPr>
        <p:spPr/>
        <p:txBody>
          <a:bodyPr/>
          <a:lstStyle/>
          <a:p>
            <a:r>
              <a:rPr lang="en-US" dirty="0">
                <a:solidFill>
                  <a:schemeClr val="accent1"/>
                </a:solidFill>
              </a:rPr>
              <a:t>Performance Analysis: Isoefficiency</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C00F003-70A9-49A4-832F-C1976A38FC4D}"/>
                  </a:ext>
                </a:extLst>
              </p:cNvPr>
              <p:cNvSpPr>
                <a:spLocks noGrp="1"/>
              </p:cNvSpPr>
              <p:nvPr>
                <p:ph idx="1"/>
              </p:nvPr>
            </p:nvSpPr>
            <p:spPr/>
            <p:txBody>
              <a:bodyPr>
                <a:normAutofit fontScale="70000" lnSpcReduction="20000"/>
              </a:bodyPr>
              <a:lstStyle/>
              <a:p>
                <a:pPr marL="0" indent="0">
                  <a:buNone/>
                </a:pPr>
                <a:r>
                  <a:rPr lang="en-US" b="1" i="1" u="sng" dirty="0">
                    <a:solidFill>
                      <a:srgbClr val="FF0000"/>
                    </a:solidFill>
                  </a:rPr>
                  <a:t>Example 3 (continued)</a:t>
                </a:r>
              </a:p>
              <a:p>
                <a:pPr marL="0" indent="0">
                  <a:buNone/>
                </a:pPr>
                <a:r>
                  <a:rPr lang="en-US" dirty="0">
                    <a:solidFill>
                      <a:schemeClr val="accent1"/>
                    </a:solidFill>
                  </a:rPr>
                  <a:t>Then, the isoefficiency relation for this parallel reduction algorithm is</a:t>
                </a:r>
              </a:p>
              <a:p>
                <a:pPr marL="0" indent="0">
                  <a:buNone/>
                </a:pPr>
                <a:r>
                  <a:rPr lang="en-US" dirty="0">
                    <a:solidFill>
                      <a:schemeClr val="accent1"/>
                    </a:solidFill>
                  </a:rPr>
                  <a:t>				</a:t>
                </a:r>
                <a14:m>
                  <m:oMath xmlns:m="http://schemas.openxmlformats.org/officeDocument/2006/math">
                    <m:r>
                      <a:rPr lang="en-US" b="0" i="1" smtClean="0">
                        <a:solidFill>
                          <a:schemeClr val="tx1"/>
                        </a:solidFill>
                        <a:latin typeface="Cambria Math" panose="02040503050406030204" pitchFamily="18" charset="0"/>
                      </a:rPr>
                      <m:t>𝑛</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𝐶</m:t>
                    </m:r>
                    <m:r>
                      <a:rPr lang="en-US" b="0" i="1" smtClean="0">
                        <a:solidFill>
                          <a:schemeClr val="tx1"/>
                        </a:solidFill>
                        <a:latin typeface="Cambria Math" panose="02040503050406030204" pitchFamily="18" charset="0"/>
                        <a:ea typeface="Cambria Math" panose="02040503050406030204" pitchFamily="18" charset="0"/>
                      </a:rPr>
                      <m:t>∙</m:t>
                    </m:r>
                    <m:r>
                      <a:rPr lang="en-US" b="0" i="1" smtClean="0">
                        <a:solidFill>
                          <a:schemeClr val="tx1"/>
                        </a:solidFill>
                        <a:latin typeface="Cambria Math" panose="02040503050406030204" pitchFamily="18" charset="0"/>
                      </a:rPr>
                      <m:t>𝑝</m:t>
                    </m:r>
                    <m:r>
                      <a:rPr lang="en-US" b="0" i="1" smtClean="0">
                        <a:solidFill>
                          <a:schemeClr val="tx1"/>
                        </a:solidFill>
                        <a:latin typeface="Cambria Math" panose="02040503050406030204" pitchFamily="18" charset="0"/>
                        <a:ea typeface="Cambria Math" panose="02040503050406030204" pitchFamily="18" charset="0"/>
                      </a:rPr>
                      <m:t>∙</m:t>
                    </m:r>
                    <m:func>
                      <m:funcPr>
                        <m:ctrlPr>
                          <a:rPr lang="en-US" b="0" i="1" smtClean="0">
                            <a:solidFill>
                              <a:schemeClr val="tx1"/>
                            </a:solidFill>
                            <a:latin typeface="Cambria Math" panose="02040503050406030204" pitchFamily="18" charset="0"/>
                          </a:rPr>
                        </m:ctrlPr>
                      </m:funcPr>
                      <m:fName>
                        <m:r>
                          <m:rPr>
                            <m:sty m:val="p"/>
                          </m:rPr>
                          <a:rPr lang="en-US" b="0" i="0" smtClean="0">
                            <a:solidFill>
                              <a:schemeClr val="tx1"/>
                            </a:solidFill>
                            <a:latin typeface="Cambria Math" panose="02040503050406030204" pitchFamily="18" charset="0"/>
                          </a:rPr>
                          <m:t>log</m:t>
                        </m:r>
                      </m:fName>
                      <m:e>
                        <m:r>
                          <a:rPr lang="en-US" b="0" i="1" smtClean="0">
                            <a:solidFill>
                              <a:schemeClr val="tx1"/>
                            </a:solidFill>
                            <a:latin typeface="Cambria Math" panose="02040503050406030204" pitchFamily="18" charset="0"/>
                          </a:rPr>
                          <m:t>𝑝</m:t>
                        </m:r>
                      </m:e>
                    </m:func>
                  </m:oMath>
                </a14:m>
                <a:r>
                  <a:rPr lang="en-US" dirty="0">
                    <a:solidFill>
                      <a:schemeClr val="tx1"/>
                    </a:solidFill>
                  </a:rPr>
                  <a:t> </a:t>
                </a:r>
              </a:p>
              <a:p>
                <a:pPr marL="0" indent="0">
                  <a:buNone/>
                </a:pPr>
                <a:r>
                  <a:rPr lang="en-US" dirty="0">
                    <a:solidFill>
                      <a:schemeClr val="accent1"/>
                    </a:solidFill>
                  </a:rPr>
                  <a:t>The </a:t>
                </a:r>
                <a:r>
                  <a:rPr lang="en-US" b="1" i="1" dirty="0">
                    <a:solidFill>
                      <a:srgbClr val="FF0000"/>
                    </a:solidFill>
                  </a:rPr>
                  <a:t>sequential </a:t>
                </a:r>
                <a:r>
                  <a:rPr lang="en-US" dirty="0">
                    <a:solidFill>
                      <a:schemeClr val="accent1"/>
                    </a:solidFill>
                  </a:rPr>
                  <a:t>algorithm reduces </a:t>
                </a:r>
                <a14:m>
                  <m:oMath xmlns:m="http://schemas.openxmlformats.org/officeDocument/2006/math">
                    <m:r>
                      <a:rPr lang="en-US" b="0" i="1" smtClean="0">
                        <a:solidFill>
                          <a:schemeClr val="tx1"/>
                        </a:solidFill>
                        <a:latin typeface="Cambria Math" panose="02040503050406030204" pitchFamily="18" charset="0"/>
                      </a:rPr>
                      <m:t>𝑛</m:t>
                    </m:r>
                  </m:oMath>
                </a14:m>
                <a:r>
                  <a:rPr lang="en-US" dirty="0">
                    <a:solidFill>
                      <a:schemeClr val="accent1"/>
                    </a:solidFill>
                  </a:rPr>
                  <a:t> values so the </a:t>
                </a:r>
                <a:r>
                  <a:rPr lang="en-US" b="1" i="1" dirty="0">
                    <a:solidFill>
                      <a:srgbClr val="FF0000"/>
                    </a:solidFill>
                  </a:rPr>
                  <a:t>spatial </a:t>
                </a:r>
                <a:r>
                  <a:rPr lang="en-US" dirty="0">
                    <a:solidFill>
                      <a:schemeClr val="accent1"/>
                    </a:solidFill>
                  </a:rPr>
                  <a:t>complexity  </a:t>
                </a:r>
                <a14:m>
                  <m:oMath xmlns:m="http://schemas.openxmlformats.org/officeDocument/2006/math">
                    <m:r>
                      <a:rPr lang="en-US" b="0" i="1" smtClean="0">
                        <a:latin typeface="Cambria Math" panose="02040503050406030204" pitchFamily="18" charset="0"/>
                      </a:rPr>
                      <m:t>𝑀</m:t>
                    </m:r>
                    <m:d>
                      <m:dPr>
                        <m:ctrlPr>
                          <a:rPr lang="en-US" b="0" i="1" smtClean="0">
                            <a:latin typeface="Cambria Math" panose="02040503050406030204" pitchFamily="18" charset="0"/>
                          </a:rPr>
                        </m:ctrlPr>
                      </m:dPr>
                      <m:e>
                        <m:r>
                          <a:rPr lang="en-US" i="1">
                            <a:latin typeface="Cambria Math" panose="02040503050406030204" pitchFamily="18" charset="0"/>
                          </a:rPr>
                          <m:t>𝑛</m:t>
                        </m:r>
                      </m:e>
                    </m:d>
                    <m:r>
                      <a:rPr lang="en-US" b="0" i="1" smtClean="0">
                        <a:latin typeface="Cambria Math" panose="02040503050406030204" pitchFamily="18" charset="0"/>
                      </a:rPr>
                      <m:t>=</m:t>
                    </m:r>
                    <m:r>
                      <a:rPr lang="en-US" b="0" i="1" smtClean="0">
                        <a:latin typeface="Cambria Math" panose="02040503050406030204" pitchFamily="18" charset="0"/>
                      </a:rPr>
                      <m:t>𝑛</m:t>
                    </m:r>
                  </m:oMath>
                </a14:m>
                <a:r>
                  <a:rPr lang="en-US" dirty="0">
                    <a:solidFill>
                      <a:schemeClr val="accent1"/>
                    </a:solidFill>
                  </a:rPr>
                  <a:t>.</a:t>
                </a:r>
              </a:p>
              <a:p>
                <a:pPr marL="0" indent="0">
                  <a:buNone/>
                </a:pPr>
                <a:endParaRPr lang="en-US" dirty="0">
                  <a:solidFill>
                    <a:schemeClr val="accent1"/>
                  </a:solidFill>
                </a:endParaRPr>
              </a:p>
              <a:p>
                <a:pPr marL="0" indent="0">
                  <a:buNone/>
                </a:pPr>
                <a:r>
                  <a:rPr lang="en-US" dirty="0">
                    <a:solidFill>
                      <a:schemeClr val="accent1"/>
                    </a:solidFill>
                  </a:rPr>
                  <a:t>Therefore, </a:t>
                </a:r>
              </a:p>
              <a:p>
                <a:pPr marL="0" indent="0">
                  <a:buNone/>
                </a:pPr>
                <a:r>
                  <a:rPr lang="en-US" dirty="0">
                    <a:solidFill>
                      <a:schemeClr val="accent1"/>
                    </a:solidFill>
                  </a:rPr>
                  <a:t>	</a:t>
                </a:r>
                <a:r>
                  <a:rPr lang="en-US" b="0" dirty="0"/>
                  <a:t> </a:t>
                </a:r>
                <a14:m>
                  <m:oMath xmlns:m="http://schemas.openxmlformats.org/officeDocument/2006/math">
                    <m:r>
                      <a:rPr lang="en-US" b="0" i="1" smtClean="0">
                        <a:latin typeface="Cambria Math" panose="02040503050406030204" pitchFamily="18" charset="0"/>
                      </a:rPr>
                      <m:t>𝑀</m:t>
                    </m:r>
                    <m:d>
                      <m:dPr>
                        <m:ctrlPr>
                          <a:rPr lang="en-US" b="0" i="1" smtClean="0">
                            <a:latin typeface="Cambria Math" panose="02040503050406030204" pitchFamily="18" charset="0"/>
                          </a:rPr>
                        </m:ctrlPr>
                      </m:dPr>
                      <m:e>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𝑝</m:t>
                        </m:r>
                        <m:r>
                          <a:rPr lang="en-US" b="0" i="1" smtClean="0">
                            <a:latin typeface="Cambria Math" panose="02040503050406030204" pitchFamily="18" charset="0"/>
                          </a:rPr>
                          <m:t>)</m:t>
                        </m:r>
                      </m:e>
                    </m:d>
                    <m:r>
                      <a:rPr lang="en-US" b="0" i="1" smtClean="0">
                        <a:latin typeface="Cambria Math" panose="02040503050406030204" pitchFamily="18" charset="0"/>
                      </a:rPr>
                      <m:t>=</m:t>
                    </m:r>
                    <m:r>
                      <a:rPr lang="en-US" b="0" i="1" smtClean="0">
                        <a:latin typeface="Cambria Math" panose="02040503050406030204" pitchFamily="18" charset="0"/>
                      </a:rPr>
                      <m:t>𝑀</m:t>
                    </m:r>
                    <m:d>
                      <m:dPr>
                        <m:ctrlPr>
                          <a:rPr lang="en-US" b="0" i="1" smtClean="0">
                            <a:latin typeface="Cambria Math" panose="02040503050406030204" pitchFamily="18" charset="0"/>
                          </a:rPr>
                        </m:ctrlPr>
                      </m:dPr>
                      <m:e>
                        <m:r>
                          <a:rPr lang="en-US" b="0" i="1" smtClean="0">
                            <a:latin typeface="Cambria Math" panose="02040503050406030204" pitchFamily="18" charset="0"/>
                          </a:rPr>
                          <m:t>𝐶</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𝑝</m:t>
                        </m:r>
                        <m:r>
                          <a:rPr lang="en-US" b="0" i="1" smtClean="0">
                            <a:latin typeface="Cambria Math" panose="02040503050406030204" pitchFamily="18" charset="0"/>
                            <a:ea typeface="Cambria Math" panose="02040503050406030204" pitchFamily="18" charset="0"/>
                          </a:rPr>
                          <m:t>∙</m:t>
                        </m:r>
                        <m:func>
                          <m:funcPr>
                            <m:ctrlPr>
                              <a:rPr lang="en-US" b="0" i="1" smtClean="0">
                                <a:latin typeface="Cambria Math" panose="02040503050406030204" pitchFamily="18" charset="0"/>
                                <a:ea typeface="Cambria Math" panose="02040503050406030204" pitchFamily="18" charset="0"/>
                              </a:rPr>
                            </m:ctrlPr>
                          </m:funcPr>
                          <m:fName>
                            <m:r>
                              <m:rPr>
                                <m:sty m:val="p"/>
                              </m:rPr>
                              <a:rPr lang="en-US" b="0" i="0" smtClean="0">
                                <a:latin typeface="Cambria Math" panose="02040503050406030204" pitchFamily="18" charset="0"/>
                                <a:ea typeface="Cambria Math" panose="02040503050406030204" pitchFamily="18" charset="0"/>
                              </a:rPr>
                              <m:t>log</m:t>
                            </m:r>
                          </m:fName>
                          <m:e>
                            <m:r>
                              <a:rPr lang="en-US" b="0" i="1" smtClean="0">
                                <a:latin typeface="Cambria Math" panose="02040503050406030204" pitchFamily="18" charset="0"/>
                                <a:ea typeface="Cambria Math" panose="02040503050406030204" pitchFamily="18" charset="0"/>
                              </a:rPr>
                              <m:t>𝑝</m:t>
                            </m:r>
                          </m:e>
                        </m:func>
                      </m:e>
                    </m:d>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𝐶</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𝑝</m:t>
                    </m:r>
                    <m:r>
                      <a:rPr lang="en-US" b="0" i="1" smtClean="0">
                        <a:latin typeface="Cambria Math" panose="02040503050406030204" pitchFamily="18" charset="0"/>
                        <a:ea typeface="Cambria Math" panose="02040503050406030204" pitchFamily="18" charset="0"/>
                      </a:rPr>
                      <m:t>∙</m:t>
                    </m:r>
                    <m:func>
                      <m:funcPr>
                        <m:ctrlPr>
                          <a:rPr lang="en-US" b="0" i="1" smtClean="0">
                            <a:latin typeface="Cambria Math" panose="02040503050406030204" pitchFamily="18" charset="0"/>
                            <a:ea typeface="Cambria Math" panose="02040503050406030204" pitchFamily="18" charset="0"/>
                          </a:rPr>
                        </m:ctrlPr>
                      </m:funcPr>
                      <m:fName>
                        <m:r>
                          <m:rPr>
                            <m:sty m:val="p"/>
                          </m:rPr>
                          <a:rPr lang="en-US" b="0" i="0" smtClean="0">
                            <a:latin typeface="Cambria Math" panose="02040503050406030204" pitchFamily="18" charset="0"/>
                            <a:ea typeface="Cambria Math" panose="02040503050406030204" pitchFamily="18" charset="0"/>
                          </a:rPr>
                          <m:t>log</m:t>
                        </m:r>
                      </m:fName>
                      <m:e>
                        <m:r>
                          <a:rPr lang="en-US" b="0" i="1" smtClean="0">
                            <a:latin typeface="Cambria Math" panose="02040503050406030204" pitchFamily="18" charset="0"/>
                            <a:ea typeface="Cambria Math" panose="02040503050406030204" pitchFamily="18" charset="0"/>
                          </a:rPr>
                          <m:t>𝑝</m:t>
                        </m:r>
                      </m:e>
                    </m:func>
                  </m:oMath>
                </a14:m>
                <a:endParaRPr lang="en-US" dirty="0">
                  <a:solidFill>
                    <a:schemeClr val="accent1"/>
                  </a:solidFill>
                </a:endParaRPr>
              </a:p>
              <a:p>
                <a:pPr marL="0" indent="0">
                  <a:buNone/>
                </a:pPr>
                <a:endParaRPr lang="en-US" dirty="0">
                  <a:solidFill>
                    <a:schemeClr val="accent1"/>
                  </a:solidFill>
                </a:endParaRPr>
              </a:p>
              <a:p>
                <a:pPr marL="0" indent="0">
                  <a:buNone/>
                </a:pPr>
                <a:r>
                  <a:rPr lang="en-US" dirty="0">
                    <a:solidFill>
                      <a:schemeClr val="accent1"/>
                    </a:solidFill>
                  </a:rPr>
                  <a:t>Then, 		</a:t>
                </a:r>
              </a:p>
              <a:p>
                <a:pPr marL="0" indent="0">
                  <a:buNone/>
                </a:pPr>
                <a14:m>
                  <m:oMathPara xmlns:m="http://schemas.openxmlformats.org/officeDocument/2006/math">
                    <m:oMathParaPr>
                      <m:jc m:val="centerGroup"/>
                    </m:oMathParaPr>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𝑀</m:t>
                          </m:r>
                          <m:d>
                            <m:dPr>
                              <m:ctrlPr>
                                <a:rPr lang="en-US" b="0" i="1" smtClean="0">
                                  <a:latin typeface="Cambria Math" panose="02040503050406030204" pitchFamily="18" charset="0"/>
                                </a:rPr>
                              </m:ctrlPr>
                            </m:dPr>
                            <m:e>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𝑝</m:t>
                                  </m:r>
                                </m:e>
                              </m:d>
                            </m:e>
                          </m:d>
                        </m:num>
                        <m:den>
                          <m:r>
                            <a:rPr lang="en-US" b="0" i="1" smtClean="0">
                              <a:latin typeface="Cambria Math" panose="02040503050406030204" pitchFamily="18" charset="0"/>
                            </a:rPr>
                            <m:t>𝑝</m:t>
                          </m:r>
                        </m:den>
                      </m:f>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𝐶</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rPr>
                            <m:t>𝑝</m:t>
                          </m:r>
                          <m:r>
                            <a:rPr lang="en-US" b="0" i="1" smtClean="0">
                              <a:latin typeface="Cambria Math" panose="02040503050406030204" pitchFamily="18" charset="0"/>
                              <a:ea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log</m:t>
                              </m:r>
                            </m:fName>
                            <m:e>
                              <m:r>
                                <a:rPr lang="en-US" b="0" i="1" smtClean="0">
                                  <a:latin typeface="Cambria Math" panose="02040503050406030204" pitchFamily="18" charset="0"/>
                                </a:rPr>
                                <m:t>𝑝</m:t>
                              </m:r>
                            </m:e>
                          </m:func>
                        </m:num>
                        <m:den>
                          <m:r>
                            <a:rPr lang="en-US" b="0" i="1" smtClean="0">
                              <a:latin typeface="Cambria Math" panose="02040503050406030204" pitchFamily="18" charset="0"/>
                            </a:rPr>
                            <m:t>𝑝</m:t>
                          </m:r>
                        </m:den>
                      </m:f>
                      <m:r>
                        <a:rPr lang="en-US" b="0" i="1" smtClean="0">
                          <a:latin typeface="Cambria Math" panose="02040503050406030204" pitchFamily="18" charset="0"/>
                        </a:rPr>
                        <m:t>=</m:t>
                      </m:r>
                      <m:r>
                        <a:rPr lang="en-US" b="0" i="1" smtClean="0">
                          <a:latin typeface="Cambria Math" panose="02040503050406030204" pitchFamily="18" charset="0"/>
                        </a:rPr>
                        <m:t>𝐶</m:t>
                      </m:r>
                      <m:r>
                        <a:rPr lang="en-US" b="0" i="1" smtClean="0">
                          <a:latin typeface="Cambria Math" panose="02040503050406030204" pitchFamily="18" charset="0"/>
                          <a:ea typeface="Cambria Math" panose="02040503050406030204" pitchFamily="18" charset="0"/>
                        </a:rPr>
                        <m:t>∙</m:t>
                      </m:r>
                      <m:func>
                        <m:funcPr>
                          <m:ctrlPr>
                            <a:rPr lang="en-US" b="0" i="1" smtClean="0">
                              <a:latin typeface="Cambria Math" panose="02040503050406030204" pitchFamily="18" charset="0"/>
                              <a:ea typeface="Cambria Math" panose="02040503050406030204" pitchFamily="18" charset="0"/>
                            </a:rPr>
                          </m:ctrlPr>
                        </m:funcPr>
                        <m:fName>
                          <m:r>
                            <m:rPr>
                              <m:sty m:val="p"/>
                            </m:rPr>
                            <a:rPr lang="en-US" b="0" i="0" smtClean="0">
                              <a:latin typeface="Cambria Math" panose="02040503050406030204" pitchFamily="18" charset="0"/>
                              <a:ea typeface="Cambria Math" panose="02040503050406030204" pitchFamily="18" charset="0"/>
                            </a:rPr>
                            <m:t>log</m:t>
                          </m:r>
                        </m:fName>
                        <m:e>
                          <m:r>
                            <a:rPr lang="en-US" b="0" i="1" smtClean="0">
                              <a:latin typeface="Cambria Math" panose="02040503050406030204" pitchFamily="18" charset="0"/>
                              <a:ea typeface="Cambria Math" panose="02040503050406030204" pitchFamily="18" charset="0"/>
                            </a:rPr>
                            <m:t>𝑝</m:t>
                          </m:r>
                        </m:e>
                      </m:func>
                    </m:oMath>
                  </m:oMathPara>
                </a14:m>
                <a:endParaRPr lang="en-US" dirty="0">
                  <a:solidFill>
                    <a:schemeClr val="accent1"/>
                  </a:solidFill>
                </a:endParaRPr>
              </a:p>
              <a:p>
                <a:pPr marL="0" indent="0">
                  <a:buNone/>
                </a:pPr>
                <a:endParaRPr lang="en-US" dirty="0">
                  <a:solidFill>
                    <a:schemeClr val="accent1"/>
                  </a:solidFill>
                </a:endParaRPr>
              </a:p>
              <a:p>
                <a:pPr marL="0" indent="0">
                  <a:buNone/>
                </a:pPr>
                <a:r>
                  <a:rPr lang="en-US" dirty="0">
                    <a:solidFill>
                      <a:schemeClr val="accent1"/>
                    </a:solidFill>
                  </a:rPr>
                  <a:t>The problem size per processor must grow as </a:t>
                </a:r>
                <a14:m>
                  <m:oMath xmlns:m="http://schemas.openxmlformats.org/officeDocument/2006/math">
                    <m:func>
                      <m:funcPr>
                        <m:ctrlPr>
                          <a:rPr lang="en-US" b="0" i="1" smtClean="0">
                            <a:latin typeface="Cambria Math" panose="02040503050406030204" pitchFamily="18" charset="0"/>
                            <a:ea typeface="Cambria Math" panose="02040503050406030204" pitchFamily="18" charset="0"/>
                          </a:rPr>
                        </m:ctrlPr>
                      </m:funcPr>
                      <m:fName>
                        <m:r>
                          <m:rPr>
                            <m:sty m:val="p"/>
                          </m:rPr>
                          <a:rPr lang="el-GR" b="0" i="1" smtClean="0">
                            <a:latin typeface="Cambria Math" panose="02040503050406030204" pitchFamily="18" charset="0"/>
                            <a:ea typeface="Cambria Math" panose="02040503050406030204" pitchFamily="18" charset="0"/>
                          </a:rPr>
                          <m:t>Θ</m:t>
                        </m:r>
                        <m:r>
                          <a:rPr lang="en-US" b="0" i="0" smtClean="0">
                            <a:latin typeface="Cambria Math" panose="02040503050406030204" pitchFamily="18" charset="0"/>
                            <a:ea typeface="Cambria Math" panose="02040503050406030204" pitchFamily="18" charset="0"/>
                          </a:rPr>
                          <m:t>(</m:t>
                        </m:r>
                        <m:r>
                          <m:rPr>
                            <m:sty m:val="p"/>
                          </m:rPr>
                          <a:rPr lang="en-US" b="0" i="0" smtClean="0">
                            <a:latin typeface="Cambria Math" panose="02040503050406030204" pitchFamily="18" charset="0"/>
                            <a:ea typeface="Cambria Math" panose="02040503050406030204" pitchFamily="18" charset="0"/>
                          </a:rPr>
                          <m:t>log</m:t>
                        </m:r>
                      </m:fName>
                      <m:e>
                        <m:r>
                          <a:rPr lang="en-US" b="0" i="1" smtClean="0">
                            <a:latin typeface="Cambria Math" panose="02040503050406030204" pitchFamily="18" charset="0"/>
                            <a:ea typeface="Cambria Math" panose="02040503050406030204" pitchFamily="18" charset="0"/>
                          </a:rPr>
                          <m:t>𝑝</m:t>
                        </m:r>
                        <m:r>
                          <a:rPr lang="en-US" b="0" i="1" smtClean="0">
                            <a:latin typeface="Cambria Math" panose="02040503050406030204" pitchFamily="18" charset="0"/>
                            <a:ea typeface="Cambria Math" panose="02040503050406030204" pitchFamily="18" charset="0"/>
                          </a:rPr>
                          <m:t>)</m:t>
                        </m:r>
                      </m:e>
                    </m:func>
                  </m:oMath>
                </a14:m>
                <a:r>
                  <a:rPr lang="en-US" dirty="0">
                    <a:solidFill>
                      <a:schemeClr val="accent1"/>
                    </a:solidFill>
                  </a:rPr>
                  <a:t>.</a:t>
                </a:r>
              </a:p>
            </p:txBody>
          </p:sp>
        </mc:Choice>
        <mc:Fallback xmlns="">
          <p:sp>
            <p:nvSpPr>
              <p:cNvPr id="3" name="Content Placeholder 2">
                <a:extLst>
                  <a:ext uri="{FF2B5EF4-FFF2-40B4-BE49-F238E27FC236}">
                    <a16:creationId xmlns:a16="http://schemas.microsoft.com/office/drawing/2014/main" id="{7C00F003-70A9-49A4-832F-C1976A38FC4D}"/>
                  </a:ext>
                </a:extLst>
              </p:cNvPr>
              <p:cNvSpPr>
                <a:spLocks noGrp="1" noRot="1" noChangeAspect="1" noMove="1" noResize="1" noEditPoints="1" noAdjustHandles="1" noChangeArrowheads="1" noChangeShapeType="1" noTextEdit="1"/>
              </p:cNvSpPr>
              <p:nvPr>
                <p:ph idx="1"/>
              </p:nvPr>
            </p:nvSpPr>
            <p:spPr>
              <a:blipFill>
                <a:blip r:embed="rId2"/>
                <a:stretch>
                  <a:fillRect l="-638" t="-2521" b="-2101"/>
                </a:stretch>
              </a:blipFill>
            </p:spPr>
            <p:txBody>
              <a:bodyPr/>
              <a:lstStyle/>
              <a:p>
                <a:r>
                  <a:rPr lang="en-US">
                    <a:noFill/>
                  </a:rPr>
                  <a:t> </a:t>
                </a:r>
              </a:p>
            </p:txBody>
          </p:sp>
        </mc:Fallback>
      </mc:AlternateContent>
    </p:spTree>
    <p:extLst>
      <p:ext uri="{BB962C8B-B14F-4D97-AF65-F5344CB8AC3E}">
        <p14:creationId xmlns:p14="http://schemas.microsoft.com/office/powerpoint/2010/main" val="362109360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2707F4-8707-4674-932E-3C70E5193BCB}"/>
              </a:ext>
            </a:extLst>
          </p:cNvPr>
          <p:cNvSpPr>
            <a:spLocks noGrp="1"/>
          </p:cNvSpPr>
          <p:nvPr>
            <p:ph type="title"/>
          </p:nvPr>
        </p:nvSpPr>
        <p:spPr/>
        <p:txBody>
          <a:bodyPr/>
          <a:lstStyle/>
          <a:p>
            <a:r>
              <a:rPr lang="en-US" dirty="0">
                <a:solidFill>
                  <a:schemeClr val="accent1"/>
                </a:solidFill>
              </a:rPr>
              <a:t>Performance Analysis: Isoefficiency</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153C2C5-F764-4114-9FD1-556FAFA0491D}"/>
                  </a:ext>
                </a:extLst>
              </p:cNvPr>
              <p:cNvSpPr>
                <a:spLocks noGrp="1"/>
              </p:cNvSpPr>
              <p:nvPr>
                <p:ph idx="1"/>
              </p:nvPr>
            </p:nvSpPr>
            <p:spPr/>
            <p:txBody>
              <a:bodyPr>
                <a:normAutofit fontScale="92500" lnSpcReduction="10000"/>
              </a:bodyPr>
              <a:lstStyle/>
              <a:p>
                <a:pPr marL="0" indent="0">
                  <a:buNone/>
                </a:pPr>
                <a:r>
                  <a:rPr lang="en-US" b="1" i="1" u="sng" dirty="0">
                    <a:solidFill>
                      <a:srgbClr val="FF0000"/>
                    </a:solidFill>
                  </a:rPr>
                  <a:t>Example 4</a:t>
                </a:r>
              </a:p>
              <a:p>
                <a:pPr marL="0" indent="0">
                  <a:buNone/>
                </a:pPr>
                <a:r>
                  <a:rPr lang="en-US" dirty="0">
                    <a:solidFill>
                      <a:schemeClr val="accent1"/>
                    </a:solidFill>
                  </a:rPr>
                  <a:t>Let’s determine the isoefficiency relation for a parallel implementation of Floyd’s algorithm. </a:t>
                </a:r>
              </a:p>
              <a:p>
                <a:pPr marL="0" indent="0">
                  <a:buNone/>
                </a:pPr>
                <a:r>
                  <a:rPr lang="en-US" dirty="0">
                    <a:solidFill>
                      <a:schemeClr val="accent1"/>
                    </a:solidFill>
                  </a:rPr>
                  <a:t>The sequential algorithm has time complexity of </a:t>
                </a:r>
                <a14:m>
                  <m:oMath xmlns:m="http://schemas.openxmlformats.org/officeDocument/2006/math">
                    <m:r>
                      <m:rPr>
                        <m:sty m:val="p"/>
                      </m:rPr>
                      <a:rPr lang="el-GR" i="1" smtClean="0">
                        <a:solidFill>
                          <a:schemeClr val="tx1"/>
                        </a:solidFill>
                        <a:latin typeface="Cambria Math" panose="02040503050406030204" pitchFamily="18" charset="0"/>
                        <a:ea typeface="Cambria Math" panose="02040503050406030204" pitchFamily="18" charset="0"/>
                      </a:rPr>
                      <m:t>Θ</m:t>
                    </m:r>
                    <m:r>
                      <a:rPr lang="en-US" b="0" i="1" smtClean="0">
                        <a:solidFill>
                          <a:schemeClr val="tx1"/>
                        </a:solidFill>
                        <a:latin typeface="Cambria Math" panose="02040503050406030204" pitchFamily="18" charset="0"/>
                        <a:ea typeface="Cambria Math" panose="02040503050406030204" pitchFamily="18" charset="0"/>
                      </a:rPr>
                      <m:t>(</m:t>
                    </m:r>
                    <m:sSup>
                      <m:sSupPr>
                        <m:ctrlPr>
                          <a:rPr lang="en-US" b="0" i="1" smtClean="0">
                            <a:solidFill>
                              <a:schemeClr val="tx1"/>
                            </a:solidFill>
                            <a:latin typeface="Cambria Math" panose="02040503050406030204" pitchFamily="18" charset="0"/>
                            <a:ea typeface="Cambria Math" panose="02040503050406030204" pitchFamily="18" charset="0"/>
                          </a:rPr>
                        </m:ctrlPr>
                      </m:sSupPr>
                      <m:e>
                        <m:r>
                          <a:rPr lang="en-US" b="0" i="1" smtClean="0">
                            <a:solidFill>
                              <a:schemeClr val="tx1"/>
                            </a:solidFill>
                            <a:latin typeface="Cambria Math" panose="02040503050406030204" pitchFamily="18" charset="0"/>
                            <a:ea typeface="Cambria Math" panose="02040503050406030204" pitchFamily="18" charset="0"/>
                          </a:rPr>
                          <m:t>𝑛</m:t>
                        </m:r>
                      </m:e>
                      <m:sup>
                        <m:r>
                          <a:rPr lang="en-US" b="0" i="1" smtClean="0">
                            <a:solidFill>
                              <a:schemeClr val="tx1"/>
                            </a:solidFill>
                            <a:latin typeface="Cambria Math" panose="02040503050406030204" pitchFamily="18" charset="0"/>
                            <a:ea typeface="Cambria Math" panose="02040503050406030204" pitchFamily="18" charset="0"/>
                          </a:rPr>
                          <m:t>3</m:t>
                        </m:r>
                      </m:sup>
                    </m:sSup>
                    <m:r>
                      <a:rPr lang="en-US" b="0" i="1" smtClean="0">
                        <a:solidFill>
                          <a:schemeClr val="tx1"/>
                        </a:solidFill>
                        <a:latin typeface="Cambria Math" panose="02040503050406030204" pitchFamily="18" charset="0"/>
                        <a:ea typeface="Cambria Math" panose="02040503050406030204" pitchFamily="18" charset="0"/>
                      </a:rPr>
                      <m:t>)</m:t>
                    </m:r>
                  </m:oMath>
                </a14:m>
                <a:r>
                  <a:rPr lang="en-US" dirty="0">
                    <a:solidFill>
                      <a:schemeClr val="accent1"/>
                    </a:solidFill>
                  </a:rPr>
                  <a:t>.</a:t>
                </a:r>
              </a:p>
              <a:p>
                <a:pPr marL="0" indent="0">
                  <a:buNone/>
                </a:pPr>
                <a:r>
                  <a:rPr lang="en-US" dirty="0">
                    <a:solidFill>
                      <a:schemeClr val="accent1"/>
                    </a:solidFill>
                  </a:rPr>
                  <a:t>Each of the </a:t>
                </a:r>
                <a14:m>
                  <m:oMath xmlns:m="http://schemas.openxmlformats.org/officeDocument/2006/math">
                    <m:r>
                      <a:rPr lang="en-US" b="0" i="1" smtClean="0">
                        <a:solidFill>
                          <a:schemeClr val="tx1"/>
                        </a:solidFill>
                        <a:latin typeface="Cambria Math" panose="02040503050406030204" pitchFamily="18" charset="0"/>
                      </a:rPr>
                      <m:t>𝑝</m:t>
                    </m:r>
                    <m:r>
                      <a:rPr lang="en-US" b="0" i="1" smtClean="0">
                        <a:solidFill>
                          <a:schemeClr val="tx1"/>
                        </a:solidFill>
                        <a:latin typeface="Cambria Math" panose="02040503050406030204" pitchFamily="18" charset="0"/>
                      </a:rPr>
                      <m:t> </m:t>
                    </m:r>
                  </m:oMath>
                </a14:m>
                <a:r>
                  <a:rPr lang="en-US" dirty="0">
                    <a:solidFill>
                      <a:schemeClr val="accent1"/>
                    </a:solidFill>
                  </a:rPr>
                  <a:t>processors executing the parallel algorithm spends </a:t>
                </a:r>
                <a14:m>
                  <m:oMath xmlns:m="http://schemas.openxmlformats.org/officeDocument/2006/math">
                    <m:r>
                      <m:rPr>
                        <m:sty m:val="p"/>
                      </m:rPr>
                      <a:rPr lang="el-GR" i="1">
                        <a:latin typeface="Cambria Math" panose="02040503050406030204" pitchFamily="18" charset="0"/>
                        <a:ea typeface="Cambria Math" panose="02040503050406030204" pitchFamily="18" charset="0"/>
                      </a:rPr>
                      <m:t>Θ</m:t>
                    </m:r>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𝑛</m:t>
                        </m:r>
                      </m:e>
                      <m:sup>
                        <m:r>
                          <a:rPr lang="en-US" b="0" i="1" smtClean="0">
                            <a:latin typeface="Cambria Math" panose="02040503050406030204" pitchFamily="18" charset="0"/>
                            <a:ea typeface="Cambria Math" panose="02040503050406030204" pitchFamily="18" charset="0"/>
                          </a:rPr>
                          <m:t>2</m:t>
                        </m:r>
                      </m:sup>
                    </m:sSup>
                    <m:func>
                      <m:funcPr>
                        <m:ctrlPr>
                          <a:rPr lang="en-US" b="0" i="1" smtClean="0">
                            <a:latin typeface="Cambria Math" panose="02040503050406030204" pitchFamily="18" charset="0"/>
                            <a:ea typeface="Cambria Math" panose="02040503050406030204" pitchFamily="18" charset="0"/>
                          </a:rPr>
                        </m:ctrlPr>
                      </m:funcPr>
                      <m:fName>
                        <m:r>
                          <m:rPr>
                            <m:sty m:val="p"/>
                          </m:rPr>
                          <a:rPr lang="en-US" b="0" i="0" smtClean="0">
                            <a:latin typeface="Cambria Math" panose="02040503050406030204" pitchFamily="18" charset="0"/>
                            <a:ea typeface="Cambria Math" panose="02040503050406030204" pitchFamily="18" charset="0"/>
                          </a:rPr>
                          <m:t>log</m:t>
                        </m:r>
                      </m:fName>
                      <m:e>
                        <m:r>
                          <a:rPr lang="en-US" b="0" i="1" smtClean="0">
                            <a:latin typeface="Cambria Math" panose="02040503050406030204" pitchFamily="18" charset="0"/>
                            <a:ea typeface="Cambria Math" panose="02040503050406030204" pitchFamily="18" charset="0"/>
                          </a:rPr>
                          <m:t>𝑝</m:t>
                        </m:r>
                      </m:e>
                    </m:func>
                    <m:r>
                      <a:rPr lang="en-US" i="1">
                        <a:latin typeface="Cambria Math" panose="02040503050406030204" pitchFamily="18" charset="0"/>
                        <a:ea typeface="Cambria Math" panose="02040503050406030204" pitchFamily="18" charset="0"/>
                      </a:rPr>
                      <m:t>)</m:t>
                    </m:r>
                  </m:oMath>
                </a14:m>
                <a:r>
                  <a:rPr lang="en-US" dirty="0">
                    <a:solidFill>
                      <a:schemeClr val="accent1"/>
                    </a:solidFill>
                  </a:rPr>
                  <a:t> time performing communications.</a:t>
                </a:r>
              </a:p>
              <a:p>
                <a:pPr marL="0" indent="0">
                  <a:buNone/>
                </a:pPr>
                <a:r>
                  <a:rPr lang="en-US" dirty="0">
                    <a:solidFill>
                      <a:schemeClr val="accent1"/>
                    </a:solidFill>
                  </a:rPr>
                  <a:t>Hence, the isoefficiency relation is </a:t>
                </a:r>
              </a:p>
              <a:p>
                <a:pPr marL="0" indent="0">
                  <a:buNone/>
                </a:pPr>
                <a:r>
                  <a:rPr lang="en-US" dirty="0">
                    <a:solidFill>
                      <a:schemeClr val="accent1"/>
                    </a:solidFill>
                  </a:rPr>
                  <a:t>			</a:t>
                </a:r>
                <a:r>
                  <a:rPr lang="en-US" b="0" dirty="0">
                    <a:solidFill>
                      <a:schemeClr val="tx1"/>
                    </a:solidFill>
                  </a:rPr>
                  <a:t> </a:t>
                </a:r>
                <a14:m>
                  <m:oMath xmlns:m="http://schemas.openxmlformats.org/officeDocument/2006/math">
                    <m:sSup>
                      <m:sSupPr>
                        <m:ctrlPr>
                          <a:rPr lang="en-US" b="0" i="1" smtClean="0">
                            <a:solidFill>
                              <a:schemeClr val="tx1"/>
                            </a:solidFill>
                            <a:latin typeface="Cambria Math" panose="02040503050406030204" pitchFamily="18" charset="0"/>
                          </a:rPr>
                        </m:ctrlPr>
                      </m:sSupPr>
                      <m:e>
                        <m:r>
                          <a:rPr lang="en-US" b="0" i="1" smtClean="0">
                            <a:solidFill>
                              <a:schemeClr val="tx1"/>
                            </a:solidFill>
                            <a:latin typeface="Cambria Math" panose="02040503050406030204" pitchFamily="18" charset="0"/>
                          </a:rPr>
                          <m:t>𝑛</m:t>
                        </m:r>
                      </m:e>
                      <m:sup>
                        <m:r>
                          <a:rPr lang="en-US" b="0" i="1" smtClean="0">
                            <a:solidFill>
                              <a:schemeClr val="tx1"/>
                            </a:solidFill>
                            <a:latin typeface="Cambria Math" panose="02040503050406030204" pitchFamily="18" charset="0"/>
                          </a:rPr>
                          <m:t>3</m:t>
                        </m:r>
                      </m:sup>
                    </m:sSup>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𝐶</m:t>
                    </m:r>
                    <m:r>
                      <a:rPr lang="en-US" b="0" i="1" smtClean="0">
                        <a:solidFill>
                          <a:schemeClr val="tx1"/>
                        </a:solidFill>
                        <a:latin typeface="Cambria Math" panose="02040503050406030204" pitchFamily="18" charset="0"/>
                        <a:ea typeface="Cambria Math" panose="02040503050406030204" pitchFamily="18" charset="0"/>
                      </a:rPr>
                      <m:t>∙</m:t>
                    </m:r>
                    <m:r>
                      <a:rPr lang="en-US" b="0" i="1" smtClean="0">
                        <a:solidFill>
                          <a:schemeClr val="tx1"/>
                        </a:solidFill>
                        <a:latin typeface="Cambria Math" panose="02040503050406030204" pitchFamily="18" charset="0"/>
                      </a:rPr>
                      <m:t>𝑝</m:t>
                    </m:r>
                    <m:r>
                      <a:rPr lang="en-US" b="0" i="1" smtClean="0">
                        <a:solidFill>
                          <a:schemeClr val="tx1"/>
                        </a:solidFill>
                        <a:latin typeface="Cambria Math" panose="02040503050406030204" pitchFamily="18" charset="0"/>
                        <a:ea typeface="Cambria Math" panose="02040503050406030204" pitchFamily="18" charset="0"/>
                      </a:rPr>
                      <m:t>∙</m:t>
                    </m:r>
                    <m:sSup>
                      <m:sSupPr>
                        <m:ctrlPr>
                          <a:rPr lang="en-US" b="0" i="1" smtClean="0">
                            <a:solidFill>
                              <a:schemeClr val="tx1"/>
                            </a:solidFill>
                            <a:latin typeface="Cambria Math" panose="02040503050406030204" pitchFamily="18" charset="0"/>
                            <a:ea typeface="Cambria Math" panose="02040503050406030204" pitchFamily="18" charset="0"/>
                          </a:rPr>
                        </m:ctrlPr>
                      </m:sSupPr>
                      <m:e>
                        <m:r>
                          <a:rPr lang="en-US" b="0" i="1" smtClean="0">
                            <a:solidFill>
                              <a:schemeClr val="tx1"/>
                            </a:solidFill>
                            <a:latin typeface="Cambria Math" panose="02040503050406030204" pitchFamily="18" charset="0"/>
                            <a:ea typeface="Cambria Math" panose="02040503050406030204" pitchFamily="18" charset="0"/>
                          </a:rPr>
                          <m:t>𝑛</m:t>
                        </m:r>
                      </m:e>
                      <m:sup>
                        <m:r>
                          <a:rPr lang="en-US" b="0" i="1" smtClean="0">
                            <a:solidFill>
                              <a:schemeClr val="tx1"/>
                            </a:solidFill>
                            <a:latin typeface="Cambria Math" panose="02040503050406030204" pitchFamily="18" charset="0"/>
                            <a:ea typeface="Cambria Math" panose="02040503050406030204" pitchFamily="18" charset="0"/>
                          </a:rPr>
                          <m:t>2</m:t>
                        </m:r>
                      </m:sup>
                    </m:sSup>
                    <m:r>
                      <a:rPr lang="en-US" b="0" i="1" smtClean="0">
                        <a:solidFill>
                          <a:schemeClr val="tx1"/>
                        </a:solidFill>
                        <a:latin typeface="Cambria Math" panose="02040503050406030204" pitchFamily="18" charset="0"/>
                        <a:ea typeface="Cambria Math" panose="02040503050406030204" pitchFamily="18" charset="0"/>
                      </a:rPr>
                      <m:t>∙</m:t>
                    </m:r>
                    <m:func>
                      <m:funcPr>
                        <m:ctrlPr>
                          <a:rPr lang="en-US" b="0" i="1" smtClean="0">
                            <a:solidFill>
                              <a:schemeClr val="tx1"/>
                            </a:solidFill>
                            <a:latin typeface="Cambria Math" panose="02040503050406030204" pitchFamily="18" charset="0"/>
                          </a:rPr>
                        </m:ctrlPr>
                      </m:funcPr>
                      <m:fName>
                        <m:r>
                          <m:rPr>
                            <m:sty m:val="p"/>
                          </m:rPr>
                          <a:rPr lang="en-US" b="0" i="0" smtClean="0">
                            <a:solidFill>
                              <a:schemeClr val="tx1"/>
                            </a:solidFill>
                            <a:latin typeface="Cambria Math" panose="02040503050406030204" pitchFamily="18" charset="0"/>
                          </a:rPr>
                          <m:t>log</m:t>
                        </m:r>
                      </m:fName>
                      <m:e>
                        <m:r>
                          <a:rPr lang="en-US" b="0" i="1" smtClean="0">
                            <a:solidFill>
                              <a:schemeClr val="tx1"/>
                            </a:solidFill>
                            <a:latin typeface="Cambria Math" panose="02040503050406030204" pitchFamily="18" charset="0"/>
                          </a:rPr>
                          <m:t>𝑝</m:t>
                        </m:r>
                      </m:e>
                    </m:func>
                  </m:oMath>
                </a14:m>
                <a:r>
                  <a:rPr lang="en-US" dirty="0">
                    <a:solidFill>
                      <a:schemeClr val="tx1"/>
                    </a:solidFill>
                  </a:rPr>
                  <a:t> </a:t>
                </a:r>
              </a:p>
              <a:p>
                <a:pPr marL="0" indent="0">
                  <a:buNone/>
                </a:pPr>
                <a:r>
                  <a:rPr lang="en-US" dirty="0">
                    <a:solidFill>
                      <a:schemeClr val="accent1"/>
                    </a:solidFill>
                  </a:rPr>
                  <a:t>Thus, </a:t>
                </a:r>
              </a:p>
              <a:p>
                <a:pPr marL="0" indent="0">
                  <a:buNone/>
                </a:pPr>
                <a:r>
                  <a:rPr lang="en-US" dirty="0">
                    <a:solidFill>
                      <a:schemeClr val="tx1"/>
                    </a:solidFill>
                  </a:rPr>
                  <a:t>			</a:t>
                </a:r>
                <a:r>
                  <a:rPr lang="en-US" i="1" dirty="0">
                    <a:solidFill>
                      <a:schemeClr val="tx1"/>
                    </a:solidFill>
                  </a:rPr>
                  <a:t> </a:t>
                </a:r>
                <a14:m>
                  <m:oMath xmlns:m="http://schemas.openxmlformats.org/officeDocument/2006/math">
                    <m:r>
                      <a:rPr lang="en-US" b="0" i="1" smtClean="0">
                        <a:solidFill>
                          <a:schemeClr val="tx1"/>
                        </a:solidFill>
                        <a:latin typeface="Cambria Math" panose="02040503050406030204" pitchFamily="18" charset="0"/>
                      </a:rPr>
                      <m:t>𝑛</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𝐶</m:t>
                    </m:r>
                    <m:r>
                      <a:rPr lang="en-US" b="0" i="1" smtClean="0">
                        <a:solidFill>
                          <a:schemeClr val="tx1"/>
                        </a:solidFill>
                        <a:latin typeface="Cambria Math" panose="02040503050406030204" pitchFamily="18" charset="0"/>
                        <a:ea typeface="Cambria Math" panose="02040503050406030204" pitchFamily="18" charset="0"/>
                      </a:rPr>
                      <m:t>∙</m:t>
                    </m:r>
                    <m:r>
                      <a:rPr lang="en-US" b="0" i="1" smtClean="0">
                        <a:solidFill>
                          <a:schemeClr val="tx1"/>
                        </a:solidFill>
                        <a:latin typeface="Cambria Math" panose="02040503050406030204" pitchFamily="18" charset="0"/>
                      </a:rPr>
                      <m:t>𝑝</m:t>
                    </m:r>
                    <m:r>
                      <a:rPr lang="en-US" b="0" i="1" smtClean="0">
                        <a:solidFill>
                          <a:schemeClr val="tx1"/>
                        </a:solidFill>
                        <a:latin typeface="Cambria Math" panose="02040503050406030204" pitchFamily="18" charset="0"/>
                        <a:ea typeface="Cambria Math" panose="02040503050406030204" pitchFamily="18" charset="0"/>
                      </a:rPr>
                      <m:t>∙</m:t>
                    </m:r>
                    <m:func>
                      <m:funcPr>
                        <m:ctrlPr>
                          <a:rPr lang="en-US" b="0" i="1" smtClean="0">
                            <a:solidFill>
                              <a:schemeClr val="tx1"/>
                            </a:solidFill>
                            <a:latin typeface="Cambria Math" panose="02040503050406030204" pitchFamily="18" charset="0"/>
                          </a:rPr>
                        </m:ctrlPr>
                      </m:funcPr>
                      <m:fName>
                        <m:r>
                          <m:rPr>
                            <m:sty m:val="p"/>
                          </m:rPr>
                          <a:rPr lang="en-US" b="0" i="0" smtClean="0">
                            <a:solidFill>
                              <a:schemeClr val="tx1"/>
                            </a:solidFill>
                            <a:latin typeface="Cambria Math" panose="02040503050406030204" pitchFamily="18" charset="0"/>
                          </a:rPr>
                          <m:t>log</m:t>
                        </m:r>
                      </m:fName>
                      <m:e>
                        <m:r>
                          <a:rPr lang="en-US" b="0" i="1" smtClean="0">
                            <a:solidFill>
                              <a:schemeClr val="tx1"/>
                            </a:solidFill>
                            <a:latin typeface="Cambria Math" panose="02040503050406030204" pitchFamily="18" charset="0"/>
                          </a:rPr>
                          <m:t>𝑝</m:t>
                        </m:r>
                      </m:e>
                    </m:func>
                  </m:oMath>
                </a14:m>
                <a:r>
                  <a:rPr lang="en-US" dirty="0">
                    <a:solidFill>
                      <a:schemeClr val="tx1"/>
                    </a:solidFill>
                  </a:rPr>
                  <a:t> </a:t>
                </a:r>
              </a:p>
              <a:p>
                <a:pPr marL="0" indent="0">
                  <a:buNone/>
                </a:pPr>
                <a:endParaRPr lang="en-US" dirty="0">
                  <a:solidFill>
                    <a:schemeClr val="accent1"/>
                  </a:solidFill>
                </a:endParaRPr>
              </a:p>
            </p:txBody>
          </p:sp>
        </mc:Choice>
        <mc:Fallback xmlns="">
          <p:sp>
            <p:nvSpPr>
              <p:cNvPr id="3" name="Content Placeholder 2">
                <a:extLst>
                  <a:ext uri="{FF2B5EF4-FFF2-40B4-BE49-F238E27FC236}">
                    <a16:creationId xmlns:a16="http://schemas.microsoft.com/office/drawing/2014/main" id="{5153C2C5-F764-4114-9FD1-556FAFA0491D}"/>
                  </a:ext>
                </a:extLst>
              </p:cNvPr>
              <p:cNvSpPr>
                <a:spLocks noGrp="1" noRot="1" noChangeAspect="1" noMove="1" noResize="1" noEditPoints="1" noAdjustHandles="1" noChangeArrowheads="1" noChangeShapeType="1" noTextEdit="1"/>
              </p:cNvSpPr>
              <p:nvPr>
                <p:ph idx="1"/>
              </p:nvPr>
            </p:nvSpPr>
            <p:spPr>
              <a:blipFill>
                <a:blip r:embed="rId2"/>
                <a:stretch>
                  <a:fillRect l="-1043" t="-2801"/>
                </a:stretch>
              </a:blipFill>
            </p:spPr>
            <p:txBody>
              <a:bodyPr/>
              <a:lstStyle/>
              <a:p>
                <a:r>
                  <a:rPr lang="en-US">
                    <a:noFill/>
                  </a:rPr>
                  <a:t> </a:t>
                </a:r>
              </a:p>
            </p:txBody>
          </p:sp>
        </mc:Fallback>
      </mc:AlternateContent>
    </p:spTree>
    <p:extLst>
      <p:ext uri="{BB962C8B-B14F-4D97-AF65-F5344CB8AC3E}">
        <p14:creationId xmlns:p14="http://schemas.microsoft.com/office/powerpoint/2010/main" val="17594555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FE659F-5BBF-46E3-AD25-6ED50FB5A323}"/>
              </a:ext>
            </a:extLst>
          </p:cNvPr>
          <p:cNvSpPr>
            <a:spLocks noGrp="1"/>
          </p:cNvSpPr>
          <p:nvPr>
            <p:ph type="title"/>
          </p:nvPr>
        </p:nvSpPr>
        <p:spPr/>
        <p:txBody>
          <a:bodyPr/>
          <a:lstStyle/>
          <a:p>
            <a:r>
              <a:rPr lang="en-US" dirty="0">
                <a:solidFill>
                  <a:schemeClr val="accent1"/>
                </a:solidFill>
              </a:rPr>
              <a:t>Performance Analysis: Parallel Execution Time</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138AF8C-959A-4A4A-B4DA-6407CE700F78}"/>
                  </a:ext>
                </a:extLst>
              </p:cNvPr>
              <p:cNvSpPr>
                <a:spLocks noGrp="1"/>
              </p:cNvSpPr>
              <p:nvPr>
                <p:ph idx="1"/>
              </p:nvPr>
            </p:nvSpPr>
            <p:spPr/>
            <p:txBody>
              <a:bodyPr/>
              <a:lstStyle/>
              <a:p>
                <a:pPr marL="0" indent="0">
                  <a:buNone/>
                </a:pPr>
                <a:r>
                  <a:rPr lang="en-US" dirty="0">
                    <a:solidFill>
                      <a:schemeClr val="accent1"/>
                    </a:solidFill>
                  </a:rPr>
                  <a:t>A simple model of </a:t>
                </a:r>
                <a:r>
                  <a:rPr lang="en-US" b="1" i="1" dirty="0">
                    <a:solidFill>
                      <a:srgbClr val="FF0000"/>
                    </a:solidFill>
                  </a:rPr>
                  <a:t>parallel execution time</a:t>
                </a:r>
                <a:r>
                  <a:rPr lang="en-US" dirty="0">
                    <a:solidFill>
                      <a:schemeClr val="accent1"/>
                    </a:solidFill>
                  </a:rPr>
                  <a:t>:</a:t>
                </a:r>
              </a:p>
              <a:p>
                <a:pPr marL="0" indent="0">
                  <a:buNone/>
                </a:pPr>
                <a:r>
                  <a:rPr lang="en-US" dirty="0">
                    <a:solidFill>
                      <a:schemeClr val="accent1"/>
                    </a:solidFill>
                  </a:rPr>
                  <a:t>Let </a:t>
                </a:r>
                <a:endParaRPr lang="th-TH" dirty="0">
                  <a:solidFill>
                    <a:schemeClr val="accent1"/>
                  </a:solidFill>
                </a:endParaRPr>
              </a:p>
              <a:p>
                <a:pPr lvl="1"/>
                <a14:m>
                  <m:oMath xmlns:m="http://schemas.openxmlformats.org/officeDocument/2006/math">
                    <m:r>
                      <a:rPr lang="en-US" i="1">
                        <a:latin typeface="Cambria Math" panose="02040503050406030204" pitchFamily="18" charset="0"/>
                        <a:ea typeface="Cambria Math" panose="02040503050406030204" pitchFamily="18" charset="0"/>
                      </a:rPr>
                      <m:t>𝜎</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𝑛</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𝑝</m:t>
                    </m:r>
                    <m:r>
                      <a:rPr lang="en-US" b="0" i="1" smtClean="0">
                        <a:latin typeface="Cambria Math" panose="02040503050406030204" pitchFamily="18" charset="0"/>
                        <a:ea typeface="Cambria Math" panose="02040503050406030204" pitchFamily="18" charset="0"/>
                      </a:rPr>
                      <m:t>)</m:t>
                    </m:r>
                  </m:oMath>
                </a14:m>
                <a:r>
                  <a:rPr lang="en-US" dirty="0"/>
                  <a:t> </a:t>
                </a:r>
                <a:r>
                  <a:rPr lang="en-US" dirty="0">
                    <a:solidFill>
                      <a:schemeClr val="accent1"/>
                    </a:solidFill>
                  </a:rPr>
                  <a:t>denote the inherently sequential fraction of the computation,</a:t>
                </a:r>
              </a:p>
              <a:p>
                <a:pPr lvl="1"/>
                <a14:m>
                  <m:oMath xmlns:m="http://schemas.openxmlformats.org/officeDocument/2006/math">
                    <m:r>
                      <a:rPr lang="en-US" i="1">
                        <a:latin typeface="Cambria Math" panose="02040503050406030204" pitchFamily="18" charset="0"/>
                        <a:ea typeface="Cambria Math" panose="02040503050406030204" pitchFamily="18" charset="0"/>
                      </a:rPr>
                      <m:t>𝜑</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𝑛</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𝑝</m:t>
                    </m:r>
                    <m:r>
                      <a:rPr lang="en-US" b="0" i="1" smtClean="0">
                        <a:latin typeface="Cambria Math" panose="02040503050406030204" pitchFamily="18" charset="0"/>
                        <a:ea typeface="Cambria Math" panose="02040503050406030204" pitchFamily="18" charset="0"/>
                      </a:rPr>
                      <m:t>)</m:t>
                    </m:r>
                  </m:oMath>
                </a14:m>
                <a:r>
                  <a:rPr lang="en-US" dirty="0">
                    <a:solidFill>
                      <a:schemeClr val="accent1"/>
                    </a:solidFill>
                  </a:rPr>
                  <a:t> denote the  fraction of the computation that can be executed in parallel</a:t>
                </a:r>
              </a:p>
              <a:p>
                <a:pPr lvl="1"/>
                <a14:m>
                  <m:oMath xmlns:m="http://schemas.openxmlformats.org/officeDocument/2006/math">
                    <m:r>
                      <a:rPr lang="en-US" i="1">
                        <a:latin typeface="Cambria Math" panose="02040503050406030204" pitchFamily="18" charset="0"/>
                        <a:ea typeface="Cambria Math" panose="02040503050406030204" pitchFamily="18" charset="0"/>
                      </a:rPr>
                      <m:t>𝜅</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𝑛</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𝑝</m:t>
                    </m:r>
                    <m:r>
                      <a:rPr lang="en-US" b="0" i="1" smtClean="0">
                        <a:latin typeface="Cambria Math" panose="02040503050406030204" pitchFamily="18" charset="0"/>
                        <a:ea typeface="Cambria Math" panose="02040503050406030204" pitchFamily="18" charset="0"/>
                      </a:rPr>
                      <m:t>)</m:t>
                    </m:r>
                  </m:oMath>
                </a14:m>
                <a:r>
                  <a:rPr lang="en-US" dirty="0">
                    <a:solidFill>
                      <a:schemeClr val="accent1"/>
                    </a:solidFill>
                  </a:rPr>
                  <a:t> denote the time required due to parallel overhead</a:t>
                </a:r>
              </a:p>
            </p:txBody>
          </p:sp>
        </mc:Choice>
        <mc:Fallback xmlns="">
          <p:sp>
            <p:nvSpPr>
              <p:cNvPr id="3" name="Content Placeholder 2">
                <a:extLst>
                  <a:ext uri="{FF2B5EF4-FFF2-40B4-BE49-F238E27FC236}">
                    <a16:creationId xmlns:a16="http://schemas.microsoft.com/office/drawing/2014/main" id="{7138AF8C-959A-4A4A-B4DA-6407CE700F78}"/>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spTree>
    <p:extLst>
      <p:ext uri="{BB962C8B-B14F-4D97-AF65-F5344CB8AC3E}">
        <p14:creationId xmlns:p14="http://schemas.microsoft.com/office/powerpoint/2010/main" val="93904153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2707F4-8707-4674-932E-3C70E5193BCB}"/>
              </a:ext>
            </a:extLst>
          </p:cNvPr>
          <p:cNvSpPr>
            <a:spLocks noGrp="1"/>
          </p:cNvSpPr>
          <p:nvPr>
            <p:ph type="title"/>
          </p:nvPr>
        </p:nvSpPr>
        <p:spPr/>
        <p:txBody>
          <a:bodyPr/>
          <a:lstStyle/>
          <a:p>
            <a:r>
              <a:rPr lang="en-US" dirty="0">
                <a:solidFill>
                  <a:schemeClr val="accent1"/>
                </a:solidFill>
              </a:rPr>
              <a:t>Performance Analysis: Isoefficiency</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153C2C5-F764-4114-9FD1-556FAFA0491D}"/>
                  </a:ext>
                </a:extLst>
              </p:cNvPr>
              <p:cNvSpPr>
                <a:spLocks noGrp="1"/>
              </p:cNvSpPr>
              <p:nvPr>
                <p:ph idx="1"/>
              </p:nvPr>
            </p:nvSpPr>
            <p:spPr/>
            <p:txBody>
              <a:bodyPr>
                <a:normAutofit fontScale="62500" lnSpcReduction="20000"/>
              </a:bodyPr>
              <a:lstStyle/>
              <a:p>
                <a:pPr marL="0" indent="0">
                  <a:buNone/>
                </a:pPr>
                <a:r>
                  <a:rPr lang="en-US" b="1" i="1" u="sng" dirty="0">
                    <a:solidFill>
                      <a:srgbClr val="FF0000"/>
                    </a:solidFill>
                  </a:rPr>
                  <a:t>Example 4 (continued)</a:t>
                </a:r>
              </a:p>
              <a:p>
                <a:pPr marL="0" indent="0">
                  <a:buNone/>
                </a:pPr>
                <a:r>
                  <a:rPr lang="en-US" dirty="0">
                    <a:solidFill>
                      <a:schemeClr val="accent1"/>
                    </a:solidFill>
                  </a:rPr>
                  <a:t>The isoefficiency relation is </a:t>
                </a:r>
              </a:p>
              <a:p>
                <a:pPr marL="0" indent="0">
                  <a:buNone/>
                </a:pPr>
                <a:r>
                  <a:rPr lang="en-US" dirty="0">
                    <a:solidFill>
                      <a:schemeClr val="tx1"/>
                    </a:solidFill>
                  </a:rPr>
                  <a:t>			</a:t>
                </a:r>
                <a:r>
                  <a:rPr lang="en-US" i="1" dirty="0">
                    <a:solidFill>
                      <a:schemeClr val="tx1"/>
                    </a:solidFill>
                  </a:rPr>
                  <a:t> </a:t>
                </a:r>
                <a14:m>
                  <m:oMath xmlns:m="http://schemas.openxmlformats.org/officeDocument/2006/math">
                    <m:r>
                      <a:rPr lang="en-US" b="0" i="1" smtClean="0">
                        <a:solidFill>
                          <a:schemeClr val="tx1"/>
                        </a:solidFill>
                        <a:latin typeface="Cambria Math" panose="02040503050406030204" pitchFamily="18" charset="0"/>
                      </a:rPr>
                      <m:t>𝑛</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𝐶</m:t>
                    </m:r>
                    <m:r>
                      <a:rPr lang="en-US" b="0" i="1" smtClean="0">
                        <a:solidFill>
                          <a:schemeClr val="tx1"/>
                        </a:solidFill>
                        <a:latin typeface="Cambria Math" panose="02040503050406030204" pitchFamily="18" charset="0"/>
                        <a:ea typeface="Cambria Math" panose="02040503050406030204" pitchFamily="18" charset="0"/>
                      </a:rPr>
                      <m:t>∙</m:t>
                    </m:r>
                    <m:r>
                      <a:rPr lang="en-US" b="0" i="1" smtClean="0">
                        <a:solidFill>
                          <a:schemeClr val="tx1"/>
                        </a:solidFill>
                        <a:latin typeface="Cambria Math" panose="02040503050406030204" pitchFamily="18" charset="0"/>
                      </a:rPr>
                      <m:t>𝑝</m:t>
                    </m:r>
                    <m:r>
                      <a:rPr lang="en-US" b="0" i="1" smtClean="0">
                        <a:solidFill>
                          <a:schemeClr val="tx1"/>
                        </a:solidFill>
                        <a:latin typeface="Cambria Math" panose="02040503050406030204" pitchFamily="18" charset="0"/>
                        <a:ea typeface="Cambria Math" panose="02040503050406030204" pitchFamily="18" charset="0"/>
                      </a:rPr>
                      <m:t>∙</m:t>
                    </m:r>
                    <m:func>
                      <m:funcPr>
                        <m:ctrlPr>
                          <a:rPr lang="en-US" b="0" i="1" smtClean="0">
                            <a:solidFill>
                              <a:schemeClr val="tx1"/>
                            </a:solidFill>
                            <a:latin typeface="Cambria Math" panose="02040503050406030204" pitchFamily="18" charset="0"/>
                          </a:rPr>
                        </m:ctrlPr>
                      </m:funcPr>
                      <m:fName>
                        <m:r>
                          <m:rPr>
                            <m:sty m:val="p"/>
                          </m:rPr>
                          <a:rPr lang="en-US" b="0" i="0" smtClean="0">
                            <a:solidFill>
                              <a:schemeClr val="tx1"/>
                            </a:solidFill>
                            <a:latin typeface="Cambria Math" panose="02040503050406030204" pitchFamily="18" charset="0"/>
                          </a:rPr>
                          <m:t>log</m:t>
                        </m:r>
                      </m:fName>
                      <m:e>
                        <m:r>
                          <a:rPr lang="en-US" b="0" i="1" smtClean="0">
                            <a:solidFill>
                              <a:schemeClr val="tx1"/>
                            </a:solidFill>
                            <a:latin typeface="Cambria Math" panose="02040503050406030204" pitchFamily="18" charset="0"/>
                          </a:rPr>
                          <m:t>𝑝</m:t>
                        </m:r>
                      </m:e>
                    </m:func>
                  </m:oMath>
                </a14:m>
                <a:r>
                  <a:rPr lang="en-US" dirty="0">
                    <a:solidFill>
                      <a:schemeClr val="tx1"/>
                    </a:solidFill>
                  </a:rPr>
                  <a:t> </a:t>
                </a:r>
              </a:p>
              <a:p>
                <a:pPr marL="0" indent="0">
                  <a:buNone/>
                </a:pPr>
                <a:r>
                  <a:rPr lang="en-US" dirty="0">
                    <a:solidFill>
                      <a:schemeClr val="accent1"/>
                    </a:solidFill>
                  </a:rPr>
                  <a:t>This  looks like the same relation we had in </a:t>
                </a:r>
                <a:r>
                  <a:rPr lang="en-US" b="1" i="1" dirty="0">
                    <a:solidFill>
                      <a:srgbClr val="FF0000"/>
                    </a:solidFill>
                  </a:rPr>
                  <a:t>Example 3</a:t>
                </a:r>
                <a:r>
                  <a:rPr lang="en-US" dirty="0">
                    <a:solidFill>
                      <a:schemeClr val="accent1"/>
                    </a:solidFill>
                  </a:rPr>
                  <a:t>.</a:t>
                </a:r>
              </a:p>
              <a:p>
                <a:pPr marL="0" indent="0">
                  <a:buNone/>
                </a:pPr>
                <a:r>
                  <a:rPr lang="en-US" dirty="0">
                    <a:solidFill>
                      <a:schemeClr val="accent1"/>
                    </a:solidFill>
                  </a:rPr>
                  <a:t>However, we have to be careful to consider the memory requirements associated with the problem size </a:t>
                </a:r>
                <a14:m>
                  <m:oMath xmlns:m="http://schemas.openxmlformats.org/officeDocument/2006/math">
                    <m:r>
                      <a:rPr lang="en-US" b="0" i="1" smtClean="0">
                        <a:solidFill>
                          <a:schemeClr val="tx1"/>
                        </a:solidFill>
                        <a:latin typeface="Cambria Math" panose="02040503050406030204" pitchFamily="18" charset="0"/>
                      </a:rPr>
                      <m:t>𝑛</m:t>
                    </m:r>
                  </m:oMath>
                </a14:m>
                <a:r>
                  <a:rPr lang="en-US" dirty="0">
                    <a:solidFill>
                      <a:schemeClr val="accent1"/>
                    </a:solidFill>
                  </a:rPr>
                  <a:t>.</a:t>
                </a:r>
              </a:p>
              <a:p>
                <a:pPr marL="0" indent="0">
                  <a:buNone/>
                </a:pPr>
                <a:r>
                  <a:rPr lang="en-US" dirty="0">
                    <a:solidFill>
                      <a:schemeClr val="accent1"/>
                    </a:solidFill>
                  </a:rPr>
                  <a:t>In the case of Floyd’s algorithm, the amount of memory needed to store a problem size </a:t>
                </a:r>
                <a14:m>
                  <m:oMath xmlns:m="http://schemas.openxmlformats.org/officeDocument/2006/math">
                    <m:r>
                      <a:rPr lang="en-US" b="0" i="1" smtClean="0">
                        <a:solidFill>
                          <a:schemeClr val="tx1"/>
                        </a:solidFill>
                        <a:latin typeface="Cambria Math" panose="02040503050406030204" pitchFamily="18" charset="0"/>
                      </a:rPr>
                      <m:t>𝑛</m:t>
                    </m:r>
                  </m:oMath>
                </a14:m>
                <a:r>
                  <a:rPr lang="en-US" dirty="0">
                    <a:solidFill>
                      <a:schemeClr val="accent1"/>
                    </a:solidFill>
                  </a:rPr>
                  <a:t> is </a:t>
                </a: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2</m:t>
                        </m:r>
                      </m:sup>
                    </m:sSup>
                  </m:oMath>
                </a14:m>
                <a:r>
                  <a:rPr lang="en-US" dirty="0">
                    <a:solidFill>
                      <a:schemeClr val="accent1"/>
                    </a:solidFill>
                  </a:rPr>
                  <a:t>, that is, </a:t>
                </a:r>
                <a14:m>
                  <m:oMath xmlns:m="http://schemas.openxmlformats.org/officeDocument/2006/math">
                    <m:r>
                      <a:rPr lang="en-US" b="0" i="1" smtClean="0">
                        <a:latin typeface="Cambria Math" panose="02040503050406030204" pitchFamily="18" charset="0"/>
                      </a:rPr>
                      <m:t>𝑀</m:t>
                    </m:r>
                    <m:d>
                      <m:dPr>
                        <m:ctrlPr>
                          <a:rPr lang="en-US" b="0" i="1" smtClean="0">
                            <a:latin typeface="Cambria Math" panose="02040503050406030204" pitchFamily="18" charset="0"/>
                          </a:rPr>
                        </m:ctrlPr>
                      </m:dPr>
                      <m:e>
                        <m:r>
                          <a:rPr lang="en-US" i="1">
                            <a:latin typeface="Cambria Math" panose="02040503050406030204" pitchFamily="18" charset="0"/>
                          </a:rPr>
                          <m:t>𝑛</m:t>
                        </m:r>
                      </m:e>
                    </m:d>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2</m:t>
                        </m:r>
                      </m:sup>
                    </m:sSup>
                  </m:oMath>
                </a14:m>
                <a:r>
                  <a:rPr lang="en-US" dirty="0">
                    <a:solidFill>
                      <a:schemeClr val="accent1"/>
                    </a:solidFill>
                  </a:rPr>
                  <a:t>.</a:t>
                </a:r>
              </a:p>
              <a:p>
                <a:pPr marL="0" indent="0">
                  <a:buNone/>
                </a:pPr>
                <a:r>
                  <a:rPr lang="en-US" dirty="0">
                    <a:solidFill>
                      <a:schemeClr val="accent1"/>
                    </a:solidFill>
                  </a:rPr>
                  <a:t>The scalability function of this parallel system is</a:t>
                </a:r>
              </a:p>
              <a:p>
                <a:pPr marL="0" indent="0">
                  <a:buNone/>
                </a:pPr>
                <a:endParaRPr lang="en-US" dirty="0">
                  <a:solidFill>
                    <a:schemeClr val="accent1"/>
                  </a:solidFill>
                </a:endParaRPr>
              </a:p>
              <a:p>
                <a:pPr marL="0" indent="0">
                  <a:buNone/>
                </a:pPr>
                <a14:m>
                  <m:oMathPara xmlns:m="http://schemas.openxmlformats.org/officeDocument/2006/math">
                    <m:oMathParaPr>
                      <m:jc m:val="centerGroup"/>
                    </m:oMathParaPr>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𝑀</m:t>
                          </m:r>
                          <m:d>
                            <m:dPr>
                              <m:ctrlPr>
                                <a:rPr lang="en-US" b="0" i="1" smtClean="0">
                                  <a:latin typeface="Cambria Math" panose="02040503050406030204" pitchFamily="18" charset="0"/>
                                </a:rPr>
                              </m:ctrlPr>
                            </m:dPr>
                            <m:e>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𝑝</m:t>
                                  </m:r>
                                </m:e>
                              </m:d>
                            </m:e>
                          </m:d>
                        </m:num>
                        <m:den>
                          <m:r>
                            <a:rPr lang="en-US" b="0" i="1" smtClean="0">
                              <a:latin typeface="Cambria Math" panose="02040503050406030204" pitchFamily="18" charset="0"/>
                            </a:rPr>
                            <m:t>𝑝</m:t>
                          </m:r>
                        </m:den>
                      </m:f>
                      <m:r>
                        <a:rPr lang="en-US" b="0" i="0"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𝑀</m:t>
                          </m:r>
                          <m:d>
                            <m:dPr>
                              <m:ctrlPr>
                                <a:rPr lang="en-US" b="0" i="1" smtClean="0">
                                  <a:latin typeface="Cambria Math" panose="02040503050406030204" pitchFamily="18" charset="0"/>
                                </a:rPr>
                              </m:ctrlPr>
                            </m:dPr>
                            <m:e>
                              <m:r>
                                <a:rPr lang="en-US" b="0" i="1" smtClean="0">
                                  <a:latin typeface="Cambria Math" panose="02040503050406030204" pitchFamily="18" charset="0"/>
                                </a:rPr>
                                <m:t>𝐶</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rPr>
                                <m:t>𝑝</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log</m:t>
                                  </m:r>
                                  <m:r>
                                    <a:rPr lang="en-US" b="0" i="1" smtClean="0">
                                      <a:latin typeface="Cambria Math" panose="02040503050406030204" pitchFamily="18" charset="0"/>
                                      <a:ea typeface="Cambria Math" panose="02040503050406030204" pitchFamily="18" charset="0"/>
                                    </a:rPr>
                                    <m:t>∙</m:t>
                                  </m:r>
                                </m:fName>
                                <m:e>
                                  <m:r>
                                    <a:rPr lang="en-US" b="0" i="1" smtClean="0">
                                      <a:latin typeface="Cambria Math" panose="02040503050406030204" pitchFamily="18" charset="0"/>
                                    </a:rPr>
                                    <m:t>𝑝</m:t>
                                  </m:r>
                                </m:e>
                              </m:func>
                              <m:r>
                                <a:rPr lang="en-US" b="0" i="1" smtClean="0">
                                  <a:latin typeface="Cambria Math" panose="02040503050406030204" pitchFamily="18" charset="0"/>
                                </a:rPr>
                                <m:t> </m:t>
                              </m:r>
                            </m:e>
                          </m:d>
                        </m:num>
                        <m:den>
                          <m:r>
                            <a:rPr lang="en-US" b="0" i="1" smtClean="0">
                              <a:latin typeface="Cambria Math" panose="02040503050406030204" pitchFamily="18" charset="0"/>
                            </a:rPr>
                            <m:t>𝑝</m:t>
                          </m:r>
                        </m:den>
                      </m:f>
                      <m:r>
                        <a:rPr lang="en-US" b="0" i="1" smtClean="0">
                          <a:latin typeface="Cambria Math" panose="02040503050406030204" pitchFamily="18" charset="0"/>
                        </a:rPr>
                        <m:t>=</m:t>
                      </m:r>
                      <m:r>
                        <a:rPr lang="en-US" b="0" i="0" smtClean="0">
                          <a:latin typeface="Cambria Math" panose="02040503050406030204" pitchFamily="18" charset="0"/>
                        </a:rPr>
                        <m:t> </m:t>
                      </m:r>
                      <m:f>
                        <m:fPr>
                          <m:ctrlPr>
                            <a:rPr lang="en-US" b="0" i="1" smtClean="0">
                              <a:latin typeface="Cambria Math" panose="02040503050406030204" pitchFamily="18" charset="0"/>
                            </a:rPr>
                          </m:ctrlPr>
                        </m:fPr>
                        <m:num>
                          <m:sSup>
                            <m:sSupPr>
                              <m:ctrlPr>
                                <a:rPr lang="en-US" b="0" i="1" smtClean="0">
                                  <a:latin typeface="Cambria Math" panose="02040503050406030204" pitchFamily="18" charset="0"/>
                                </a:rPr>
                              </m:ctrlPr>
                            </m:sSupPr>
                            <m:e>
                              <m:r>
                                <a:rPr lang="en-US" b="0" i="1" smtClean="0">
                                  <a:latin typeface="Cambria Math" panose="02040503050406030204" pitchFamily="18" charset="0"/>
                                </a:rPr>
                                <m:t>𝐶</m:t>
                              </m:r>
                            </m:e>
                            <m:sup>
                              <m:r>
                                <a:rPr lang="en-US" b="0" i="1" smtClean="0">
                                  <a:latin typeface="Cambria Math" panose="02040503050406030204" pitchFamily="18" charset="0"/>
                                </a:rPr>
                                <m:t>2</m:t>
                              </m:r>
                            </m:sup>
                          </m:sSup>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𝑝</m:t>
                              </m:r>
                            </m:e>
                            <m:sup>
                              <m:r>
                                <a:rPr lang="en-US" b="0" i="1" smtClean="0">
                                  <a:latin typeface="Cambria Math" panose="02040503050406030204" pitchFamily="18" charset="0"/>
                                  <a:ea typeface="Cambria Math" panose="02040503050406030204" pitchFamily="18" charset="0"/>
                                </a:rPr>
                                <m:t>2</m:t>
                              </m:r>
                            </m:sup>
                          </m:sSup>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func>
                                <m:funcPr>
                                  <m:ctrlPr>
                                    <a:rPr lang="en-US" i="1">
                                      <a:latin typeface="Cambria Math" panose="02040503050406030204" pitchFamily="18" charset="0"/>
                                      <a:ea typeface="Cambria Math" panose="02040503050406030204" pitchFamily="18" charset="0"/>
                                    </a:rPr>
                                  </m:ctrlPr>
                                </m:funcPr>
                                <m:fName>
                                  <m:r>
                                    <a:rPr lang="en-US">
                                      <a:latin typeface="Cambria Math" panose="02040503050406030204" pitchFamily="18" charset="0"/>
                                      <a:ea typeface="Cambria Math" panose="02040503050406030204" pitchFamily="18" charset="0"/>
                                    </a:rPr>
                                    <m:t>(</m:t>
                                  </m:r>
                                  <m:r>
                                    <m:rPr>
                                      <m:sty m:val="p"/>
                                    </m:rPr>
                                    <a:rPr lang="en-US">
                                      <a:latin typeface="Cambria Math" panose="02040503050406030204" pitchFamily="18" charset="0"/>
                                      <a:ea typeface="Cambria Math" panose="02040503050406030204" pitchFamily="18" charset="0"/>
                                    </a:rPr>
                                    <m:t>log</m:t>
                                  </m:r>
                                  <m:r>
                                    <a:rPr lang="en-US">
                                      <a:latin typeface="Cambria Math" panose="02040503050406030204" pitchFamily="18" charset="0"/>
                                      <a:ea typeface="Cambria Math" panose="02040503050406030204" pitchFamily="18" charset="0"/>
                                    </a:rPr>
                                    <m:t> </m:t>
                                  </m:r>
                                </m:fName>
                                <m:e>
                                  <m:r>
                                    <a:rPr lang="en-US" i="1">
                                      <a:latin typeface="Cambria Math" panose="02040503050406030204" pitchFamily="18" charset="0"/>
                                      <a:ea typeface="Cambria Math" panose="02040503050406030204" pitchFamily="18" charset="0"/>
                                    </a:rPr>
                                    <m:t>𝑝</m:t>
                                  </m:r>
                                  <m:r>
                                    <a:rPr lang="en-US" i="1">
                                      <a:latin typeface="Cambria Math" panose="02040503050406030204" pitchFamily="18" charset="0"/>
                                      <a:ea typeface="Cambria Math" panose="02040503050406030204" pitchFamily="18" charset="0"/>
                                    </a:rPr>
                                    <m:t>)</m:t>
                                  </m:r>
                                </m:e>
                              </m:func>
                            </m:e>
                            <m:sup>
                              <m:r>
                                <a:rPr lang="en-US" b="0" i="1" smtClean="0">
                                  <a:latin typeface="Cambria Math" panose="02040503050406030204" pitchFamily="18" charset="0"/>
                                  <a:ea typeface="Cambria Math" panose="02040503050406030204" pitchFamily="18" charset="0"/>
                                </a:rPr>
                                <m:t>2</m:t>
                              </m:r>
                            </m:sup>
                          </m:sSup>
                        </m:num>
                        <m:den>
                          <m:r>
                            <a:rPr lang="en-US" b="0" i="1" smtClean="0">
                              <a:latin typeface="Cambria Math" panose="02040503050406030204" pitchFamily="18" charset="0"/>
                            </a:rPr>
                            <m:t>𝑝</m:t>
                          </m:r>
                        </m:den>
                      </m:f>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𝐶</m:t>
                          </m:r>
                        </m:e>
                        <m:sup>
                          <m:r>
                            <a:rPr lang="en-US" b="0" i="1" smtClean="0">
                              <a:latin typeface="Cambria Math" panose="02040503050406030204" pitchFamily="18" charset="0"/>
                            </a:rPr>
                            <m:t>2</m:t>
                          </m:r>
                        </m:sup>
                      </m:sSup>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𝑝</m:t>
                      </m:r>
                      <m:r>
                        <a:rPr lang="en-US" b="0" i="1" smtClean="0">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func>
                            <m:funcPr>
                              <m:ctrlPr>
                                <a:rPr lang="en-US" i="1">
                                  <a:latin typeface="Cambria Math" panose="02040503050406030204" pitchFamily="18" charset="0"/>
                                  <a:ea typeface="Cambria Math" panose="02040503050406030204" pitchFamily="18" charset="0"/>
                                </a:rPr>
                              </m:ctrlPr>
                            </m:funcPr>
                            <m:fName>
                              <m:r>
                                <a:rPr lang="en-US">
                                  <a:latin typeface="Cambria Math" panose="02040503050406030204" pitchFamily="18" charset="0"/>
                                  <a:ea typeface="Cambria Math" panose="02040503050406030204" pitchFamily="18" charset="0"/>
                                </a:rPr>
                                <m:t>(</m:t>
                              </m:r>
                              <m:r>
                                <m:rPr>
                                  <m:sty m:val="p"/>
                                </m:rPr>
                                <a:rPr lang="en-US">
                                  <a:latin typeface="Cambria Math" panose="02040503050406030204" pitchFamily="18" charset="0"/>
                                  <a:ea typeface="Cambria Math" panose="02040503050406030204" pitchFamily="18" charset="0"/>
                                </a:rPr>
                                <m:t>log</m:t>
                              </m:r>
                              <m:r>
                                <a:rPr lang="en-US">
                                  <a:latin typeface="Cambria Math" panose="02040503050406030204" pitchFamily="18" charset="0"/>
                                  <a:ea typeface="Cambria Math" panose="02040503050406030204" pitchFamily="18" charset="0"/>
                                </a:rPr>
                                <m:t> </m:t>
                              </m:r>
                            </m:fName>
                            <m:e>
                              <m:r>
                                <a:rPr lang="en-US" i="1">
                                  <a:latin typeface="Cambria Math" panose="02040503050406030204" pitchFamily="18" charset="0"/>
                                  <a:ea typeface="Cambria Math" panose="02040503050406030204" pitchFamily="18" charset="0"/>
                                </a:rPr>
                                <m:t>𝑝</m:t>
                              </m:r>
                              <m:r>
                                <a:rPr lang="en-US" i="1">
                                  <a:latin typeface="Cambria Math" panose="02040503050406030204" pitchFamily="18" charset="0"/>
                                  <a:ea typeface="Cambria Math" panose="02040503050406030204" pitchFamily="18" charset="0"/>
                                </a:rPr>
                                <m:t>)</m:t>
                              </m:r>
                            </m:e>
                          </m:func>
                        </m:e>
                        <m:sup>
                          <m:r>
                            <a:rPr lang="en-US" i="1">
                              <a:latin typeface="Cambria Math" panose="02040503050406030204" pitchFamily="18" charset="0"/>
                              <a:ea typeface="Cambria Math" panose="02040503050406030204" pitchFamily="18" charset="0"/>
                            </a:rPr>
                            <m:t>2</m:t>
                          </m:r>
                        </m:sup>
                      </m:sSup>
                    </m:oMath>
                  </m:oMathPara>
                </a14:m>
                <a:endParaRPr lang="en-US" dirty="0">
                  <a:solidFill>
                    <a:schemeClr val="accent1"/>
                  </a:solidFill>
                </a:endParaRPr>
              </a:p>
              <a:p>
                <a:pPr marL="0" indent="0">
                  <a:buNone/>
                </a:pPr>
                <a:r>
                  <a:rPr lang="en-US" dirty="0">
                    <a:solidFill>
                      <a:schemeClr val="accent1"/>
                    </a:solidFill>
                  </a:rPr>
                  <a:t>Thus, this parallel system has poor scalability compared to parallel reduction in </a:t>
                </a:r>
                <a:r>
                  <a:rPr lang="en-US" b="1" i="1" dirty="0">
                    <a:solidFill>
                      <a:srgbClr val="FF0000"/>
                    </a:solidFill>
                  </a:rPr>
                  <a:t>Example 3</a:t>
                </a:r>
                <a:r>
                  <a:rPr lang="en-US" dirty="0">
                    <a:solidFill>
                      <a:schemeClr val="accent1"/>
                    </a:solidFill>
                  </a:rPr>
                  <a:t>.</a:t>
                </a:r>
              </a:p>
              <a:p>
                <a:pPr marL="0" indent="0">
                  <a:buNone/>
                </a:pPr>
                <a:r>
                  <a:rPr lang="en-US" dirty="0">
                    <a:solidFill>
                      <a:schemeClr val="accent1"/>
                    </a:solidFill>
                  </a:rPr>
                  <a:t>	</a:t>
                </a:r>
              </a:p>
              <a:p>
                <a:pPr marL="0" indent="0">
                  <a:buNone/>
                </a:pPr>
                <a:endParaRPr lang="en-US" dirty="0">
                  <a:solidFill>
                    <a:schemeClr val="accent1"/>
                  </a:solidFill>
                </a:endParaRPr>
              </a:p>
            </p:txBody>
          </p:sp>
        </mc:Choice>
        <mc:Fallback xmlns="">
          <p:sp>
            <p:nvSpPr>
              <p:cNvPr id="3" name="Content Placeholder 2">
                <a:extLst>
                  <a:ext uri="{FF2B5EF4-FFF2-40B4-BE49-F238E27FC236}">
                    <a16:creationId xmlns:a16="http://schemas.microsoft.com/office/drawing/2014/main" id="{5153C2C5-F764-4114-9FD1-556FAFA0491D}"/>
                  </a:ext>
                </a:extLst>
              </p:cNvPr>
              <p:cNvSpPr>
                <a:spLocks noGrp="1" noRot="1" noChangeAspect="1" noMove="1" noResize="1" noEditPoints="1" noAdjustHandles="1" noChangeArrowheads="1" noChangeShapeType="1" noTextEdit="1"/>
              </p:cNvSpPr>
              <p:nvPr>
                <p:ph idx="1"/>
              </p:nvPr>
            </p:nvSpPr>
            <p:spPr>
              <a:blipFill>
                <a:blip r:embed="rId2"/>
                <a:stretch>
                  <a:fillRect l="-522" t="-2241"/>
                </a:stretch>
              </a:blipFill>
            </p:spPr>
            <p:txBody>
              <a:bodyPr/>
              <a:lstStyle/>
              <a:p>
                <a:r>
                  <a:rPr lang="en-US">
                    <a:noFill/>
                  </a:rPr>
                  <a:t> </a:t>
                </a:r>
              </a:p>
            </p:txBody>
          </p:sp>
        </mc:Fallback>
      </mc:AlternateContent>
    </p:spTree>
    <p:extLst>
      <p:ext uri="{BB962C8B-B14F-4D97-AF65-F5344CB8AC3E}">
        <p14:creationId xmlns:p14="http://schemas.microsoft.com/office/powerpoint/2010/main" val="185906478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2707F4-8707-4674-932E-3C70E5193BCB}"/>
              </a:ext>
            </a:extLst>
          </p:cNvPr>
          <p:cNvSpPr>
            <a:spLocks noGrp="1"/>
          </p:cNvSpPr>
          <p:nvPr>
            <p:ph type="title"/>
          </p:nvPr>
        </p:nvSpPr>
        <p:spPr/>
        <p:txBody>
          <a:bodyPr/>
          <a:lstStyle/>
          <a:p>
            <a:r>
              <a:rPr lang="en-US" dirty="0">
                <a:solidFill>
                  <a:schemeClr val="accent1"/>
                </a:solidFill>
              </a:rPr>
              <a:t>Performance Analysis: Isoefficiency</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153C2C5-F764-4114-9FD1-556FAFA0491D}"/>
                  </a:ext>
                </a:extLst>
              </p:cNvPr>
              <p:cNvSpPr>
                <a:spLocks noGrp="1"/>
              </p:cNvSpPr>
              <p:nvPr>
                <p:ph idx="1"/>
              </p:nvPr>
            </p:nvSpPr>
            <p:spPr/>
            <p:txBody>
              <a:bodyPr>
                <a:normAutofit fontScale="92500" lnSpcReduction="20000"/>
              </a:bodyPr>
              <a:lstStyle/>
              <a:p>
                <a:pPr marL="0" indent="0">
                  <a:buNone/>
                </a:pPr>
                <a:r>
                  <a:rPr lang="en-US" b="1" i="1" u="sng" dirty="0">
                    <a:solidFill>
                      <a:srgbClr val="FF0000"/>
                    </a:solidFill>
                  </a:rPr>
                  <a:t>Example 5</a:t>
                </a:r>
              </a:p>
              <a:p>
                <a:pPr marL="0" indent="0">
                  <a:buNone/>
                </a:pPr>
                <a:r>
                  <a:rPr lang="en-US" dirty="0">
                    <a:solidFill>
                      <a:schemeClr val="accent1"/>
                    </a:solidFill>
                  </a:rPr>
                  <a:t>Consider a parallel system implementing a finite difference method to solve a partial differential equation. </a:t>
                </a:r>
              </a:p>
              <a:p>
                <a:pPr marL="0" indent="0">
                  <a:buNone/>
                </a:pPr>
                <a:br>
                  <a:rPr lang="en-US" dirty="0">
                    <a:solidFill>
                      <a:schemeClr val="accent1"/>
                    </a:solidFill>
                  </a:rPr>
                </a:br>
                <a:r>
                  <a:rPr lang="en-US" dirty="0">
                    <a:solidFill>
                      <a:schemeClr val="accent1"/>
                    </a:solidFill>
                  </a:rPr>
                  <a:t>The problem is represented by an </a:t>
                </a:r>
                <a14:m>
                  <m:oMath xmlns:m="http://schemas.openxmlformats.org/officeDocument/2006/math">
                    <m:r>
                      <a:rPr lang="en-US" b="0" i="1" smtClean="0">
                        <a:solidFill>
                          <a:schemeClr val="tx1"/>
                        </a:solidFill>
                        <a:latin typeface="Cambria Math" panose="02040503050406030204" pitchFamily="18" charset="0"/>
                      </a:rPr>
                      <m:t>𝑛</m:t>
                    </m:r>
                    <m:r>
                      <a:rPr lang="en-US" b="0"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ea typeface="Cambria Math" panose="02040503050406030204" pitchFamily="18" charset="0"/>
                      </a:rPr>
                      <m:t>𝑛</m:t>
                    </m:r>
                  </m:oMath>
                </a14:m>
                <a:r>
                  <a:rPr lang="en-US" dirty="0">
                    <a:solidFill>
                      <a:schemeClr val="accent1"/>
                    </a:solidFill>
                  </a:rPr>
                  <a:t> grid, where each processor is responsible for a subgrid of size </a:t>
                </a:r>
                <a14:m>
                  <m:oMath xmlns:m="http://schemas.openxmlformats.org/officeDocument/2006/math">
                    <m:r>
                      <a:rPr lang="en-US" b="0" i="0" smtClean="0">
                        <a:latin typeface="Cambria Math" panose="02040503050406030204" pitchFamily="18" charset="0"/>
                      </a:rPr>
                      <m:t>(</m:t>
                    </m:r>
                    <m:f>
                      <m:fPr>
                        <m:ctrlPr>
                          <a:rPr lang="en-US" b="0" i="1" smtClean="0">
                            <a:latin typeface="Cambria Math" panose="02040503050406030204" pitchFamily="18" charset="0"/>
                          </a:rPr>
                        </m:ctrlPr>
                      </m:fPr>
                      <m:num>
                        <m:r>
                          <a:rPr lang="en-US" i="1">
                            <a:latin typeface="Cambria Math" panose="02040503050406030204" pitchFamily="18" charset="0"/>
                          </a:rPr>
                          <m:t>𝑛</m:t>
                        </m:r>
                      </m:num>
                      <m:den>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𝑝</m:t>
                            </m:r>
                          </m:e>
                        </m:rad>
                      </m:den>
                    </m:f>
                    <m:r>
                      <a:rPr lang="en-US" b="0" i="1" smtClean="0">
                        <a:latin typeface="Cambria Math" panose="02040503050406030204" pitchFamily="18" charset="0"/>
                      </a:rPr>
                      <m:t>)</m:t>
                    </m:r>
                    <m:r>
                      <a:rPr lang="en-US" i="1">
                        <a:latin typeface="Cambria Math" panose="02040503050406030204" pitchFamily="18" charset="0"/>
                      </a:rPr>
                      <m:t> ×</m:t>
                    </m:r>
                    <m:r>
                      <a:rPr lang="en-US" b="0" i="1" smtClean="0">
                        <a:latin typeface="Cambria Math" panose="02040503050406030204" pitchFamily="18" charset="0"/>
                      </a:rPr>
                      <m:t>(</m:t>
                    </m:r>
                    <m:f>
                      <m:fPr>
                        <m:ctrlPr>
                          <a:rPr lang="en-US" b="0" i="1" smtClean="0">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𝑛</m:t>
                        </m:r>
                      </m:num>
                      <m:den>
                        <m:rad>
                          <m:radPr>
                            <m:degHide m:val="on"/>
                            <m:ctrlPr>
                              <a:rPr lang="en-US" i="1">
                                <a:latin typeface="Cambria Math" panose="02040503050406030204" pitchFamily="18" charset="0"/>
                              </a:rPr>
                            </m:ctrlPr>
                          </m:radPr>
                          <m:deg/>
                          <m:e>
                            <m:r>
                              <a:rPr lang="en-US" i="1">
                                <a:latin typeface="Cambria Math" panose="02040503050406030204" pitchFamily="18" charset="0"/>
                              </a:rPr>
                              <m:t>𝑝</m:t>
                            </m:r>
                          </m:e>
                        </m:rad>
                      </m:den>
                    </m:f>
                    <m:r>
                      <a:rPr lang="en-US" b="0" i="1" smtClean="0">
                        <a:latin typeface="Cambria Math" panose="02040503050406030204" pitchFamily="18" charset="0"/>
                      </a:rPr>
                      <m:t>)</m:t>
                    </m:r>
                  </m:oMath>
                </a14:m>
                <a:r>
                  <a:rPr lang="en-US" dirty="0">
                    <a:solidFill>
                      <a:schemeClr val="accent1"/>
                    </a:solidFill>
                  </a:rPr>
                  <a:t>. </a:t>
                </a:r>
              </a:p>
              <a:p>
                <a:pPr marL="0" indent="0">
                  <a:buNone/>
                </a:pPr>
                <a:r>
                  <a:rPr lang="en-US" dirty="0">
                    <a:solidFill>
                      <a:schemeClr val="accent1"/>
                    </a:solidFill>
                  </a:rPr>
                  <a:t>During each iteration of the algorithm, every processor sends boundary values to its neighbors; the time needed to perform these communications is </a:t>
                </a:r>
                <a14:m>
                  <m:oMath xmlns:m="http://schemas.openxmlformats.org/officeDocument/2006/math">
                    <m:r>
                      <m:rPr>
                        <m:sty m:val="p"/>
                      </m:rPr>
                      <a:rPr lang="el-GR" i="1" smtClean="0">
                        <a:solidFill>
                          <a:schemeClr val="tx1"/>
                        </a:solidFill>
                        <a:latin typeface="Cambria Math" panose="02040503050406030204" pitchFamily="18" charset="0"/>
                        <a:ea typeface="Cambria Math" panose="02040503050406030204" pitchFamily="18" charset="0"/>
                      </a:rPr>
                      <m:t>Θ</m:t>
                    </m:r>
                    <m:r>
                      <a:rPr lang="en-US" b="0" i="1" smtClean="0">
                        <a:solidFill>
                          <a:schemeClr val="tx1"/>
                        </a:solidFill>
                        <a:latin typeface="Cambria Math" panose="02040503050406030204" pitchFamily="18" charset="0"/>
                        <a:ea typeface="Cambria Math" panose="02040503050406030204" pitchFamily="18" charset="0"/>
                      </a:rPr>
                      <m:t>(</m:t>
                    </m:r>
                    <m:r>
                      <a:rPr lang="en-US" b="0" i="1" smtClean="0">
                        <a:solidFill>
                          <a:schemeClr val="tx1"/>
                        </a:solidFill>
                        <a:latin typeface="Cambria Math" panose="02040503050406030204" pitchFamily="18" charset="0"/>
                        <a:ea typeface="Cambria Math" panose="02040503050406030204" pitchFamily="18" charset="0"/>
                      </a:rPr>
                      <m:t>𝑛</m:t>
                    </m:r>
                    <m:r>
                      <a:rPr lang="en-US" b="0" i="1" smtClean="0">
                        <a:solidFill>
                          <a:schemeClr val="tx1"/>
                        </a:solidFill>
                        <a:latin typeface="Cambria Math" panose="02040503050406030204" pitchFamily="18" charset="0"/>
                        <a:ea typeface="Cambria Math" panose="02040503050406030204" pitchFamily="18" charset="0"/>
                      </a:rPr>
                      <m:t>/</m:t>
                    </m:r>
                    <m:rad>
                      <m:radPr>
                        <m:degHide m:val="on"/>
                        <m:ctrlPr>
                          <a:rPr lang="en-US" b="0" i="1" smtClean="0">
                            <a:solidFill>
                              <a:schemeClr val="tx1"/>
                            </a:solidFill>
                            <a:latin typeface="Cambria Math" panose="02040503050406030204" pitchFamily="18" charset="0"/>
                            <a:ea typeface="Cambria Math" panose="02040503050406030204" pitchFamily="18" charset="0"/>
                          </a:rPr>
                        </m:ctrlPr>
                      </m:radPr>
                      <m:deg/>
                      <m:e>
                        <m:r>
                          <a:rPr lang="en-US" b="0" i="1" smtClean="0">
                            <a:solidFill>
                              <a:schemeClr val="tx1"/>
                            </a:solidFill>
                            <a:latin typeface="Cambria Math" panose="02040503050406030204" pitchFamily="18" charset="0"/>
                            <a:ea typeface="Cambria Math" panose="02040503050406030204" pitchFamily="18" charset="0"/>
                          </a:rPr>
                          <m:t>𝑝</m:t>
                        </m:r>
                      </m:e>
                    </m:rad>
                    <m:r>
                      <a:rPr lang="en-US" b="0" i="1" smtClean="0">
                        <a:solidFill>
                          <a:schemeClr val="tx1"/>
                        </a:solidFill>
                        <a:latin typeface="Cambria Math" panose="02040503050406030204" pitchFamily="18" charset="0"/>
                        <a:ea typeface="Cambria Math" panose="02040503050406030204" pitchFamily="18" charset="0"/>
                      </a:rPr>
                      <m:t>)</m:t>
                    </m:r>
                  </m:oMath>
                </a14:m>
                <a:r>
                  <a:rPr lang="en-US" dirty="0">
                    <a:solidFill>
                      <a:schemeClr val="accent1"/>
                    </a:solidFill>
                  </a:rPr>
                  <a:t> per iteration.</a:t>
                </a:r>
              </a:p>
              <a:p>
                <a:pPr marL="0" indent="0">
                  <a:buNone/>
                </a:pPr>
                <a:endParaRPr lang="en-US" dirty="0">
                  <a:solidFill>
                    <a:schemeClr val="accent1"/>
                  </a:solidFill>
                </a:endParaRPr>
              </a:p>
              <a:p>
                <a:pPr marL="0" indent="0">
                  <a:buNone/>
                </a:pPr>
                <a:r>
                  <a:rPr lang="en-US" dirty="0">
                    <a:solidFill>
                      <a:schemeClr val="accent1"/>
                    </a:solidFill>
                  </a:rPr>
                  <a:t>The time complexity of the sequential algorithm solving this problem is </a:t>
                </a:r>
                <a14:m>
                  <m:oMath xmlns:m="http://schemas.openxmlformats.org/officeDocument/2006/math">
                    <m:r>
                      <m:rPr>
                        <m:sty m:val="p"/>
                      </m:rPr>
                      <a:rPr lang="el-GR" i="1" smtClean="0">
                        <a:solidFill>
                          <a:schemeClr val="tx1"/>
                        </a:solidFill>
                        <a:latin typeface="Cambria Math" panose="02040503050406030204" pitchFamily="18" charset="0"/>
                        <a:ea typeface="Cambria Math" panose="02040503050406030204" pitchFamily="18" charset="0"/>
                      </a:rPr>
                      <m:t>Θ</m:t>
                    </m:r>
                    <m:r>
                      <a:rPr lang="en-US" b="0" i="1" smtClean="0">
                        <a:solidFill>
                          <a:schemeClr val="tx1"/>
                        </a:solidFill>
                        <a:latin typeface="Cambria Math" panose="02040503050406030204" pitchFamily="18" charset="0"/>
                        <a:ea typeface="Cambria Math" panose="02040503050406030204" pitchFamily="18" charset="0"/>
                      </a:rPr>
                      <m:t>(</m:t>
                    </m:r>
                    <m:sSup>
                      <m:sSupPr>
                        <m:ctrlPr>
                          <a:rPr lang="en-US" b="0" i="1" smtClean="0">
                            <a:solidFill>
                              <a:schemeClr val="tx1"/>
                            </a:solidFill>
                            <a:latin typeface="Cambria Math" panose="02040503050406030204" pitchFamily="18" charset="0"/>
                            <a:ea typeface="Cambria Math" panose="02040503050406030204" pitchFamily="18" charset="0"/>
                          </a:rPr>
                        </m:ctrlPr>
                      </m:sSupPr>
                      <m:e>
                        <m:r>
                          <a:rPr lang="en-US" b="0" i="1" smtClean="0">
                            <a:solidFill>
                              <a:schemeClr val="tx1"/>
                            </a:solidFill>
                            <a:latin typeface="Cambria Math" panose="02040503050406030204" pitchFamily="18" charset="0"/>
                            <a:ea typeface="Cambria Math" panose="02040503050406030204" pitchFamily="18" charset="0"/>
                          </a:rPr>
                          <m:t>𝑛</m:t>
                        </m:r>
                      </m:e>
                      <m:sup>
                        <m:r>
                          <a:rPr lang="en-US" b="0" i="1" smtClean="0">
                            <a:solidFill>
                              <a:schemeClr val="tx1"/>
                            </a:solidFill>
                            <a:latin typeface="Cambria Math" panose="02040503050406030204" pitchFamily="18" charset="0"/>
                            <a:ea typeface="Cambria Math" panose="02040503050406030204" pitchFamily="18" charset="0"/>
                          </a:rPr>
                          <m:t>2</m:t>
                        </m:r>
                      </m:sup>
                    </m:sSup>
                    <m:r>
                      <a:rPr lang="en-US" b="0" i="1" smtClean="0">
                        <a:solidFill>
                          <a:schemeClr val="tx1"/>
                        </a:solidFill>
                        <a:latin typeface="Cambria Math" panose="02040503050406030204" pitchFamily="18" charset="0"/>
                        <a:ea typeface="Cambria Math" panose="02040503050406030204" pitchFamily="18" charset="0"/>
                      </a:rPr>
                      <m:t>)</m:t>
                    </m:r>
                  </m:oMath>
                </a14:m>
                <a:r>
                  <a:rPr lang="en-US" dirty="0">
                    <a:solidFill>
                      <a:schemeClr val="accent1"/>
                    </a:solidFill>
                  </a:rPr>
                  <a:t> per iteration.</a:t>
                </a:r>
              </a:p>
              <a:p>
                <a:pPr marL="0" indent="0">
                  <a:buNone/>
                </a:pPr>
                <a:endParaRPr lang="en-US" dirty="0">
                  <a:solidFill>
                    <a:schemeClr val="accent1"/>
                  </a:solidFill>
                </a:endParaRPr>
              </a:p>
            </p:txBody>
          </p:sp>
        </mc:Choice>
        <mc:Fallback xmlns="">
          <p:sp>
            <p:nvSpPr>
              <p:cNvPr id="3" name="Content Placeholder 2">
                <a:extLst>
                  <a:ext uri="{FF2B5EF4-FFF2-40B4-BE49-F238E27FC236}">
                    <a16:creationId xmlns:a16="http://schemas.microsoft.com/office/drawing/2014/main" id="{5153C2C5-F764-4114-9FD1-556FAFA0491D}"/>
                  </a:ext>
                </a:extLst>
              </p:cNvPr>
              <p:cNvSpPr>
                <a:spLocks noGrp="1" noRot="1" noChangeAspect="1" noMove="1" noResize="1" noEditPoints="1" noAdjustHandles="1" noChangeArrowheads="1" noChangeShapeType="1" noTextEdit="1"/>
              </p:cNvSpPr>
              <p:nvPr>
                <p:ph idx="1"/>
              </p:nvPr>
            </p:nvSpPr>
            <p:spPr>
              <a:blipFill>
                <a:blip r:embed="rId2"/>
                <a:stretch>
                  <a:fillRect l="-1043" t="-3501" r="-1333" b="-560"/>
                </a:stretch>
              </a:blipFill>
            </p:spPr>
            <p:txBody>
              <a:bodyPr/>
              <a:lstStyle/>
              <a:p>
                <a:r>
                  <a:rPr lang="en-US">
                    <a:noFill/>
                  </a:rPr>
                  <a:t> </a:t>
                </a:r>
              </a:p>
            </p:txBody>
          </p:sp>
        </mc:Fallback>
      </mc:AlternateContent>
    </p:spTree>
    <p:extLst>
      <p:ext uri="{BB962C8B-B14F-4D97-AF65-F5344CB8AC3E}">
        <p14:creationId xmlns:p14="http://schemas.microsoft.com/office/powerpoint/2010/main" val="237753764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1E0962-24D4-4639-9151-DB964378AAEE}"/>
              </a:ext>
            </a:extLst>
          </p:cNvPr>
          <p:cNvSpPr>
            <a:spLocks noGrp="1"/>
          </p:cNvSpPr>
          <p:nvPr>
            <p:ph type="title"/>
          </p:nvPr>
        </p:nvSpPr>
        <p:spPr/>
        <p:txBody>
          <a:bodyPr/>
          <a:lstStyle/>
          <a:p>
            <a:r>
              <a:rPr lang="en-US" dirty="0">
                <a:solidFill>
                  <a:schemeClr val="accent1"/>
                </a:solidFill>
              </a:rPr>
              <a:t>Performance Analysis: Isoefficiency</a:t>
            </a:r>
            <a:endParaRPr lang="en-US" dirty="0"/>
          </a:p>
        </p:txBody>
      </p:sp>
      <p:pic>
        <p:nvPicPr>
          <p:cNvPr id="5" name="Content Placeholder 4">
            <a:extLst>
              <a:ext uri="{FF2B5EF4-FFF2-40B4-BE49-F238E27FC236}">
                <a16:creationId xmlns:a16="http://schemas.microsoft.com/office/drawing/2014/main" id="{DCE7DE09-2A9E-47C8-9C24-3CEE54F891D7}"/>
              </a:ext>
            </a:extLst>
          </p:cNvPr>
          <p:cNvPicPr>
            <a:picLocks noGrp="1" noChangeAspect="1"/>
          </p:cNvPicPr>
          <p:nvPr>
            <p:ph idx="1"/>
          </p:nvPr>
        </p:nvPicPr>
        <p:blipFill>
          <a:blip r:embed="rId2"/>
          <a:stretch>
            <a:fillRect/>
          </a:stretch>
        </p:blipFill>
        <p:spPr>
          <a:xfrm>
            <a:off x="2314575" y="2067719"/>
            <a:ext cx="7562850" cy="3867150"/>
          </a:xfrm>
        </p:spPr>
      </p:pic>
    </p:spTree>
    <p:extLst>
      <p:ext uri="{BB962C8B-B14F-4D97-AF65-F5344CB8AC3E}">
        <p14:creationId xmlns:p14="http://schemas.microsoft.com/office/powerpoint/2010/main" val="260849028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7D9F34-F8E5-40BE-98D2-301976AA1422}"/>
              </a:ext>
            </a:extLst>
          </p:cNvPr>
          <p:cNvSpPr>
            <a:spLocks noGrp="1"/>
          </p:cNvSpPr>
          <p:nvPr>
            <p:ph type="title"/>
          </p:nvPr>
        </p:nvSpPr>
        <p:spPr/>
        <p:txBody>
          <a:bodyPr/>
          <a:lstStyle/>
          <a:p>
            <a:r>
              <a:rPr lang="en-US" dirty="0">
                <a:solidFill>
                  <a:schemeClr val="accent1"/>
                </a:solidFill>
              </a:rPr>
              <a:t>Performance Analysis: Isoefficiency</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4EE2C6A-1443-4485-8D7C-074FBDF5F01B}"/>
                  </a:ext>
                </a:extLst>
              </p:cNvPr>
              <p:cNvSpPr>
                <a:spLocks noGrp="1"/>
              </p:cNvSpPr>
              <p:nvPr>
                <p:ph idx="1"/>
              </p:nvPr>
            </p:nvSpPr>
            <p:spPr/>
            <p:txBody>
              <a:bodyPr>
                <a:normAutofit fontScale="92500" lnSpcReduction="20000"/>
              </a:bodyPr>
              <a:lstStyle/>
              <a:p>
                <a:pPr marL="0" indent="0">
                  <a:buNone/>
                </a:pPr>
                <a:r>
                  <a:rPr lang="en-US" b="1" i="1" u="sng" dirty="0">
                    <a:solidFill>
                      <a:srgbClr val="FF0000"/>
                    </a:solidFill>
                  </a:rPr>
                  <a:t>Example 5 (continued)</a:t>
                </a:r>
              </a:p>
              <a:p>
                <a:pPr marL="0" indent="0">
                  <a:buNone/>
                </a:pPr>
                <a:r>
                  <a:rPr lang="en-US" dirty="0">
                    <a:solidFill>
                      <a:schemeClr val="accent1"/>
                    </a:solidFill>
                  </a:rPr>
                  <a:t>The isoefficiency relation for this parallel system is </a:t>
                </a:r>
              </a:p>
              <a:p>
                <a:pPr marL="0" indent="0">
                  <a:buNone/>
                </a:pPr>
                <a:r>
                  <a:rPr lang="en-US" dirty="0">
                    <a:solidFill>
                      <a:schemeClr val="accent1"/>
                    </a:solidFill>
                  </a:rPr>
                  <a:t>				</a:t>
                </a:r>
                <a14:m>
                  <m:oMath xmlns:m="http://schemas.openxmlformats.org/officeDocument/2006/math">
                    <m:sSup>
                      <m:sSupPr>
                        <m:ctrlPr>
                          <a:rPr lang="en-US" b="0" i="1" smtClean="0">
                            <a:solidFill>
                              <a:schemeClr val="tx1"/>
                            </a:solidFill>
                            <a:latin typeface="Cambria Math" panose="02040503050406030204" pitchFamily="18" charset="0"/>
                          </a:rPr>
                        </m:ctrlPr>
                      </m:sSupPr>
                      <m:e>
                        <m:r>
                          <a:rPr lang="en-US" b="0" i="1" smtClean="0">
                            <a:solidFill>
                              <a:schemeClr val="tx1"/>
                            </a:solidFill>
                            <a:latin typeface="Cambria Math" panose="02040503050406030204" pitchFamily="18" charset="0"/>
                          </a:rPr>
                          <m:t>𝑛</m:t>
                        </m:r>
                      </m:e>
                      <m:sup>
                        <m:r>
                          <a:rPr lang="en-US" b="0" i="1" smtClean="0">
                            <a:solidFill>
                              <a:schemeClr val="tx1"/>
                            </a:solidFill>
                            <a:latin typeface="Cambria Math" panose="02040503050406030204" pitchFamily="18" charset="0"/>
                          </a:rPr>
                          <m:t>2</m:t>
                        </m:r>
                      </m:sup>
                    </m:sSup>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𝐶</m:t>
                    </m:r>
                    <m:r>
                      <a:rPr lang="en-US" b="0" i="1" smtClean="0">
                        <a:solidFill>
                          <a:schemeClr val="tx1"/>
                        </a:solidFill>
                        <a:latin typeface="Cambria Math" panose="02040503050406030204" pitchFamily="18" charset="0"/>
                        <a:ea typeface="Cambria Math" panose="02040503050406030204" pitchFamily="18" charset="0"/>
                      </a:rPr>
                      <m:t>∙</m:t>
                    </m:r>
                    <m:r>
                      <a:rPr lang="en-US" b="0" i="1" smtClean="0">
                        <a:solidFill>
                          <a:schemeClr val="tx1"/>
                        </a:solidFill>
                        <a:latin typeface="Cambria Math" panose="02040503050406030204" pitchFamily="18" charset="0"/>
                      </a:rPr>
                      <m:t>𝑝</m:t>
                    </m:r>
                    <m:r>
                      <a:rPr lang="en-US" b="0" i="1" smtClean="0">
                        <a:solidFill>
                          <a:schemeClr val="tx1"/>
                        </a:solidFill>
                        <a:latin typeface="Cambria Math" panose="02040503050406030204" pitchFamily="18" charset="0"/>
                        <a:ea typeface="Cambria Math" panose="02040503050406030204" pitchFamily="18" charset="0"/>
                      </a:rPr>
                      <m:t>∙ </m:t>
                    </m:r>
                    <m:f>
                      <m:fPr>
                        <m:ctrlPr>
                          <a:rPr lang="en-US" b="0" i="1" smtClean="0">
                            <a:solidFill>
                              <a:schemeClr val="tx1"/>
                            </a:solidFill>
                            <a:latin typeface="Cambria Math" panose="02040503050406030204" pitchFamily="18" charset="0"/>
                            <a:ea typeface="Cambria Math" panose="02040503050406030204" pitchFamily="18" charset="0"/>
                          </a:rPr>
                        </m:ctrlPr>
                      </m:fPr>
                      <m:num>
                        <m:r>
                          <a:rPr lang="en-US" b="0" i="1" smtClean="0">
                            <a:solidFill>
                              <a:schemeClr val="tx1"/>
                            </a:solidFill>
                            <a:latin typeface="Cambria Math" panose="02040503050406030204" pitchFamily="18" charset="0"/>
                            <a:ea typeface="Cambria Math" panose="02040503050406030204" pitchFamily="18" charset="0"/>
                          </a:rPr>
                          <m:t>𝑛</m:t>
                        </m:r>
                      </m:num>
                      <m:den>
                        <m:rad>
                          <m:radPr>
                            <m:degHide m:val="on"/>
                            <m:ctrlPr>
                              <a:rPr lang="en-US" b="0" i="1" smtClean="0">
                                <a:solidFill>
                                  <a:schemeClr val="tx1"/>
                                </a:solidFill>
                                <a:latin typeface="Cambria Math" panose="02040503050406030204" pitchFamily="18" charset="0"/>
                                <a:ea typeface="Cambria Math" panose="02040503050406030204" pitchFamily="18" charset="0"/>
                              </a:rPr>
                            </m:ctrlPr>
                          </m:radPr>
                          <m:deg/>
                          <m:e>
                            <m:r>
                              <a:rPr lang="en-US" b="0" i="1" smtClean="0">
                                <a:solidFill>
                                  <a:schemeClr val="tx1"/>
                                </a:solidFill>
                                <a:latin typeface="Cambria Math" panose="02040503050406030204" pitchFamily="18" charset="0"/>
                                <a:ea typeface="Cambria Math" panose="02040503050406030204" pitchFamily="18" charset="0"/>
                              </a:rPr>
                              <m:t>𝑝</m:t>
                            </m:r>
                          </m:e>
                        </m:rad>
                      </m:den>
                    </m:f>
                  </m:oMath>
                </a14:m>
                <a:endParaRPr lang="en-US" dirty="0">
                  <a:solidFill>
                    <a:schemeClr val="tx1"/>
                  </a:solidFill>
                </a:endParaRPr>
              </a:p>
              <a:p>
                <a:pPr marL="0" indent="0">
                  <a:buNone/>
                </a:pPr>
                <a:r>
                  <a:rPr lang="en-US" dirty="0">
                    <a:solidFill>
                      <a:schemeClr val="accent1"/>
                    </a:solidFill>
                  </a:rPr>
                  <a:t>Thus, 				</a:t>
                </a:r>
                <a:r>
                  <a:rPr lang="en-US" b="0" dirty="0">
                    <a:solidFill>
                      <a:schemeClr val="tx1"/>
                    </a:solidFill>
                  </a:rPr>
                  <a:t> </a:t>
                </a:r>
                <a14:m>
                  <m:oMath xmlns:m="http://schemas.openxmlformats.org/officeDocument/2006/math">
                    <m:r>
                      <a:rPr lang="en-US" b="0" i="1" smtClean="0">
                        <a:solidFill>
                          <a:schemeClr val="tx1"/>
                        </a:solidFill>
                        <a:latin typeface="Cambria Math" panose="02040503050406030204" pitchFamily="18" charset="0"/>
                      </a:rPr>
                      <m:t>𝑛</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𝐶</m:t>
                    </m:r>
                    <m:r>
                      <a:rPr lang="en-US" b="0" i="1" smtClean="0">
                        <a:solidFill>
                          <a:schemeClr val="tx1"/>
                        </a:solidFill>
                        <a:latin typeface="Cambria Math" panose="02040503050406030204" pitchFamily="18" charset="0"/>
                        <a:ea typeface="Cambria Math" panose="02040503050406030204" pitchFamily="18" charset="0"/>
                      </a:rPr>
                      <m:t>∙ </m:t>
                    </m:r>
                    <m:rad>
                      <m:radPr>
                        <m:degHide m:val="on"/>
                        <m:ctrlPr>
                          <a:rPr lang="en-US" b="0" i="1" smtClean="0">
                            <a:solidFill>
                              <a:schemeClr val="tx1"/>
                            </a:solidFill>
                            <a:latin typeface="Cambria Math" panose="02040503050406030204" pitchFamily="18" charset="0"/>
                            <a:ea typeface="Cambria Math" panose="02040503050406030204" pitchFamily="18" charset="0"/>
                          </a:rPr>
                        </m:ctrlPr>
                      </m:radPr>
                      <m:deg/>
                      <m:e>
                        <m:r>
                          <a:rPr lang="en-US" b="0" i="1" smtClean="0">
                            <a:solidFill>
                              <a:schemeClr val="tx1"/>
                            </a:solidFill>
                            <a:latin typeface="Cambria Math" panose="02040503050406030204" pitchFamily="18" charset="0"/>
                            <a:ea typeface="Cambria Math" panose="02040503050406030204" pitchFamily="18" charset="0"/>
                          </a:rPr>
                          <m:t>𝑝</m:t>
                        </m:r>
                      </m:e>
                    </m:rad>
                  </m:oMath>
                </a14:m>
                <a:endParaRPr lang="en-US" dirty="0">
                  <a:solidFill>
                    <a:schemeClr val="accent1"/>
                  </a:solidFill>
                </a:endParaRPr>
              </a:p>
              <a:p>
                <a:pPr marL="0" indent="0">
                  <a:buNone/>
                </a:pPr>
                <a:endParaRPr lang="en-US" dirty="0">
                  <a:solidFill>
                    <a:schemeClr val="accent1"/>
                  </a:solidFill>
                </a:endParaRPr>
              </a:p>
              <a:p>
                <a:pPr marL="0" indent="0">
                  <a:buNone/>
                </a:pPr>
                <a:r>
                  <a:rPr lang="en-US" dirty="0">
                    <a:solidFill>
                      <a:schemeClr val="accent1"/>
                    </a:solidFill>
                  </a:rPr>
                  <a:t>A problem instance has size </a:t>
                </a:r>
                <a14:m>
                  <m:oMath xmlns:m="http://schemas.openxmlformats.org/officeDocument/2006/math">
                    <m:r>
                      <a:rPr lang="en-US" b="0" i="1" smtClean="0">
                        <a:solidFill>
                          <a:schemeClr val="tx1"/>
                        </a:solidFill>
                        <a:latin typeface="Cambria Math" panose="02040503050406030204" pitchFamily="18" charset="0"/>
                      </a:rPr>
                      <m:t>𝑛</m:t>
                    </m:r>
                  </m:oMath>
                </a14:m>
                <a:r>
                  <a:rPr lang="en-US" dirty="0">
                    <a:solidFill>
                      <a:schemeClr val="accent1"/>
                    </a:solidFill>
                  </a:rPr>
                  <a:t> so the grid contains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𝑛</m:t>
                        </m:r>
                      </m:e>
                      <m:sup>
                        <m:r>
                          <a:rPr lang="en-US" i="1">
                            <a:latin typeface="Cambria Math" panose="02040503050406030204" pitchFamily="18" charset="0"/>
                          </a:rPr>
                          <m:t>2</m:t>
                        </m:r>
                      </m:sup>
                    </m:sSup>
                  </m:oMath>
                </a14:m>
                <a:r>
                  <a:rPr lang="en-US" dirty="0">
                    <a:solidFill>
                      <a:schemeClr val="accent1"/>
                    </a:solidFill>
                  </a:rPr>
                  <a:t> elements.</a:t>
                </a:r>
              </a:p>
              <a:p>
                <a:pPr marL="0" indent="0">
                  <a:buNone/>
                </a:pPr>
                <a:r>
                  <a:rPr lang="en-US" dirty="0">
                    <a:solidFill>
                      <a:schemeClr val="accent1"/>
                    </a:solidFill>
                  </a:rPr>
                  <a:t>Therefore, </a:t>
                </a:r>
                <a14:m>
                  <m:oMath xmlns:m="http://schemas.openxmlformats.org/officeDocument/2006/math">
                    <m:r>
                      <a:rPr lang="en-US" b="0" i="1" smtClean="0">
                        <a:latin typeface="Cambria Math" panose="02040503050406030204" pitchFamily="18" charset="0"/>
                      </a:rPr>
                      <m:t>𝑀</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e>
                    </m:d>
                    <m:r>
                      <a:rPr lang="en-US" b="0" i="1" smtClean="0">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𝑛</m:t>
                        </m:r>
                      </m:e>
                      <m:sup>
                        <m:r>
                          <a:rPr lang="en-US" i="1">
                            <a:latin typeface="Cambria Math" panose="02040503050406030204" pitchFamily="18" charset="0"/>
                          </a:rPr>
                          <m:t>2</m:t>
                        </m:r>
                      </m:sup>
                    </m:sSup>
                  </m:oMath>
                </a14:m>
                <a:r>
                  <a:rPr lang="en-US" dirty="0">
                    <a:solidFill>
                      <a:schemeClr val="accent1"/>
                    </a:solidFill>
                  </a:rPr>
                  <a:t>.</a:t>
                </a:r>
              </a:p>
              <a:p>
                <a:pPr marL="0" indent="0">
                  <a:buNone/>
                </a:pPr>
                <a:r>
                  <a:rPr lang="en-US" dirty="0">
                    <a:solidFill>
                      <a:schemeClr val="accent1"/>
                    </a:solidFill>
                  </a:rPr>
                  <a:t>				</a:t>
                </a:r>
                <a:r>
                  <a:rPr lang="en-US" b="0" dirty="0"/>
                  <a:t>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𝑀</m:t>
                        </m:r>
                        <m:d>
                          <m:dPr>
                            <m:ctrlPr>
                              <a:rPr lang="en-US" b="0" i="1" smtClean="0">
                                <a:latin typeface="Cambria Math" panose="02040503050406030204" pitchFamily="18" charset="0"/>
                              </a:rPr>
                            </m:ctrlPr>
                          </m:dPr>
                          <m:e>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𝑝</m:t>
                                </m:r>
                              </m:e>
                            </m:d>
                          </m:e>
                        </m:d>
                      </m:num>
                      <m:den>
                        <m:r>
                          <a:rPr lang="en-US" b="0" i="1" smtClean="0">
                            <a:latin typeface="Cambria Math" panose="02040503050406030204" pitchFamily="18" charset="0"/>
                          </a:rPr>
                          <m:t>𝑝</m:t>
                        </m:r>
                      </m:den>
                    </m:f>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𝑀</m:t>
                        </m:r>
                        <m:r>
                          <a:rPr lang="en-US" b="0" i="1" smtClean="0">
                            <a:latin typeface="Cambria Math" panose="02040503050406030204" pitchFamily="18" charset="0"/>
                          </a:rPr>
                          <m:t>(</m:t>
                        </m:r>
                        <m:r>
                          <a:rPr lang="en-US" b="0" i="1" smtClean="0">
                            <a:latin typeface="Cambria Math" panose="02040503050406030204" pitchFamily="18" charset="0"/>
                          </a:rPr>
                          <m:t>𝐶</m:t>
                        </m:r>
                        <m:r>
                          <a:rPr lang="en-US" b="0" i="1" smtClean="0">
                            <a:latin typeface="Cambria Math" panose="02040503050406030204" pitchFamily="18" charset="0"/>
                            <a:ea typeface="Cambria Math" panose="02040503050406030204" pitchFamily="18" charset="0"/>
                          </a:rPr>
                          <m:t>∙</m:t>
                        </m:r>
                        <m:rad>
                          <m:radPr>
                            <m:degHide m:val="on"/>
                            <m:ctrlPr>
                              <a:rPr lang="en-US" b="0" i="1" smtClean="0">
                                <a:latin typeface="Cambria Math" panose="02040503050406030204" pitchFamily="18" charset="0"/>
                                <a:ea typeface="Cambria Math" panose="02040503050406030204" pitchFamily="18" charset="0"/>
                              </a:rPr>
                            </m:ctrlPr>
                          </m:radPr>
                          <m:deg/>
                          <m:e>
                            <m:r>
                              <a:rPr lang="en-US" b="0" i="1" smtClean="0">
                                <a:latin typeface="Cambria Math" panose="02040503050406030204" pitchFamily="18" charset="0"/>
                                <a:ea typeface="Cambria Math" panose="02040503050406030204" pitchFamily="18" charset="0"/>
                              </a:rPr>
                              <m:t>𝑝</m:t>
                            </m:r>
                          </m:e>
                        </m:rad>
                        <m:r>
                          <a:rPr lang="en-US" b="0" i="1" smtClean="0">
                            <a:latin typeface="Cambria Math" panose="02040503050406030204" pitchFamily="18" charset="0"/>
                            <a:ea typeface="Cambria Math" panose="02040503050406030204" pitchFamily="18" charset="0"/>
                          </a:rPr>
                          <m:t>)</m:t>
                        </m:r>
                      </m:num>
                      <m:den>
                        <m:r>
                          <a:rPr lang="en-US" b="0" i="1" smtClean="0">
                            <a:latin typeface="Cambria Math" panose="02040503050406030204" pitchFamily="18" charset="0"/>
                          </a:rPr>
                          <m:t>𝑝</m:t>
                        </m:r>
                      </m:den>
                    </m:f>
                    <m:r>
                      <a:rPr lang="en-US" b="0" i="1" smtClean="0">
                        <a:latin typeface="Cambria Math" panose="02040503050406030204" pitchFamily="18" charset="0"/>
                      </a:rPr>
                      <m:t>= </m:t>
                    </m:r>
                    <m:f>
                      <m:fPr>
                        <m:ctrlPr>
                          <a:rPr lang="en-US" b="0" i="1" smtClean="0">
                            <a:latin typeface="Cambria Math" panose="02040503050406030204" pitchFamily="18" charset="0"/>
                          </a:rPr>
                        </m:ctrlPr>
                      </m:fPr>
                      <m:num>
                        <m:sSup>
                          <m:sSupPr>
                            <m:ctrlPr>
                              <a:rPr lang="en-US" b="0" i="1" smtClean="0">
                                <a:latin typeface="Cambria Math" panose="02040503050406030204" pitchFamily="18" charset="0"/>
                              </a:rPr>
                            </m:ctrlPr>
                          </m:sSupPr>
                          <m:e>
                            <m:r>
                              <a:rPr lang="en-US" b="0" i="1" smtClean="0">
                                <a:latin typeface="Cambria Math" panose="02040503050406030204" pitchFamily="18" charset="0"/>
                              </a:rPr>
                              <m:t>𝐶</m:t>
                            </m:r>
                          </m:e>
                          <m:sup>
                            <m:r>
                              <a:rPr lang="en-US" b="0" i="1" smtClean="0">
                                <a:latin typeface="Cambria Math" panose="02040503050406030204" pitchFamily="18" charset="0"/>
                              </a:rPr>
                              <m:t>2</m:t>
                            </m:r>
                          </m:sup>
                        </m:sSup>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𝑝</m:t>
                        </m:r>
                      </m:num>
                      <m:den>
                        <m:r>
                          <a:rPr lang="en-US" b="0" i="1" smtClean="0">
                            <a:latin typeface="Cambria Math" panose="02040503050406030204" pitchFamily="18" charset="0"/>
                          </a:rPr>
                          <m:t>𝑝</m:t>
                        </m:r>
                      </m:den>
                    </m:f>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𝐶</m:t>
                        </m:r>
                      </m:e>
                      <m:sup>
                        <m:r>
                          <a:rPr lang="en-US" b="0" i="1" smtClean="0">
                            <a:latin typeface="Cambria Math" panose="02040503050406030204" pitchFamily="18" charset="0"/>
                          </a:rPr>
                          <m:t>2</m:t>
                        </m:r>
                      </m:sup>
                    </m:sSup>
                  </m:oMath>
                </a14:m>
                <a:endParaRPr lang="en-US" dirty="0">
                  <a:solidFill>
                    <a:schemeClr val="accent1"/>
                  </a:solidFill>
                </a:endParaRPr>
              </a:p>
              <a:p>
                <a:pPr marL="0" indent="0">
                  <a:buNone/>
                </a:pPr>
                <a:r>
                  <a:rPr lang="en-US" dirty="0">
                    <a:solidFill>
                      <a:schemeClr val="accent1"/>
                    </a:solidFill>
                  </a:rPr>
                  <a:t>The scalability function is </a:t>
                </a:r>
                <a14:m>
                  <m:oMath xmlns:m="http://schemas.openxmlformats.org/officeDocument/2006/math">
                    <m:r>
                      <m:rPr>
                        <m:sty m:val="p"/>
                      </m:rPr>
                      <a:rPr lang="el-GR" i="1" smtClean="0">
                        <a:solidFill>
                          <a:schemeClr val="tx1"/>
                        </a:solidFill>
                        <a:latin typeface="Cambria Math" panose="02040503050406030204" pitchFamily="18" charset="0"/>
                        <a:ea typeface="Cambria Math" panose="02040503050406030204" pitchFamily="18" charset="0"/>
                      </a:rPr>
                      <m:t>Θ</m:t>
                    </m:r>
                    <m:r>
                      <a:rPr lang="en-US" b="0" i="1" smtClean="0">
                        <a:solidFill>
                          <a:schemeClr val="tx1"/>
                        </a:solidFill>
                        <a:latin typeface="Cambria Math" panose="02040503050406030204" pitchFamily="18" charset="0"/>
                        <a:ea typeface="Cambria Math" panose="02040503050406030204" pitchFamily="18" charset="0"/>
                      </a:rPr>
                      <m:t>(1)</m:t>
                    </m:r>
                  </m:oMath>
                </a14:m>
                <a:r>
                  <a:rPr lang="en-US" dirty="0">
                    <a:solidFill>
                      <a:schemeClr val="accent1"/>
                    </a:solidFill>
                  </a:rPr>
                  <a:t>, meaning that the parallel system is </a:t>
                </a:r>
                <a:r>
                  <a:rPr lang="en-US" b="1" i="1" dirty="0">
                    <a:solidFill>
                      <a:srgbClr val="FF0000"/>
                    </a:solidFill>
                  </a:rPr>
                  <a:t>perfectly scalable</a:t>
                </a:r>
                <a:r>
                  <a:rPr lang="en-US" dirty="0">
                    <a:solidFill>
                      <a:schemeClr val="accent1"/>
                    </a:solidFill>
                  </a:rPr>
                  <a:t>.</a:t>
                </a:r>
              </a:p>
              <a:p>
                <a:pPr marL="0" indent="0">
                  <a:buNone/>
                </a:pPr>
                <a:endParaRPr lang="en-US" dirty="0"/>
              </a:p>
            </p:txBody>
          </p:sp>
        </mc:Choice>
        <mc:Fallback xmlns="">
          <p:sp>
            <p:nvSpPr>
              <p:cNvPr id="3" name="Content Placeholder 2">
                <a:extLst>
                  <a:ext uri="{FF2B5EF4-FFF2-40B4-BE49-F238E27FC236}">
                    <a16:creationId xmlns:a16="http://schemas.microsoft.com/office/drawing/2014/main" id="{24EE2C6A-1443-4485-8D7C-074FBDF5F01B}"/>
                  </a:ext>
                </a:extLst>
              </p:cNvPr>
              <p:cNvSpPr>
                <a:spLocks noGrp="1" noRot="1" noChangeAspect="1" noMove="1" noResize="1" noEditPoints="1" noAdjustHandles="1" noChangeArrowheads="1" noChangeShapeType="1" noTextEdit="1"/>
              </p:cNvSpPr>
              <p:nvPr>
                <p:ph idx="1"/>
              </p:nvPr>
            </p:nvSpPr>
            <p:spPr>
              <a:blipFill>
                <a:blip r:embed="rId2"/>
                <a:stretch>
                  <a:fillRect l="-1043" t="-3501" r="-522" b="-1120"/>
                </a:stretch>
              </a:blipFill>
            </p:spPr>
            <p:txBody>
              <a:bodyPr/>
              <a:lstStyle/>
              <a:p>
                <a:r>
                  <a:rPr lang="en-US">
                    <a:noFill/>
                  </a:rPr>
                  <a:t> </a:t>
                </a:r>
              </a:p>
            </p:txBody>
          </p:sp>
        </mc:Fallback>
      </mc:AlternateContent>
    </p:spTree>
    <p:extLst>
      <p:ext uri="{BB962C8B-B14F-4D97-AF65-F5344CB8AC3E}">
        <p14:creationId xmlns:p14="http://schemas.microsoft.com/office/powerpoint/2010/main" val="394651119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48B699-32DF-419A-8861-98B893A560DE}"/>
              </a:ext>
            </a:extLst>
          </p:cNvPr>
          <p:cNvSpPr>
            <a:spLocks noGrp="1"/>
          </p:cNvSpPr>
          <p:nvPr>
            <p:ph type="title"/>
          </p:nvPr>
        </p:nvSpPr>
        <p:spPr/>
        <p:txBody>
          <a:bodyPr/>
          <a:lstStyle/>
          <a:p>
            <a:r>
              <a:rPr lang="en-US" dirty="0">
                <a:solidFill>
                  <a:schemeClr val="accent1"/>
                </a:solidFill>
              </a:rPr>
              <a:t>Reference</a:t>
            </a:r>
          </a:p>
        </p:txBody>
      </p:sp>
      <p:sp>
        <p:nvSpPr>
          <p:cNvPr id="3" name="Content Placeholder 2">
            <a:extLst>
              <a:ext uri="{FF2B5EF4-FFF2-40B4-BE49-F238E27FC236}">
                <a16:creationId xmlns:a16="http://schemas.microsoft.com/office/drawing/2014/main" id="{F589EF4A-A8F3-4B80-AB3B-D5AFD97B0E07}"/>
              </a:ext>
            </a:extLst>
          </p:cNvPr>
          <p:cNvSpPr>
            <a:spLocks noGrp="1"/>
          </p:cNvSpPr>
          <p:nvPr>
            <p:ph idx="1"/>
          </p:nvPr>
        </p:nvSpPr>
        <p:spPr/>
        <p:txBody>
          <a:bodyPr/>
          <a:lstStyle/>
          <a:p>
            <a:pPr marL="0" indent="0">
              <a:buNone/>
            </a:pPr>
            <a:r>
              <a:rPr lang="en-US" b="0" dirty="0">
                <a:solidFill>
                  <a:schemeClr val="accent1"/>
                </a:solidFill>
                <a:effectLst/>
              </a:rPr>
              <a:t>Michael J. Quinn. 2003. Parallel Programming in C with MPI and OpenMP. McGraw-Hill Education Group.</a:t>
            </a:r>
          </a:p>
          <a:p>
            <a:pPr marL="0" indent="0">
              <a:buNone/>
            </a:pPr>
            <a:endParaRPr lang="en-US" dirty="0">
              <a:solidFill>
                <a:schemeClr val="accent1"/>
              </a:solidFill>
            </a:endParaRPr>
          </a:p>
          <a:p>
            <a:pPr marL="0" indent="0">
              <a:buNone/>
            </a:pPr>
            <a:endParaRPr lang="en-US" dirty="0">
              <a:solidFill>
                <a:schemeClr val="accent1"/>
              </a:solidFill>
            </a:endParaRPr>
          </a:p>
        </p:txBody>
      </p:sp>
    </p:spTree>
    <p:extLst>
      <p:ext uri="{BB962C8B-B14F-4D97-AF65-F5344CB8AC3E}">
        <p14:creationId xmlns:p14="http://schemas.microsoft.com/office/powerpoint/2010/main" val="30321152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FE659F-5BBF-46E3-AD25-6ED50FB5A323}"/>
              </a:ext>
            </a:extLst>
          </p:cNvPr>
          <p:cNvSpPr>
            <a:spLocks noGrp="1"/>
          </p:cNvSpPr>
          <p:nvPr>
            <p:ph type="title"/>
          </p:nvPr>
        </p:nvSpPr>
        <p:spPr/>
        <p:txBody>
          <a:bodyPr/>
          <a:lstStyle/>
          <a:p>
            <a:r>
              <a:rPr lang="en-US" dirty="0">
                <a:solidFill>
                  <a:schemeClr val="accent1"/>
                </a:solidFill>
              </a:rPr>
              <a:t>Performance Analysis: Parallel Execution Time</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138AF8C-959A-4A4A-B4DA-6407CE700F78}"/>
                  </a:ext>
                </a:extLst>
              </p:cNvPr>
              <p:cNvSpPr>
                <a:spLocks noGrp="1"/>
              </p:cNvSpPr>
              <p:nvPr>
                <p:ph idx="1"/>
              </p:nvPr>
            </p:nvSpPr>
            <p:spPr/>
            <p:txBody>
              <a:bodyPr/>
              <a:lstStyle/>
              <a:p>
                <a:pPr marL="0" indent="0">
                  <a:buNone/>
                </a:pPr>
                <a:r>
                  <a:rPr lang="en-US" dirty="0">
                    <a:solidFill>
                      <a:schemeClr val="accent1"/>
                    </a:solidFill>
                  </a:rPr>
                  <a:t>A </a:t>
                </a:r>
                <a:r>
                  <a:rPr lang="en-US" b="1" i="1" dirty="0">
                    <a:solidFill>
                      <a:srgbClr val="FF0000"/>
                    </a:solidFill>
                  </a:rPr>
                  <a:t>sequential program </a:t>
                </a:r>
                <a14:m>
                  <m:oMath xmlns:m="http://schemas.openxmlformats.org/officeDocument/2006/math">
                    <m:sSub>
                      <m:sSubPr>
                        <m:ctrlPr>
                          <a:rPr lang="en-US"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𝑃</m:t>
                        </m:r>
                      </m:e>
                      <m:sub>
                        <m:r>
                          <a:rPr lang="en-US" b="0" i="1" smtClean="0">
                            <a:solidFill>
                              <a:schemeClr val="tx1"/>
                            </a:solidFill>
                            <a:latin typeface="Cambria Math" panose="02040503050406030204" pitchFamily="18" charset="0"/>
                          </a:rPr>
                          <m:t>𝑠𝑒𝑞</m:t>
                        </m:r>
                      </m:sub>
                    </m:sSub>
                  </m:oMath>
                </a14:m>
                <a:r>
                  <a:rPr lang="en-US" dirty="0">
                    <a:solidFill>
                      <a:schemeClr val="accent1"/>
                    </a:solidFill>
                  </a:rPr>
                  <a:t>, executing on a </a:t>
                </a:r>
                <a:r>
                  <a:rPr lang="en-US" b="1" i="1" dirty="0">
                    <a:solidFill>
                      <a:srgbClr val="FF0000"/>
                    </a:solidFill>
                  </a:rPr>
                  <a:t>single processor</a:t>
                </a:r>
                <a:r>
                  <a:rPr lang="en-US" dirty="0">
                    <a:solidFill>
                      <a:schemeClr val="accent1"/>
                    </a:solidFill>
                  </a:rPr>
                  <a:t>, requires </a:t>
                </a:r>
                <a14:m>
                  <m:oMath xmlns:m="http://schemas.openxmlformats.org/officeDocument/2006/math">
                    <m:r>
                      <a:rPr lang="en-US" i="1" smtClean="0">
                        <a:latin typeface="Cambria Math" panose="02040503050406030204" pitchFamily="18" charset="0"/>
                        <a:ea typeface="Cambria Math" panose="02040503050406030204" pitchFamily="18" charset="0"/>
                      </a:rPr>
                      <m:t>𝜎</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𝑛</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𝑝</m:t>
                    </m:r>
                    <m:r>
                      <a:rPr lang="en-US" b="0" i="1" smtClean="0">
                        <a:latin typeface="Cambria Math" panose="02040503050406030204" pitchFamily="18" charset="0"/>
                        <a:ea typeface="Cambria Math" panose="02040503050406030204" pitchFamily="18" charset="0"/>
                      </a:rPr>
                      <m:t>)</m:t>
                    </m:r>
                  </m:oMath>
                </a14:m>
                <a:r>
                  <a:rPr lang="en-US" dirty="0"/>
                  <a:t> +</a:t>
                </a:r>
                <a:r>
                  <a:rPr lang="en-US" dirty="0">
                    <a:ea typeface="Cambria Math" panose="02040503050406030204" pitchFamily="18" charset="0"/>
                  </a:rPr>
                  <a:t> </a:t>
                </a:r>
                <a14:m>
                  <m:oMath xmlns:m="http://schemas.openxmlformats.org/officeDocument/2006/math">
                    <m:r>
                      <a:rPr lang="en-US" i="1">
                        <a:latin typeface="Cambria Math" panose="02040503050406030204" pitchFamily="18" charset="0"/>
                        <a:ea typeface="Cambria Math" panose="02040503050406030204" pitchFamily="18" charset="0"/>
                      </a:rPr>
                      <m:t>𝜑</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𝑛</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𝑝</m:t>
                    </m:r>
                    <m:r>
                      <a:rPr lang="en-US" b="0" i="1" smtClean="0">
                        <a:latin typeface="Cambria Math" panose="02040503050406030204" pitchFamily="18" charset="0"/>
                        <a:ea typeface="Cambria Math" panose="02040503050406030204" pitchFamily="18" charset="0"/>
                      </a:rPr>
                      <m:t>)</m:t>
                    </m:r>
                  </m:oMath>
                </a14:m>
                <a:r>
                  <a:rPr lang="en-US" dirty="0">
                    <a:solidFill>
                      <a:schemeClr val="accent1"/>
                    </a:solidFill>
                  </a:rPr>
                  <a:t> units of time to execute. </a:t>
                </a:r>
              </a:p>
              <a:p>
                <a:pPr marL="0" indent="0">
                  <a:buNone/>
                </a:pPr>
                <a:endParaRPr lang="en-US" dirty="0">
                  <a:solidFill>
                    <a:schemeClr val="accent1"/>
                  </a:solidFill>
                </a:endParaRPr>
              </a:p>
              <a:p>
                <a:pPr lvl="1"/>
                <a:r>
                  <a:rPr lang="en-US" dirty="0">
                    <a:solidFill>
                      <a:schemeClr val="accent1"/>
                    </a:solidFill>
                  </a:rPr>
                  <a:t>It requires </a:t>
                </a:r>
                <a:r>
                  <a:rPr lang="en-US" b="1" i="1" dirty="0">
                    <a:solidFill>
                      <a:srgbClr val="FF0000"/>
                    </a:solidFill>
                  </a:rPr>
                  <a:t>no interprocessor communications </a:t>
                </a:r>
                <a:r>
                  <a:rPr lang="en-US" dirty="0">
                    <a:solidFill>
                      <a:schemeClr val="accent1"/>
                    </a:solidFill>
                  </a:rPr>
                  <a:t>so its expression for sequential execution time does not contain the parallel overhead term  </a:t>
                </a:r>
                <a14:m>
                  <m:oMath xmlns:m="http://schemas.openxmlformats.org/officeDocument/2006/math">
                    <m:r>
                      <a:rPr lang="en-US" i="1" smtClean="0">
                        <a:latin typeface="Cambria Math" panose="02040503050406030204" pitchFamily="18" charset="0"/>
                        <a:ea typeface="Cambria Math" panose="02040503050406030204" pitchFamily="18" charset="0"/>
                      </a:rPr>
                      <m:t>𝜅</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𝑛</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𝑝</m:t>
                    </m:r>
                    <m:r>
                      <a:rPr lang="en-US" b="0" i="1" smtClean="0">
                        <a:latin typeface="Cambria Math" panose="02040503050406030204" pitchFamily="18" charset="0"/>
                        <a:ea typeface="Cambria Math" panose="02040503050406030204" pitchFamily="18" charset="0"/>
                      </a:rPr>
                      <m:t>)</m:t>
                    </m:r>
                  </m:oMath>
                </a14:m>
                <a:r>
                  <a:rPr lang="en-US" dirty="0">
                    <a:solidFill>
                      <a:schemeClr val="accent1"/>
                    </a:solidFill>
                  </a:rPr>
                  <a:t>. </a:t>
                </a:r>
              </a:p>
              <a:p>
                <a:pPr marL="457200" lvl="1" indent="0">
                  <a:buNone/>
                </a:pPr>
                <a:endParaRPr lang="en-US" dirty="0"/>
              </a:p>
              <a:p>
                <a:pPr marL="457200" lvl="1" indent="0">
                  <a:buNone/>
                </a:pPr>
                <a:r>
                  <a:rPr lang="en-US" dirty="0"/>
                  <a:t>				</a:t>
                </a:r>
                <a14:m>
                  <m:oMath xmlns:m="http://schemas.openxmlformats.org/officeDocument/2006/math">
                    <m:r>
                      <a:rPr lang="en-US" i="1">
                        <a:latin typeface="Cambria Math" panose="02040503050406030204" pitchFamily="18" charset="0"/>
                      </a:rPr>
                      <m:t>𝑇</m:t>
                    </m:r>
                    <m:r>
                      <a:rPr lang="en-US" b="0" i="1" smtClean="0">
                        <a:latin typeface="Cambria Math" panose="02040503050406030204" pitchFamily="18" charset="0"/>
                      </a:rPr>
                      <m:t>(</m:t>
                    </m:r>
                    <m:r>
                      <a:rPr lang="en-US" b="0" i="1" smtClean="0">
                        <a:latin typeface="Cambria Math" panose="02040503050406030204" pitchFamily="18" charset="0"/>
                      </a:rPr>
                      <m:t>𝑛</m:t>
                    </m:r>
                    <m:r>
                      <a:rPr lang="en-US" b="0" i="1" smtClean="0">
                        <a:latin typeface="Cambria Math" panose="02040503050406030204" pitchFamily="18" charset="0"/>
                      </a:rPr>
                      <m:t>,1)= </m:t>
                    </m:r>
                    <m:r>
                      <a:rPr lang="en-US" i="1" smtClean="0">
                        <a:latin typeface="Cambria Math" panose="02040503050406030204" pitchFamily="18" charset="0"/>
                        <a:ea typeface="Cambria Math" panose="02040503050406030204" pitchFamily="18" charset="0"/>
                      </a:rPr>
                      <m:t>𝜎</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𝑛</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𝑝</m:t>
                    </m:r>
                    <m:r>
                      <a:rPr lang="en-US" b="0" i="1" smtClean="0">
                        <a:latin typeface="Cambria Math" panose="02040503050406030204" pitchFamily="18" charset="0"/>
                        <a:ea typeface="Cambria Math" panose="02040503050406030204" pitchFamily="18" charset="0"/>
                      </a:rPr>
                      <m:t>)</m:t>
                    </m:r>
                  </m:oMath>
                </a14:m>
                <a:r>
                  <a:rPr lang="en-US" dirty="0"/>
                  <a:t>+</a:t>
                </a:r>
                <a:r>
                  <a:rPr lang="en-US" dirty="0">
                    <a:ea typeface="Cambria Math" panose="02040503050406030204" pitchFamily="18" charset="0"/>
                  </a:rPr>
                  <a:t> </a:t>
                </a:r>
                <a14:m>
                  <m:oMath xmlns:m="http://schemas.openxmlformats.org/officeDocument/2006/math">
                    <m:r>
                      <a:rPr lang="en-US" i="1">
                        <a:latin typeface="Cambria Math" panose="02040503050406030204" pitchFamily="18" charset="0"/>
                        <a:ea typeface="Cambria Math" panose="02040503050406030204" pitchFamily="18" charset="0"/>
                      </a:rPr>
                      <m:t>𝜑</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𝑛</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𝑝</m:t>
                    </m:r>
                    <m:r>
                      <a:rPr lang="en-US" b="0" i="1" smtClean="0">
                        <a:latin typeface="Cambria Math" panose="02040503050406030204" pitchFamily="18" charset="0"/>
                        <a:ea typeface="Cambria Math" panose="02040503050406030204" pitchFamily="18" charset="0"/>
                      </a:rPr>
                      <m:t>)</m:t>
                    </m:r>
                  </m:oMath>
                </a14:m>
                <a:endParaRPr lang="en-US" dirty="0">
                  <a:solidFill>
                    <a:schemeClr val="accent1"/>
                  </a:solidFill>
                </a:endParaRPr>
              </a:p>
            </p:txBody>
          </p:sp>
        </mc:Choice>
        <mc:Fallback xmlns="">
          <p:sp>
            <p:nvSpPr>
              <p:cNvPr id="3" name="Content Placeholder 2">
                <a:extLst>
                  <a:ext uri="{FF2B5EF4-FFF2-40B4-BE49-F238E27FC236}">
                    <a16:creationId xmlns:a16="http://schemas.microsoft.com/office/drawing/2014/main" id="{7138AF8C-959A-4A4A-B4DA-6407CE700F78}"/>
                  </a:ext>
                </a:extLst>
              </p:cNvPr>
              <p:cNvSpPr>
                <a:spLocks noGrp="1" noRot="1" noChangeAspect="1" noMove="1" noResize="1" noEditPoints="1" noAdjustHandles="1" noChangeArrowheads="1" noChangeShapeType="1" noTextEdit="1"/>
              </p:cNvSpPr>
              <p:nvPr>
                <p:ph idx="1"/>
              </p:nvPr>
            </p:nvSpPr>
            <p:spPr>
              <a:blipFill>
                <a:blip r:embed="rId2"/>
                <a:stretch>
                  <a:fillRect l="-1217" t="-1961" r="-580"/>
                </a:stretch>
              </a:blipFill>
            </p:spPr>
            <p:txBody>
              <a:bodyPr/>
              <a:lstStyle/>
              <a:p>
                <a:r>
                  <a:rPr lang="en-US">
                    <a:noFill/>
                  </a:rPr>
                  <a:t> </a:t>
                </a:r>
              </a:p>
            </p:txBody>
          </p:sp>
        </mc:Fallback>
      </mc:AlternateContent>
    </p:spTree>
    <p:extLst>
      <p:ext uri="{BB962C8B-B14F-4D97-AF65-F5344CB8AC3E}">
        <p14:creationId xmlns:p14="http://schemas.microsoft.com/office/powerpoint/2010/main" val="12977020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FE659F-5BBF-46E3-AD25-6ED50FB5A323}"/>
              </a:ext>
            </a:extLst>
          </p:cNvPr>
          <p:cNvSpPr>
            <a:spLocks noGrp="1"/>
          </p:cNvSpPr>
          <p:nvPr>
            <p:ph type="title"/>
          </p:nvPr>
        </p:nvSpPr>
        <p:spPr/>
        <p:txBody>
          <a:bodyPr/>
          <a:lstStyle/>
          <a:p>
            <a:r>
              <a:rPr lang="en-US" dirty="0">
                <a:solidFill>
                  <a:schemeClr val="accent1"/>
                </a:solidFill>
              </a:rPr>
              <a:t>Performance Analysis: Parallel Execution Time</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138AF8C-959A-4A4A-B4DA-6407CE700F78}"/>
                  </a:ext>
                </a:extLst>
              </p:cNvPr>
              <p:cNvSpPr>
                <a:spLocks noGrp="1"/>
              </p:cNvSpPr>
              <p:nvPr>
                <p:ph idx="1"/>
              </p:nvPr>
            </p:nvSpPr>
            <p:spPr/>
            <p:txBody>
              <a:bodyPr>
                <a:normAutofit fontScale="70000" lnSpcReduction="20000"/>
              </a:bodyPr>
              <a:lstStyle/>
              <a:p>
                <a:pPr marL="0" indent="0">
                  <a:buNone/>
                </a:pPr>
                <a:r>
                  <a:rPr lang="en-US" dirty="0">
                    <a:solidFill>
                      <a:schemeClr val="accent1"/>
                    </a:solidFill>
                  </a:rPr>
                  <a:t>Suppose that</a:t>
                </a:r>
              </a:p>
              <a:p>
                <a:r>
                  <a:rPr lang="en-US" dirty="0">
                    <a:solidFill>
                      <a:schemeClr val="accent1"/>
                    </a:solidFill>
                  </a:rPr>
                  <a:t>the sequential program </a:t>
                </a:r>
                <a14:m>
                  <m:oMath xmlns:m="http://schemas.openxmlformats.org/officeDocument/2006/math">
                    <m:sSub>
                      <m:sSubPr>
                        <m:ctrlPr>
                          <a:rPr lang="en-US"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𝑃</m:t>
                        </m:r>
                      </m:e>
                      <m:sub>
                        <m:r>
                          <a:rPr lang="en-US" b="0" i="1" smtClean="0">
                            <a:solidFill>
                              <a:schemeClr val="tx1"/>
                            </a:solidFill>
                            <a:latin typeface="Cambria Math" panose="02040503050406030204" pitchFamily="18" charset="0"/>
                          </a:rPr>
                          <m:t>𝑠𝑒𝑞</m:t>
                        </m:r>
                      </m:sub>
                    </m:sSub>
                  </m:oMath>
                </a14:m>
                <a:r>
                  <a:rPr lang="en-US" dirty="0">
                    <a:solidFill>
                      <a:schemeClr val="accent1"/>
                    </a:solidFill>
                  </a:rPr>
                  <a:t> contains a fraction that is </a:t>
                </a:r>
                <a:r>
                  <a:rPr lang="en-US" b="1" i="1" dirty="0">
                    <a:solidFill>
                      <a:srgbClr val="FF0000"/>
                    </a:solidFill>
                  </a:rPr>
                  <a:t>not parallelizable </a:t>
                </a:r>
                <a:r>
                  <a:rPr lang="en-US" dirty="0">
                    <a:solidFill>
                      <a:schemeClr val="accent1"/>
                    </a:solidFill>
                  </a:rPr>
                  <a:t>and contributes </a:t>
                </a:r>
                <a14:m>
                  <m:oMath xmlns:m="http://schemas.openxmlformats.org/officeDocument/2006/math">
                    <m:r>
                      <a:rPr lang="en-US" i="1">
                        <a:latin typeface="Cambria Math" panose="02040503050406030204" pitchFamily="18" charset="0"/>
                        <a:ea typeface="Cambria Math" panose="02040503050406030204" pitchFamily="18" charset="0"/>
                      </a:rPr>
                      <m:t>𝜎</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𝑛</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𝑝</m:t>
                    </m:r>
                    <m:r>
                      <a:rPr lang="en-US" b="0" i="1" smtClean="0">
                        <a:latin typeface="Cambria Math" panose="02040503050406030204" pitchFamily="18" charset="0"/>
                        <a:ea typeface="Cambria Math" panose="02040503050406030204" pitchFamily="18" charset="0"/>
                      </a:rPr>
                      <m:t>)</m:t>
                    </m:r>
                  </m:oMath>
                </a14:m>
                <a:r>
                  <a:rPr lang="en-US" dirty="0">
                    <a:solidFill>
                      <a:schemeClr val="accent1"/>
                    </a:solidFill>
                  </a:rPr>
                  <a:t> time units to the total execution time of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𝑃</m:t>
                        </m:r>
                      </m:e>
                      <m:sub>
                        <m:r>
                          <a:rPr lang="en-US" i="1">
                            <a:latin typeface="Cambria Math" panose="02040503050406030204" pitchFamily="18" charset="0"/>
                          </a:rPr>
                          <m:t>𝑠𝑒𝑞</m:t>
                        </m:r>
                      </m:sub>
                    </m:sSub>
                  </m:oMath>
                </a14:m>
                <a:r>
                  <a:rPr lang="en-US" dirty="0">
                    <a:solidFill>
                      <a:schemeClr val="accent1"/>
                    </a:solidFill>
                  </a:rPr>
                  <a:t>, no matter how many processors are available</a:t>
                </a:r>
              </a:p>
              <a:p>
                <a:pPr marL="0" indent="0">
                  <a:buNone/>
                </a:pPr>
                <a:endParaRPr lang="en-US" dirty="0">
                  <a:solidFill>
                    <a:schemeClr val="accent1"/>
                  </a:solidFill>
                </a:endParaRPr>
              </a:p>
              <a:p>
                <a:r>
                  <a:rPr lang="en-US" dirty="0">
                    <a:solidFill>
                      <a:schemeClr val="accent1"/>
                    </a:solidFill>
                  </a:rPr>
                  <a:t>the sequential program </a:t>
                </a:r>
                <a14:m>
                  <m:oMath xmlns:m="http://schemas.openxmlformats.org/officeDocument/2006/math">
                    <m:sSub>
                      <m:sSubPr>
                        <m:ctrlPr>
                          <a:rPr lang="en-US"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𝑃</m:t>
                        </m:r>
                      </m:e>
                      <m:sub>
                        <m:r>
                          <a:rPr lang="en-US" b="0" i="1" smtClean="0">
                            <a:solidFill>
                              <a:schemeClr val="tx1"/>
                            </a:solidFill>
                            <a:latin typeface="Cambria Math" panose="02040503050406030204" pitchFamily="18" charset="0"/>
                          </a:rPr>
                          <m:t>𝑠𝑒𝑞</m:t>
                        </m:r>
                      </m:sub>
                    </m:sSub>
                  </m:oMath>
                </a14:m>
                <a:r>
                  <a:rPr lang="en-US" dirty="0">
                    <a:solidFill>
                      <a:schemeClr val="accent1"/>
                    </a:solidFill>
                  </a:rPr>
                  <a:t> contains a fraction that is </a:t>
                </a:r>
                <a:r>
                  <a:rPr lang="en-US" b="1" i="1" dirty="0">
                    <a:solidFill>
                      <a:srgbClr val="FF0000"/>
                    </a:solidFill>
                  </a:rPr>
                  <a:t>parallelizable </a:t>
                </a:r>
                <a:r>
                  <a:rPr lang="en-US" dirty="0">
                    <a:solidFill>
                      <a:schemeClr val="accent1"/>
                    </a:solidFill>
                  </a:rPr>
                  <a:t>and contributes </a:t>
                </a:r>
                <a14:m>
                  <m:oMath xmlns:m="http://schemas.openxmlformats.org/officeDocument/2006/math">
                    <m:r>
                      <a:rPr lang="en-US" i="1">
                        <a:latin typeface="Cambria Math" panose="02040503050406030204" pitchFamily="18" charset="0"/>
                        <a:ea typeface="Cambria Math" panose="02040503050406030204" pitchFamily="18" charset="0"/>
                      </a:rPr>
                      <m:t>𝜑</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𝑛</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𝑝</m:t>
                    </m:r>
                    <m:r>
                      <a:rPr lang="en-US" b="0" i="1" smtClean="0">
                        <a:latin typeface="Cambria Math" panose="02040503050406030204" pitchFamily="18" charset="0"/>
                        <a:ea typeface="Cambria Math" panose="02040503050406030204" pitchFamily="18" charset="0"/>
                      </a:rPr>
                      <m:t>)</m:t>
                    </m:r>
                  </m:oMath>
                </a14:m>
                <a:r>
                  <a:rPr lang="en-US" dirty="0">
                    <a:solidFill>
                      <a:schemeClr val="accent1"/>
                    </a:solidFill>
                  </a:rPr>
                  <a:t> time units to the total execution time of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𝑃</m:t>
                        </m:r>
                      </m:e>
                      <m:sub>
                        <m:r>
                          <a:rPr lang="en-US" i="1">
                            <a:latin typeface="Cambria Math" panose="02040503050406030204" pitchFamily="18" charset="0"/>
                          </a:rPr>
                          <m:t>𝑠𝑒𝑞</m:t>
                        </m:r>
                      </m:sub>
                    </m:sSub>
                    <m:r>
                      <a:rPr lang="en-US" i="1">
                        <a:latin typeface="Cambria Math" panose="02040503050406030204" pitchFamily="18" charset="0"/>
                      </a:rPr>
                      <m:t> </m:t>
                    </m:r>
                  </m:oMath>
                </a14:m>
                <a:r>
                  <a:rPr lang="en-US" dirty="0">
                    <a:solidFill>
                      <a:schemeClr val="accent1"/>
                    </a:solidFill>
                  </a:rPr>
                  <a:t>and this parallelizable fraction </a:t>
                </a:r>
                <a:r>
                  <a:rPr lang="en-US" b="1" i="1" dirty="0">
                    <a:solidFill>
                      <a:srgbClr val="FF0000"/>
                    </a:solidFill>
                  </a:rPr>
                  <a:t>divides up perfectly </a:t>
                </a:r>
                <a:r>
                  <a:rPr lang="en-US" dirty="0">
                    <a:solidFill>
                      <a:schemeClr val="accent1"/>
                    </a:solidFill>
                  </a:rPr>
                  <a:t>among the </a:t>
                </a:r>
                <a14:m>
                  <m:oMath xmlns:m="http://schemas.openxmlformats.org/officeDocument/2006/math">
                    <m:r>
                      <a:rPr lang="en-US" i="1">
                        <a:latin typeface="Cambria Math" panose="02040503050406030204" pitchFamily="18" charset="0"/>
                        <a:ea typeface="Cambria Math" panose="02040503050406030204" pitchFamily="18" charset="0"/>
                      </a:rPr>
                      <m:t>𝑝</m:t>
                    </m:r>
                    <m:r>
                      <a:rPr lang="en-US" i="1">
                        <a:latin typeface="Cambria Math" panose="02040503050406030204" pitchFamily="18" charset="0"/>
                        <a:ea typeface="Cambria Math" panose="02040503050406030204" pitchFamily="18" charset="0"/>
                      </a:rPr>
                      <m:t> </m:t>
                    </m:r>
                  </m:oMath>
                </a14:m>
                <a:r>
                  <a:rPr lang="en-US" dirty="0">
                    <a:solidFill>
                      <a:schemeClr val="accent1"/>
                    </a:solidFill>
                  </a:rPr>
                  <a:t>processors</a:t>
                </a:r>
              </a:p>
              <a:p>
                <a:pPr marL="0" indent="0">
                  <a:buNone/>
                </a:pPr>
                <a:endParaRPr lang="en-US" dirty="0">
                  <a:solidFill>
                    <a:schemeClr val="accent1"/>
                  </a:solidFill>
                </a:endParaRPr>
              </a:p>
              <a:p>
                <a:pPr lvl="1"/>
                <a:r>
                  <a:rPr lang="en-US" sz="2900" dirty="0">
                    <a:solidFill>
                      <a:schemeClr val="accent1"/>
                    </a:solidFill>
                  </a:rPr>
                  <a:t>Thus, the time needed to perform these computations is </a:t>
                </a:r>
                <a14:m>
                  <m:oMath xmlns:m="http://schemas.openxmlformats.org/officeDocument/2006/math">
                    <m:f>
                      <m:fPr>
                        <m:ctrlPr>
                          <a:rPr lang="en-US" sz="2900" i="1" smtClean="0">
                            <a:solidFill>
                              <a:schemeClr val="tx1"/>
                            </a:solidFill>
                            <a:latin typeface="Cambria Math" panose="02040503050406030204" pitchFamily="18" charset="0"/>
                          </a:rPr>
                        </m:ctrlPr>
                      </m:fPr>
                      <m:num>
                        <m:r>
                          <a:rPr lang="en-US" sz="2900" i="1" smtClean="0">
                            <a:solidFill>
                              <a:schemeClr val="tx1"/>
                            </a:solidFill>
                            <a:latin typeface="Cambria Math" panose="02040503050406030204" pitchFamily="18" charset="0"/>
                            <a:ea typeface="Cambria Math" panose="02040503050406030204" pitchFamily="18" charset="0"/>
                          </a:rPr>
                          <m:t>𝜑</m:t>
                        </m:r>
                        <m:r>
                          <a:rPr lang="en-US" sz="2900" b="0" i="1" smtClean="0">
                            <a:solidFill>
                              <a:schemeClr val="tx1"/>
                            </a:solidFill>
                            <a:latin typeface="Cambria Math" panose="02040503050406030204" pitchFamily="18" charset="0"/>
                            <a:ea typeface="Cambria Math" panose="02040503050406030204" pitchFamily="18" charset="0"/>
                          </a:rPr>
                          <m:t>(</m:t>
                        </m:r>
                        <m:r>
                          <a:rPr lang="en-US" sz="2900" b="0" i="1" smtClean="0">
                            <a:solidFill>
                              <a:schemeClr val="tx1"/>
                            </a:solidFill>
                            <a:latin typeface="Cambria Math" panose="02040503050406030204" pitchFamily="18" charset="0"/>
                            <a:ea typeface="Cambria Math" panose="02040503050406030204" pitchFamily="18" charset="0"/>
                          </a:rPr>
                          <m:t>𝑛</m:t>
                        </m:r>
                        <m:r>
                          <a:rPr lang="en-US" sz="2900" b="0" i="1" smtClean="0">
                            <a:solidFill>
                              <a:schemeClr val="tx1"/>
                            </a:solidFill>
                            <a:latin typeface="Cambria Math" panose="02040503050406030204" pitchFamily="18" charset="0"/>
                            <a:ea typeface="Cambria Math" panose="02040503050406030204" pitchFamily="18" charset="0"/>
                          </a:rPr>
                          <m:t>,</m:t>
                        </m:r>
                        <m:r>
                          <a:rPr lang="en-US" sz="2900" b="0" i="1" smtClean="0">
                            <a:solidFill>
                              <a:schemeClr val="tx1"/>
                            </a:solidFill>
                            <a:latin typeface="Cambria Math" panose="02040503050406030204" pitchFamily="18" charset="0"/>
                            <a:ea typeface="Cambria Math" panose="02040503050406030204" pitchFamily="18" charset="0"/>
                          </a:rPr>
                          <m:t>𝑝</m:t>
                        </m:r>
                        <m:r>
                          <a:rPr lang="en-US" sz="2900" b="0" i="1" smtClean="0">
                            <a:solidFill>
                              <a:schemeClr val="tx1"/>
                            </a:solidFill>
                            <a:latin typeface="Cambria Math" panose="02040503050406030204" pitchFamily="18" charset="0"/>
                            <a:ea typeface="Cambria Math" panose="02040503050406030204" pitchFamily="18" charset="0"/>
                          </a:rPr>
                          <m:t>)</m:t>
                        </m:r>
                      </m:num>
                      <m:den>
                        <m:r>
                          <a:rPr lang="en-US" sz="2900" b="0" i="1" smtClean="0">
                            <a:solidFill>
                              <a:schemeClr val="tx1"/>
                            </a:solidFill>
                            <a:latin typeface="Cambria Math" panose="02040503050406030204" pitchFamily="18" charset="0"/>
                          </a:rPr>
                          <m:t>𝑝</m:t>
                        </m:r>
                      </m:den>
                    </m:f>
                  </m:oMath>
                </a14:m>
                <a:r>
                  <a:rPr lang="en-US" sz="2900" dirty="0">
                    <a:solidFill>
                      <a:schemeClr val="accent1"/>
                    </a:solidFill>
                  </a:rPr>
                  <a:t>.</a:t>
                </a:r>
              </a:p>
              <a:p>
                <a:pPr marL="457200" lvl="1" indent="0">
                  <a:buNone/>
                </a:pPr>
                <a:endParaRPr lang="en-US" dirty="0">
                  <a:solidFill>
                    <a:schemeClr val="accent1"/>
                  </a:solidFill>
                </a:endParaRPr>
              </a:p>
              <a:p>
                <a:pPr marL="0" indent="0">
                  <a:buNone/>
                </a:pPr>
                <a:r>
                  <a:rPr lang="en-US" dirty="0">
                    <a:solidFill>
                      <a:schemeClr val="accent1"/>
                    </a:solidFill>
                  </a:rPr>
                  <a:t>Therefore, the expression for </a:t>
                </a:r>
                <a:r>
                  <a:rPr lang="en-US" b="1" i="1" dirty="0">
                    <a:solidFill>
                      <a:srgbClr val="FF0000"/>
                    </a:solidFill>
                  </a:rPr>
                  <a:t>parallel execution time </a:t>
                </a:r>
                <a:r>
                  <a:rPr lang="en-US" dirty="0">
                    <a:solidFill>
                      <a:schemeClr val="accent1"/>
                    </a:solidFill>
                  </a:rPr>
                  <a:t>can be formulated as</a:t>
                </a:r>
              </a:p>
              <a:p>
                <a:pPr marL="0" indent="0">
                  <a:buNone/>
                </a:pPr>
                <a:endParaRPr lang="en-US" b="1" i="1" dirty="0">
                  <a:solidFill>
                    <a:srgbClr val="FF0000"/>
                  </a:solidFill>
                </a:endParaRPr>
              </a:p>
              <a:p>
                <a:pPr marL="0" indent="0" algn="ctr">
                  <a:buNone/>
                </a:pPr>
                <a:r>
                  <a:rPr lang="en-US" b="1" i="1" dirty="0">
                    <a:solidFill>
                      <a:srgbClr val="FF0000"/>
                    </a:solidFill>
                  </a:rPr>
                  <a:t>	 </a:t>
                </a:r>
                <a14:m>
                  <m:oMath xmlns:m="http://schemas.openxmlformats.org/officeDocument/2006/math">
                    <m:r>
                      <a:rPr lang="en-US" b="0" i="1" smtClean="0">
                        <a:latin typeface="Cambria Math" panose="02040503050406030204" pitchFamily="18" charset="0"/>
                      </a:rPr>
                      <m:t>𝑇</m:t>
                    </m:r>
                    <m:r>
                      <a:rPr lang="en-US" b="0" i="1" smtClean="0">
                        <a:latin typeface="Cambria Math" panose="02040503050406030204" pitchFamily="18" charset="0"/>
                      </a:rPr>
                      <m:t>(</m:t>
                    </m:r>
                    <m:r>
                      <a:rPr lang="en-US" b="0" i="1" smtClean="0">
                        <a:latin typeface="Cambria Math" panose="02040503050406030204" pitchFamily="18" charset="0"/>
                      </a:rPr>
                      <m:t>𝑛</m:t>
                    </m:r>
                    <m:r>
                      <a:rPr lang="en-US" b="0" i="1" smtClean="0">
                        <a:latin typeface="Cambria Math" panose="02040503050406030204" pitchFamily="18" charset="0"/>
                      </a:rPr>
                      <m:t>,</m:t>
                    </m:r>
                    <m:r>
                      <a:rPr lang="en-US" b="0" i="1" smtClean="0">
                        <a:latin typeface="Cambria Math" panose="02040503050406030204" pitchFamily="18" charset="0"/>
                      </a:rPr>
                      <m:t>𝑝</m:t>
                    </m:r>
                    <m:r>
                      <a:rPr lang="en-US" b="0" i="1" smtClean="0">
                        <a:latin typeface="Cambria Math" panose="02040503050406030204" pitchFamily="18" charset="0"/>
                      </a:rPr>
                      <m:t>)=</m:t>
                    </m:r>
                    <m:r>
                      <a:rPr lang="en-US" i="1">
                        <a:latin typeface="Cambria Math" panose="02040503050406030204" pitchFamily="18" charset="0"/>
                        <a:ea typeface="Cambria Math" panose="02040503050406030204" pitchFamily="18" charset="0"/>
                      </a:rPr>
                      <m:t>𝜎</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𝑛</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𝑝</m:t>
                    </m:r>
                    <m:r>
                      <a:rPr lang="en-US" b="0" i="1" smtClean="0">
                        <a:latin typeface="Cambria Math" panose="02040503050406030204" pitchFamily="18" charset="0"/>
                        <a:ea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ea typeface="Cambria Math" panose="02040503050406030204" pitchFamily="18" charset="0"/>
                          </a:rPr>
                          <m:t>𝜑</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𝑛</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𝑝</m:t>
                        </m:r>
                        <m:r>
                          <a:rPr lang="en-US" b="0" i="1" smtClean="0">
                            <a:latin typeface="Cambria Math" panose="02040503050406030204" pitchFamily="18" charset="0"/>
                            <a:ea typeface="Cambria Math" panose="02040503050406030204" pitchFamily="18" charset="0"/>
                          </a:rPr>
                          <m:t>)</m:t>
                        </m:r>
                      </m:num>
                      <m:den>
                        <m:r>
                          <a:rPr lang="en-US" i="1">
                            <a:latin typeface="Cambria Math" panose="02040503050406030204" pitchFamily="18" charset="0"/>
                          </a:rPr>
                          <m:t>𝑝</m:t>
                        </m:r>
                      </m:den>
                    </m:f>
                    <m:r>
                      <a:rPr lang="en-US" b="0" i="0" smtClean="0">
                        <a:latin typeface="Cambria Math" panose="02040503050406030204" pitchFamily="18" charset="0"/>
                      </a:rPr>
                      <m:t>+</m:t>
                    </m:r>
                  </m:oMath>
                </a14:m>
                <a:r>
                  <a:rPr lang="en-US" dirty="0">
                    <a:ea typeface="Cambria Math" panose="02040503050406030204" pitchFamily="18" charset="0"/>
                  </a:rPr>
                  <a:t> </a:t>
                </a:r>
                <a14:m>
                  <m:oMath xmlns:m="http://schemas.openxmlformats.org/officeDocument/2006/math">
                    <m:r>
                      <a:rPr lang="en-US" i="1">
                        <a:latin typeface="Cambria Math" panose="02040503050406030204" pitchFamily="18" charset="0"/>
                        <a:ea typeface="Cambria Math" panose="02040503050406030204" pitchFamily="18" charset="0"/>
                      </a:rPr>
                      <m:t>𝜅</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𝑛</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𝑝</m:t>
                    </m:r>
                    <m:r>
                      <a:rPr lang="en-US" b="0" i="1" smtClean="0">
                        <a:latin typeface="Cambria Math" panose="02040503050406030204" pitchFamily="18" charset="0"/>
                        <a:ea typeface="Cambria Math" panose="02040503050406030204" pitchFamily="18" charset="0"/>
                      </a:rPr>
                      <m:t>)</m:t>
                    </m:r>
                  </m:oMath>
                </a14:m>
                <a:r>
                  <a:rPr lang="en-US" dirty="0"/>
                  <a:t> </a:t>
                </a:r>
                <a:endParaRPr lang="en-US" dirty="0">
                  <a:solidFill>
                    <a:schemeClr val="accent1"/>
                  </a:solidFill>
                </a:endParaRPr>
              </a:p>
              <a:p>
                <a:pPr marL="0" indent="0">
                  <a:buNone/>
                </a:pPr>
                <a:endParaRPr lang="en-US" dirty="0">
                  <a:solidFill>
                    <a:schemeClr val="accent1"/>
                  </a:solidFill>
                </a:endParaRPr>
              </a:p>
              <a:p>
                <a:pPr marL="0" indent="0">
                  <a:buNone/>
                </a:pPr>
                <a:endParaRPr lang="en-US" dirty="0">
                  <a:solidFill>
                    <a:schemeClr val="accent1"/>
                  </a:solidFill>
                </a:endParaRPr>
              </a:p>
            </p:txBody>
          </p:sp>
        </mc:Choice>
        <mc:Fallback xmlns="">
          <p:sp>
            <p:nvSpPr>
              <p:cNvPr id="3" name="Content Placeholder 2">
                <a:extLst>
                  <a:ext uri="{FF2B5EF4-FFF2-40B4-BE49-F238E27FC236}">
                    <a16:creationId xmlns:a16="http://schemas.microsoft.com/office/drawing/2014/main" id="{7138AF8C-959A-4A4A-B4DA-6407CE700F78}"/>
                  </a:ext>
                </a:extLst>
              </p:cNvPr>
              <p:cNvSpPr>
                <a:spLocks noGrp="1" noRot="1" noChangeAspect="1" noMove="1" noResize="1" noEditPoints="1" noAdjustHandles="1" noChangeArrowheads="1" noChangeShapeType="1" noTextEdit="1"/>
              </p:cNvSpPr>
              <p:nvPr>
                <p:ph idx="1"/>
              </p:nvPr>
            </p:nvSpPr>
            <p:spPr>
              <a:blipFill>
                <a:blip r:embed="rId2"/>
                <a:stretch>
                  <a:fillRect l="-638" t="-2521" r="-1043"/>
                </a:stretch>
              </a:blipFill>
            </p:spPr>
            <p:txBody>
              <a:bodyPr/>
              <a:lstStyle/>
              <a:p>
                <a:r>
                  <a:rPr lang="en-US">
                    <a:noFill/>
                  </a:rPr>
                  <a:t> </a:t>
                </a:r>
              </a:p>
            </p:txBody>
          </p:sp>
        </mc:Fallback>
      </mc:AlternateContent>
    </p:spTree>
    <p:extLst>
      <p:ext uri="{BB962C8B-B14F-4D97-AF65-F5344CB8AC3E}">
        <p14:creationId xmlns:p14="http://schemas.microsoft.com/office/powerpoint/2010/main" val="35752341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08FCF-A6F1-4516-A506-EE180BAE807E}"/>
              </a:ext>
            </a:extLst>
          </p:cNvPr>
          <p:cNvSpPr>
            <a:spLocks noGrp="1"/>
          </p:cNvSpPr>
          <p:nvPr>
            <p:ph type="title"/>
          </p:nvPr>
        </p:nvSpPr>
        <p:spPr/>
        <p:txBody>
          <a:bodyPr/>
          <a:lstStyle/>
          <a:p>
            <a:r>
              <a:rPr lang="en-US" dirty="0">
                <a:solidFill>
                  <a:schemeClr val="accent1"/>
                </a:solidFill>
              </a:rPr>
              <a:t>Performance Analysis: U-Bound on Speedup </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F956CBD-2014-4A83-95AA-1F090429104C}"/>
                  </a:ext>
                </a:extLst>
              </p:cNvPr>
              <p:cNvSpPr>
                <a:spLocks noGrp="1"/>
              </p:cNvSpPr>
              <p:nvPr>
                <p:ph idx="1"/>
              </p:nvPr>
            </p:nvSpPr>
            <p:spPr/>
            <p:txBody>
              <a:bodyPr>
                <a:normAutofit lnSpcReduction="10000"/>
              </a:bodyPr>
              <a:lstStyle/>
              <a:p>
                <a:pPr marL="0" indent="0">
                  <a:buNone/>
                </a:pPr>
                <a:r>
                  <a:rPr lang="en-US" b="1" i="1" dirty="0">
                    <a:solidFill>
                      <a:srgbClr val="FF0000"/>
                    </a:solidFill>
                  </a:rPr>
                  <a:t>Speedup </a:t>
                </a:r>
                <a:r>
                  <a:rPr lang="en-US" dirty="0">
                    <a:solidFill>
                      <a:schemeClr val="accent1"/>
                    </a:solidFill>
                  </a:rPr>
                  <a:t>is the ratio between </a:t>
                </a:r>
                <a:r>
                  <a:rPr lang="en-US" b="1" i="1" dirty="0">
                    <a:solidFill>
                      <a:srgbClr val="FF0000"/>
                    </a:solidFill>
                  </a:rPr>
                  <a:t>sequential</a:t>
                </a:r>
                <a:r>
                  <a:rPr lang="en-US" dirty="0">
                    <a:solidFill>
                      <a:schemeClr val="accent1"/>
                    </a:solidFill>
                  </a:rPr>
                  <a:t> execution time and </a:t>
                </a:r>
                <a:r>
                  <a:rPr lang="en-US" b="1" i="1" dirty="0">
                    <a:solidFill>
                      <a:srgbClr val="FF0000"/>
                    </a:solidFill>
                  </a:rPr>
                  <a:t>parallel </a:t>
                </a:r>
                <a:r>
                  <a:rPr lang="en-US" dirty="0">
                    <a:solidFill>
                      <a:schemeClr val="accent1"/>
                    </a:solidFill>
                  </a:rPr>
                  <a:t>execution time.</a:t>
                </a:r>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ea typeface="Cambria Math" panose="02040503050406030204" pitchFamily="18" charset="0"/>
                        </a:rPr>
                        <m:t>𝜓</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𝑛</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𝑝</m:t>
                      </m:r>
                      <m:r>
                        <a:rPr lang="en-US" b="0" i="1" smtClean="0">
                          <a:latin typeface="Cambria Math" panose="02040503050406030204" pitchFamily="18" charset="0"/>
                          <a:ea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𝑇</m:t>
                          </m:r>
                          <m:r>
                            <a:rPr lang="en-US" b="0" i="1" smtClean="0">
                              <a:latin typeface="Cambria Math" panose="02040503050406030204" pitchFamily="18" charset="0"/>
                            </a:rPr>
                            <m:t>(</m:t>
                          </m:r>
                          <m:r>
                            <a:rPr lang="en-US" b="0" i="1" smtClean="0">
                              <a:latin typeface="Cambria Math" panose="02040503050406030204" pitchFamily="18" charset="0"/>
                            </a:rPr>
                            <m:t>𝑛</m:t>
                          </m:r>
                          <m:r>
                            <a:rPr lang="en-US" b="0" i="1" smtClean="0">
                              <a:latin typeface="Cambria Math" panose="02040503050406030204" pitchFamily="18" charset="0"/>
                            </a:rPr>
                            <m:t>,1)</m:t>
                          </m:r>
                        </m:num>
                        <m:den>
                          <m:r>
                            <a:rPr lang="en-US" i="1" smtClean="0">
                              <a:latin typeface="Cambria Math" panose="02040503050406030204" pitchFamily="18" charset="0"/>
                            </a:rPr>
                            <m:t>𝑇</m:t>
                          </m:r>
                          <m:r>
                            <a:rPr lang="en-US" b="0" i="1" smtClean="0">
                              <a:latin typeface="Cambria Math" panose="02040503050406030204" pitchFamily="18" charset="0"/>
                            </a:rPr>
                            <m:t>(</m:t>
                          </m:r>
                          <m:r>
                            <a:rPr lang="en-US" b="0" i="1" smtClean="0">
                              <a:latin typeface="Cambria Math" panose="02040503050406030204" pitchFamily="18" charset="0"/>
                            </a:rPr>
                            <m:t>𝑛</m:t>
                          </m:r>
                          <m:r>
                            <a:rPr lang="en-US" b="0" i="1" smtClean="0">
                              <a:latin typeface="Cambria Math" panose="02040503050406030204" pitchFamily="18" charset="0"/>
                            </a:rPr>
                            <m:t>,</m:t>
                          </m:r>
                          <m:r>
                            <a:rPr lang="en-US" b="0" i="1" smtClean="0">
                              <a:latin typeface="Cambria Math" panose="02040503050406030204" pitchFamily="18" charset="0"/>
                            </a:rPr>
                            <m:t>𝑝</m:t>
                          </m:r>
                          <m:r>
                            <a:rPr lang="en-US" b="0" i="1" smtClean="0">
                              <a:latin typeface="Cambria Math" panose="02040503050406030204" pitchFamily="18" charset="0"/>
                            </a:rPr>
                            <m:t>)</m:t>
                          </m:r>
                        </m:den>
                      </m:f>
                      <m:r>
                        <a:rPr lang="en-US" b="0" i="1" smtClean="0">
                          <a:latin typeface="Cambria Math" panose="02040503050406030204" pitchFamily="18" charset="0"/>
                        </a:rPr>
                        <m:t>    </m:t>
                      </m:r>
                    </m:oMath>
                  </m:oMathPara>
                </a14:m>
                <a:endParaRPr lang="en-US" dirty="0"/>
              </a:p>
              <a:p>
                <a:pPr marL="0" indent="0">
                  <a:buNone/>
                </a:pPr>
                <a:r>
                  <a:rPr lang="en-US" dirty="0"/>
                  <a:t>					   </a:t>
                </a:r>
                <a14:m>
                  <m:oMath xmlns:m="http://schemas.openxmlformats.org/officeDocument/2006/math">
                    <m:r>
                      <a:rPr lang="en-US" i="1">
                        <a:latin typeface="Cambria Math" panose="02040503050406030204" pitchFamily="18" charset="0"/>
                      </a:rPr>
                      <m:t>≤</m:t>
                    </m:r>
                    <m:box>
                      <m:boxPr>
                        <m:ctrlPr>
                          <a:rPr lang="en-US" b="0" i="1" smtClean="0">
                            <a:latin typeface="Cambria Math" panose="02040503050406030204" pitchFamily="18" charset="0"/>
                          </a:rPr>
                        </m:ctrlPr>
                      </m:boxPr>
                      <m:e>
                        <m:argPr>
                          <m:argSz m:val="-1"/>
                        </m:argPr>
                        <m:f>
                          <m:fPr>
                            <m:ctrlPr>
                              <a:rPr lang="en-US" b="0" i="1" smtClean="0">
                                <a:latin typeface="Cambria Math" panose="02040503050406030204" pitchFamily="18" charset="0"/>
                              </a:rPr>
                            </m:ctrlPr>
                          </m:fPr>
                          <m:num>
                            <m:r>
                              <a:rPr lang="en-US" i="1">
                                <a:latin typeface="Cambria Math" panose="02040503050406030204" pitchFamily="18" charset="0"/>
                                <a:ea typeface="Cambria Math" panose="02040503050406030204" pitchFamily="18" charset="0"/>
                              </a:rPr>
                              <m:t>𝜎</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𝑛</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𝑝</m:t>
                            </m:r>
                            <m:r>
                              <a:rPr lang="en-US" b="0" i="1" smtClean="0">
                                <a:latin typeface="Cambria Math" panose="02040503050406030204" pitchFamily="18" charset="0"/>
                                <a:ea typeface="Cambria Math" panose="02040503050406030204" pitchFamily="18" charset="0"/>
                              </a:rPr>
                              <m:t>)</m:t>
                            </m:r>
                            <m:r>
                              <m:rPr>
                                <m:nor/>
                              </m:rPr>
                              <a:rPr lang="en-US" b="0" i="0" smtClean="0">
                                <a:latin typeface="Cambria Math" panose="02040503050406030204" pitchFamily="18" charset="0"/>
                                <a:ea typeface="Cambria Math" panose="02040503050406030204" pitchFamily="18" charset="0"/>
                              </a:rPr>
                              <m:t> +</m:t>
                            </m:r>
                            <m:r>
                              <m:rPr>
                                <m:nor/>
                              </m:rPr>
                              <a:rPr lang="en-US" dirty="0">
                                <a:ea typeface="Cambria Math" panose="02040503050406030204" pitchFamily="18" charset="0"/>
                              </a:rPr>
                              <m:t> </m:t>
                            </m:r>
                            <m:r>
                              <m:rPr>
                                <m:nor/>
                              </m:rPr>
                              <a:rPr lang="en-US" b="0" i="0" dirty="0" smtClean="0">
                                <a:ea typeface="Cambria Math" panose="02040503050406030204" pitchFamily="18" charset="0"/>
                              </a:rPr>
                              <m:t> </m:t>
                            </m:r>
                            <m:r>
                              <a:rPr lang="en-US" i="1">
                                <a:latin typeface="Cambria Math" panose="02040503050406030204" pitchFamily="18" charset="0"/>
                                <a:ea typeface="Cambria Math" panose="02040503050406030204" pitchFamily="18" charset="0"/>
                              </a:rPr>
                              <m:t>𝜑</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𝑛</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𝑝</m:t>
                            </m:r>
                            <m:r>
                              <a:rPr lang="en-US" b="0" i="1" smtClean="0">
                                <a:latin typeface="Cambria Math" panose="02040503050406030204" pitchFamily="18" charset="0"/>
                                <a:ea typeface="Cambria Math" panose="02040503050406030204" pitchFamily="18" charset="0"/>
                              </a:rPr>
                              <m:t>)</m:t>
                            </m:r>
                          </m:num>
                          <m:den>
                            <m:r>
                              <a:rPr lang="en-US" i="1">
                                <a:latin typeface="Cambria Math" panose="02040503050406030204" pitchFamily="18" charset="0"/>
                                <a:ea typeface="Cambria Math" panose="02040503050406030204" pitchFamily="18" charset="0"/>
                              </a:rPr>
                              <m:t>𝜎</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𝑛</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𝑝</m:t>
                            </m:r>
                            <m:r>
                              <a:rPr lang="en-US" b="0" i="1" smtClean="0">
                                <a:latin typeface="Cambria Math" panose="02040503050406030204" pitchFamily="18" charset="0"/>
                                <a:ea typeface="Cambria Math" panose="02040503050406030204" pitchFamily="18" charset="0"/>
                              </a:rPr>
                              <m:t>) + </m:t>
                            </m:r>
                            <m:r>
                              <m:rPr>
                                <m:sty m:val="p"/>
                              </m:rPr>
                              <a:rPr lang="el-GR" b="0" i="1" smtClean="0">
                                <a:latin typeface="Cambria Math" panose="02040503050406030204" pitchFamily="18" charset="0"/>
                                <a:ea typeface="Cambria Math" panose="02040503050406030204" pitchFamily="18" charset="0"/>
                              </a:rPr>
                              <m:t>φ</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𝑛</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𝑝</m:t>
                            </m:r>
                            <m:r>
                              <a:rPr lang="en-US" b="0" i="1" smtClean="0">
                                <a:latin typeface="Cambria Math" panose="02040503050406030204" pitchFamily="18" charset="0"/>
                                <a:ea typeface="Cambria Math" panose="02040503050406030204" pitchFamily="18" charset="0"/>
                              </a:rPr>
                              <m:t>)</m:t>
                            </m:r>
                            <m:r>
                              <a:rPr lang="en-US" b="0" i="0"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𝑝</m:t>
                            </m:r>
                            <m:r>
                              <a:rPr lang="en-US">
                                <a:latin typeface="Cambria Math" panose="02040503050406030204" pitchFamily="18" charset="0"/>
                              </a:rPr>
                              <m:t>+</m:t>
                            </m:r>
                            <m:r>
                              <m:rPr>
                                <m:nor/>
                              </m:rPr>
                              <a:rPr lang="en-US" dirty="0">
                                <a:ea typeface="Cambria Math" panose="02040503050406030204" pitchFamily="18" charset="0"/>
                              </a:rPr>
                              <m:t> </m:t>
                            </m:r>
                            <m:r>
                              <a:rPr lang="en-US" i="1">
                                <a:latin typeface="Cambria Math" panose="02040503050406030204" pitchFamily="18" charset="0"/>
                                <a:ea typeface="Cambria Math" panose="02040503050406030204" pitchFamily="18" charset="0"/>
                              </a:rPr>
                              <m:t>𝜅</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𝑛</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𝑝</m:t>
                            </m:r>
                            <m:r>
                              <a:rPr lang="en-US" b="0" i="1" smtClean="0">
                                <a:latin typeface="Cambria Math" panose="02040503050406030204" pitchFamily="18" charset="0"/>
                                <a:ea typeface="Cambria Math" panose="02040503050406030204" pitchFamily="18" charset="0"/>
                              </a:rPr>
                              <m:t>)</m:t>
                            </m:r>
                          </m:den>
                        </m:f>
                      </m:e>
                    </m:box>
                  </m:oMath>
                </a14:m>
                <a:endParaRPr lang="en-US" dirty="0"/>
              </a:p>
              <a:p>
                <a:pPr marL="0" indent="0">
                  <a:buNone/>
                </a:pPr>
                <a:endParaRPr lang="en-US" dirty="0"/>
              </a:p>
              <a:p>
                <a:pPr marL="0" indent="0">
                  <a:buNone/>
                </a:pPr>
                <a:r>
                  <a:rPr lang="en-US" dirty="0">
                    <a:solidFill>
                      <a:schemeClr val="accent1"/>
                    </a:solidFill>
                  </a:rPr>
                  <a:t>The </a:t>
                </a:r>
                <a:r>
                  <a:rPr lang="en-US" b="1" i="1" dirty="0">
                    <a:solidFill>
                      <a:srgbClr val="FF0000"/>
                    </a:solidFill>
                  </a:rPr>
                  <a:t>inequality</a:t>
                </a:r>
                <a:r>
                  <a:rPr lang="en-US" dirty="0">
                    <a:solidFill>
                      <a:schemeClr val="accent1"/>
                    </a:solidFill>
                  </a:rPr>
                  <a:t> arises from the optimistic assumption that the parallel fraction can be </a:t>
                </a:r>
                <a:r>
                  <a:rPr lang="en-US" b="1" i="1" dirty="0">
                    <a:solidFill>
                      <a:srgbClr val="FF0000"/>
                    </a:solidFill>
                  </a:rPr>
                  <a:t>divided perfectly </a:t>
                </a:r>
                <a:r>
                  <a:rPr lang="en-US" dirty="0">
                    <a:solidFill>
                      <a:schemeClr val="accent1"/>
                    </a:solidFill>
                  </a:rPr>
                  <a:t>among the </a:t>
                </a:r>
                <a14:m>
                  <m:oMath xmlns:m="http://schemas.openxmlformats.org/officeDocument/2006/math">
                    <m:r>
                      <a:rPr lang="en-US" i="1" smtClean="0">
                        <a:latin typeface="Cambria Math" panose="02040503050406030204" pitchFamily="18" charset="0"/>
                        <a:ea typeface="Cambria Math" panose="02040503050406030204" pitchFamily="18" charset="0"/>
                      </a:rPr>
                      <m:t>𝑝</m:t>
                    </m:r>
                  </m:oMath>
                </a14:m>
                <a:r>
                  <a:rPr lang="en-US" dirty="0">
                    <a:solidFill>
                      <a:schemeClr val="accent1"/>
                    </a:solidFill>
                  </a:rPr>
                  <a:t> processors.</a:t>
                </a:r>
              </a:p>
              <a:p>
                <a:pPr lvl="1"/>
                <a:r>
                  <a:rPr lang="en-US" dirty="0">
                    <a:solidFill>
                      <a:schemeClr val="accent1"/>
                    </a:solidFill>
                  </a:rPr>
                  <a:t>Otherwise, the parallel execution time will be </a:t>
                </a:r>
                <a:r>
                  <a:rPr lang="en-US" b="1" i="1" dirty="0">
                    <a:solidFill>
                      <a:srgbClr val="FF0000"/>
                    </a:solidFill>
                  </a:rPr>
                  <a:t>larger</a:t>
                </a:r>
                <a:r>
                  <a:rPr lang="en-US" dirty="0">
                    <a:solidFill>
                      <a:schemeClr val="accent1"/>
                    </a:solidFill>
                  </a:rPr>
                  <a:t>, and the speedup will be </a:t>
                </a:r>
                <a:r>
                  <a:rPr lang="en-US" b="1" i="1" dirty="0">
                    <a:solidFill>
                      <a:srgbClr val="FF0000"/>
                    </a:solidFill>
                  </a:rPr>
                  <a:t>smaller</a:t>
                </a:r>
                <a:r>
                  <a:rPr lang="en-US" dirty="0">
                    <a:solidFill>
                      <a:schemeClr val="accent1"/>
                    </a:solidFill>
                  </a:rPr>
                  <a:t>.</a:t>
                </a:r>
              </a:p>
            </p:txBody>
          </p:sp>
        </mc:Choice>
        <mc:Fallback xmlns="">
          <p:sp>
            <p:nvSpPr>
              <p:cNvPr id="3" name="Content Placeholder 2">
                <a:extLst>
                  <a:ext uri="{FF2B5EF4-FFF2-40B4-BE49-F238E27FC236}">
                    <a16:creationId xmlns:a16="http://schemas.microsoft.com/office/drawing/2014/main" id="{DF956CBD-2014-4A83-95AA-1F090429104C}"/>
                  </a:ext>
                </a:extLst>
              </p:cNvPr>
              <p:cNvSpPr>
                <a:spLocks noGrp="1" noRot="1" noChangeAspect="1" noMove="1" noResize="1" noEditPoints="1" noAdjustHandles="1" noChangeArrowheads="1" noChangeShapeType="1" noTextEdit="1"/>
              </p:cNvSpPr>
              <p:nvPr>
                <p:ph idx="1"/>
              </p:nvPr>
            </p:nvSpPr>
            <p:spPr>
              <a:blipFill>
                <a:blip r:embed="rId2"/>
                <a:stretch>
                  <a:fillRect l="-1217" t="-3081" r="-522"/>
                </a:stretch>
              </a:blipFill>
            </p:spPr>
            <p:txBody>
              <a:bodyPr/>
              <a:lstStyle/>
              <a:p>
                <a:r>
                  <a:rPr lang="en-US">
                    <a:noFill/>
                  </a:rPr>
                  <a:t> </a:t>
                </a:r>
              </a:p>
            </p:txBody>
          </p:sp>
        </mc:Fallback>
      </mc:AlternateContent>
    </p:spTree>
    <p:extLst>
      <p:ext uri="{BB962C8B-B14F-4D97-AF65-F5344CB8AC3E}">
        <p14:creationId xmlns:p14="http://schemas.microsoft.com/office/powerpoint/2010/main" val="399481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F6687E-D19C-4BD0-B338-951F2D6DFD9A}"/>
              </a:ext>
            </a:extLst>
          </p:cNvPr>
          <p:cNvSpPr>
            <a:spLocks noGrp="1"/>
          </p:cNvSpPr>
          <p:nvPr>
            <p:ph type="title"/>
          </p:nvPr>
        </p:nvSpPr>
        <p:spPr/>
        <p:txBody>
          <a:bodyPr/>
          <a:lstStyle/>
          <a:p>
            <a:r>
              <a:rPr lang="en-US" dirty="0">
                <a:solidFill>
                  <a:schemeClr val="accent1"/>
                </a:solidFill>
              </a:rPr>
              <a:t>Performance Analysis: Parallel Overhead</a:t>
            </a:r>
            <a:endParaRPr lang="en-US" dirty="0"/>
          </a:p>
        </p:txBody>
      </p:sp>
      <p:sp>
        <p:nvSpPr>
          <p:cNvPr id="3" name="Content Placeholder 2">
            <a:extLst>
              <a:ext uri="{FF2B5EF4-FFF2-40B4-BE49-F238E27FC236}">
                <a16:creationId xmlns:a16="http://schemas.microsoft.com/office/drawing/2014/main" id="{F4133D44-0A11-4F13-A86A-2B9FA97F1B74}"/>
              </a:ext>
            </a:extLst>
          </p:cNvPr>
          <p:cNvSpPr>
            <a:spLocks noGrp="1"/>
          </p:cNvSpPr>
          <p:nvPr>
            <p:ph idx="1"/>
          </p:nvPr>
        </p:nvSpPr>
        <p:spPr/>
        <p:txBody>
          <a:bodyPr/>
          <a:lstStyle/>
          <a:p>
            <a:pPr marL="0" indent="0">
              <a:buNone/>
            </a:pPr>
            <a:r>
              <a:rPr lang="en-US" sz="2000" dirty="0">
                <a:solidFill>
                  <a:schemeClr val="accent1"/>
                </a:solidFill>
              </a:rPr>
              <a:t>Adding more processors </a:t>
            </a:r>
            <a:r>
              <a:rPr lang="en-US" sz="2000" b="1" i="1" dirty="0">
                <a:solidFill>
                  <a:srgbClr val="FF0000"/>
                </a:solidFill>
              </a:rPr>
              <a:t>reduces</a:t>
            </a:r>
            <a:r>
              <a:rPr lang="en-US" sz="2000" dirty="0">
                <a:solidFill>
                  <a:schemeClr val="accent1"/>
                </a:solidFill>
              </a:rPr>
              <a:t> the </a:t>
            </a:r>
            <a:r>
              <a:rPr lang="en-US" sz="2000" b="1" i="1" dirty="0">
                <a:solidFill>
                  <a:srgbClr val="FF0000"/>
                </a:solidFill>
              </a:rPr>
              <a:t>computation time </a:t>
            </a:r>
            <a:r>
              <a:rPr lang="en-US" sz="2000" dirty="0">
                <a:solidFill>
                  <a:schemeClr val="accent1"/>
                </a:solidFill>
              </a:rPr>
              <a:t>by dividing the work among  more processors, but </a:t>
            </a:r>
            <a:r>
              <a:rPr lang="en-US" sz="2000" b="1" i="1" dirty="0">
                <a:solidFill>
                  <a:srgbClr val="FF0000"/>
                </a:solidFill>
              </a:rPr>
              <a:t>increases</a:t>
            </a:r>
            <a:r>
              <a:rPr lang="en-US" sz="2000" dirty="0">
                <a:solidFill>
                  <a:schemeClr val="accent1"/>
                </a:solidFill>
              </a:rPr>
              <a:t> the </a:t>
            </a:r>
            <a:r>
              <a:rPr lang="en-US" sz="2000" b="1" i="1" dirty="0">
                <a:solidFill>
                  <a:srgbClr val="FF0000"/>
                </a:solidFill>
              </a:rPr>
              <a:t>communication time</a:t>
            </a:r>
            <a:r>
              <a:rPr lang="en-US" sz="2000" dirty="0">
                <a:solidFill>
                  <a:schemeClr val="accent1"/>
                </a:solidFill>
              </a:rPr>
              <a:t>.</a:t>
            </a:r>
          </a:p>
          <a:p>
            <a:pPr marL="0" indent="0">
              <a:buNone/>
            </a:pPr>
            <a:endParaRPr lang="en-US" sz="2000" dirty="0">
              <a:solidFill>
                <a:schemeClr val="accent1"/>
              </a:solidFill>
            </a:endParaRPr>
          </a:p>
          <a:p>
            <a:pPr marL="0" indent="0">
              <a:buNone/>
            </a:pPr>
            <a:r>
              <a:rPr lang="en-US" sz="2000" dirty="0">
                <a:solidFill>
                  <a:schemeClr val="accent1"/>
                </a:solidFill>
              </a:rPr>
              <a:t>At some point, the increase in communication time is larger than the decrease in computation time. </a:t>
            </a:r>
          </a:p>
          <a:p>
            <a:pPr lvl="1"/>
            <a:r>
              <a:rPr lang="en-US" sz="2000" dirty="0">
                <a:solidFill>
                  <a:schemeClr val="accent1"/>
                </a:solidFill>
              </a:rPr>
              <a:t>At this point, the parallel execution time begins to increase.</a:t>
            </a:r>
          </a:p>
          <a:p>
            <a:pPr marL="0" indent="0">
              <a:buNone/>
            </a:pPr>
            <a:endParaRPr lang="en-US" sz="1800" dirty="0">
              <a:solidFill>
                <a:schemeClr val="accent1"/>
              </a:solidFill>
            </a:endParaRPr>
          </a:p>
        </p:txBody>
      </p:sp>
      <p:pic>
        <p:nvPicPr>
          <p:cNvPr id="5" name="Picture 4">
            <a:extLst>
              <a:ext uri="{FF2B5EF4-FFF2-40B4-BE49-F238E27FC236}">
                <a16:creationId xmlns:a16="http://schemas.microsoft.com/office/drawing/2014/main" id="{FA7D54CC-01B2-4BFF-BC30-82823E5B71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43863" y="3590062"/>
            <a:ext cx="3147932" cy="2828925"/>
          </a:xfrm>
          <a:prstGeom prst="rect">
            <a:avLst/>
          </a:prstGeom>
        </p:spPr>
      </p:pic>
      <p:sp>
        <p:nvSpPr>
          <p:cNvPr id="7" name="TextBox 6">
            <a:extLst>
              <a:ext uri="{FF2B5EF4-FFF2-40B4-BE49-F238E27FC236}">
                <a16:creationId xmlns:a16="http://schemas.microsoft.com/office/drawing/2014/main" id="{FEB7DA31-6468-454B-ADAE-8894DB29B8B8}"/>
              </a:ext>
            </a:extLst>
          </p:cNvPr>
          <p:cNvSpPr txBox="1"/>
          <p:nvPr/>
        </p:nvSpPr>
        <p:spPr>
          <a:xfrm>
            <a:off x="838200" y="4114800"/>
            <a:ext cx="6057900" cy="1938992"/>
          </a:xfrm>
          <a:prstGeom prst="rect">
            <a:avLst/>
          </a:prstGeom>
          <a:noFill/>
        </p:spPr>
        <p:txBody>
          <a:bodyPr wrap="square" rtlCol="0">
            <a:spAutoFit/>
          </a:bodyPr>
          <a:lstStyle/>
          <a:p>
            <a:pPr marL="0" indent="0">
              <a:buNone/>
            </a:pPr>
            <a:r>
              <a:rPr lang="en-US" sz="2000" dirty="0">
                <a:solidFill>
                  <a:schemeClr val="accent1"/>
                </a:solidFill>
              </a:rPr>
              <a:t>The figure on the right demonstrates that a non-trivial parallel algorithm has a </a:t>
            </a:r>
            <a:r>
              <a:rPr lang="en-US" sz="2000" b="1" i="1" dirty="0">
                <a:solidFill>
                  <a:srgbClr val="FF0000"/>
                </a:solidFill>
              </a:rPr>
              <a:t>computation component (black bars) </a:t>
            </a:r>
            <a:r>
              <a:rPr lang="en-US" sz="2000" dirty="0">
                <a:solidFill>
                  <a:schemeClr val="accent1"/>
                </a:solidFill>
              </a:rPr>
              <a:t>that is a decreasing function of the number of processors and a </a:t>
            </a:r>
            <a:r>
              <a:rPr lang="en-US" sz="2000" b="1" i="1" dirty="0">
                <a:solidFill>
                  <a:srgbClr val="FF0000"/>
                </a:solidFill>
              </a:rPr>
              <a:t>communication component (gray bars) </a:t>
            </a:r>
            <a:r>
              <a:rPr lang="en-US" sz="2000" dirty="0">
                <a:solidFill>
                  <a:schemeClr val="accent1"/>
                </a:solidFill>
              </a:rPr>
              <a:t>that is an increasing function of the number of processors.</a:t>
            </a:r>
          </a:p>
        </p:txBody>
      </p:sp>
    </p:spTree>
    <p:extLst>
      <p:ext uri="{BB962C8B-B14F-4D97-AF65-F5344CB8AC3E}">
        <p14:creationId xmlns:p14="http://schemas.microsoft.com/office/powerpoint/2010/main" val="176984743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10284</TotalTime>
  <Words>4174</Words>
  <Application>Microsoft Office PowerPoint</Application>
  <PresentationFormat>Widescreen</PresentationFormat>
  <Paragraphs>395</Paragraphs>
  <Slides>54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54</vt:i4>
      </vt:variant>
    </vt:vector>
  </HeadingPairs>
  <TitlesOfParts>
    <vt:vector size="59" baseType="lpstr">
      <vt:lpstr>Arial</vt:lpstr>
      <vt:lpstr>Calibri</vt:lpstr>
      <vt:lpstr>Calibri Light</vt:lpstr>
      <vt:lpstr>Cambria Math</vt:lpstr>
      <vt:lpstr>Office Theme</vt:lpstr>
      <vt:lpstr>Parallel Computing</vt:lpstr>
      <vt:lpstr>PowerPoint Presentation</vt:lpstr>
      <vt:lpstr>Performance Analysis: Speedup</vt:lpstr>
      <vt:lpstr>Performance Analysis: Parallel Execution Time</vt:lpstr>
      <vt:lpstr>Performance Analysis: Parallel Execution Time</vt:lpstr>
      <vt:lpstr>Performance Analysis: Parallel Execution Time</vt:lpstr>
      <vt:lpstr>Performance Analysis: Parallel Execution Time</vt:lpstr>
      <vt:lpstr>Performance Analysis: U-Bound on Speedup </vt:lpstr>
      <vt:lpstr>Performance Analysis: Parallel Overhead</vt:lpstr>
      <vt:lpstr>Performance Analysis: Efficiency</vt:lpstr>
      <vt:lpstr>Performance Analysis: Amdahl's Law</vt:lpstr>
      <vt:lpstr>Performance Analysis: Amdahl's Law</vt:lpstr>
      <vt:lpstr>Performance Analysis: Amdahl's Law</vt:lpstr>
      <vt:lpstr>Performance Analysis: Amdahl's Law</vt:lpstr>
      <vt:lpstr>Performance Analysis: Amdahl's Law</vt:lpstr>
      <vt:lpstr>Performance Analysis: Amdahl's Law</vt:lpstr>
      <vt:lpstr>Performance Analysis: Amdahl's Law</vt:lpstr>
      <vt:lpstr>Performance Analysis: Amdahl Effect</vt:lpstr>
      <vt:lpstr>Performance Analysis: Amdahl Effect</vt:lpstr>
      <vt:lpstr>Performance Analysis: Gustafson’s Law</vt:lpstr>
      <vt:lpstr>Performance Analysis: Gustafson’s Law</vt:lpstr>
      <vt:lpstr>Performance Analysis: Gustafson’s Law</vt:lpstr>
      <vt:lpstr>Performance Analysis: Gustafson’s Law</vt:lpstr>
      <vt:lpstr>Performance Analysis: Gustafson’s Law</vt:lpstr>
      <vt:lpstr>Performance Analysis: Gustafson’s Law</vt:lpstr>
      <vt:lpstr>Performance Analysis: Gustafson’s Law</vt:lpstr>
      <vt:lpstr>Performance Analysis: Gustafson’s Law</vt:lpstr>
      <vt:lpstr>Performance Analysis: Gustafson’s Law</vt:lpstr>
      <vt:lpstr>Performance Analysis: Gustafson’s Law</vt:lpstr>
      <vt:lpstr>Performance Analysis: Gustafson’s Law</vt:lpstr>
      <vt:lpstr>Performance Analysis: Karp-Flatt Metric</vt:lpstr>
      <vt:lpstr>Performance Analysis: Karp-Flatt Metric</vt:lpstr>
      <vt:lpstr>Performance Analysis: Karp-Flatt Metric</vt:lpstr>
      <vt:lpstr>Performance Analysis: Karp-Flatt Metric</vt:lpstr>
      <vt:lpstr>Performance Analysis: Karp-Flatt Metric</vt:lpstr>
      <vt:lpstr>Performance Analysis: Karp-Flatt Metric</vt:lpstr>
      <vt:lpstr>Performance Analysis: Karp-Flatt Metric</vt:lpstr>
      <vt:lpstr>Performance Analysis: Isoefficiency</vt:lpstr>
      <vt:lpstr>Performance Analysis: Isoefficiency</vt:lpstr>
      <vt:lpstr>Performance Analysis: Isoefficiency</vt:lpstr>
      <vt:lpstr>Performance Analysis: Isoefficiency</vt:lpstr>
      <vt:lpstr>Performance Analysis: Isoefficiency</vt:lpstr>
      <vt:lpstr>Performance Analysis: Isoefficiency</vt:lpstr>
      <vt:lpstr>Performance Analysis: Isoefficiency</vt:lpstr>
      <vt:lpstr>Performance Analysis: Isoefficiency</vt:lpstr>
      <vt:lpstr>Performance Analysis: Isoefficiency</vt:lpstr>
      <vt:lpstr>Performance Analysis: Isoefficiency</vt:lpstr>
      <vt:lpstr>Performance Analysis: Isoefficiency</vt:lpstr>
      <vt:lpstr>Performance Analysis: Isoefficiency</vt:lpstr>
      <vt:lpstr>Performance Analysis: Isoefficiency</vt:lpstr>
      <vt:lpstr>Performance Analysis: Isoefficiency</vt:lpstr>
      <vt:lpstr>Performance Analysis: Isoefficiency</vt:lpstr>
      <vt:lpstr>Performance Analysis: Isoefficiency</vt:lpstr>
      <vt:lpstr>Reference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Efficient Algorithms</dc:title>
  <dc:creator>Ekkapot Charoenwanit</dc:creator>
  <cp:lastModifiedBy>Ekkapot Charoenwanit</cp:lastModifiedBy>
  <cp:revision>2178</cp:revision>
  <cp:lastPrinted>2021-02-16T02:19:32Z</cp:lastPrinted>
  <dcterms:created xsi:type="dcterms:W3CDTF">2020-08-01T06:16:01Z</dcterms:created>
  <dcterms:modified xsi:type="dcterms:W3CDTF">2021-02-16T02:19:41Z</dcterms:modified>
</cp:coreProperties>
</file>