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05" r:id="rId3"/>
    <p:sldId id="306" r:id="rId4"/>
    <p:sldId id="307" r:id="rId5"/>
    <p:sldId id="308" r:id="rId6"/>
    <p:sldId id="313" r:id="rId7"/>
    <p:sldId id="339" r:id="rId8"/>
    <p:sldId id="343" r:id="rId9"/>
    <p:sldId id="309" r:id="rId10"/>
    <p:sldId id="310" r:id="rId11"/>
    <p:sldId id="341" r:id="rId12"/>
    <p:sldId id="311" r:id="rId13"/>
    <p:sldId id="312" r:id="rId14"/>
    <p:sldId id="342" r:id="rId15"/>
    <p:sldId id="347" r:id="rId16"/>
    <p:sldId id="314" r:id="rId17"/>
    <p:sldId id="315" r:id="rId18"/>
    <p:sldId id="344" r:id="rId19"/>
    <p:sldId id="316" r:id="rId20"/>
    <p:sldId id="317" r:id="rId21"/>
    <p:sldId id="320" r:id="rId22"/>
    <p:sldId id="321" r:id="rId23"/>
    <p:sldId id="318" r:id="rId24"/>
    <p:sldId id="322" r:id="rId25"/>
    <p:sldId id="345" r:id="rId26"/>
    <p:sldId id="319" r:id="rId27"/>
    <p:sldId id="329" r:id="rId28"/>
    <p:sldId id="323" r:id="rId29"/>
    <p:sldId id="324" r:id="rId30"/>
    <p:sldId id="325" r:id="rId31"/>
    <p:sldId id="326" r:id="rId32"/>
    <p:sldId id="327" r:id="rId33"/>
    <p:sldId id="328" r:id="rId34"/>
    <p:sldId id="330" r:id="rId35"/>
    <p:sldId id="332" r:id="rId36"/>
    <p:sldId id="331" r:id="rId37"/>
    <p:sldId id="333" r:id="rId38"/>
    <p:sldId id="334" r:id="rId39"/>
    <p:sldId id="335" r:id="rId40"/>
    <p:sldId id="336" r:id="rId41"/>
    <p:sldId id="338" r:id="rId42"/>
    <p:sldId id="337" r:id="rId43"/>
    <p:sldId id="346" r:id="rId44"/>
    <p:sldId id="34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BD4F-1FBF-4A52-974A-878CE0175CA1}"/>
              </a:ext>
            </a:extLst>
          </p:cNvPr>
          <p:cNvSpPr>
            <a:spLocks noGrp="1"/>
          </p:cNvSpPr>
          <p:nvPr>
            <p:ph type="title"/>
          </p:nvPr>
        </p:nvSpPr>
        <p:spPr/>
        <p:txBody>
          <a:bodyPr/>
          <a:lstStyle/>
          <a:p>
            <a:r>
              <a:rPr lang="en-US" dirty="0">
                <a:solidFill>
                  <a:schemeClr val="accent1"/>
                </a:solidFill>
              </a:rPr>
              <a:t>Terminating a Thread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46BB1-B193-49C0-8CEF-5BE3E5C6617B}"/>
                  </a:ext>
                </a:extLst>
              </p:cNvPr>
              <p:cNvSpPr>
                <a:spLocks noGrp="1"/>
              </p:cNvSpPr>
              <p:nvPr>
                <p:ph idx="1"/>
              </p:nvPr>
            </p:nvSpPr>
            <p:spPr/>
            <p:txBody>
              <a:bodyPr>
                <a:normAutofit/>
              </a:bodyPr>
              <a:lstStyle/>
              <a:p>
                <a:pPr marL="0" indent="0">
                  <a:buNone/>
                </a:pPr>
                <a:r>
                  <a:rPr lang="en-US" sz="2000" dirty="0">
                    <a:solidFill>
                      <a:schemeClr val="accent1"/>
                    </a:solidFill>
                  </a:rPr>
                  <a:t>The value pointed to by </a:t>
                </a:r>
                <a:r>
                  <a:rPr lang="en-US" sz="2000" b="1" i="1" dirty="0">
                    <a:solidFill>
                      <a:schemeClr val="accent6"/>
                    </a:solidFill>
                  </a:rPr>
                  <a:t>retval </a:t>
                </a:r>
                <a:r>
                  <a:rPr lang="en-US" sz="2000" dirty="0">
                    <a:solidFill>
                      <a:schemeClr val="accent1"/>
                    </a:solidFill>
                  </a:rPr>
                  <a:t>should not be located on the thread’s stack since the contents of the stack become </a:t>
                </a:r>
                <a:r>
                  <a:rPr lang="en-US" sz="2000" b="1" i="1" dirty="0">
                    <a:solidFill>
                      <a:srgbClr val="FF0000"/>
                    </a:solidFill>
                  </a:rPr>
                  <a:t>undefined</a:t>
                </a:r>
                <a:r>
                  <a:rPr lang="en-US" sz="2000" dirty="0">
                    <a:solidFill>
                      <a:schemeClr val="accent1"/>
                    </a:solidFill>
                  </a:rPr>
                  <a:t> on thread termination.</a:t>
                </a:r>
              </a:p>
              <a:p>
                <a:pPr marL="457200" lvl="1" indent="0">
                  <a:buNone/>
                </a:pPr>
                <a:endParaRPr lang="en-US" sz="2000" dirty="0">
                  <a:solidFill>
                    <a:schemeClr val="accent1"/>
                  </a:solidFill>
                </a:endParaRPr>
              </a:p>
              <a:p>
                <a:pPr marL="0" indent="0">
                  <a:buNone/>
                </a:pPr>
                <a:r>
                  <a:rPr lang="en-US" sz="2000" dirty="0">
                    <a:solidFill>
                      <a:schemeClr val="accent1"/>
                    </a:solidFill>
                  </a:rPr>
                  <a:t>If the </a:t>
                </a:r>
                <a:r>
                  <a:rPr lang="en-US" sz="2000" b="1" i="1" dirty="0">
                    <a:solidFill>
                      <a:srgbClr val="FF0000"/>
                    </a:solidFill>
                  </a:rPr>
                  <a:t>main thread </a:t>
                </a:r>
                <a:r>
                  <a:rPr lang="en-US" sz="2000" dirty="0">
                    <a:solidFill>
                      <a:schemeClr val="accent1"/>
                    </a:solidFill>
                  </a:rPr>
                  <a:t>calls</a:t>
                </a:r>
                <a:r>
                  <a:rPr lang="en-US" sz="2000" dirty="0"/>
                  <a:t> </a:t>
                </a:r>
                <a14:m>
                  <m:oMath xmlns:m="http://schemas.openxmlformats.org/officeDocument/2006/math">
                    <m:r>
                      <a:rPr lang="en-US" sz="2000" b="0" i="1" smtClean="0">
                        <a:latin typeface="Cambria Math" panose="02040503050406030204" pitchFamily="18" charset="0"/>
                      </a:rPr>
                      <m:t>𝑟𝑒𝑡𝑢𝑟𝑛</m:t>
                    </m:r>
                  </m:oMath>
                </a14:m>
                <a:r>
                  <a:rPr lang="en-US" sz="2000" dirty="0">
                    <a:solidFill>
                      <a:schemeClr val="accent1"/>
                    </a:solidFill>
                  </a:rPr>
                  <a:t> or </a:t>
                </a:r>
                <a14:m>
                  <m:oMath xmlns:m="http://schemas.openxmlformats.org/officeDocument/2006/math">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the </a:t>
                </a:r>
                <a:r>
                  <a:rPr lang="en-US" sz="2000" b="1" i="1" dirty="0">
                    <a:solidFill>
                      <a:srgbClr val="FF0000"/>
                    </a:solidFill>
                  </a:rPr>
                  <a:t>entire process </a:t>
                </a:r>
                <a:r>
                  <a:rPr lang="en-US" sz="2000" dirty="0">
                    <a:solidFill>
                      <a:schemeClr val="accent1"/>
                    </a:solidFill>
                  </a:rPr>
                  <a:t>terminates.</a:t>
                </a:r>
              </a:p>
              <a:p>
                <a:pPr marL="0" indent="0">
                  <a:buNone/>
                </a:pPr>
                <a:endParaRPr lang="en-US" sz="2000" dirty="0">
                  <a:solidFill>
                    <a:schemeClr val="accent1"/>
                  </a:solidFill>
                </a:endParaRPr>
              </a:p>
              <a:p>
                <a:pPr lvl="1"/>
                <a:r>
                  <a:rPr lang="en-US" sz="2000" dirty="0">
                    <a:solidFill>
                      <a:schemeClr val="accent1"/>
                    </a:solidFill>
                  </a:rPr>
                  <a:t>This means that if the main threads finishes before the threads it has created, the other threads will be </a:t>
                </a:r>
                <a:r>
                  <a:rPr lang="en-US" sz="2000" b="1" i="1" dirty="0">
                    <a:solidFill>
                      <a:srgbClr val="FF0000"/>
                    </a:solidFill>
                  </a:rPr>
                  <a:t>automatically</a:t>
                </a:r>
                <a:r>
                  <a:rPr lang="en-US" sz="2000" dirty="0">
                    <a:solidFill>
                      <a:schemeClr val="accent1"/>
                    </a:solidFill>
                  </a:rPr>
                  <a:t> terminated.</a:t>
                </a:r>
              </a:p>
              <a:p>
                <a:pPr marL="457200" lvl="1" indent="0">
                  <a:buNone/>
                </a:pPr>
                <a:endParaRPr lang="en-US" sz="2000" dirty="0">
                  <a:solidFill>
                    <a:schemeClr val="accent1"/>
                  </a:solidFill>
                </a:endParaRPr>
              </a:p>
              <a:p>
                <a:pPr marL="0" indent="0">
                  <a:buNone/>
                </a:pPr>
                <a:r>
                  <a:rPr lang="en-US" sz="2000" dirty="0">
                    <a:solidFill>
                      <a:schemeClr val="accent1"/>
                    </a:solidFill>
                  </a:rPr>
                  <a:t>If the </a:t>
                </a:r>
                <a:r>
                  <a:rPr lang="en-US" sz="2000" b="1" i="1" dirty="0">
                    <a:solidFill>
                      <a:srgbClr val="FF0000"/>
                    </a:solidFill>
                  </a:rPr>
                  <a:t>main thread </a:t>
                </a:r>
                <a:r>
                  <a:rPr lang="en-US" sz="2000" dirty="0">
                    <a:solidFill>
                      <a:schemeClr val="accent1"/>
                    </a:solidFill>
                  </a:rPr>
                  <a:t>terminates via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the other threads can continue executing. </a:t>
                </a:r>
              </a:p>
              <a:p>
                <a:pPr marL="0" indent="0">
                  <a:buNone/>
                </a:pPr>
                <a:endParaRPr lang="en-US" sz="3300"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8E346BB1-B193-49C0-8CEF-5BE3E5C6617B}"/>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428907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590B-053C-47FE-A40A-07A3FB0562E4}"/>
              </a:ext>
            </a:extLst>
          </p:cNvPr>
          <p:cNvSpPr>
            <a:spLocks noGrp="1"/>
          </p:cNvSpPr>
          <p:nvPr>
            <p:ph type="title"/>
          </p:nvPr>
        </p:nvSpPr>
        <p:spPr/>
        <p:txBody>
          <a:bodyPr/>
          <a:lstStyle/>
          <a:p>
            <a:r>
              <a:rPr lang="en-US" dirty="0">
                <a:solidFill>
                  <a:schemeClr val="accent1"/>
                </a:solidFill>
              </a:rPr>
              <a:t>Terminating a Thread</a:t>
            </a:r>
            <a:endParaRPr lang="en-US" dirty="0"/>
          </a:p>
        </p:txBody>
      </p:sp>
      <p:sp>
        <p:nvSpPr>
          <p:cNvPr id="3" name="Content Placeholder 2">
            <a:extLst>
              <a:ext uri="{FF2B5EF4-FFF2-40B4-BE49-F238E27FC236}">
                <a16:creationId xmlns:a16="http://schemas.microsoft.com/office/drawing/2014/main" id="{CEC0BE73-CCFF-417E-AED8-455E12BA51DE}"/>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Pthreads/ThreadExit</a:t>
            </a:r>
          </a:p>
          <a:p>
            <a:endParaRPr lang="en-US" dirty="0"/>
          </a:p>
        </p:txBody>
      </p:sp>
    </p:spTree>
    <p:extLst>
      <p:ext uri="{BB962C8B-B14F-4D97-AF65-F5344CB8AC3E}">
        <p14:creationId xmlns:p14="http://schemas.microsoft.com/office/powerpoint/2010/main" val="246394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68-B3B1-4F5C-AE2A-48E0F3F24FB6}"/>
              </a:ext>
            </a:extLst>
          </p:cNvPr>
          <p:cNvSpPr>
            <a:spLocks noGrp="1"/>
          </p:cNvSpPr>
          <p:nvPr>
            <p:ph type="title"/>
          </p:nvPr>
        </p:nvSpPr>
        <p:spPr/>
        <p:txBody>
          <a:bodyPr/>
          <a:lstStyle/>
          <a:p>
            <a:r>
              <a:rPr lang="en-US" dirty="0">
                <a:solidFill>
                  <a:schemeClr val="accent1"/>
                </a:solidFill>
              </a:rPr>
              <a:t>Joining a Thread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A9ECC-B3AF-43DB-B868-276F72340706}"/>
                  </a:ext>
                </a:extLst>
              </p:cNvPr>
              <p:cNvSpPr>
                <a:spLocks noGrp="1"/>
              </p:cNvSpPr>
              <p:nvPr>
                <p:ph idx="1"/>
              </p:nvPr>
            </p:nvSpPr>
            <p:spPr/>
            <p:txBody>
              <a:bodyPr/>
              <a:lstStyle/>
              <a:p>
                <a:pPr marL="0" indent="0" algn="l">
                  <a:buNone/>
                </a:pPr>
                <a:r>
                  <a:rPr lang="en-US" sz="2000" dirty="0">
                    <a:solidFill>
                      <a:schemeClr val="accent1"/>
                    </a:solidFill>
                  </a:rPr>
                  <a:t>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a:t>
                </a:r>
                <a:r>
                  <a:rPr lang="en-US" sz="2000" b="1" i="1" dirty="0">
                    <a:solidFill>
                      <a:srgbClr val="FF0000"/>
                    </a:solidFill>
                  </a:rPr>
                  <a:t>waits</a:t>
                </a:r>
                <a:r>
                  <a:rPr lang="en-US" sz="2000" dirty="0">
                    <a:solidFill>
                      <a:schemeClr val="accent1"/>
                    </a:solidFill>
                  </a:rPr>
                  <a:t> for the thread with the specified </a:t>
                </a:r>
                <a:r>
                  <a:rPr lang="en-US" sz="2000" b="1" i="1" dirty="0">
                    <a:solidFill>
                      <a:schemeClr val="accent6"/>
                    </a:solidFill>
                  </a:rPr>
                  <a:t>thread </a:t>
                </a:r>
                <a:r>
                  <a:rPr lang="en-US" sz="2000" dirty="0">
                    <a:solidFill>
                      <a:schemeClr val="accent1"/>
                    </a:solidFill>
                  </a:rPr>
                  <a:t>identifier to terminate:</a:t>
                </a:r>
              </a:p>
              <a:p>
                <a:pPr marL="0" indent="0" algn="l">
                  <a:buNone/>
                </a:pPr>
                <a:endParaRPr lang="en-US" sz="2000" dirty="0">
                  <a:solidFill>
                    <a:schemeClr val="accent1"/>
                  </a:solidFill>
                </a:endParaRPr>
              </a:p>
              <a:p>
                <a:pPr lvl="1"/>
                <a:r>
                  <a:rPr lang="en-US" sz="2000" dirty="0">
                    <a:solidFill>
                      <a:schemeClr val="accent1"/>
                    </a:solidFill>
                  </a:rPr>
                  <a:t>If the thread has already terminated,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returns immediately.</a:t>
                </a:r>
              </a:p>
              <a:p>
                <a:pPr marL="457200" lvl="1" indent="0">
                  <a:buNone/>
                </a:pPr>
                <a:endParaRPr lang="en-US" sz="2000" dirty="0">
                  <a:solidFill>
                    <a:schemeClr val="accent1"/>
                  </a:solidFill>
                </a:endParaRPr>
              </a:p>
              <a:p>
                <a:pPr marL="0" indent="0">
                  <a:buNone/>
                </a:pPr>
                <a:r>
                  <a:rPr lang="en-US" sz="2000" b="1" i="1" u="sng" dirty="0">
                    <a:solidFill>
                      <a:srgbClr val="FF0000"/>
                    </a:solidFill>
                  </a:rPr>
                  <a:t>Parameters</a:t>
                </a:r>
                <a:r>
                  <a:rPr lang="en-US" sz="2000" b="1" i="1" dirty="0">
                    <a:solidFill>
                      <a:srgbClr val="FF0000"/>
                    </a:solidFill>
                  </a:rPr>
                  <a:t>:</a:t>
                </a:r>
                <a:endParaRPr lang="en-US" sz="2000" dirty="0">
                  <a:solidFill>
                    <a:schemeClr val="accent1"/>
                  </a:solidFill>
                </a:endParaRPr>
              </a:p>
              <a:p>
                <a:pPr lvl="1"/>
                <a:r>
                  <a:rPr lang="en-US" sz="2000" b="1" i="1" dirty="0">
                    <a:solidFill>
                      <a:schemeClr val="accent6"/>
                    </a:solidFill>
                  </a:rPr>
                  <a:t>thread </a:t>
                </a:r>
                <a:r>
                  <a:rPr lang="en-US" sz="2000" dirty="0">
                    <a:solidFill>
                      <a:schemeClr val="accent1"/>
                    </a:solidFill>
                  </a:rPr>
                  <a:t>: thread identifier object of the thread to be joined</a:t>
                </a:r>
              </a:p>
              <a:p>
                <a:pPr lvl="1"/>
                <a:r>
                  <a:rPr lang="en-US" sz="2000" b="1" i="1" dirty="0">
                    <a:solidFill>
                      <a:schemeClr val="accent6"/>
                    </a:solidFill>
                  </a:rPr>
                  <a:t>retval</a:t>
                </a:r>
                <a:r>
                  <a:rPr lang="en-US" sz="2000" dirty="0">
                    <a:solidFill>
                      <a:schemeClr val="accent1"/>
                    </a:solidFill>
                  </a:rPr>
                  <a:t> : double pointer for retrieving the return value of the specified thread</a:t>
                </a:r>
                <a:endParaRPr lang="en-US" sz="2000" dirty="0">
                  <a:solidFill>
                    <a:schemeClr val="accent6"/>
                  </a:solidFill>
                </a:endParaRPr>
              </a:p>
              <a:p>
                <a:pPr marL="457200" lvl="1"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1E7A9ECC-B3AF-43DB-B868-276F72340706}"/>
                  </a:ext>
                </a:extLst>
              </p:cNvPr>
              <p:cNvSpPr>
                <a:spLocks noGrp="1" noRot="1" noChangeAspect="1" noMove="1" noResize="1" noEditPoints="1" noAdjustHandles="1" noChangeArrowheads="1" noChangeShapeType="1" noTextEdit="1"/>
              </p:cNvSpPr>
              <p:nvPr>
                <p:ph idx="1"/>
              </p:nvPr>
            </p:nvSpPr>
            <p:spPr>
              <a:blipFill>
                <a:blip r:embed="rId2"/>
                <a:stretch>
                  <a:fillRect l="-638" t="-1401" r="-11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22A8370-898E-482B-9997-1E474E353626}"/>
              </a:ext>
            </a:extLst>
          </p:cNvPr>
          <p:cNvPicPr>
            <a:picLocks noChangeAspect="1"/>
          </p:cNvPicPr>
          <p:nvPr/>
        </p:nvPicPr>
        <p:blipFill>
          <a:blip r:embed="rId3"/>
          <a:stretch>
            <a:fillRect/>
          </a:stretch>
        </p:blipFill>
        <p:spPr>
          <a:xfrm>
            <a:off x="1185862" y="4519613"/>
            <a:ext cx="8220075" cy="1562100"/>
          </a:xfrm>
          <a:prstGeom prst="rect">
            <a:avLst/>
          </a:prstGeom>
        </p:spPr>
      </p:pic>
    </p:spTree>
    <p:extLst>
      <p:ext uri="{BB962C8B-B14F-4D97-AF65-F5344CB8AC3E}">
        <p14:creationId xmlns:p14="http://schemas.microsoft.com/office/powerpoint/2010/main" val="363751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D554-6F52-4D82-A967-2C90C3DAADCB}"/>
              </a:ext>
            </a:extLst>
          </p:cNvPr>
          <p:cNvSpPr>
            <a:spLocks noGrp="1"/>
          </p:cNvSpPr>
          <p:nvPr>
            <p:ph type="title"/>
          </p:nvPr>
        </p:nvSpPr>
        <p:spPr/>
        <p:txBody>
          <a:bodyPr/>
          <a:lstStyle/>
          <a:p>
            <a:r>
              <a:rPr lang="en-US" dirty="0">
                <a:solidFill>
                  <a:schemeClr val="accent1"/>
                </a:solidFill>
              </a:rPr>
              <a:t>Joining a Thread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0C313F-BF8D-449E-81E5-84C9016FC442}"/>
                  </a:ext>
                </a:extLst>
              </p:cNvPr>
              <p:cNvSpPr>
                <a:spLocks noGrp="1"/>
              </p:cNvSpPr>
              <p:nvPr>
                <p:ph idx="1"/>
              </p:nvPr>
            </p:nvSpPr>
            <p:spPr/>
            <p:txBody>
              <a:bodyPr>
                <a:noAutofit/>
              </a:bodyPr>
              <a:lstStyle/>
              <a:p>
                <a:pPr marL="0" indent="0">
                  <a:buNone/>
                </a:pPr>
                <a:r>
                  <a:rPr lang="en-US" sz="2000" dirty="0">
                    <a:solidFill>
                      <a:schemeClr val="accent1"/>
                    </a:solidFill>
                  </a:rPr>
                  <a:t>A 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a:t>
                </a:r>
                <a:r>
                  <a:rPr lang="en-US" sz="2000" b="1" i="1" dirty="0">
                    <a:solidFill>
                      <a:srgbClr val="FF0000"/>
                    </a:solidFill>
                  </a:rPr>
                  <a:t>blocks</a:t>
                </a:r>
                <a:r>
                  <a:rPr lang="en-US" sz="2000" dirty="0">
                    <a:solidFill>
                      <a:schemeClr val="accent1"/>
                    </a:solidFill>
                  </a:rPr>
                  <a:t> the calling thread until either one of the following circumstances:</a:t>
                </a:r>
              </a:p>
              <a:p>
                <a:pPr lvl="1"/>
                <a:r>
                  <a:rPr lang="en-US" sz="2000" dirty="0">
                    <a:solidFill>
                      <a:schemeClr val="accent1"/>
                    </a:solidFill>
                  </a:rPr>
                  <a:t>The specified thread returns from its </a:t>
                </a:r>
                <a:r>
                  <a:rPr lang="en-US" sz="2000" b="1" i="1" dirty="0">
                    <a:solidFill>
                      <a:schemeClr val="accent6"/>
                    </a:solidFill>
                  </a:rPr>
                  <a:t>start</a:t>
                </a:r>
                <a:r>
                  <a:rPr lang="en-US" sz="2000" dirty="0">
                    <a:solidFill>
                      <a:schemeClr val="accent1"/>
                    </a:solidFill>
                  </a:rPr>
                  <a:t> routine.</a:t>
                </a:r>
              </a:p>
              <a:p>
                <a:pPr lvl="1"/>
                <a:r>
                  <a:rPr lang="en-US" sz="2000" dirty="0">
                    <a:solidFill>
                      <a:schemeClr val="accent1"/>
                    </a:solidFill>
                  </a:rPr>
                  <a:t>The specified thread calls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r>
                  <a:rPr lang="en-US" sz="2000" dirty="0">
                    <a:solidFill>
                      <a:schemeClr val="accent1"/>
                    </a:solidFill>
                  </a:rPr>
                  <a:t>The specified thread is </a:t>
                </a:r>
                <a:r>
                  <a:rPr lang="en-US" sz="2000" b="1" i="1" dirty="0">
                    <a:solidFill>
                      <a:srgbClr val="FF0000"/>
                    </a:solidFill>
                  </a:rPr>
                  <a:t>cancelled</a:t>
                </a:r>
                <a:r>
                  <a:rPr lang="en-US" sz="2000" dirty="0">
                    <a:solidFill>
                      <a:schemeClr val="accent1"/>
                    </a:solidFill>
                  </a:rPr>
                  <a:t> via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2"/>
                <a:r>
                  <a:rPr lang="en-US" dirty="0">
                    <a:solidFill>
                      <a:schemeClr val="accent1"/>
                    </a:solidFill>
                  </a:rPr>
                  <a:t>If the thread was </a:t>
                </a:r>
                <a:r>
                  <a:rPr lang="en-US" b="1" i="1" dirty="0">
                    <a:solidFill>
                      <a:srgbClr val="FF0000"/>
                    </a:solidFill>
                  </a:rPr>
                  <a:t>cancelled</a:t>
                </a:r>
                <a:r>
                  <a:rPr lang="en-US" dirty="0">
                    <a:solidFill>
                      <a:schemeClr val="accent1"/>
                    </a:solidFill>
                  </a:rPr>
                  <a:t>, the memory location specified by </a:t>
                </a:r>
                <a:r>
                  <a:rPr lang="en-US" b="1" i="1" dirty="0">
                    <a:solidFill>
                      <a:schemeClr val="accent6"/>
                    </a:solidFill>
                  </a:rPr>
                  <a:t>retval </a:t>
                </a:r>
                <a:r>
                  <a:rPr lang="en-US" dirty="0">
                    <a:solidFill>
                      <a:schemeClr val="accent1"/>
                    </a:solidFill>
                  </a:rPr>
                  <a:t>is set to </a:t>
                </a:r>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𝐶𝐴𝑁𝐶𝐸𝐿𝐸𝐷</m:t>
                    </m:r>
                  </m:oMath>
                </a14:m>
                <a:r>
                  <a:rPr lang="en-US" dirty="0">
                    <a:solidFill>
                      <a:schemeClr val="accent1"/>
                    </a:solidFill>
                  </a:rPr>
                  <a:t>.</a:t>
                </a:r>
              </a:p>
              <a:p>
                <a:pPr marL="914400" lvl="2" indent="0">
                  <a:buNone/>
                </a:pPr>
                <a:endParaRPr lang="en-US" dirty="0">
                  <a:solidFill>
                    <a:schemeClr val="accent1"/>
                  </a:solidFill>
                </a:endParaRPr>
              </a:p>
              <a:p>
                <a:pPr marL="0" indent="0">
                  <a:buNone/>
                </a:pPr>
                <a:r>
                  <a:rPr lang="en-US" sz="2000" dirty="0">
                    <a:solidFill>
                      <a:schemeClr val="accent1"/>
                    </a:solidFill>
                  </a:rPr>
                  <a:t>By calling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we automatically place the thread with which we are joining in the </a:t>
                </a:r>
                <a:r>
                  <a:rPr lang="en-US" sz="2000" b="1" i="1" dirty="0">
                    <a:solidFill>
                      <a:srgbClr val="FF0000"/>
                    </a:solidFill>
                  </a:rPr>
                  <a:t>detached state </a:t>
                </a:r>
                <a:r>
                  <a:rPr lang="en-US" sz="2000" dirty="0">
                    <a:solidFill>
                      <a:schemeClr val="accent1"/>
                    </a:solidFill>
                  </a:rPr>
                  <a:t>so that its resources can be released.</a:t>
                </a:r>
              </a:p>
              <a:p>
                <a:pPr lvl="1"/>
                <a:r>
                  <a:rPr lang="en-US" sz="2000" dirty="0">
                    <a:solidFill>
                      <a:schemeClr val="accent1"/>
                    </a:solidFill>
                  </a:rPr>
                  <a:t>By default, all threads are created </a:t>
                </a:r>
                <a:r>
                  <a:rPr lang="en-US" sz="2000" b="1" i="1" dirty="0">
                    <a:solidFill>
                      <a:srgbClr val="FF0000"/>
                    </a:solidFill>
                  </a:rPr>
                  <a:t>joinable</a:t>
                </a:r>
                <a:r>
                  <a:rPr lang="en-US" sz="2000" dirty="0">
                    <a:solidFill>
                      <a:schemeClr val="accent1"/>
                    </a:solidFill>
                  </a:rPr>
                  <a:t>. </a:t>
                </a:r>
              </a:p>
              <a:p>
                <a:pPr lvl="1"/>
                <a:r>
                  <a:rPr lang="en-US" sz="2000" dirty="0">
                    <a:solidFill>
                      <a:schemeClr val="accent1"/>
                    </a:solidFill>
                  </a:rPr>
                  <a:t>If the thread was already in the </a:t>
                </a:r>
                <a:r>
                  <a:rPr lang="en-US" sz="2000" b="1" i="1" dirty="0">
                    <a:solidFill>
                      <a:srgbClr val="FF0000"/>
                    </a:solidFill>
                  </a:rPr>
                  <a:t>detached state</a:t>
                </a:r>
                <a:r>
                  <a:rPr lang="en-US" sz="2000" dirty="0">
                    <a:solidFill>
                      <a:schemeClr val="accent1"/>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can </a:t>
                </a:r>
                <a:r>
                  <a:rPr lang="en-US" sz="2000" b="1" i="1" dirty="0">
                    <a:solidFill>
                      <a:srgbClr val="FF0000"/>
                    </a:solidFill>
                  </a:rPr>
                  <a:t>fail</a:t>
                </a:r>
                <a:r>
                  <a:rPr lang="en-US" sz="2000" dirty="0">
                    <a:solidFill>
                      <a:schemeClr val="accent1"/>
                    </a:solidFill>
                  </a:rPr>
                  <a:t>, returning </a:t>
                </a:r>
                <a14:m>
                  <m:oMath xmlns:m="http://schemas.openxmlformats.org/officeDocument/2006/math">
                    <m:r>
                      <a:rPr lang="en-US" sz="2000" b="0" i="1" smtClean="0">
                        <a:solidFill>
                          <a:schemeClr val="tx1"/>
                        </a:solidFill>
                        <a:latin typeface="Cambria Math" panose="02040503050406030204" pitchFamily="18" charset="0"/>
                      </a:rPr>
                      <m:t>𝐸𝐼𝑁𝑉𝐴𝐿</m:t>
                    </m:r>
                  </m:oMath>
                </a14:m>
                <a:r>
                  <a:rPr lang="en-US" sz="2000" dirty="0">
                    <a:solidFill>
                      <a:schemeClr val="accent1"/>
                    </a:solidFill>
                  </a:rPr>
                  <a:t>.</a:t>
                </a:r>
              </a:p>
              <a:p>
                <a:pPr marL="457200" lvl="1" indent="0">
                  <a:buNone/>
                </a:pPr>
                <a:endParaRPr lang="en-US" sz="2000" dirty="0">
                  <a:solidFill>
                    <a:schemeClr val="accent1"/>
                  </a:solidFill>
                </a:endParaRPr>
              </a:p>
              <a:p>
                <a:pPr marL="0" indent="0">
                  <a:buNone/>
                </a:pPr>
                <a:r>
                  <a:rPr lang="en-US" sz="2000" dirty="0">
                    <a:solidFill>
                      <a:schemeClr val="accent1"/>
                    </a:solidFill>
                  </a:rPr>
                  <a:t>If we are not interested in the thread’s return value, we can set </a:t>
                </a:r>
                <a:r>
                  <a:rPr lang="en-US" sz="2000" b="1" i="1" dirty="0">
                    <a:solidFill>
                      <a:schemeClr val="accent6"/>
                    </a:solidFill>
                  </a:rPr>
                  <a:t>retval </a:t>
                </a:r>
                <a:r>
                  <a:rPr lang="en-US" sz="2000" dirty="0">
                    <a:solidFill>
                      <a:schemeClr val="accent1"/>
                    </a:solidFill>
                  </a:rPr>
                  <a:t>to </a:t>
                </a:r>
                <a14:m>
                  <m:oMath xmlns:m="http://schemas.openxmlformats.org/officeDocument/2006/math">
                    <m:r>
                      <a:rPr lang="en-US" sz="2000" b="0" i="1" smtClean="0">
                        <a:solidFill>
                          <a:schemeClr val="tx1"/>
                        </a:solidFill>
                        <a:latin typeface="Cambria Math" panose="02040503050406030204" pitchFamily="18" charset="0"/>
                      </a:rPr>
                      <m:t>𝑁𝑈𝐿𝐿</m:t>
                    </m:r>
                  </m:oMath>
                </a14:m>
                <a:r>
                  <a:rPr lang="en-US" sz="2000" dirty="0">
                    <a:solidFill>
                      <a:schemeClr val="accent1"/>
                    </a:solidFill>
                  </a:rPr>
                  <a:t> in</a:t>
                </a:r>
                <a:r>
                  <a:rPr lang="en-US" sz="2000" b="1" i="1" dirty="0">
                    <a:solidFill>
                      <a:schemeClr val="accent6"/>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p:txBody>
          </p:sp>
        </mc:Choice>
        <mc:Fallback xmlns="">
          <p:sp>
            <p:nvSpPr>
              <p:cNvPr id="3" name="Content Placeholder 2">
                <a:extLst>
                  <a:ext uri="{FF2B5EF4-FFF2-40B4-BE49-F238E27FC236}">
                    <a16:creationId xmlns:a16="http://schemas.microsoft.com/office/drawing/2014/main" id="{610C313F-BF8D-449E-81E5-84C9016FC442}"/>
                  </a:ext>
                </a:extLst>
              </p:cNvPr>
              <p:cNvSpPr>
                <a:spLocks noGrp="1" noRot="1" noChangeAspect="1" noMove="1" noResize="1" noEditPoints="1" noAdjustHandles="1" noChangeArrowheads="1" noChangeShapeType="1" noTextEdit="1"/>
              </p:cNvSpPr>
              <p:nvPr>
                <p:ph idx="1"/>
              </p:nvPr>
            </p:nvSpPr>
            <p:spPr>
              <a:blipFill>
                <a:blip r:embed="rId2"/>
                <a:stretch>
                  <a:fillRect l="-638" t="-1401" b="-4062"/>
                </a:stretch>
              </a:blipFill>
            </p:spPr>
            <p:txBody>
              <a:bodyPr/>
              <a:lstStyle/>
              <a:p>
                <a:r>
                  <a:rPr lang="en-US">
                    <a:noFill/>
                  </a:rPr>
                  <a:t> </a:t>
                </a:r>
              </a:p>
            </p:txBody>
          </p:sp>
        </mc:Fallback>
      </mc:AlternateContent>
    </p:spTree>
    <p:extLst>
      <p:ext uri="{BB962C8B-B14F-4D97-AF65-F5344CB8AC3E}">
        <p14:creationId xmlns:p14="http://schemas.microsoft.com/office/powerpoint/2010/main" val="347973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52E0-6669-4C24-8AA8-9AFBEEDC3915}"/>
              </a:ext>
            </a:extLst>
          </p:cNvPr>
          <p:cNvSpPr>
            <a:spLocks noGrp="1"/>
          </p:cNvSpPr>
          <p:nvPr>
            <p:ph type="title"/>
          </p:nvPr>
        </p:nvSpPr>
        <p:spPr/>
        <p:txBody>
          <a:bodyPr/>
          <a:lstStyle/>
          <a:p>
            <a:r>
              <a:rPr lang="en-US" dirty="0">
                <a:solidFill>
                  <a:schemeClr val="accent1"/>
                </a:solidFill>
              </a:rPr>
              <a:t>Joining a Thread</a:t>
            </a:r>
            <a:endParaRPr lang="en-US" dirty="0"/>
          </a:p>
        </p:txBody>
      </p:sp>
      <p:sp>
        <p:nvSpPr>
          <p:cNvPr id="3" name="Content Placeholder 2">
            <a:extLst>
              <a:ext uri="{FF2B5EF4-FFF2-40B4-BE49-F238E27FC236}">
                <a16:creationId xmlns:a16="http://schemas.microsoft.com/office/drawing/2014/main" id="{5EFE6E03-4B76-408D-A9B6-8A37F7F1AADC}"/>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Pthreads/ThreadJoin</a:t>
            </a:r>
          </a:p>
          <a:p>
            <a:endParaRPr lang="en-US" dirty="0"/>
          </a:p>
        </p:txBody>
      </p:sp>
    </p:spTree>
    <p:extLst>
      <p:ext uri="{BB962C8B-B14F-4D97-AF65-F5344CB8AC3E}">
        <p14:creationId xmlns:p14="http://schemas.microsoft.com/office/powerpoint/2010/main" val="2248195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52E0-6669-4C24-8AA8-9AFBEEDC3915}"/>
              </a:ext>
            </a:extLst>
          </p:cNvPr>
          <p:cNvSpPr>
            <a:spLocks noGrp="1"/>
          </p:cNvSpPr>
          <p:nvPr>
            <p:ph type="title"/>
          </p:nvPr>
        </p:nvSpPr>
        <p:spPr/>
        <p:txBody>
          <a:bodyPr/>
          <a:lstStyle/>
          <a:p>
            <a:r>
              <a:rPr lang="en-US" dirty="0">
                <a:solidFill>
                  <a:schemeClr val="accent1"/>
                </a:solidFill>
              </a:rPr>
              <a:t>Estimate Pi using Monte Carlo</a:t>
            </a:r>
            <a:endParaRPr lang="en-US" dirty="0"/>
          </a:p>
        </p:txBody>
      </p:sp>
      <p:sp>
        <p:nvSpPr>
          <p:cNvPr id="3" name="Content Placeholder 2">
            <a:extLst>
              <a:ext uri="{FF2B5EF4-FFF2-40B4-BE49-F238E27FC236}">
                <a16:creationId xmlns:a16="http://schemas.microsoft.com/office/drawing/2014/main" id="{5EFE6E03-4B76-408D-A9B6-8A37F7F1AADC}"/>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Pthreads/Pi</a:t>
            </a:r>
          </a:p>
          <a:p>
            <a:endParaRPr lang="en-US" dirty="0"/>
          </a:p>
        </p:txBody>
      </p:sp>
    </p:spTree>
    <p:extLst>
      <p:ext uri="{BB962C8B-B14F-4D97-AF65-F5344CB8AC3E}">
        <p14:creationId xmlns:p14="http://schemas.microsoft.com/office/powerpoint/2010/main" val="335440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25DB-0DA4-4465-9165-5E0AE7DF9B84}"/>
              </a:ext>
            </a:extLst>
          </p:cNvPr>
          <p:cNvSpPr>
            <a:spLocks noGrp="1"/>
          </p:cNvSpPr>
          <p:nvPr>
            <p:ph type="title"/>
          </p:nvPr>
        </p:nvSpPr>
        <p:spPr/>
        <p:txBody>
          <a:bodyPr/>
          <a:lstStyle/>
          <a:p>
            <a:r>
              <a:rPr lang="en-US" dirty="0">
                <a:solidFill>
                  <a:schemeClr val="accent1"/>
                </a:solidFill>
              </a:rPr>
              <a:t>Cancelling a Thread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0B73C8-8C7A-4355-9E37-72D418344210}"/>
                  </a:ext>
                </a:extLst>
              </p:cNvPr>
              <p:cNvSpPr>
                <a:spLocks noGrp="1"/>
              </p:cNvSpPr>
              <p:nvPr>
                <p:ph idx="1"/>
              </p:nvPr>
            </p:nvSpPr>
            <p:spPr/>
            <p:txBody>
              <a:bodyPr>
                <a:normAutofit/>
              </a:bodyPr>
              <a:lstStyle/>
              <a:p>
                <a:pPr marL="0" indent="0">
                  <a:buNone/>
                </a:pPr>
                <a:r>
                  <a:rPr lang="en-US" sz="2000" dirty="0">
                    <a:solidFill>
                      <a:schemeClr val="accent1"/>
                    </a:solidFill>
                  </a:rPr>
                  <a:t>One thread in a process can request that another thread </a:t>
                </a:r>
                <a:r>
                  <a:rPr lang="en-US" sz="2000" b="1" i="1" dirty="0">
                    <a:solidFill>
                      <a:srgbClr val="FF0000"/>
                    </a:solidFill>
                  </a:rPr>
                  <a:t>within the same process</a:t>
                </a:r>
                <a:r>
                  <a:rPr lang="en-US" sz="2000" dirty="0">
                    <a:solidFill>
                      <a:schemeClr val="accent1"/>
                    </a:solidFill>
                  </a:rPr>
                  <a:t> be canceled by calling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marL="0" indent="0">
                  <a:buNone/>
                </a:pPr>
                <a:endParaRPr lang="en-US" sz="2000" dirty="0">
                  <a:solidFill>
                    <a:schemeClr val="accent1"/>
                  </a:solidFill>
                </a:endParaRPr>
              </a:p>
              <a:p>
                <a:pPr lvl="1"/>
                <a:r>
                  <a:rPr lang="en-US" sz="2000" dirty="0">
                    <a:solidFill>
                      <a:schemeClr val="accent1"/>
                    </a:solidFill>
                  </a:rPr>
                  <a:t>A 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  does not wait for the specified thread to terminate; it only makes the request.</a:t>
                </a:r>
              </a:p>
              <a:p>
                <a:pPr lvl="1"/>
                <a:endParaRPr lang="en-US" sz="2000" dirty="0">
                  <a:solidFill>
                    <a:schemeClr val="accent1"/>
                  </a:solidFill>
                </a:endParaRPr>
              </a:p>
              <a:p>
                <a:pPr lvl="1"/>
                <a:r>
                  <a:rPr lang="en-US" sz="2000" dirty="0">
                    <a:solidFill>
                      <a:schemeClr val="accent1"/>
                    </a:solidFill>
                  </a:rPr>
                  <a:t>In the </a:t>
                </a:r>
                <a:r>
                  <a:rPr lang="en-US" sz="2000" b="1" i="1" dirty="0">
                    <a:solidFill>
                      <a:srgbClr val="FF0000"/>
                    </a:solidFill>
                  </a:rPr>
                  <a:t>default circumstances</a:t>
                </a:r>
                <a:r>
                  <a:rPr lang="en-US" sz="2000" dirty="0">
                    <a:solidFill>
                      <a:schemeClr val="accent1"/>
                    </a:solidFill>
                  </a:rPr>
                  <a:t>,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𝑐𝑎𝑛𝑐𝑒𝑙</m:t>
                    </m:r>
                    <m:r>
                      <a:rPr lang="en-US" sz="2000" b="0" i="1" smtClean="0">
                        <a:latin typeface="Cambria Math" panose="02040503050406030204" pitchFamily="18" charset="0"/>
                      </a:rPr>
                      <m:t>()</m:t>
                    </m:r>
                  </m:oMath>
                </a14:m>
                <a:r>
                  <a:rPr lang="en-US" sz="2000" dirty="0">
                    <a:solidFill>
                      <a:schemeClr val="accent1"/>
                    </a:solidFill>
                  </a:rPr>
                  <a:t> will cause the thread specified by </a:t>
                </a:r>
                <a:r>
                  <a:rPr lang="en-US" sz="2000" b="1" i="1" dirty="0">
                    <a:solidFill>
                      <a:schemeClr val="accent6"/>
                    </a:solidFill>
                  </a:rPr>
                  <a:t>tid </a:t>
                </a:r>
                <a:r>
                  <a:rPr lang="en-US" sz="2000" dirty="0">
                    <a:solidFill>
                      <a:schemeClr val="accent1"/>
                    </a:solidFill>
                  </a:rPr>
                  <a:t>to behave as if it had called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𝑒𝑥𝑖𝑡</m:t>
                    </m:r>
                    <m:r>
                      <a:rPr lang="en-US" sz="2000" b="0" i="1" smtClean="0">
                        <a:latin typeface="Cambria Math" panose="02040503050406030204" pitchFamily="18" charset="0"/>
                      </a:rPr>
                      <m:t>()</m:t>
                    </m:r>
                  </m:oMath>
                </a14:m>
                <a:r>
                  <a:rPr lang="en-US" sz="2000" dirty="0">
                    <a:solidFill>
                      <a:schemeClr val="accent1"/>
                    </a:solidFill>
                  </a:rPr>
                  <a:t> with an argument of </a:t>
                </a:r>
                <a14:m>
                  <m:oMath xmlns:m="http://schemas.openxmlformats.org/officeDocument/2006/math">
                    <m:r>
                      <a:rPr lang="en-US" sz="2000" i="1">
                        <a:latin typeface="Cambria Math" panose="02040503050406030204" pitchFamily="18" charset="0"/>
                      </a:rPr>
                      <m:t>𝑃𝑇𝐻𝑅𝐸𝐴𝐷</m:t>
                    </m:r>
                    <m:r>
                      <a:rPr lang="en-US" sz="2000" i="1">
                        <a:latin typeface="Cambria Math" panose="02040503050406030204" pitchFamily="18" charset="0"/>
                      </a:rPr>
                      <m:t>_</m:t>
                    </m:r>
                    <m:r>
                      <a:rPr lang="en-US" sz="2000" i="1">
                        <a:latin typeface="Cambria Math" panose="02040503050406030204" pitchFamily="18" charset="0"/>
                      </a:rPr>
                      <m:t>𝐶𝐴𝑁𝐶𝐸𝐿𝐸𝐷</m:t>
                    </m:r>
                  </m:oMath>
                </a14:m>
                <a:r>
                  <a:rPr lang="en-US" sz="2000" dirty="0">
                    <a:solidFill>
                      <a:schemeClr val="accent1"/>
                    </a:solidFill>
                  </a:rPr>
                  <a:t>.</a:t>
                </a:r>
              </a:p>
              <a:p>
                <a:pPr marL="0" indent="0">
                  <a:buNone/>
                </a:pPr>
                <a:r>
                  <a:rPr lang="en-US" sz="2000" b="1" i="1" u="sng" dirty="0">
                    <a:solidFill>
                      <a:srgbClr val="FF0000"/>
                    </a:solidFill>
                  </a:rPr>
                  <a:t>Parameter</a:t>
                </a:r>
                <a:r>
                  <a:rPr lang="en-US" sz="2000" b="1" i="1" dirty="0">
                    <a:solidFill>
                      <a:srgbClr val="FF0000"/>
                    </a:solidFill>
                  </a:rPr>
                  <a:t>:</a:t>
                </a:r>
              </a:p>
              <a:p>
                <a:pPr lvl="1"/>
                <a:r>
                  <a:rPr lang="en-US" sz="2000" b="1" i="1" dirty="0">
                    <a:solidFill>
                      <a:schemeClr val="accent6"/>
                    </a:solidFill>
                  </a:rPr>
                  <a:t>tid </a:t>
                </a:r>
                <a:r>
                  <a:rPr lang="en-US" sz="2000" dirty="0">
                    <a:solidFill>
                      <a:schemeClr val="accent1"/>
                    </a:solidFill>
                  </a:rPr>
                  <a:t>: thread identifier object of the thread specified to be canceled</a:t>
                </a:r>
                <a:endParaRPr lang="en-US" sz="2000" b="1" i="1" dirty="0">
                  <a:solidFill>
                    <a:schemeClr val="accent6"/>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140B73C8-8C7A-4355-9E37-72D418344210}"/>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846288D-450A-443E-99DD-E39C33154BD8}"/>
              </a:ext>
            </a:extLst>
          </p:cNvPr>
          <p:cNvPicPr>
            <a:picLocks noChangeAspect="1"/>
          </p:cNvPicPr>
          <p:nvPr/>
        </p:nvPicPr>
        <p:blipFill>
          <a:blip r:embed="rId3"/>
          <a:stretch>
            <a:fillRect/>
          </a:stretch>
        </p:blipFill>
        <p:spPr>
          <a:xfrm>
            <a:off x="1328737" y="5140325"/>
            <a:ext cx="8734425" cy="1238250"/>
          </a:xfrm>
          <a:prstGeom prst="rect">
            <a:avLst/>
          </a:prstGeom>
        </p:spPr>
      </p:pic>
    </p:spTree>
    <p:extLst>
      <p:ext uri="{BB962C8B-B14F-4D97-AF65-F5344CB8AC3E}">
        <p14:creationId xmlns:p14="http://schemas.microsoft.com/office/powerpoint/2010/main" val="259994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F92E-BA27-491F-9B1D-BE9FE022E61B}"/>
              </a:ext>
            </a:extLst>
          </p:cNvPr>
          <p:cNvSpPr>
            <a:spLocks noGrp="1"/>
          </p:cNvSpPr>
          <p:nvPr>
            <p:ph type="title"/>
          </p:nvPr>
        </p:nvSpPr>
        <p:spPr/>
        <p:txBody>
          <a:bodyPr/>
          <a:lstStyle/>
          <a:p>
            <a:r>
              <a:rPr lang="en-US" dirty="0">
                <a:solidFill>
                  <a:schemeClr val="accent1"/>
                </a:solidFill>
              </a:rPr>
              <a:t>Detaching a Thread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547406-CC33-4207-A698-39EA24E00DBE}"/>
                  </a:ext>
                </a:extLst>
              </p:cNvPr>
              <p:cNvSpPr>
                <a:spLocks noGrp="1"/>
              </p:cNvSpPr>
              <p:nvPr>
                <p:ph idx="1"/>
              </p:nvPr>
            </p:nvSpPr>
            <p:spPr/>
            <p:txBody>
              <a:bodyPr/>
              <a:lstStyle/>
              <a:p>
                <a:pPr marL="0" indent="0">
                  <a:buNone/>
                </a:pPr>
                <a:r>
                  <a:rPr lang="en-US" sz="2000" dirty="0">
                    <a:solidFill>
                      <a:schemeClr val="accent1"/>
                    </a:solidFill>
                  </a:rPr>
                  <a:t>By default, a thread’s termination status is retained until the thread is joined via  a 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r>
                  <a:rPr lang="en-US" sz="2000" dirty="0">
                    <a:solidFill>
                      <a:schemeClr val="accent1"/>
                    </a:solidFill>
                  </a:rPr>
                  <a:t>On the contrary, the underlying resources of a thread in the </a:t>
                </a:r>
                <a:r>
                  <a:rPr lang="en-US" sz="2000" b="1" i="1" dirty="0">
                    <a:solidFill>
                      <a:srgbClr val="FF0000"/>
                    </a:solidFill>
                  </a:rPr>
                  <a:t>detached state </a:t>
                </a:r>
                <a:r>
                  <a:rPr lang="en-US" sz="2000" dirty="0">
                    <a:solidFill>
                      <a:schemeClr val="accent1"/>
                    </a:solidFill>
                  </a:rPr>
                  <a:t>can be released immediately on termination.</a:t>
                </a:r>
              </a:p>
              <a:p>
                <a:pPr marL="457200" lvl="1" indent="0">
                  <a:buNone/>
                </a:pPr>
                <a:endParaRPr lang="en-US" sz="2000" dirty="0">
                  <a:solidFill>
                    <a:schemeClr val="accent1"/>
                  </a:solidFill>
                </a:endParaRPr>
              </a:p>
              <a:p>
                <a:pPr lvl="1"/>
                <a:r>
                  <a:rPr lang="en-US" sz="2000" dirty="0">
                    <a:solidFill>
                      <a:schemeClr val="accent1"/>
                    </a:solidFill>
                  </a:rPr>
                  <a:t>When a thread is detached, we cannot call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as we will risk encountering </a:t>
                </a:r>
                <a:r>
                  <a:rPr lang="en-US" sz="2000" b="1" i="1" dirty="0">
                    <a:solidFill>
                      <a:srgbClr val="FF0000"/>
                    </a:solidFill>
                  </a:rPr>
                  <a:t>undefined behavior</a:t>
                </a:r>
                <a:r>
                  <a:rPr lang="en-US" sz="2000" dirty="0">
                    <a:solidFill>
                      <a:schemeClr val="accent1"/>
                    </a:solidFill>
                  </a:rPr>
                  <a:t>.</a:t>
                </a:r>
              </a:p>
              <a:p>
                <a:pPr marL="0" indent="0">
                  <a:buNone/>
                </a:pPr>
                <a:r>
                  <a:rPr lang="en-US" sz="2400" b="1" i="1" u="sng" dirty="0">
                    <a:solidFill>
                      <a:srgbClr val="FF0000"/>
                    </a:solidFill>
                  </a:rPr>
                  <a:t>Parameter</a:t>
                </a:r>
                <a:r>
                  <a:rPr lang="en-US" sz="2400" b="1" i="1" dirty="0">
                    <a:solidFill>
                      <a:srgbClr val="FF0000"/>
                    </a:solidFill>
                  </a:rPr>
                  <a:t>:</a:t>
                </a:r>
              </a:p>
              <a:p>
                <a:pPr lvl="1"/>
                <a:r>
                  <a:rPr lang="en-US" sz="2000" b="1" i="1" dirty="0">
                    <a:solidFill>
                      <a:schemeClr val="accent6"/>
                    </a:solidFill>
                  </a:rPr>
                  <a:t>tid </a:t>
                </a:r>
                <a:r>
                  <a:rPr lang="en-US" sz="2000" dirty="0">
                    <a:solidFill>
                      <a:schemeClr val="accent1"/>
                    </a:solidFill>
                  </a:rPr>
                  <a:t>: thread identifier object of the thread specified to be detached</a:t>
                </a:r>
                <a:endParaRPr lang="en-US" sz="2000" b="1" i="1" dirty="0">
                  <a:solidFill>
                    <a:schemeClr val="accent6"/>
                  </a:solidFill>
                </a:endParaRPr>
              </a:p>
              <a:p>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E547406-CC33-4207-A698-39EA24E00DBE}"/>
                  </a:ext>
                </a:extLst>
              </p:cNvPr>
              <p:cNvSpPr>
                <a:spLocks noGrp="1" noRot="1" noChangeAspect="1" noMove="1" noResize="1" noEditPoints="1" noAdjustHandles="1" noChangeArrowheads="1" noChangeShapeType="1" noTextEdit="1"/>
              </p:cNvSpPr>
              <p:nvPr>
                <p:ph idx="1"/>
              </p:nvPr>
            </p:nvSpPr>
            <p:spPr>
              <a:blipFill>
                <a:blip r:embed="rId2"/>
                <a:stretch>
                  <a:fillRect l="-92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4EC2AE8-E672-4499-BAA3-4AB46578D2B3}"/>
              </a:ext>
            </a:extLst>
          </p:cNvPr>
          <p:cNvPicPr>
            <a:picLocks noChangeAspect="1"/>
          </p:cNvPicPr>
          <p:nvPr/>
        </p:nvPicPr>
        <p:blipFill>
          <a:blip r:embed="rId3"/>
          <a:stretch>
            <a:fillRect/>
          </a:stretch>
        </p:blipFill>
        <p:spPr>
          <a:xfrm>
            <a:off x="1214437" y="4967288"/>
            <a:ext cx="8963025" cy="1209675"/>
          </a:xfrm>
          <a:prstGeom prst="rect">
            <a:avLst/>
          </a:prstGeom>
        </p:spPr>
      </p:pic>
    </p:spTree>
    <p:extLst>
      <p:ext uri="{BB962C8B-B14F-4D97-AF65-F5344CB8AC3E}">
        <p14:creationId xmlns:p14="http://schemas.microsoft.com/office/powerpoint/2010/main" val="81603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353A-8FBB-49B4-8689-8111D16EF0A3}"/>
              </a:ext>
            </a:extLst>
          </p:cNvPr>
          <p:cNvSpPr>
            <a:spLocks noGrp="1"/>
          </p:cNvSpPr>
          <p:nvPr>
            <p:ph type="title"/>
          </p:nvPr>
        </p:nvSpPr>
        <p:spPr/>
        <p:txBody>
          <a:bodyPr/>
          <a:lstStyle/>
          <a:p>
            <a:r>
              <a:rPr lang="en-US" dirty="0">
                <a:solidFill>
                  <a:schemeClr val="accent1"/>
                </a:solidFill>
              </a:rPr>
              <a:t>Detaching a Thread</a:t>
            </a:r>
            <a:endParaRPr lang="en-US" dirty="0"/>
          </a:p>
        </p:txBody>
      </p:sp>
      <p:sp>
        <p:nvSpPr>
          <p:cNvPr id="3" name="Content Placeholder 2">
            <a:extLst>
              <a:ext uri="{FF2B5EF4-FFF2-40B4-BE49-F238E27FC236}">
                <a16:creationId xmlns:a16="http://schemas.microsoft.com/office/drawing/2014/main" id="{C4927B7A-94C4-4815-ADC5-AE0EBCD0F7DE}"/>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Pthreads/ThreadDetach</a:t>
            </a:r>
          </a:p>
          <a:p>
            <a:endParaRPr lang="en-US" dirty="0"/>
          </a:p>
        </p:txBody>
      </p:sp>
    </p:spTree>
    <p:extLst>
      <p:ext uri="{BB962C8B-B14F-4D97-AF65-F5344CB8AC3E}">
        <p14:creationId xmlns:p14="http://schemas.microsoft.com/office/powerpoint/2010/main" val="173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C8CF-2007-4893-97B7-73E3040D23CE}"/>
              </a:ext>
            </a:extLst>
          </p:cNvPr>
          <p:cNvSpPr>
            <a:spLocks noGrp="1"/>
          </p:cNvSpPr>
          <p:nvPr>
            <p:ph type="title"/>
          </p:nvPr>
        </p:nvSpPr>
        <p:spPr/>
        <p:txBody>
          <a:bodyPr/>
          <a:lstStyle/>
          <a:p>
            <a:r>
              <a:rPr lang="en-US" dirty="0">
                <a:solidFill>
                  <a:schemeClr val="accent1"/>
                </a:solidFill>
              </a:rPr>
              <a:t>Mutex : Concept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BB61C6-5436-4C04-B855-F2E25EF675A7}"/>
                  </a:ext>
                </a:extLst>
              </p:cNvPr>
              <p:cNvSpPr>
                <a:spLocks noGrp="1"/>
              </p:cNvSpPr>
              <p:nvPr>
                <p:ph idx="1"/>
              </p:nvPr>
            </p:nvSpPr>
            <p:spPr/>
            <p:txBody>
              <a:bodyPr>
                <a:normAutofit/>
              </a:bodyPr>
              <a:lstStyle/>
              <a:p>
                <a:pPr marL="0" indent="0">
                  <a:buNone/>
                </a:pPr>
                <a:r>
                  <a:rPr lang="en-US" sz="2000" dirty="0">
                    <a:solidFill>
                      <a:schemeClr val="accent1"/>
                    </a:solidFill>
                  </a:rPr>
                  <a:t>Shared data in a critical region can be protected using Pthreads’ </a:t>
                </a:r>
                <a:r>
                  <a:rPr lang="en-US" sz="2000" b="1" i="1" dirty="0">
                    <a:solidFill>
                      <a:srgbClr val="FF0000"/>
                    </a:solidFill>
                  </a:rPr>
                  <a:t>mutual exclusion interfaces</a:t>
                </a:r>
                <a:r>
                  <a:rPr lang="en-US" sz="2000" dirty="0">
                    <a:solidFill>
                      <a:schemeClr val="accent1"/>
                    </a:solidFill>
                  </a:rPr>
                  <a:t>:</a:t>
                </a:r>
              </a:p>
              <a:p>
                <a:pPr marL="0" indent="0">
                  <a:buNone/>
                </a:pPr>
                <a:endParaRPr lang="en-US" sz="2000" dirty="0">
                  <a:solidFill>
                    <a:schemeClr val="accent1"/>
                  </a:solidFill>
                </a:endParaRPr>
              </a:p>
              <a:p>
                <a:pPr lvl="1"/>
                <a:r>
                  <a:rPr lang="en-US" sz="2000" dirty="0">
                    <a:solidFill>
                      <a:schemeClr val="accent1"/>
                    </a:solidFill>
                  </a:rPr>
                  <a:t>A mutex of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is a lock that a thread must </a:t>
                </a:r>
                <a:r>
                  <a:rPr lang="en-US" sz="2000" b="1" i="1" dirty="0">
                    <a:solidFill>
                      <a:srgbClr val="FF0000"/>
                    </a:solidFill>
                  </a:rPr>
                  <a:t>acquire</a:t>
                </a:r>
                <a:r>
                  <a:rPr lang="en-US" sz="2000" dirty="0">
                    <a:solidFill>
                      <a:schemeClr val="accent1"/>
                    </a:solidFill>
                  </a:rPr>
                  <a:t> before it can access shared data and </a:t>
                </a:r>
                <a:r>
                  <a:rPr lang="en-US" sz="2000" b="1" i="1" dirty="0">
                    <a:solidFill>
                      <a:srgbClr val="FF0000"/>
                    </a:solidFill>
                  </a:rPr>
                  <a:t>release</a:t>
                </a:r>
                <a:r>
                  <a:rPr lang="en-US" sz="2000" dirty="0">
                    <a:solidFill>
                      <a:schemeClr val="accent1"/>
                    </a:solidFill>
                  </a:rPr>
                  <a:t> when the thread is done accessing the data.</a:t>
                </a:r>
              </a:p>
              <a:p>
                <a:pPr marL="457200" lvl="1" indent="0">
                  <a:buNone/>
                </a:pPr>
                <a:endParaRPr lang="en-US" sz="2000" dirty="0">
                  <a:solidFill>
                    <a:schemeClr val="accent1"/>
                  </a:solidFill>
                </a:endParaRPr>
              </a:p>
              <a:p>
                <a:pPr lvl="1"/>
                <a:r>
                  <a:rPr lang="en-US" sz="2000" dirty="0">
                    <a:solidFill>
                      <a:schemeClr val="accent1"/>
                    </a:solidFill>
                  </a:rPr>
                  <a:t>While a lock’s value is set, any thread that attempts to acquire the mutex will be blocked until the </a:t>
                </a:r>
                <a:r>
                  <a:rPr lang="en-US" sz="2000" b="1" i="1" dirty="0">
                    <a:solidFill>
                      <a:srgbClr val="FF0000"/>
                    </a:solidFill>
                  </a:rPr>
                  <a:t>owner thread </a:t>
                </a:r>
                <a:r>
                  <a:rPr lang="en-US" sz="2000" dirty="0">
                    <a:solidFill>
                      <a:schemeClr val="accent1"/>
                    </a:solidFill>
                  </a:rPr>
                  <a:t>releases it.</a:t>
                </a:r>
              </a:p>
              <a:p>
                <a:pPr marL="457200" lvl="1" indent="0">
                  <a:buNone/>
                </a:pPr>
                <a:endParaRPr lang="en-US" sz="2000" dirty="0">
                  <a:solidFill>
                    <a:schemeClr val="accent1"/>
                  </a:solidFill>
                </a:endParaRPr>
              </a:p>
              <a:p>
                <a:pPr lvl="1"/>
                <a:r>
                  <a:rPr lang="en-US" sz="2000" dirty="0">
                    <a:solidFill>
                      <a:schemeClr val="accent1"/>
                    </a:solidFill>
                  </a:rPr>
                  <a:t>If more than one thread is blocked when the owner thread releases its mutex, then all threads blocked on the mutex will wake up, and one of them will successfully acquire the mutex while the others go back to sleep. </a:t>
                </a:r>
              </a:p>
              <a:p>
                <a:pPr lvl="1"/>
                <a:endParaRPr lang="en-US" sz="2000" dirty="0">
                  <a:solidFill>
                    <a:schemeClr val="accent1"/>
                  </a:solidFill>
                </a:endParaRPr>
              </a:p>
              <a:p>
                <a:pPr lvl="1"/>
                <a:r>
                  <a:rPr lang="en-US" sz="2000" dirty="0">
                    <a:solidFill>
                      <a:schemeClr val="accent1"/>
                    </a:solidFill>
                  </a:rPr>
                  <a:t>An attempt to release a lock owned by a different thread can result in </a:t>
                </a:r>
                <a:r>
                  <a:rPr lang="en-US" sz="2000" b="1" i="1" dirty="0">
                    <a:solidFill>
                      <a:srgbClr val="FF0000"/>
                    </a:solidFill>
                  </a:rPr>
                  <a:t>undefined behavior</a:t>
                </a:r>
                <a:r>
                  <a:rPr lang="en-US" sz="2000" dirty="0">
                    <a:solidFill>
                      <a:schemeClr val="accent1"/>
                    </a:solidFill>
                  </a:rPr>
                  <a:t>.</a:t>
                </a:r>
              </a:p>
            </p:txBody>
          </p:sp>
        </mc:Choice>
        <mc:Fallback xmlns="">
          <p:sp>
            <p:nvSpPr>
              <p:cNvPr id="3" name="Content Placeholder 2">
                <a:extLst>
                  <a:ext uri="{FF2B5EF4-FFF2-40B4-BE49-F238E27FC236}">
                    <a16:creationId xmlns:a16="http://schemas.microsoft.com/office/drawing/2014/main" id="{60BB61C6-5436-4C04-B855-F2E25EF675A7}"/>
                  </a:ext>
                </a:extLst>
              </p:cNvPr>
              <p:cNvSpPr>
                <a:spLocks noGrp="1" noRot="1" noChangeAspect="1" noMove="1" noResize="1" noEditPoints="1" noAdjustHandles="1" noChangeArrowheads="1" noChangeShapeType="1" noTextEdit="1"/>
              </p:cNvSpPr>
              <p:nvPr>
                <p:ph idx="1"/>
              </p:nvPr>
            </p:nvSpPr>
            <p:spPr>
              <a:blipFill>
                <a:blip r:embed="rId2"/>
                <a:stretch>
                  <a:fillRect l="-638" t="-1401" r="-928"/>
                </a:stretch>
              </a:blipFill>
            </p:spPr>
            <p:txBody>
              <a:bodyPr/>
              <a:lstStyle/>
              <a:p>
                <a:r>
                  <a:rPr lang="en-US">
                    <a:noFill/>
                  </a:rPr>
                  <a:t> </a:t>
                </a:r>
              </a:p>
            </p:txBody>
          </p:sp>
        </mc:Fallback>
      </mc:AlternateContent>
    </p:spTree>
    <p:extLst>
      <p:ext uri="{BB962C8B-B14F-4D97-AF65-F5344CB8AC3E}">
        <p14:creationId xmlns:p14="http://schemas.microsoft.com/office/powerpoint/2010/main" val="110687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a:bodyPr>
          <a:lstStyle/>
          <a:p>
            <a:endParaRPr lang="en-US" dirty="0"/>
          </a:p>
          <a:p>
            <a:pPr marL="0" indent="0">
              <a:buNone/>
            </a:pPr>
            <a:endParaRPr lang="en-US" dirty="0"/>
          </a:p>
          <a:p>
            <a:pPr marL="0" indent="0">
              <a:buNone/>
            </a:pPr>
            <a:r>
              <a:rPr lang="en-US" sz="4400" dirty="0">
                <a:solidFill>
                  <a:schemeClr val="accent1"/>
                </a:solidFill>
              </a:rPr>
              <a:t>Lecture 4:</a:t>
            </a:r>
          </a:p>
          <a:p>
            <a:pPr lvl="1"/>
            <a:r>
              <a:rPr lang="en-US" sz="4000" dirty="0">
                <a:solidFill>
                  <a:schemeClr val="accent1"/>
                </a:solidFill>
              </a:rPr>
              <a:t> Multithreaded Programming with Pthreads	</a:t>
            </a:r>
          </a:p>
          <a:p>
            <a:pPr marL="457200" lvl="1" indent="0">
              <a:buNone/>
            </a:pPr>
            <a:endParaRPr lang="en-US" sz="4000" dirty="0">
              <a:solidFill>
                <a:schemeClr val="accent1"/>
              </a:solidFill>
            </a:endParaRPr>
          </a:p>
          <a:p>
            <a:pPr marL="457200" lvl="1" indent="0">
              <a:buNone/>
            </a:pPr>
            <a:endParaRPr lang="en-US" sz="4000" dirty="0">
              <a:solidFill>
                <a:schemeClr val="accent1"/>
              </a:solidFill>
            </a:endParaRP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382A-5ECB-4C1B-A978-5DF0AB38E63A}"/>
              </a:ext>
            </a:extLst>
          </p:cNvPr>
          <p:cNvSpPr>
            <a:spLocks noGrp="1"/>
          </p:cNvSpPr>
          <p:nvPr>
            <p:ph type="title"/>
          </p:nvPr>
        </p:nvSpPr>
        <p:spPr/>
        <p:txBody>
          <a:bodyPr/>
          <a:lstStyle/>
          <a:p>
            <a:r>
              <a:rPr lang="en-US" dirty="0">
                <a:solidFill>
                  <a:schemeClr val="accent1"/>
                </a:solidFill>
              </a:rPr>
              <a:t>Mutex: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4FFD3D-4A5A-4BF0-B4F4-5FF3D933CC5A}"/>
                  </a:ext>
                </a:extLst>
              </p:cNvPr>
              <p:cNvSpPr>
                <a:spLocks noGrp="1"/>
              </p:cNvSpPr>
              <p:nvPr>
                <p:ph idx="1"/>
              </p:nvPr>
            </p:nvSpPr>
            <p:spPr/>
            <p:txBody>
              <a:bodyPr>
                <a:normAutofit fontScale="62500" lnSpcReduction="20000"/>
              </a:bodyPr>
              <a:lstStyle/>
              <a:p>
                <a:pPr marL="0" indent="0">
                  <a:buNone/>
                </a:pPr>
                <a:r>
                  <a:rPr lang="en-US" sz="3200" dirty="0">
                    <a:solidFill>
                      <a:schemeClr val="accent1"/>
                    </a:solidFill>
                  </a:rPr>
                  <a:t>Before we can use a mutex, we must initialize it first.</a:t>
                </a:r>
              </a:p>
              <a:p>
                <a:pPr marL="0" indent="0">
                  <a:buNone/>
                </a:pPr>
                <a:endParaRPr lang="en-US" sz="3200" dirty="0">
                  <a:solidFill>
                    <a:schemeClr val="accent1"/>
                  </a:solidFill>
                </a:endParaRPr>
              </a:p>
              <a:p>
                <a:pPr marL="0" indent="0">
                  <a:buNone/>
                </a:pPr>
                <a:r>
                  <a:rPr lang="en-US" sz="3200" dirty="0">
                    <a:solidFill>
                      <a:schemeClr val="accent1"/>
                    </a:solidFill>
                  </a:rPr>
                  <a:t>There are </a:t>
                </a:r>
                <a:r>
                  <a:rPr lang="en-US" sz="3200" b="1" i="1" dirty="0">
                    <a:solidFill>
                      <a:srgbClr val="FF0000"/>
                    </a:solidFill>
                  </a:rPr>
                  <a:t>two ways </a:t>
                </a:r>
                <a:r>
                  <a:rPr lang="en-US" sz="3200" dirty="0">
                    <a:solidFill>
                      <a:schemeClr val="accent1"/>
                    </a:solidFill>
                  </a:rPr>
                  <a:t>to initialize a mutex, depending on whether the mutex is a </a:t>
                </a:r>
                <a:r>
                  <a:rPr lang="en-US" sz="3200" b="1" i="1" dirty="0">
                    <a:solidFill>
                      <a:srgbClr val="FF0000"/>
                    </a:solidFill>
                  </a:rPr>
                  <a:t>statically allocated </a:t>
                </a:r>
                <a:r>
                  <a:rPr lang="en-US" sz="3200" dirty="0">
                    <a:solidFill>
                      <a:schemeClr val="accent1"/>
                    </a:solidFill>
                  </a:rPr>
                  <a:t>object or a </a:t>
                </a:r>
                <a:r>
                  <a:rPr lang="en-US" sz="3200" b="1" i="1" dirty="0">
                    <a:solidFill>
                      <a:srgbClr val="FF0000"/>
                    </a:solidFill>
                  </a:rPr>
                  <a:t>dynamically allocated </a:t>
                </a:r>
                <a:r>
                  <a:rPr lang="en-US" sz="3200" dirty="0">
                    <a:solidFill>
                      <a:schemeClr val="accent1"/>
                    </a:solidFill>
                  </a:rPr>
                  <a:t>object:</a:t>
                </a:r>
              </a:p>
              <a:p>
                <a:pPr marL="0" indent="0">
                  <a:buNone/>
                </a:pPr>
                <a:endParaRPr lang="en-US" sz="3200" dirty="0">
                  <a:solidFill>
                    <a:schemeClr val="accent1"/>
                  </a:solidFill>
                </a:endParaRPr>
              </a:p>
              <a:p>
                <a:pPr lvl="1"/>
                <a:r>
                  <a:rPr lang="en-US" sz="3200" dirty="0">
                    <a:solidFill>
                      <a:schemeClr val="accent1"/>
                    </a:solidFill>
                  </a:rPr>
                  <a:t>For a </a:t>
                </a:r>
                <a:r>
                  <a:rPr lang="en-US" sz="3200" b="1" i="1" dirty="0">
                    <a:solidFill>
                      <a:srgbClr val="FF0000"/>
                    </a:solidFill>
                  </a:rPr>
                  <a:t>statically allocated </a:t>
                </a:r>
                <a:r>
                  <a:rPr lang="en-US" sz="3200" dirty="0">
                    <a:solidFill>
                      <a:schemeClr val="accent1"/>
                    </a:solidFill>
                  </a:rPr>
                  <a:t>mutex, we can use the </a:t>
                </a:r>
                <a14:m>
                  <m:oMath xmlns:m="http://schemas.openxmlformats.org/officeDocument/2006/math">
                    <m:r>
                      <a:rPr lang="en-US" sz="3200" b="0" i="1" smtClean="0">
                        <a:solidFill>
                          <a:schemeClr val="tx1"/>
                        </a:solidFill>
                        <a:latin typeface="Cambria Math" panose="02040503050406030204" pitchFamily="18" charset="0"/>
                      </a:rPr>
                      <m:t>𝑃𝑇𝐻𝑅𝐸𝐴𝐷</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𝑀𝑈𝑇𝐸𝑋</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𝐼𝑁𝐼𝑇𝐼𝐴𝐿𝐼𝑍𝐸𝑅</m:t>
                    </m:r>
                  </m:oMath>
                </a14:m>
                <a:r>
                  <a:rPr lang="en-US" sz="3200" dirty="0">
                    <a:solidFill>
                      <a:schemeClr val="accent1"/>
                    </a:solidFill>
                  </a:rPr>
                  <a:t> macro to initialize the mutex with the </a:t>
                </a:r>
                <a:r>
                  <a:rPr lang="en-US" sz="3200" b="1" i="1" dirty="0">
                    <a:solidFill>
                      <a:srgbClr val="FF0000"/>
                    </a:solidFill>
                  </a:rPr>
                  <a:t>default behavior </a:t>
                </a:r>
                <a:r>
                  <a:rPr lang="en-US" sz="3200" dirty="0">
                    <a:solidFill>
                      <a:schemeClr val="accent1"/>
                    </a:solidFill>
                  </a:rPr>
                  <a:t>as follows:</a:t>
                </a:r>
              </a:p>
              <a:p>
                <a:pPr marL="457200" lvl="1" indent="0">
                  <a:buNone/>
                </a:pPr>
                <a:endParaRPr lang="en-US" sz="3200" dirty="0">
                  <a:solidFill>
                    <a:schemeClr val="accent1"/>
                  </a:solidFill>
                </a:endParaRPr>
              </a:p>
              <a:p>
                <a:pPr marL="457200" lvl="1" indent="0">
                  <a:buNone/>
                </a:pPr>
                <a:endParaRPr lang="en-US" sz="3200" dirty="0">
                  <a:solidFill>
                    <a:schemeClr val="accent1"/>
                  </a:solidFill>
                </a:endParaRPr>
              </a:p>
              <a:p>
                <a:pPr marL="457200" lvl="1" indent="0">
                  <a:buNone/>
                </a:pPr>
                <a:endParaRPr lang="en-US" sz="3200" dirty="0">
                  <a:solidFill>
                    <a:schemeClr val="accent1"/>
                  </a:solidFill>
                </a:endParaRPr>
              </a:p>
              <a:p>
                <a:pPr lvl="1"/>
                <a:r>
                  <a:rPr lang="en-US" sz="3200" dirty="0">
                    <a:solidFill>
                      <a:schemeClr val="accent1"/>
                    </a:solidFill>
                  </a:rPr>
                  <a:t>For a </a:t>
                </a:r>
                <a:r>
                  <a:rPr lang="en-US" sz="3200" b="1" i="1" dirty="0">
                    <a:solidFill>
                      <a:srgbClr val="FF0000"/>
                    </a:solidFill>
                  </a:rPr>
                  <a:t>dynamically allocated </a:t>
                </a:r>
                <a:r>
                  <a:rPr lang="en-US" sz="3200" dirty="0">
                    <a:solidFill>
                      <a:schemeClr val="accent1"/>
                    </a:solidFill>
                  </a:rPr>
                  <a:t>mutex, we can use the </a:t>
                </a:r>
                <a14:m>
                  <m:oMath xmlns:m="http://schemas.openxmlformats.org/officeDocument/2006/math">
                    <m:r>
                      <a:rPr lang="en-US" sz="3200" b="0" i="1" smtClean="0">
                        <a:solidFill>
                          <a:schemeClr val="tx1"/>
                        </a:solidFill>
                        <a:latin typeface="Cambria Math" panose="02040503050406030204" pitchFamily="18" charset="0"/>
                      </a:rPr>
                      <m:t>𝑝𝑡h𝑟𝑒𝑎𝑑</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𝑚𝑢𝑡𝑒𝑥</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𝑖𝑛𝑖𝑡</m:t>
                    </m:r>
                    <m:r>
                      <a:rPr lang="en-US" sz="3200" b="0" i="1" smtClean="0">
                        <a:solidFill>
                          <a:schemeClr val="tx1"/>
                        </a:solidFill>
                        <a:latin typeface="Cambria Math" panose="02040503050406030204" pitchFamily="18" charset="0"/>
                      </a:rPr>
                      <m:t>()</m:t>
                    </m:r>
                  </m:oMath>
                </a14:m>
                <a:r>
                  <a:rPr lang="en-US" sz="3200" dirty="0">
                    <a:solidFill>
                      <a:schemeClr val="accent1"/>
                    </a:solidFill>
                  </a:rPr>
                  <a:t> function.</a:t>
                </a:r>
              </a:p>
              <a:p>
                <a:pPr marL="457200" lvl="1" indent="0">
                  <a:buNone/>
                </a:pPr>
                <a:endParaRPr lang="en-US" sz="3200" dirty="0">
                  <a:solidFill>
                    <a:schemeClr val="accent1"/>
                  </a:solidFill>
                </a:endParaRPr>
              </a:p>
              <a:p>
                <a:pPr marL="0" indent="0">
                  <a:buNone/>
                </a:pPr>
                <a:r>
                  <a:rPr lang="en-US" sz="3200" dirty="0">
                    <a:solidFill>
                      <a:schemeClr val="accent1"/>
                    </a:solidFill>
                  </a:rPr>
                  <a:t>An attempt to initialize an </a:t>
                </a:r>
                <a:r>
                  <a:rPr lang="en-US" sz="3200" b="1" i="1" dirty="0">
                    <a:solidFill>
                      <a:srgbClr val="FF0000"/>
                    </a:solidFill>
                  </a:rPr>
                  <a:t>already initialized mutex </a:t>
                </a:r>
                <a:r>
                  <a:rPr lang="en-US" sz="3200" dirty="0">
                    <a:solidFill>
                      <a:schemeClr val="accent1"/>
                    </a:solidFill>
                  </a:rPr>
                  <a:t>can result in </a:t>
                </a:r>
                <a:r>
                  <a:rPr lang="en-US" sz="3200" b="1" i="1" dirty="0">
                    <a:solidFill>
                      <a:srgbClr val="FF0000"/>
                    </a:solidFill>
                  </a:rPr>
                  <a:t>undefined behavior</a:t>
                </a:r>
                <a:r>
                  <a:rPr lang="en-US" sz="3200" dirty="0">
                    <a:solidFill>
                      <a:schemeClr val="accent1"/>
                    </a:solidFill>
                  </a:rPr>
                  <a:t>.</a:t>
                </a:r>
              </a:p>
              <a:p>
                <a:pPr marL="0" indent="0">
                  <a:buNone/>
                </a:pPr>
                <a:r>
                  <a:rPr lang="en-US" sz="3200" dirty="0">
                    <a:solidFill>
                      <a:schemeClr val="accent1"/>
                    </a:solidFill>
                  </a:rPr>
                  <a:t>After a successful initialization, the state of a mutex becomes </a:t>
                </a:r>
                <a:r>
                  <a:rPr lang="en-US" sz="3200" b="1" i="1" dirty="0">
                    <a:solidFill>
                      <a:srgbClr val="FF0000"/>
                    </a:solidFill>
                  </a:rPr>
                  <a:t>initialized</a:t>
                </a:r>
                <a:r>
                  <a:rPr lang="en-US" sz="3200" dirty="0">
                    <a:solidFill>
                      <a:schemeClr val="accent1"/>
                    </a:solidFill>
                  </a:rPr>
                  <a:t> and </a:t>
                </a:r>
                <a:r>
                  <a:rPr lang="en-US" sz="3200" b="1" i="1" dirty="0">
                    <a:solidFill>
                      <a:srgbClr val="FF0000"/>
                    </a:solidFill>
                  </a:rPr>
                  <a:t>unlocked</a:t>
                </a:r>
                <a:r>
                  <a:rPr lang="en-US" sz="3200" dirty="0">
                    <a:solidFill>
                      <a:schemeClr val="accent1"/>
                    </a:solidFill>
                  </a:rPr>
                  <a:t>.</a:t>
                </a: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A4FFD3D-4A5A-4BF0-B4F4-5FF3D933CC5A}"/>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700D149-CC42-4369-A91F-3449A3EDD194}"/>
              </a:ext>
            </a:extLst>
          </p:cNvPr>
          <p:cNvPicPr>
            <a:picLocks noChangeAspect="1"/>
          </p:cNvPicPr>
          <p:nvPr/>
        </p:nvPicPr>
        <p:blipFill>
          <a:blip r:embed="rId3"/>
          <a:stretch>
            <a:fillRect/>
          </a:stretch>
        </p:blipFill>
        <p:spPr>
          <a:xfrm>
            <a:off x="3100202" y="3896519"/>
            <a:ext cx="6448796" cy="637381"/>
          </a:xfrm>
          <a:prstGeom prst="rect">
            <a:avLst/>
          </a:prstGeom>
        </p:spPr>
      </p:pic>
    </p:spTree>
    <p:extLst>
      <p:ext uri="{BB962C8B-B14F-4D97-AF65-F5344CB8AC3E}">
        <p14:creationId xmlns:p14="http://schemas.microsoft.com/office/powerpoint/2010/main" val="246480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382A-5ECB-4C1B-A978-5DF0AB38E63A}"/>
              </a:ext>
            </a:extLst>
          </p:cNvPr>
          <p:cNvSpPr>
            <a:spLocks noGrp="1"/>
          </p:cNvSpPr>
          <p:nvPr>
            <p:ph type="title"/>
          </p:nvPr>
        </p:nvSpPr>
        <p:spPr/>
        <p:txBody>
          <a:bodyPr/>
          <a:lstStyle/>
          <a:p>
            <a:r>
              <a:rPr lang="en-US" dirty="0">
                <a:solidFill>
                  <a:schemeClr val="accent1"/>
                </a:solidFill>
              </a:rPr>
              <a:t>Mutex: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4FFD3D-4A5A-4BF0-B4F4-5FF3D933CC5A}"/>
                  </a:ext>
                </a:extLst>
              </p:cNvPr>
              <p:cNvSpPr>
                <a:spLocks noGrp="1"/>
              </p:cNvSpPr>
              <p:nvPr>
                <p:ph idx="1"/>
              </p:nvPr>
            </p:nvSpPr>
            <p:spPr/>
            <p:txBody>
              <a:bodyPr>
                <a:normAutofit/>
              </a:bodyPr>
              <a:lstStyle/>
              <a:p>
                <a:pPr marL="0" indent="0">
                  <a:buNone/>
                </a:pPr>
                <a:r>
                  <a:rPr lang="en-US" sz="2000" b="1" i="1" u="sng" dirty="0">
                    <a:solidFill>
                      <a:srgbClr val="FF0000"/>
                    </a:solidFill>
                  </a:rPr>
                  <a:t>Parameters</a:t>
                </a:r>
                <a:r>
                  <a:rPr lang="en-US" sz="2000" b="1" i="1" dirty="0">
                    <a:solidFill>
                      <a:srgbClr val="FF0000"/>
                    </a:solidFill>
                  </a:rPr>
                  <a:t>:</a:t>
                </a:r>
              </a:p>
              <a:p>
                <a:r>
                  <a:rPr lang="en-US" sz="2000" b="1" i="1" dirty="0">
                    <a:solidFill>
                      <a:schemeClr val="accent6"/>
                    </a:solidFill>
                  </a:rPr>
                  <a:t>mutex </a:t>
                </a:r>
                <a:r>
                  <a:rPr lang="en-US" sz="2000" dirty="0">
                    <a:solidFill>
                      <a:schemeClr val="accent1"/>
                    </a:solidFill>
                  </a:rPr>
                  <a:t>: pointer to a mutex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to be initialized</a:t>
                </a:r>
              </a:p>
              <a:p>
                <a:pPr marL="0" indent="0">
                  <a:buNone/>
                </a:pPr>
                <a:endParaRPr lang="en-US" sz="2000" dirty="0">
                  <a:solidFill>
                    <a:schemeClr val="accent1"/>
                  </a:solidFill>
                </a:endParaRPr>
              </a:p>
              <a:p>
                <a:r>
                  <a:rPr lang="en-US" sz="2000" b="1" i="1" dirty="0">
                    <a:solidFill>
                      <a:schemeClr val="accent6"/>
                    </a:solidFill>
                  </a:rPr>
                  <a:t>attr </a:t>
                </a:r>
                <a:r>
                  <a:rPr lang="en-US" sz="2000" dirty="0">
                    <a:solidFill>
                      <a:schemeClr val="accent1"/>
                    </a:solidFill>
                  </a:rPr>
                  <a:t>: pointer to a Pthreads attributes object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that has been initialized</a:t>
                </a:r>
              </a:p>
              <a:p>
                <a:pPr marL="0" indent="0">
                  <a:buNone/>
                </a:pPr>
                <a:endParaRPr lang="en-US" sz="2000" dirty="0">
                  <a:solidFill>
                    <a:schemeClr val="accent1"/>
                  </a:solidFill>
                </a:endParaRPr>
              </a:p>
              <a:p>
                <a:pPr lvl="1"/>
                <a:r>
                  <a:rPr lang="en-US" sz="2000" dirty="0">
                    <a:solidFill>
                      <a:schemeClr val="accent1"/>
                    </a:solidFill>
                  </a:rPr>
                  <a:t>Pass</a:t>
                </a:r>
                <a14:m>
                  <m:oMath xmlns:m="http://schemas.openxmlformats.org/officeDocument/2006/math">
                    <m:r>
                      <a:rPr lang="en-US" sz="2000" b="0" i="0"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𝑁𝑈𝐿𝐿</m:t>
                    </m:r>
                  </m:oMath>
                </a14:m>
                <a:r>
                  <a:rPr lang="en-US" sz="2000" i="1" dirty="0">
                    <a:solidFill>
                      <a:schemeClr val="accent6"/>
                    </a:solidFill>
                  </a:rPr>
                  <a:t> </a:t>
                </a:r>
                <a:r>
                  <a:rPr lang="en-US" sz="2000" dirty="0">
                    <a:solidFill>
                      <a:schemeClr val="accent1"/>
                    </a:solidFill>
                  </a:rPr>
                  <a:t>to initialize the mutex with </a:t>
                </a:r>
                <a:r>
                  <a:rPr lang="en-US" sz="2000" b="1" i="1" dirty="0">
                    <a:solidFill>
                      <a:srgbClr val="FF0000"/>
                    </a:solidFill>
                  </a:rPr>
                  <a:t>default attributes</a:t>
                </a:r>
                <a:r>
                  <a:rPr lang="en-US" sz="2000" dirty="0">
                    <a:solidFill>
                      <a:schemeClr val="accent1"/>
                    </a:solidFill>
                  </a:rPr>
                  <a:t>.</a:t>
                </a:r>
              </a:p>
            </p:txBody>
          </p:sp>
        </mc:Choice>
        <mc:Fallback xmlns="">
          <p:sp>
            <p:nvSpPr>
              <p:cNvPr id="3" name="Content Placeholder 2">
                <a:extLst>
                  <a:ext uri="{FF2B5EF4-FFF2-40B4-BE49-F238E27FC236}">
                    <a16:creationId xmlns:a16="http://schemas.microsoft.com/office/drawing/2014/main" id="{4A4FFD3D-4A5A-4BF0-B4F4-5FF3D933CC5A}"/>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C102B2E-2F5B-4875-B00E-17ACB5C41212}"/>
              </a:ext>
            </a:extLst>
          </p:cNvPr>
          <p:cNvPicPr>
            <a:picLocks noChangeAspect="1"/>
          </p:cNvPicPr>
          <p:nvPr/>
        </p:nvPicPr>
        <p:blipFill>
          <a:blip r:embed="rId3"/>
          <a:stretch>
            <a:fillRect/>
          </a:stretch>
        </p:blipFill>
        <p:spPr>
          <a:xfrm>
            <a:off x="1352550" y="4568825"/>
            <a:ext cx="8067675" cy="1485900"/>
          </a:xfrm>
          <a:prstGeom prst="rect">
            <a:avLst/>
          </a:prstGeom>
        </p:spPr>
      </p:pic>
    </p:spTree>
    <p:extLst>
      <p:ext uri="{BB962C8B-B14F-4D97-AF65-F5344CB8AC3E}">
        <p14:creationId xmlns:p14="http://schemas.microsoft.com/office/powerpoint/2010/main" val="233899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0B18-DAAD-42CC-8B10-CA6DFA77A54E}"/>
              </a:ext>
            </a:extLst>
          </p:cNvPr>
          <p:cNvSpPr>
            <a:spLocks noGrp="1"/>
          </p:cNvSpPr>
          <p:nvPr>
            <p:ph type="title"/>
          </p:nvPr>
        </p:nvSpPr>
        <p:spPr/>
        <p:txBody>
          <a:bodyPr/>
          <a:lstStyle/>
          <a:p>
            <a:r>
              <a:rPr lang="en-US" dirty="0">
                <a:solidFill>
                  <a:schemeClr val="accent1"/>
                </a:solidFill>
              </a:rPr>
              <a:t>Mutex: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24B55D-5FC4-4D27-889D-971D94BD2C82}"/>
                  </a:ext>
                </a:extLst>
              </p:cNvPr>
              <p:cNvSpPr>
                <a:spLocks noGrp="1"/>
              </p:cNvSpPr>
              <p:nvPr>
                <p:ph idx="1"/>
              </p:nvPr>
            </p:nvSpPr>
            <p:spPr/>
            <p:txBody>
              <a:bodyPr>
                <a:normAutofit/>
              </a:bodyPr>
              <a:lstStyle/>
              <a:p>
                <a:pPr marL="0" indent="0">
                  <a:buNone/>
                </a:pPr>
                <a:r>
                  <a:rPr lang="en-US" sz="2000" dirty="0">
                    <a:solidFill>
                      <a:schemeClr val="accent1"/>
                    </a:solidFill>
                  </a:rPr>
                  <a:t>Among the cases where we must use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rather than the static initializer macro are the following: </a:t>
                </a:r>
              </a:p>
              <a:p>
                <a:pPr marL="0" indent="0">
                  <a:buNone/>
                </a:pPr>
                <a:r>
                  <a:rPr lang="en-US" sz="2000" dirty="0">
                    <a:solidFill>
                      <a:schemeClr val="accent1"/>
                    </a:solidFill>
                  </a:rPr>
                  <a:t> </a:t>
                </a:r>
              </a:p>
              <a:p>
                <a:pPr lvl="1"/>
                <a:r>
                  <a:rPr lang="en-US" sz="2000" dirty="0">
                    <a:solidFill>
                      <a:schemeClr val="accent1"/>
                    </a:solidFill>
                  </a:rPr>
                  <a:t>The mutex was </a:t>
                </a:r>
                <a:r>
                  <a:rPr lang="en-US" sz="2000" b="1" i="1" dirty="0">
                    <a:solidFill>
                      <a:srgbClr val="FF0000"/>
                    </a:solidFill>
                  </a:rPr>
                  <a:t>dynamically allocated </a:t>
                </a:r>
                <a:r>
                  <a:rPr lang="en-US" sz="2000" dirty="0">
                    <a:solidFill>
                      <a:schemeClr val="accent1"/>
                    </a:solidFill>
                  </a:rPr>
                  <a:t>on the </a:t>
                </a:r>
                <a:r>
                  <a:rPr lang="en-US" sz="2000" b="1" i="1" dirty="0">
                    <a:solidFill>
                      <a:srgbClr val="FF0000"/>
                    </a:solidFill>
                  </a:rPr>
                  <a:t>heap </a:t>
                </a:r>
                <a:r>
                  <a:rPr lang="en-US" sz="2000" dirty="0">
                    <a:solidFill>
                      <a:schemeClr val="accent1"/>
                    </a:solidFill>
                  </a:rPr>
                  <a:t>via</a:t>
                </a:r>
                <a:r>
                  <a:rPr lang="en-US" sz="2000" b="1" i="1" dirty="0">
                    <a:solidFill>
                      <a:srgbClr val="FF0000"/>
                    </a:solidFill>
                  </a:rPr>
                  <a:t> </a:t>
                </a:r>
                <a:r>
                  <a:rPr lang="en-US" sz="2000" dirty="0">
                    <a:solidFill>
                      <a:schemeClr val="accent1"/>
                    </a:solidFill>
                  </a:rPr>
                  <a:t>the</a:t>
                </a:r>
                <a:r>
                  <a:rPr lang="en-US" sz="2000" b="1" i="1"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𝑚𝑎𝑙𝑙𝑜𝑐</m:t>
                    </m:r>
                    <m:r>
                      <a:rPr lang="en-US" sz="2000" b="0" i="1" smtClean="0">
                        <a:solidFill>
                          <a:schemeClr val="tx1"/>
                        </a:solidFill>
                        <a:latin typeface="Cambria Math" panose="02040503050406030204" pitchFamily="18" charset="0"/>
                      </a:rPr>
                      <m:t>()</m:t>
                    </m:r>
                  </m:oMath>
                </a14:m>
                <a:r>
                  <a:rPr lang="en-US" sz="2000" dirty="0">
                    <a:solidFill>
                      <a:schemeClr val="accent1"/>
                    </a:solidFill>
                  </a:rPr>
                  <a:t> routine or the </a:t>
                </a:r>
                <a14:m>
                  <m:oMath xmlns:m="http://schemas.openxmlformats.org/officeDocument/2006/math">
                    <m:r>
                      <a:rPr lang="en-US" sz="2000" b="0" i="1" smtClean="0">
                        <a:solidFill>
                          <a:schemeClr val="tx1"/>
                        </a:solidFill>
                        <a:latin typeface="Cambria Math" panose="02040503050406030204" pitchFamily="18" charset="0"/>
                      </a:rPr>
                      <m:t>𝑛𝑒𝑤</m:t>
                    </m:r>
                  </m:oMath>
                </a14:m>
                <a:r>
                  <a:rPr lang="en-US" sz="2000" dirty="0">
                    <a:solidFill>
                      <a:schemeClr val="tx1"/>
                    </a:solidFill>
                  </a:rPr>
                  <a:t> </a:t>
                </a:r>
                <a:r>
                  <a:rPr lang="en-US" sz="2000" dirty="0">
                    <a:solidFill>
                      <a:schemeClr val="accent1"/>
                    </a:solidFill>
                  </a:rPr>
                  <a:t>operator.</a:t>
                </a:r>
              </a:p>
              <a:p>
                <a:pPr lvl="1"/>
                <a:endParaRPr lang="en-US" sz="2000" dirty="0">
                  <a:solidFill>
                    <a:schemeClr val="accent1"/>
                  </a:solidFill>
                </a:endParaRPr>
              </a:p>
              <a:p>
                <a:pPr lvl="1"/>
                <a:r>
                  <a:rPr lang="en-US" sz="2000" dirty="0">
                    <a:solidFill>
                      <a:schemeClr val="accent1"/>
                    </a:solidFill>
                  </a:rPr>
                  <a:t>The mutex is an </a:t>
                </a:r>
                <a:r>
                  <a:rPr lang="en-US" sz="2000" b="1" i="1" dirty="0">
                    <a:solidFill>
                      <a:srgbClr val="FF0000"/>
                    </a:solidFill>
                  </a:rPr>
                  <a:t>automatic variable </a:t>
                </a:r>
                <a:r>
                  <a:rPr lang="en-US" sz="2000" dirty="0">
                    <a:solidFill>
                      <a:schemeClr val="accent1"/>
                    </a:solidFill>
                  </a:rPr>
                  <a:t>on the </a:t>
                </a:r>
                <a:r>
                  <a:rPr lang="en-US" sz="2000" b="1" i="1" dirty="0">
                    <a:solidFill>
                      <a:srgbClr val="FF0000"/>
                    </a:solidFill>
                  </a:rPr>
                  <a:t>stack</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We want to initialize a </a:t>
                </a:r>
                <a:r>
                  <a:rPr lang="en-US" sz="2000" b="1" i="1" dirty="0">
                    <a:solidFill>
                      <a:srgbClr val="FF0000"/>
                    </a:solidFill>
                  </a:rPr>
                  <a:t>statically allocated mutex </a:t>
                </a:r>
                <a:r>
                  <a:rPr lang="en-US" sz="2000" dirty="0">
                    <a:solidFill>
                      <a:schemeClr val="accent1"/>
                    </a:solidFill>
                  </a:rPr>
                  <a:t>with attributes other than the default ones.</a:t>
                </a:r>
              </a:p>
            </p:txBody>
          </p:sp>
        </mc:Choice>
        <mc:Fallback xmlns="">
          <p:sp>
            <p:nvSpPr>
              <p:cNvPr id="3" name="Content Placeholder 2">
                <a:extLst>
                  <a:ext uri="{FF2B5EF4-FFF2-40B4-BE49-F238E27FC236}">
                    <a16:creationId xmlns:a16="http://schemas.microsoft.com/office/drawing/2014/main" id="{EC24B55D-5FC4-4D27-889D-971D94BD2C82}"/>
                  </a:ext>
                </a:extLst>
              </p:cNvPr>
              <p:cNvSpPr>
                <a:spLocks noGrp="1" noRot="1" noChangeAspect="1" noMove="1" noResize="1" noEditPoints="1" noAdjustHandles="1" noChangeArrowheads="1" noChangeShapeType="1" noTextEdit="1"/>
              </p:cNvSpPr>
              <p:nvPr>
                <p:ph idx="1"/>
              </p:nvPr>
            </p:nvSpPr>
            <p:spPr>
              <a:blipFill>
                <a:blip r:embed="rId2"/>
                <a:stretch>
                  <a:fillRect l="-638" t="-1401" r="-754"/>
                </a:stretch>
              </a:blipFill>
            </p:spPr>
            <p:txBody>
              <a:bodyPr/>
              <a:lstStyle/>
              <a:p>
                <a:r>
                  <a:rPr lang="en-US">
                    <a:noFill/>
                  </a:rPr>
                  <a:t> </a:t>
                </a:r>
              </a:p>
            </p:txBody>
          </p:sp>
        </mc:Fallback>
      </mc:AlternateContent>
    </p:spTree>
    <p:extLst>
      <p:ext uri="{BB962C8B-B14F-4D97-AF65-F5344CB8AC3E}">
        <p14:creationId xmlns:p14="http://schemas.microsoft.com/office/powerpoint/2010/main" val="3619589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8036-C3E9-4587-A4A2-65956A24C9D7}"/>
              </a:ext>
            </a:extLst>
          </p:cNvPr>
          <p:cNvSpPr>
            <a:spLocks noGrp="1"/>
          </p:cNvSpPr>
          <p:nvPr>
            <p:ph type="title"/>
          </p:nvPr>
        </p:nvSpPr>
        <p:spPr/>
        <p:txBody>
          <a:bodyPr/>
          <a:lstStyle/>
          <a:p>
            <a:r>
              <a:rPr lang="en-US" dirty="0">
                <a:solidFill>
                  <a:schemeClr val="accent1"/>
                </a:solidFill>
              </a:rPr>
              <a:t>Mutex: Uninitialization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B4ABB-CE3A-4BF9-8655-049699F379C0}"/>
                  </a:ext>
                </a:extLst>
              </p:cNvPr>
              <p:cNvSpPr>
                <a:spLocks noGrp="1"/>
              </p:cNvSpPr>
              <p:nvPr>
                <p:ph idx="1"/>
              </p:nvPr>
            </p:nvSpPr>
            <p:spPr>
              <a:xfrm>
                <a:off x="838200" y="1873250"/>
                <a:ext cx="10515600" cy="4351338"/>
              </a:xfrm>
            </p:spPr>
            <p:txBody>
              <a:bodyPr>
                <a:normAutofit/>
              </a:bodyPr>
              <a:lstStyle/>
              <a:p>
                <a:pPr marL="0" indent="0">
                  <a:buNone/>
                </a:pPr>
                <a:r>
                  <a:rPr lang="en-US" sz="2000" dirty="0">
                    <a:solidFill>
                      <a:schemeClr val="accent1"/>
                    </a:solidFill>
                  </a:rPr>
                  <a:t>When an automatically or dynamically allocated mutex is no longer required, it should be destroyed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𝑑𝑒𝑠𝑡𝑟𝑜𝑦</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marL="0" indent="0">
                  <a:buNone/>
                </a:pPr>
                <a:endParaRPr lang="en-US" sz="2000" dirty="0">
                  <a:solidFill>
                    <a:schemeClr val="accent1"/>
                  </a:solidFill>
                </a:endParaRPr>
              </a:p>
              <a:p>
                <a:pPr lvl="1"/>
                <a:r>
                  <a:rPr lang="en-US" sz="2000" dirty="0">
                    <a:solidFill>
                      <a:schemeClr val="accent1"/>
                    </a:solidFill>
                  </a:rPr>
                  <a:t>An attempt to destroy an </a:t>
                </a:r>
                <a:r>
                  <a:rPr lang="en-US" sz="2000" b="1" i="1" dirty="0">
                    <a:solidFill>
                      <a:srgbClr val="FF0000"/>
                    </a:solidFill>
                  </a:rPr>
                  <a:t>unlocked mutex </a:t>
                </a:r>
                <a:r>
                  <a:rPr lang="en-US" sz="2000" dirty="0">
                    <a:solidFill>
                      <a:schemeClr val="accent1"/>
                    </a:solidFill>
                  </a:rPr>
                  <a:t>can result in </a:t>
                </a:r>
                <a:r>
                  <a:rPr lang="en-US" sz="2000" b="1" i="1" dirty="0">
                    <a:solidFill>
                      <a:srgbClr val="FF0000"/>
                    </a:solidFill>
                  </a:rPr>
                  <a:t>undefined behavior</a:t>
                </a:r>
                <a:r>
                  <a:rPr lang="en-US" sz="2000" dirty="0">
                    <a:solidFill>
                      <a:schemeClr val="accent1"/>
                    </a:solidFill>
                  </a:rPr>
                  <a:t>.</a:t>
                </a:r>
              </a:p>
              <a:p>
                <a:pPr lvl="1"/>
                <a:endParaRPr lang="en-US" sz="2000" dirty="0">
                  <a:solidFill>
                    <a:schemeClr val="accent1"/>
                  </a:solidFill>
                </a:endParaRPr>
              </a:p>
              <a:p>
                <a:pPr lvl="1"/>
                <a:r>
                  <a:rPr lang="en-US" sz="2000" dirty="0">
                    <a:solidFill>
                      <a:schemeClr val="accent1"/>
                    </a:solidFill>
                  </a:rPr>
                  <a:t>A destroyed mutex can be subsequently </a:t>
                </a:r>
                <a:r>
                  <a:rPr lang="en-US" sz="2000" b="1" i="1" dirty="0">
                    <a:solidFill>
                      <a:srgbClr val="FF0000"/>
                    </a:solidFill>
                  </a:rPr>
                  <a:t>reinitialized</a:t>
                </a:r>
                <a:r>
                  <a:rPr lang="en-US" sz="2000" dirty="0">
                    <a:solidFill>
                      <a:schemeClr val="accent1"/>
                    </a:solidFill>
                  </a:rPr>
                  <a:t>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lvl="1"/>
                <a:endParaRPr lang="en-US" sz="2000" dirty="0">
                  <a:solidFill>
                    <a:schemeClr val="accent1"/>
                  </a:solidFill>
                </a:endParaRPr>
              </a:p>
              <a:p>
                <a:pPr lvl="1"/>
                <a:r>
                  <a:rPr lang="en-US" sz="2000" dirty="0">
                    <a:solidFill>
                      <a:schemeClr val="accent1"/>
                    </a:solidFill>
                  </a:rPr>
                  <a:t>If a mutex is located on the </a:t>
                </a:r>
                <a:r>
                  <a:rPr lang="en-US" sz="2000" b="1" i="1" dirty="0">
                    <a:solidFill>
                      <a:srgbClr val="FF0000"/>
                    </a:solidFill>
                  </a:rPr>
                  <a:t>heap</a:t>
                </a:r>
                <a:r>
                  <a:rPr lang="en-US" sz="2000" dirty="0">
                    <a:solidFill>
                      <a:schemeClr val="accent1"/>
                    </a:solidFill>
                  </a:rPr>
                  <a:t>, it should be destroyed before </a:t>
                </a:r>
                <a:r>
                  <a:rPr lang="en-US" sz="2000" b="1" i="1" dirty="0">
                    <a:solidFill>
                      <a:srgbClr val="FF0000"/>
                    </a:solidFill>
                  </a:rPr>
                  <a:t>freeing </a:t>
                </a:r>
                <a:r>
                  <a:rPr lang="en-US" sz="2000" dirty="0">
                    <a:solidFill>
                      <a:schemeClr val="accent1"/>
                    </a:solidFill>
                  </a:rPr>
                  <a:t>that memory region with the </a:t>
                </a:r>
                <a14:m>
                  <m:oMath xmlns:m="http://schemas.openxmlformats.org/officeDocument/2006/math">
                    <m:r>
                      <a:rPr lang="en-US" sz="2000" b="0" i="1" smtClean="0">
                        <a:solidFill>
                          <a:schemeClr val="tx1"/>
                        </a:solidFill>
                        <a:latin typeface="Cambria Math" panose="02040503050406030204" pitchFamily="18" charset="0"/>
                      </a:rPr>
                      <m:t>𝑓𝑟𝑒𝑒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routine or the </a:t>
                </a:r>
                <a14:m>
                  <m:oMath xmlns:m="http://schemas.openxmlformats.org/officeDocument/2006/math">
                    <m:r>
                      <a:rPr lang="en-US" sz="2000" b="0" i="1" smtClean="0">
                        <a:latin typeface="Cambria Math" panose="02040503050406030204" pitchFamily="18" charset="0"/>
                      </a:rPr>
                      <m:t>𝑑𝑒𝑙𝑒𝑡𝑒</m:t>
                    </m:r>
                  </m:oMath>
                </a14:m>
                <a:r>
                  <a:rPr lang="en-US" sz="2000" dirty="0">
                    <a:solidFill>
                      <a:schemeClr val="accent1"/>
                    </a:solidFill>
                  </a:rPr>
                  <a:t> operator.</a:t>
                </a:r>
              </a:p>
              <a:p>
                <a:pPr lvl="1"/>
                <a:endParaRPr lang="en-US" sz="2000" dirty="0">
                  <a:solidFill>
                    <a:schemeClr val="accent1"/>
                  </a:solidFill>
                </a:endParaRPr>
              </a:p>
              <a:p>
                <a:pPr lvl="1"/>
                <a:r>
                  <a:rPr lang="en-US" sz="2000" dirty="0">
                    <a:solidFill>
                      <a:schemeClr val="accent1"/>
                    </a:solidFill>
                  </a:rPr>
                  <a:t>It is </a:t>
                </a:r>
                <a:r>
                  <a:rPr lang="en-US" sz="2000" b="1" i="1" dirty="0">
                    <a:solidFill>
                      <a:srgbClr val="FF0000"/>
                    </a:solidFill>
                  </a:rPr>
                  <a:t>unnecessary </a:t>
                </a:r>
                <a:r>
                  <a:rPr lang="en-US" sz="2000" dirty="0">
                    <a:solidFill>
                      <a:schemeClr val="accent1"/>
                    </a:solidFill>
                  </a:rPr>
                  <a:t>to destroy a statically allocated mutex initialized with the macro.</a:t>
                </a:r>
              </a:p>
            </p:txBody>
          </p:sp>
        </mc:Choice>
        <mc:Fallback xmlns="">
          <p:sp>
            <p:nvSpPr>
              <p:cNvPr id="3" name="Content Placeholder 2">
                <a:extLst>
                  <a:ext uri="{FF2B5EF4-FFF2-40B4-BE49-F238E27FC236}">
                    <a16:creationId xmlns:a16="http://schemas.microsoft.com/office/drawing/2014/main" id="{46BB4ABB-CE3A-4BF9-8655-049699F379C0}"/>
                  </a:ext>
                </a:extLst>
              </p:cNvPr>
              <p:cNvSpPr>
                <a:spLocks noGrp="1" noRot="1" noChangeAspect="1" noMove="1" noResize="1" noEditPoints="1" noAdjustHandles="1" noChangeArrowheads="1" noChangeShapeType="1" noTextEdit="1"/>
              </p:cNvSpPr>
              <p:nvPr>
                <p:ph idx="1"/>
              </p:nvPr>
            </p:nvSpPr>
            <p:spPr>
              <a:xfrm>
                <a:off x="838200" y="1873250"/>
                <a:ext cx="10515600" cy="4351338"/>
              </a:xfrm>
              <a:blipFill>
                <a:blip r:embed="rId2"/>
                <a:stretch>
                  <a:fillRect l="-638"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3715536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4A4C-A870-498B-9E8E-1903F7114FAF}"/>
              </a:ext>
            </a:extLst>
          </p:cNvPr>
          <p:cNvSpPr>
            <a:spLocks noGrp="1"/>
          </p:cNvSpPr>
          <p:nvPr>
            <p:ph type="title"/>
          </p:nvPr>
        </p:nvSpPr>
        <p:spPr/>
        <p:txBody>
          <a:bodyPr/>
          <a:lstStyle/>
          <a:p>
            <a:r>
              <a:rPr lang="en-US" dirty="0">
                <a:solidFill>
                  <a:schemeClr val="accent1"/>
                </a:solidFill>
              </a:rPr>
              <a:t>Mutex: Uninitialization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C27849-6420-45D7-9370-6F919987CB7B}"/>
                  </a:ext>
                </a:extLst>
              </p:cNvPr>
              <p:cNvSpPr>
                <a:spLocks noGrp="1"/>
              </p:cNvSpPr>
              <p:nvPr>
                <p:ph idx="1"/>
              </p:nvPr>
            </p:nvSpPr>
            <p:spPr/>
            <p:txBody>
              <a:bodyPr/>
              <a:lstStyle/>
              <a:p>
                <a:pPr marL="0" indent="0">
                  <a:buNone/>
                </a:pPr>
                <a:r>
                  <a:rPr lang="en-US" sz="2000" b="1" i="1" u="sng" dirty="0">
                    <a:solidFill>
                      <a:srgbClr val="FF0000"/>
                    </a:solidFill>
                  </a:rPr>
                  <a:t>Parameters</a:t>
                </a:r>
                <a:r>
                  <a:rPr lang="en-US" sz="2000" b="1" i="1" dirty="0">
                    <a:solidFill>
                      <a:srgbClr val="FF0000"/>
                    </a:solidFill>
                  </a:rPr>
                  <a:t>:</a:t>
                </a:r>
              </a:p>
              <a:p>
                <a:pPr marL="0" indent="0">
                  <a:buNone/>
                </a:pPr>
                <a:endParaRPr lang="en-US" sz="2000" b="1" i="1" dirty="0">
                  <a:solidFill>
                    <a:srgbClr val="FF0000"/>
                  </a:solidFill>
                </a:endParaRPr>
              </a:p>
              <a:p>
                <a:r>
                  <a:rPr lang="en-US" sz="2000" b="1" i="1" dirty="0">
                    <a:solidFill>
                      <a:schemeClr val="accent6"/>
                    </a:solidFill>
                  </a:rPr>
                  <a:t>mutex </a:t>
                </a:r>
                <a:r>
                  <a:rPr lang="en-US" sz="2000" dirty="0">
                    <a:solidFill>
                      <a:schemeClr val="accent1"/>
                    </a:solidFill>
                  </a:rPr>
                  <a:t>: pointer to a mutex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to be destroyed</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9BC27849-6420-45D7-9370-6F919987CB7B}"/>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AD0E2FA-90EA-44E3-8624-5288843ED4FF}"/>
              </a:ext>
            </a:extLst>
          </p:cNvPr>
          <p:cNvPicPr>
            <a:picLocks noChangeAspect="1"/>
          </p:cNvPicPr>
          <p:nvPr/>
        </p:nvPicPr>
        <p:blipFill>
          <a:blip r:embed="rId3"/>
          <a:stretch>
            <a:fillRect/>
          </a:stretch>
        </p:blipFill>
        <p:spPr>
          <a:xfrm>
            <a:off x="957262" y="3771900"/>
            <a:ext cx="8181975" cy="1504950"/>
          </a:xfrm>
          <a:prstGeom prst="rect">
            <a:avLst/>
          </a:prstGeom>
        </p:spPr>
      </p:pic>
    </p:spTree>
    <p:extLst>
      <p:ext uri="{BB962C8B-B14F-4D97-AF65-F5344CB8AC3E}">
        <p14:creationId xmlns:p14="http://schemas.microsoft.com/office/powerpoint/2010/main" val="262487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905E-820B-4144-B0D3-7A8FB83B1BF6}"/>
              </a:ext>
            </a:extLst>
          </p:cNvPr>
          <p:cNvSpPr>
            <a:spLocks noGrp="1"/>
          </p:cNvSpPr>
          <p:nvPr>
            <p:ph type="title"/>
          </p:nvPr>
        </p:nvSpPr>
        <p:spPr/>
        <p:txBody>
          <a:bodyPr/>
          <a:lstStyle/>
          <a:p>
            <a:r>
              <a:rPr lang="en-US" dirty="0">
                <a:solidFill>
                  <a:schemeClr val="accent1"/>
                </a:solidFill>
              </a:rPr>
              <a:t>Mutex: Init &amp; Destroy</a:t>
            </a:r>
            <a:endParaRPr lang="en-US" dirty="0"/>
          </a:p>
        </p:txBody>
      </p:sp>
      <p:sp>
        <p:nvSpPr>
          <p:cNvPr id="3" name="Content Placeholder 2">
            <a:extLst>
              <a:ext uri="{FF2B5EF4-FFF2-40B4-BE49-F238E27FC236}">
                <a16:creationId xmlns:a16="http://schemas.microsoft.com/office/drawing/2014/main" id="{8203F3E8-50B5-41E4-9392-32ACDFC57C19}"/>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Pthreads/MutexInitDestroy</a:t>
            </a:r>
          </a:p>
          <a:p>
            <a:endParaRPr lang="en-US" dirty="0"/>
          </a:p>
        </p:txBody>
      </p:sp>
    </p:spTree>
    <p:extLst>
      <p:ext uri="{BB962C8B-B14F-4D97-AF65-F5344CB8AC3E}">
        <p14:creationId xmlns:p14="http://schemas.microsoft.com/office/powerpoint/2010/main" val="601743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888F-2202-4F78-B009-37FEB0CE6110}"/>
              </a:ext>
            </a:extLst>
          </p:cNvPr>
          <p:cNvSpPr>
            <a:spLocks noGrp="1"/>
          </p:cNvSpPr>
          <p:nvPr>
            <p:ph type="title"/>
          </p:nvPr>
        </p:nvSpPr>
        <p:spPr>
          <a:xfrm>
            <a:off x="838200" y="317500"/>
            <a:ext cx="10515600" cy="1325563"/>
          </a:xfrm>
        </p:spPr>
        <p:txBody>
          <a:bodyPr/>
          <a:lstStyle/>
          <a:p>
            <a:r>
              <a:rPr lang="en-US" dirty="0">
                <a:solidFill>
                  <a:schemeClr val="accent1"/>
                </a:solidFill>
              </a:rPr>
              <a:t>Mutex : Types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767FD-379C-4911-AB90-097CFE38AF1C}"/>
                  </a:ext>
                </a:extLst>
              </p:cNvPr>
              <p:cNvSpPr>
                <a:spLocks noGrp="1"/>
              </p:cNvSpPr>
              <p:nvPr>
                <p:ph idx="1"/>
              </p:nvPr>
            </p:nvSpPr>
            <p:spPr/>
            <p:txBody>
              <a:bodyPr>
                <a:normAutofit fontScale="77500" lnSpcReduction="20000"/>
              </a:bodyPr>
              <a:lstStyle/>
              <a:p>
                <a:pPr marL="0" indent="0">
                  <a:buNone/>
                </a:pPr>
                <a:r>
                  <a:rPr lang="en-US" sz="2400" dirty="0">
                    <a:solidFill>
                      <a:schemeClr val="accent1"/>
                    </a:solidFill>
                  </a:rPr>
                  <a:t>There are </a:t>
                </a:r>
                <a:r>
                  <a:rPr lang="en-US" sz="2400" b="1" i="1" dirty="0">
                    <a:solidFill>
                      <a:srgbClr val="FF0000"/>
                    </a:solidFill>
                  </a:rPr>
                  <a:t>three types </a:t>
                </a:r>
                <a:r>
                  <a:rPr lang="en-US" sz="2400" dirty="0">
                    <a:solidFill>
                      <a:schemeClr val="accent1"/>
                    </a:solidFill>
                  </a:rPr>
                  <a:t>of mutexes available in Pthreads:</a:t>
                </a:r>
              </a:p>
              <a:p>
                <a:pPr marL="0" indent="0">
                  <a:buNone/>
                </a:pPr>
                <a:endParaRPr lang="en-US" sz="2400"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𝑀𝑈𝑇𝐸𝑋</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𝑁𝑂𝑅𝑀𝐴𝐿</m:t>
                    </m:r>
                  </m:oMath>
                </a14:m>
                <a:endParaRPr lang="en-US" dirty="0">
                  <a:solidFill>
                    <a:schemeClr val="accent1"/>
                  </a:solidFill>
                </a:endParaRPr>
              </a:p>
              <a:p>
                <a:pPr lvl="2"/>
                <a:r>
                  <a:rPr lang="en-US" sz="2400" dirty="0">
                    <a:solidFill>
                      <a:schemeClr val="accent1"/>
                    </a:solidFill>
                  </a:rPr>
                  <a:t>If a thread tries to lock a mutex that it has already locked, then a deadlock occurs.</a:t>
                </a:r>
              </a:p>
              <a:p>
                <a:pPr marL="914400" lvl="2" indent="0">
                  <a:buNone/>
                </a:pPr>
                <a:endParaRPr lang="en-US" sz="2400"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𝑀𝑈𝑇𝐸𝑋</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𝑅𝐸𝐶𝑈𝑅𝑆𝐼𝑉𝐸</m:t>
                    </m:r>
                  </m:oMath>
                </a14:m>
                <a:endParaRPr lang="en-US" dirty="0">
                  <a:solidFill>
                    <a:schemeClr val="accent1"/>
                  </a:solidFill>
                </a:endParaRPr>
              </a:p>
              <a:p>
                <a:pPr lvl="2"/>
                <a:r>
                  <a:rPr lang="en-US" sz="2400" dirty="0">
                    <a:solidFill>
                      <a:schemeClr val="accent1"/>
                    </a:solidFill>
                  </a:rPr>
                  <a:t>A recursive mutex maintains the concept of a </a:t>
                </a:r>
                <a:r>
                  <a:rPr lang="en-US" sz="2400" b="1" i="1" dirty="0">
                    <a:solidFill>
                      <a:srgbClr val="FF0000"/>
                    </a:solidFill>
                  </a:rPr>
                  <a:t>lock count</a:t>
                </a:r>
                <a:r>
                  <a:rPr lang="en-US" sz="2400" dirty="0">
                    <a:solidFill>
                      <a:schemeClr val="accent1"/>
                    </a:solidFill>
                  </a:rPr>
                  <a:t>.</a:t>
                </a:r>
              </a:p>
              <a:p>
                <a:pPr lvl="2"/>
                <a:r>
                  <a:rPr lang="en-US" sz="2400" dirty="0">
                    <a:solidFill>
                      <a:schemeClr val="accent1"/>
                    </a:solidFill>
                  </a:rPr>
                  <a:t>When a thread acquires a mutex, its lock count is set to </a:t>
                </a:r>
                <a14:m>
                  <m:oMath xmlns:m="http://schemas.openxmlformats.org/officeDocument/2006/math">
                    <m:r>
                      <a:rPr lang="en-US" sz="2400" b="0" i="1" smtClean="0">
                        <a:solidFill>
                          <a:schemeClr val="tx1"/>
                        </a:solidFill>
                        <a:latin typeface="Cambria Math" panose="02040503050406030204" pitchFamily="18" charset="0"/>
                      </a:rPr>
                      <m:t>1</m:t>
                    </m:r>
                  </m:oMath>
                </a14:m>
                <a:r>
                  <a:rPr lang="en-US" sz="2400" dirty="0">
                    <a:solidFill>
                      <a:schemeClr val="accent1"/>
                    </a:solidFill>
                  </a:rPr>
                  <a:t>.</a:t>
                </a:r>
              </a:p>
              <a:p>
                <a:pPr lvl="2"/>
                <a:r>
                  <a:rPr lang="en-US" sz="2400" dirty="0">
                    <a:solidFill>
                      <a:schemeClr val="accent1"/>
                    </a:solidFill>
                  </a:rPr>
                  <a:t>Each subsequent locking operation by the same thread increments the lock count.</a:t>
                </a:r>
              </a:p>
              <a:p>
                <a:pPr lvl="2"/>
                <a:r>
                  <a:rPr lang="en-US" sz="2400" dirty="0">
                    <a:solidFill>
                      <a:schemeClr val="accent1"/>
                    </a:solidFill>
                  </a:rPr>
                  <a:t>Each unlocking operation decrements the lock count by</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1</m:t>
                    </m:r>
                  </m:oMath>
                </a14:m>
                <a:r>
                  <a:rPr lang="en-US" sz="2400" dirty="0">
                    <a:solidFill>
                      <a:schemeClr val="accent1"/>
                    </a:solidFill>
                  </a:rPr>
                  <a:t>.</a:t>
                </a:r>
              </a:p>
              <a:p>
                <a:pPr lvl="2"/>
                <a:endParaRPr lang="en-US" sz="2400"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𝑀𝑈𝑇𝐸𝑋</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𝐸𝑅𝑅𝑂𝑅𝐶𝐻𝐸𝐶𝐾</m:t>
                    </m:r>
                  </m:oMath>
                </a14:m>
                <a:endParaRPr lang="en-US" dirty="0">
                  <a:solidFill>
                    <a:schemeClr val="accent1"/>
                  </a:solidFill>
                </a:endParaRPr>
              </a:p>
              <a:p>
                <a:pPr lvl="2"/>
                <a:r>
                  <a:rPr lang="en-US" sz="2400" dirty="0">
                    <a:solidFill>
                      <a:schemeClr val="accent1"/>
                    </a:solidFill>
                  </a:rPr>
                  <a:t>It checks for deadlock conditions that occur when a thread reacquires a mutex that it has already locked.</a:t>
                </a:r>
              </a:p>
              <a:p>
                <a:pPr lvl="2"/>
                <a:r>
                  <a:rPr lang="en-US" sz="2400" dirty="0">
                    <a:solidFill>
                      <a:schemeClr val="accent1"/>
                    </a:solidFill>
                  </a:rPr>
                  <a:t>On a deadlock, the locking operation fails with the </a:t>
                </a:r>
                <a14:m>
                  <m:oMath xmlns:m="http://schemas.openxmlformats.org/officeDocument/2006/math">
                    <m:r>
                      <a:rPr lang="en-US" sz="2400" b="0" i="1" smtClean="0">
                        <a:solidFill>
                          <a:schemeClr val="tx1"/>
                        </a:solidFill>
                        <a:latin typeface="Cambria Math" panose="02040503050406030204" pitchFamily="18" charset="0"/>
                      </a:rPr>
                      <m:t>𝐸𝐷𝐸𝐴𝐷𝐿𝐾</m:t>
                    </m:r>
                  </m:oMath>
                </a14:m>
                <a:r>
                  <a:rPr lang="en-US" sz="2400" dirty="0">
                    <a:solidFill>
                      <a:schemeClr val="accent1"/>
                    </a:solidFill>
                  </a:rPr>
                  <a:t> error.</a:t>
                </a:r>
              </a:p>
              <a:p>
                <a:pPr lvl="1"/>
                <a:endParaRPr lang="en-US" sz="2000" dirty="0">
                  <a:solidFill>
                    <a:schemeClr val="accent1"/>
                  </a:solidFill>
                </a:endParaRPr>
              </a:p>
              <a:p>
                <a:pPr lvl="1"/>
                <a:endParaRPr lang="en-US" sz="2000" dirty="0">
                  <a:solidFill>
                    <a:schemeClr val="accent1"/>
                  </a:solidFill>
                </a:endParaRPr>
              </a:p>
              <a:p>
                <a:pPr lvl="1"/>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068767FD-379C-4911-AB90-097CFE38AF1C}"/>
                  </a:ext>
                </a:extLst>
              </p:cNvPr>
              <p:cNvSpPr>
                <a:spLocks noGrp="1" noRot="1" noChangeAspect="1" noMove="1" noResize="1" noEditPoints="1" noAdjustHandles="1" noChangeArrowheads="1" noChangeShapeType="1" noTextEdit="1"/>
              </p:cNvSpPr>
              <p:nvPr>
                <p:ph idx="1"/>
              </p:nvPr>
            </p:nvSpPr>
            <p:spPr>
              <a:blipFill>
                <a:blip r:embed="rId2"/>
                <a:stretch>
                  <a:fillRect l="-580" t="-2381"/>
                </a:stretch>
              </a:blipFill>
            </p:spPr>
            <p:txBody>
              <a:bodyPr/>
              <a:lstStyle/>
              <a:p>
                <a:r>
                  <a:rPr lang="en-US">
                    <a:noFill/>
                  </a:rPr>
                  <a:t> </a:t>
                </a:r>
              </a:p>
            </p:txBody>
          </p:sp>
        </mc:Fallback>
      </mc:AlternateContent>
    </p:spTree>
    <p:extLst>
      <p:ext uri="{BB962C8B-B14F-4D97-AF65-F5344CB8AC3E}">
        <p14:creationId xmlns:p14="http://schemas.microsoft.com/office/powerpoint/2010/main" val="1529115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7564-DD24-4B88-B201-D4872ADE4ECF}"/>
              </a:ext>
            </a:extLst>
          </p:cNvPr>
          <p:cNvSpPr>
            <a:spLocks noGrp="1"/>
          </p:cNvSpPr>
          <p:nvPr>
            <p:ph type="title"/>
          </p:nvPr>
        </p:nvSpPr>
        <p:spPr/>
        <p:txBody>
          <a:bodyPr/>
          <a:lstStyle/>
          <a:p>
            <a:r>
              <a:rPr lang="en-US" dirty="0">
                <a:solidFill>
                  <a:schemeClr val="accent1"/>
                </a:solidFill>
              </a:rPr>
              <a:t>Mutex : Types</a:t>
            </a:r>
            <a:endParaRPr lang="en-US" dirty="0"/>
          </a:p>
        </p:txBody>
      </p:sp>
      <p:pic>
        <p:nvPicPr>
          <p:cNvPr id="5" name="Content Placeholder 4">
            <a:extLst>
              <a:ext uri="{FF2B5EF4-FFF2-40B4-BE49-F238E27FC236}">
                <a16:creationId xmlns:a16="http://schemas.microsoft.com/office/drawing/2014/main" id="{55BDE1F1-E77E-4DAC-B48D-4D75E46F7337}"/>
              </a:ext>
            </a:extLst>
          </p:cNvPr>
          <p:cNvPicPr>
            <a:picLocks noGrp="1" noChangeAspect="1"/>
          </p:cNvPicPr>
          <p:nvPr>
            <p:ph idx="1"/>
          </p:nvPr>
        </p:nvPicPr>
        <p:blipFill>
          <a:blip r:embed="rId2"/>
          <a:stretch>
            <a:fillRect/>
          </a:stretch>
        </p:blipFill>
        <p:spPr>
          <a:xfrm>
            <a:off x="970523" y="1978025"/>
            <a:ext cx="6574304" cy="4351338"/>
          </a:xfrm>
        </p:spPr>
      </p:pic>
    </p:spTree>
    <p:extLst>
      <p:ext uri="{BB962C8B-B14F-4D97-AF65-F5344CB8AC3E}">
        <p14:creationId xmlns:p14="http://schemas.microsoft.com/office/powerpoint/2010/main" val="2741931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9BD9-58BF-49F7-8E10-52C8C443074F}"/>
              </a:ext>
            </a:extLst>
          </p:cNvPr>
          <p:cNvSpPr>
            <a:spLocks noGrp="1"/>
          </p:cNvSpPr>
          <p:nvPr>
            <p:ph type="title"/>
          </p:nvPr>
        </p:nvSpPr>
        <p:spPr/>
        <p:txBody>
          <a:bodyPr/>
          <a:lstStyle/>
          <a:p>
            <a:r>
              <a:rPr lang="en-US" dirty="0">
                <a:solidFill>
                  <a:schemeClr val="accent1"/>
                </a:solidFill>
              </a:rPr>
              <a:t>Mutex: Locking &amp; Unlocking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AF539E-A630-4D94-8557-0304C7A32FAA}"/>
                  </a:ext>
                </a:extLst>
              </p:cNvPr>
              <p:cNvSpPr>
                <a:spLocks noGrp="1"/>
              </p:cNvSpPr>
              <p:nvPr>
                <p:ph idx="1"/>
              </p:nvPr>
            </p:nvSpPr>
            <p:spPr/>
            <p:txBody>
              <a:bodyPr/>
              <a:lstStyle/>
              <a:p>
                <a:pPr marL="0" indent="0">
                  <a:buNone/>
                </a:pPr>
                <a:r>
                  <a:rPr lang="en-US" sz="2000" dirty="0">
                    <a:solidFill>
                      <a:schemeClr val="accent1"/>
                    </a:solidFill>
                  </a:rPr>
                  <a:t>After </a:t>
                </a:r>
                <a:r>
                  <a:rPr lang="en-US" sz="2000" b="1" i="1" dirty="0">
                    <a:solidFill>
                      <a:srgbClr val="FF0000"/>
                    </a:solidFill>
                  </a:rPr>
                  <a:t>initialization</a:t>
                </a:r>
                <a:r>
                  <a:rPr lang="en-US" sz="2000" dirty="0">
                    <a:solidFill>
                      <a:schemeClr val="accent1"/>
                    </a:solidFill>
                  </a:rPr>
                  <a:t>, a mutex is </a:t>
                </a:r>
                <a:r>
                  <a:rPr lang="en-US" sz="2000" b="1" i="1" dirty="0">
                    <a:solidFill>
                      <a:srgbClr val="FF0000"/>
                    </a:solidFill>
                  </a:rPr>
                  <a:t>unlocked</a:t>
                </a:r>
                <a:r>
                  <a:rPr lang="en-US" sz="2000" dirty="0">
                    <a:solidFill>
                      <a:schemeClr val="accent1"/>
                    </a:solidFill>
                  </a:rPr>
                  <a:t>.</a:t>
                </a:r>
              </a:p>
              <a:p>
                <a:pPr lvl="1"/>
                <a:r>
                  <a:rPr lang="en-US" sz="2000" dirty="0">
                    <a:solidFill>
                      <a:schemeClr val="accent1"/>
                    </a:solidFill>
                  </a:rPr>
                  <a:t>To lock and unlock a mutex,  we use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and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b="0" i="1" smtClean="0">
                        <a:latin typeface="Cambria Math" panose="02040503050406030204" pitchFamily="18" charset="0"/>
                      </a:rPr>
                      <m:t>𝑢𝑛𝑙𝑜𝑐𝑘</m:t>
                    </m:r>
                    <m:r>
                      <a:rPr lang="en-US" sz="2000" b="0" i="1" smtClean="0">
                        <a:latin typeface="Cambria Math" panose="02040503050406030204" pitchFamily="18" charset="0"/>
                      </a:rPr>
                      <m:t>()</m:t>
                    </m:r>
                  </m:oMath>
                </a14:m>
                <a:r>
                  <a:rPr lang="en-US" sz="2000" dirty="0">
                    <a:solidFill>
                      <a:schemeClr val="accent1"/>
                    </a:solidFill>
                  </a:rPr>
                  <a:t> functions, respectively.</a:t>
                </a:r>
              </a:p>
              <a:p>
                <a:pPr marL="457200" lvl="1" indent="0">
                  <a:buNone/>
                </a:pPr>
                <a:endParaRPr lang="en-US" sz="2000" dirty="0">
                  <a:solidFill>
                    <a:schemeClr val="accent1"/>
                  </a:solidFill>
                </a:endParaRPr>
              </a:p>
              <a:p>
                <a:pPr marL="0" indent="0">
                  <a:buNone/>
                </a:pPr>
                <a:r>
                  <a:rPr lang="en-US" sz="2000" b="1" i="1" u="sng" dirty="0">
                    <a:solidFill>
                      <a:srgbClr val="FF0000"/>
                    </a:solidFill>
                  </a:rPr>
                  <a:t>Parameters</a:t>
                </a:r>
                <a:r>
                  <a:rPr lang="en-US" sz="2000" b="1" i="1" dirty="0">
                    <a:solidFill>
                      <a:srgbClr val="FF0000"/>
                    </a:solidFill>
                  </a:rPr>
                  <a:t>:</a:t>
                </a:r>
              </a:p>
              <a:p>
                <a:r>
                  <a:rPr lang="en-US" sz="2000" b="1" i="1" dirty="0">
                    <a:solidFill>
                      <a:schemeClr val="accent6"/>
                    </a:solidFill>
                  </a:rPr>
                  <a:t>mutex </a:t>
                </a:r>
                <a:r>
                  <a:rPr lang="en-US" sz="2000" dirty="0">
                    <a:solidFill>
                      <a:schemeClr val="accent1"/>
                    </a:solidFill>
                  </a:rPr>
                  <a:t>: pointer to the mutex to be locked or unlocked</a:t>
                </a:r>
                <a:endParaRPr lang="en-US" sz="2000" b="1" i="1" dirty="0">
                  <a:solidFill>
                    <a:schemeClr val="accent6"/>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8AF539E-A630-4D94-8557-0304C7A32FAA}"/>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DB1318-9C7F-41BE-83C2-10877273DCA5}"/>
              </a:ext>
            </a:extLst>
          </p:cNvPr>
          <p:cNvPicPr>
            <a:picLocks noChangeAspect="1"/>
          </p:cNvPicPr>
          <p:nvPr/>
        </p:nvPicPr>
        <p:blipFill>
          <a:blip r:embed="rId3"/>
          <a:stretch>
            <a:fillRect/>
          </a:stretch>
        </p:blipFill>
        <p:spPr>
          <a:xfrm>
            <a:off x="1852612" y="4340225"/>
            <a:ext cx="7648575" cy="1714500"/>
          </a:xfrm>
          <a:prstGeom prst="rect">
            <a:avLst/>
          </a:prstGeom>
        </p:spPr>
      </p:pic>
    </p:spTree>
    <p:extLst>
      <p:ext uri="{BB962C8B-B14F-4D97-AF65-F5344CB8AC3E}">
        <p14:creationId xmlns:p14="http://schemas.microsoft.com/office/powerpoint/2010/main" val="2640232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BB1C-0BB8-42F8-88AB-3030A7931985}"/>
              </a:ext>
            </a:extLst>
          </p:cNvPr>
          <p:cNvSpPr>
            <a:spLocks noGrp="1"/>
          </p:cNvSpPr>
          <p:nvPr>
            <p:ph type="title"/>
          </p:nvPr>
        </p:nvSpPr>
        <p:spPr/>
        <p:txBody>
          <a:bodyPr/>
          <a:lstStyle/>
          <a:p>
            <a:r>
              <a:rPr lang="en-US" dirty="0">
                <a:solidFill>
                  <a:schemeClr val="accent1"/>
                </a:solidFill>
              </a:rPr>
              <a:t>Mutex: Locking &amp; Unlocking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E7F200-4E35-481E-BBE2-FA876B5644B5}"/>
                  </a:ext>
                </a:extLst>
              </p:cNvPr>
              <p:cNvSpPr>
                <a:spLocks noGrp="1"/>
              </p:cNvSpPr>
              <p:nvPr>
                <p:ph idx="1"/>
              </p:nvPr>
            </p:nvSpPr>
            <p:spPr/>
            <p:txBody>
              <a:bodyPr>
                <a:normAutofit fontScale="77500" lnSpcReduction="20000"/>
              </a:bodyPr>
              <a:lstStyle/>
              <a:p>
                <a:pPr marL="0" indent="0">
                  <a:buNone/>
                </a:pPr>
                <a:r>
                  <a:rPr lang="en-US" sz="2600" b="1" i="1" u="sng" dirty="0">
                    <a:solidFill>
                      <a:srgbClr val="FF0000"/>
                    </a:solidFill>
                  </a:rPr>
                  <a:t>Locking &amp; Unlocking Semantics</a:t>
                </a:r>
                <a:r>
                  <a:rPr lang="en-US" sz="2600" b="1" i="1" dirty="0">
                    <a:solidFill>
                      <a:srgbClr val="FF0000"/>
                    </a:solidFill>
                  </a:rPr>
                  <a:t>:</a:t>
                </a:r>
              </a:p>
              <a:p>
                <a:pPr marL="0" indent="0">
                  <a:buNone/>
                </a:pPr>
                <a:endParaRPr lang="en-US" sz="2600" b="1" i="1" dirty="0">
                  <a:solidFill>
                    <a:srgbClr val="FF0000"/>
                  </a:solidFill>
                </a:endParaRPr>
              </a:p>
              <a:p>
                <a:pPr lvl="1"/>
                <a:r>
                  <a:rPr lang="en-US" sz="2600" dirty="0">
                    <a:solidFill>
                      <a:schemeClr val="accent1"/>
                    </a:solidFill>
                  </a:rPr>
                  <a:t>If a thread attempts to lock a mutex via </a:t>
                </a:r>
                <a14:m>
                  <m:oMath xmlns:m="http://schemas.openxmlformats.org/officeDocument/2006/math">
                    <m:r>
                      <a:rPr lang="en-US" sz="2600" b="0" i="1" smtClean="0">
                        <a:solidFill>
                          <a:schemeClr val="tx1"/>
                        </a:solidFill>
                        <a:latin typeface="Cambria Math" panose="02040503050406030204" pitchFamily="18" charset="0"/>
                      </a:rPr>
                      <m:t>𝑝𝑡h𝑟𝑒𝑎𝑑</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𝑚𝑢𝑡𝑒𝑥</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𝑙𝑜𝑐𝑘</m:t>
                    </m:r>
                    <m:r>
                      <a:rPr lang="en-US" sz="2600" b="0" i="1" smtClean="0">
                        <a:solidFill>
                          <a:schemeClr val="tx1"/>
                        </a:solidFill>
                        <a:latin typeface="Cambria Math" panose="02040503050406030204" pitchFamily="18" charset="0"/>
                      </a:rPr>
                      <m:t>()</m:t>
                    </m:r>
                  </m:oMath>
                </a14:m>
                <a:r>
                  <a:rPr lang="en-US" sz="2600" dirty="0">
                    <a:solidFill>
                      <a:schemeClr val="accent1"/>
                    </a:solidFill>
                  </a:rPr>
                  <a:t> and the mutex is currently unlocked, the thread successfully acquires the lock and the call to </a:t>
                </a:r>
                <a14:m>
                  <m:oMath xmlns:m="http://schemas.openxmlformats.org/officeDocument/2006/math">
                    <m:r>
                      <a:rPr lang="en-US" sz="2600" i="1">
                        <a:latin typeface="Cambria Math" panose="02040503050406030204" pitchFamily="18" charset="0"/>
                      </a:rPr>
                      <m:t>𝑝𝑡h𝑟𝑒𝑎𝑑</m:t>
                    </m:r>
                    <m:r>
                      <a:rPr lang="en-US" sz="2600" i="1">
                        <a:latin typeface="Cambria Math" panose="02040503050406030204" pitchFamily="18" charset="0"/>
                      </a:rPr>
                      <m:t>_</m:t>
                    </m:r>
                    <m:r>
                      <a:rPr lang="en-US" sz="2600" i="1">
                        <a:latin typeface="Cambria Math" panose="02040503050406030204" pitchFamily="18" charset="0"/>
                      </a:rPr>
                      <m:t>𝑚𝑢𝑡𝑒𝑥</m:t>
                    </m:r>
                    <m:r>
                      <a:rPr lang="en-US" sz="2600" i="1">
                        <a:latin typeface="Cambria Math" panose="02040503050406030204" pitchFamily="18" charset="0"/>
                      </a:rPr>
                      <m:t>_</m:t>
                    </m:r>
                    <m:r>
                      <a:rPr lang="en-US" sz="2600" i="1">
                        <a:latin typeface="Cambria Math" panose="02040503050406030204" pitchFamily="18" charset="0"/>
                      </a:rPr>
                      <m:t>𝑙𝑜𝑐𝑘</m:t>
                    </m:r>
                    <m:r>
                      <a:rPr lang="en-US" sz="2600" i="1">
                        <a:latin typeface="Cambria Math" panose="02040503050406030204" pitchFamily="18" charset="0"/>
                      </a:rPr>
                      <m:t>()</m:t>
                    </m:r>
                  </m:oMath>
                </a14:m>
                <a:r>
                  <a:rPr lang="en-US" sz="2600" dirty="0">
                    <a:solidFill>
                      <a:schemeClr val="accent1"/>
                    </a:solidFill>
                  </a:rPr>
                  <a:t> returns immediately.</a:t>
                </a:r>
              </a:p>
              <a:p>
                <a:pPr marL="457200" lvl="1" indent="0">
                  <a:buNone/>
                </a:pPr>
                <a:endParaRPr lang="en-US" sz="2600" dirty="0">
                  <a:solidFill>
                    <a:schemeClr val="accent1"/>
                  </a:solidFill>
                </a:endParaRPr>
              </a:p>
              <a:p>
                <a:pPr lvl="1"/>
                <a:r>
                  <a:rPr lang="en-US" sz="2600" dirty="0">
                    <a:solidFill>
                      <a:schemeClr val="accent1"/>
                    </a:solidFill>
                  </a:rPr>
                  <a:t>If a thread attempts to lock a mutex via </a:t>
                </a:r>
                <a14:m>
                  <m:oMath xmlns:m="http://schemas.openxmlformats.org/officeDocument/2006/math">
                    <m:r>
                      <a:rPr lang="en-US" sz="2600" b="0" i="1" smtClean="0">
                        <a:solidFill>
                          <a:schemeClr val="tx1"/>
                        </a:solidFill>
                        <a:latin typeface="Cambria Math" panose="02040503050406030204" pitchFamily="18" charset="0"/>
                      </a:rPr>
                      <m:t>𝑝𝑡h𝑟𝑒𝑎𝑑</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𝑚𝑢𝑡𝑒𝑥</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𝑙𝑜𝑐𝑘</m:t>
                    </m:r>
                    <m:r>
                      <a:rPr lang="en-US" sz="2600" b="0" i="1" smtClean="0">
                        <a:solidFill>
                          <a:schemeClr val="tx1"/>
                        </a:solidFill>
                        <a:latin typeface="Cambria Math" panose="02040503050406030204" pitchFamily="18" charset="0"/>
                      </a:rPr>
                      <m:t>()</m:t>
                    </m:r>
                  </m:oMath>
                </a14:m>
                <a:r>
                  <a:rPr lang="en-US" sz="2600" dirty="0">
                    <a:solidFill>
                      <a:schemeClr val="accent1"/>
                    </a:solidFill>
                  </a:rPr>
                  <a:t> but the mutex is currently locked by another thread, the call to </a:t>
                </a:r>
                <a14:m>
                  <m:oMath xmlns:m="http://schemas.openxmlformats.org/officeDocument/2006/math">
                    <m:r>
                      <a:rPr lang="en-US" sz="2600" i="1">
                        <a:latin typeface="Cambria Math" panose="02040503050406030204" pitchFamily="18" charset="0"/>
                      </a:rPr>
                      <m:t>𝑝𝑡h𝑟𝑒𝑎𝑑</m:t>
                    </m:r>
                    <m:r>
                      <a:rPr lang="en-US" sz="2600" i="1">
                        <a:latin typeface="Cambria Math" panose="02040503050406030204" pitchFamily="18" charset="0"/>
                      </a:rPr>
                      <m:t>_</m:t>
                    </m:r>
                    <m:r>
                      <a:rPr lang="en-US" sz="2600" i="1">
                        <a:latin typeface="Cambria Math" panose="02040503050406030204" pitchFamily="18" charset="0"/>
                      </a:rPr>
                      <m:t>𝑚𝑢𝑡𝑒𝑥</m:t>
                    </m:r>
                    <m:r>
                      <a:rPr lang="en-US" sz="2600" i="1">
                        <a:latin typeface="Cambria Math" panose="02040503050406030204" pitchFamily="18" charset="0"/>
                      </a:rPr>
                      <m:t>_</m:t>
                    </m:r>
                    <m:r>
                      <a:rPr lang="en-US" sz="2600" i="1">
                        <a:latin typeface="Cambria Math" panose="02040503050406030204" pitchFamily="18" charset="0"/>
                      </a:rPr>
                      <m:t>𝑙𝑜𝑐𝑘</m:t>
                    </m:r>
                    <m:r>
                      <a:rPr lang="en-US" sz="2600" i="1">
                        <a:latin typeface="Cambria Math" panose="02040503050406030204" pitchFamily="18" charset="0"/>
                      </a:rPr>
                      <m:t>()</m:t>
                    </m:r>
                  </m:oMath>
                </a14:m>
                <a:r>
                  <a:rPr lang="en-US" sz="2600" dirty="0">
                    <a:solidFill>
                      <a:schemeClr val="accent1"/>
                    </a:solidFill>
                  </a:rPr>
                  <a:t> blocks until the mutex is unlocked.</a:t>
                </a:r>
              </a:p>
              <a:p>
                <a:pPr marL="457200" lvl="1" indent="0">
                  <a:buNone/>
                </a:pPr>
                <a:endParaRPr lang="en-US" sz="2600" dirty="0">
                  <a:solidFill>
                    <a:schemeClr val="accent1"/>
                  </a:solidFill>
                </a:endParaRPr>
              </a:p>
              <a:p>
                <a:pPr lvl="1"/>
                <a:r>
                  <a:rPr lang="en-US" sz="2600" dirty="0">
                    <a:solidFill>
                      <a:schemeClr val="accent1"/>
                    </a:solidFill>
                  </a:rPr>
                  <a:t>If the calling thread itself has already locked the mutex given to </a:t>
                </a:r>
                <a14:m>
                  <m:oMath xmlns:m="http://schemas.openxmlformats.org/officeDocument/2006/math">
                    <m:r>
                      <a:rPr lang="en-US" sz="2600" b="0" i="1" smtClean="0">
                        <a:solidFill>
                          <a:schemeClr val="tx1"/>
                        </a:solidFill>
                        <a:latin typeface="Cambria Math" panose="02040503050406030204" pitchFamily="18" charset="0"/>
                      </a:rPr>
                      <m:t>𝑝𝑡h𝑟𝑒𝑎𝑑</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𝑚𝑢𝑡𝑒𝑥</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𝑙𝑜𝑐𝑘</m:t>
                    </m:r>
                    <m:r>
                      <a:rPr lang="en-US" sz="2600" b="0" i="1" smtClean="0">
                        <a:solidFill>
                          <a:schemeClr val="tx1"/>
                        </a:solidFill>
                        <a:latin typeface="Cambria Math" panose="02040503050406030204" pitchFamily="18" charset="0"/>
                      </a:rPr>
                      <m:t>()</m:t>
                    </m:r>
                  </m:oMath>
                </a14:m>
                <a:r>
                  <a:rPr lang="en-US" sz="2600" dirty="0">
                    <a:solidFill>
                      <a:schemeClr val="accent1"/>
                    </a:solidFill>
                  </a:rPr>
                  <a:t>, then, for the normal type of mutex,  then one of two implementation-defined properties may result:</a:t>
                </a:r>
              </a:p>
              <a:p>
                <a:pPr marL="1371600" lvl="2" indent="-457200">
                  <a:buFont typeface="+mj-lt"/>
                  <a:buAutoNum type="alphaLcParenR"/>
                </a:pPr>
                <a:r>
                  <a:rPr lang="en-US" sz="2600" dirty="0">
                    <a:solidFill>
                      <a:schemeClr val="accent1"/>
                    </a:solidFill>
                  </a:rPr>
                  <a:t>The thread </a:t>
                </a:r>
                <a:r>
                  <a:rPr lang="en-US" sz="2600" b="1" i="1" dirty="0">
                    <a:solidFill>
                      <a:srgbClr val="FF0000"/>
                    </a:solidFill>
                  </a:rPr>
                  <a:t>deadlocks</a:t>
                </a:r>
                <a:r>
                  <a:rPr lang="en-US" sz="2600" dirty="0">
                    <a:solidFill>
                      <a:schemeClr val="accent1"/>
                    </a:solidFill>
                  </a:rPr>
                  <a:t>, blocked trying to acquire a mutex it already owns: On Linux, the thread deadlocks by default. </a:t>
                </a:r>
              </a:p>
              <a:p>
                <a:pPr marL="1371600" lvl="2" indent="-457200">
                  <a:buFont typeface="+mj-lt"/>
                  <a:buAutoNum type="alphaLcParenR"/>
                </a:pPr>
                <a:r>
                  <a:rPr lang="en-US" sz="2600" dirty="0">
                    <a:solidFill>
                      <a:schemeClr val="accent1"/>
                    </a:solidFill>
                  </a:rPr>
                  <a:t>The call fails, returning the </a:t>
                </a:r>
                <a14:m>
                  <m:oMath xmlns:m="http://schemas.openxmlformats.org/officeDocument/2006/math">
                    <m:r>
                      <a:rPr lang="en-US" sz="2600" b="0" i="1" smtClean="0">
                        <a:solidFill>
                          <a:schemeClr val="tx1"/>
                        </a:solidFill>
                        <a:latin typeface="Cambria Math" panose="02040503050406030204" pitchFamily="18" charset="0"/>
                      </a:rPr>
                      <m:t>𝐸𝐷𝐸𝐴𝐷𝐿𝐾</m:t>
                    </m:r>
                  </m:oMath>
                </a14:m>
                <a:r>
                  <a:rPr lang="en-US" sz="2600" dirty="0">
                    <a:solidFill>
                      <a:schemeClr val="accent1"/>
                    </a:solidFill>
                  </a:rPr>
                  <a:t> error.</a:t>
                </a:r>
              </a:p>
              <a:p>
                <a:pPr lvl="2"/>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1E7F200-4E35-481E-BBE2-FA876B5644B5}"/>
                  </a:ext>
                </a:extLst>
              </p:cNvPr>
              <p:cNvSpPr>
                <a:spLocks noGrp="1" noRot="1" noChangeAspect="1" noMove="1" noResize="1" noEditPoints="1" noAdjustHandles="1" noChangeArrowheads="1" noChangeShapeType="1" noTextEdit="1"/>
              </p:cNvSpPr>
              <p:nvPr>
                <p:ph idx="1"/>
              </p:nvPr>
            </p:nvSpPr>
            <p:spPr>
              <a:blipFill>
                <a:blip r:embed="rId2"/>
                <a:stretch>
                  <a:fillRect l="-638" t="-2521" r="-928"/>
                </a:stretch>
              </a:blipFill>
            </p:spPr>
            <p:txBody>
              <a:bodyPr/>
              <a:lstStyle/>
              <a:p>
                <a:r>
                  <a:rPr lang="en-US">
                    <a:noFill/>
                  </a:rPr>
                  <a:t> </a:t>
                </a:r>
              </a:p>
            </p:txBody>
          </p:sp>
        </mc:Fallback>
      </mc:AlternateContent>
    </p:spTree>
    <p:extLst>
      <p:ext uri="{BB962C8B-B14F-4D97-AF65-F5344CB8AC3E}">
        <p14:creationId xmlns:p14="http://schemas.microsoft.com/office/powerpoint/2010/main" val="243180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9737-B84E-41E5-A9B6-2DFDE7085AF1}"/>
              </a:ext>
            </a:extLst>
          </p:cNvPr>
          <p:cNvSpPr>
            <a:spLocks noGrp="1"/>
          </p:cNvSpPr>
          <p:nvPr>
            <p:ph type="title"/>
          </p:nvPr>
        </p:nvSpPr>
        <p:spPr/>
        <p:txBody>
          <a:bodyPr/>
          <a:lstStyle/>
          <a:p>
            <a:r>
              <a:rPr lang="en-US" dirty="0">
                <a:solidFill>
                  <a:schemeClr val="accent1"/>
                </a:solidFill>
              </a:rPr>
              <a:t>Creating a Thread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71964D-E713-492B-83B9-5F26C6B7AF22}"/>
                  </a:ext>
                </a:extLst>
              </p:cNvPr>
              <p:cNvSpPr>
                <a:spLocks noGrp="1"/>
              </p:cNvSpPr>
              <p:nvPr>
                <p:ph idx="1"/>
              </p:nvPr>
            </p:nvSpPr>
            <p:spPr/>
            <p:txBody>
              <a:bodyPr/>
              <a:lstStyle/>
              <a:p>
                <a:pPr marL="0" indent="0">
                  <a:buNone/>
                </a:pPr>
                <a:r>
                  <a:rPr lang="en-US" sz="2000" dirty="0">
                    <a:solidFill>
                      <a:schemeClr val="accent1"/>
                    </a:solidFill>
                  </a:rPr>
                  <a:t>Initially, a program consists of a </a:t>
                </a:r>
                <a:r>
                  <a:rPr lang="en-US" sz="2000" b="1" i="1" dirty="0">
                    <a:solidFill>
                      <a:srgbClr val="FF0000"/>
                    </a:solidFill>
                  </a:rPr>
                  <a:t>single thread </a:t>
                </a:r>
                <a:r>
                  <a:rPr lang="en-US" sz="2000" dirty="0">
                    <a:solidFill>
                      <a:schemeClr val="accent1"/>
                    </a:solidFill>
                  </a:rPr>
                  <a:t>of execution, often referred to as the </a:t>
                </a:r>
                <a:r>
                  <a:rPr lang="en-US" sz="2000" b="1" i="1" dirty="0">
                    <a:solidFill>
                      <a:srgbClr val="FF0000"/>
                    </a:solidFill>
                  </a:rPr>
                  <a:t>main</a:t>
                </a:r>
                <a:r>
                  <a:rPr lang="en-US" sz="2000" dirty="0">
                    <a:solidFill>
                      <a:schemeClr val="accent1"/>
                    </a:solidFill>
                  </a:rPr>
                  <a:t> </a:t>
                </a:r>
                <a:r>
                  <a:rPr lang="en-US" sz="2000" b="1" i="1" dirty="0">
                    <a:solidFill>
                      <a:srgbClr val="FF0000"/>
                    </a:solidFill>
                  </a:rPr>
                  <a:t>thread</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If we want to spawn </a:t>
                </a:r>
                <a:r>
                  <a:rPr lang="en-US" sz="2000" b="1" i="1" dirty="0">
                    <a:solidFill>
                      <a:srgbClr val="FF0000"/>
                    </a:solidFill>
                  </a:rPr>
                  <a:t>additional threads </a:t>
                </a:r>
                <a:r>
                  <a:rPr lang="en-US" sz="2000" dirty="0">
                    <a:solidFill>
                      <a:schemeClr val="accent1"/>
                    </a:solidFill>
                  </a:rPr>
                  <a:t>from the </a:t>
                </a:r>
                <a:r>
                  <a:rPr lang="en-US" sz="2000" b="1" i="1" dirty="0">
                    <a:solidFill>
                      <a:srgbClr val="FF0000"/>
                    </a:solidFill>
                  </a:rPr>
                  <a:t>main thread</a:t>
                </a:r>
                <a:r>
                  <a:rPr lang="en-US" sz="2000" dirty="0">
                    <a:solidFill>
                      <a:schemeClr val="accent1"/>
                    </a:solidFill>
                  </a:rPr>
                  <a:t>, we need to explicitly create each new thread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function:</a:t>
                </a: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8071964D-E713-492B-83B9-5F26C6B7AF22}"/>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2C830C5-24C3-4124-8DCF-A61458FDF040}"/>
              </a:ext>
            </a:extLst>
          </p:cNvPr>
          <p:cNvPicPr>
            <a:picLocks noChangeAspect="1"/>
          </p:cNvPicPr>
          <p:nvPr/>
        </p:nvPicPr>
        <p:blipFill>
          <a:blip r:embed="rId3"/>
          <a:stretch>
            <a:fillRect/>
          </a:stretch>
        </p:blipFill>
        <p:spPr>
          <a:xfrm>
            <a:off x="2409825" y="4001294"/>
            <a:ext cx="7648575" cy="1647825"/>
          </a:xfrm>
          <a:prstGeom prst="rect">
            <a:avLst/>
          </a:prstGeom>
        </p:spPr>
      </p:pic>
    </p:spTree>
    <p:extLst>
      <p:ext uri="{BB962C8B-B14F-4D97-AF65-F5344CB8AC3E}">
        <p14:creationId xmlns:p14="http://schemas.microsoft.com/office/powerpoint/2010/main" val="1558993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BB1C-0BB8-42F8-88AB-3030A7931985}"/>
              </a:ext>
            </a:extLst>
          </p:cNvPr>
          <p:cNvSpPr>
            <a:spLocks noGrp="1"/>
          </p:cNvSpPr>
          <p:nvPr>
            <p:ph type="title"/>
          </p:nvPr>
        </p:nvSpPr>
        <p:spPr/>
        <p:txBody>
          <a:bodyPr/>
          <a:lstStyle/>
          <a:p>
            <a:r>
              <a:rPr lang="en-US" dirty="0">
                <a:solidFill>
                  <a:schemeClr val="accent1"/>
                </a:solidFill>
              </a:rPr>
              <a:t>Mutex: Locking &amp; Unlocking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E7F200-4E35-481E-BBE2-FA876B5644B5}"/>
                  </a:ext>
                </a:extLst>
              </p:cNvPr>
              <p:cNvSpPr>
                <a:spLocks noGrp="1"/>
              </p:cNvSpPr>
              <p:nvPr>
                <p:ph idx="1"/>
              </p:nvPr>
            </p:nvSpPr>
            <p:spPr/>
            <p:txBody>
              <a:bodyPr>
                <a:normAutofit/>
              </a:bodyPr>
              <a:lstStyle/>
              <a:p>
                <a:pPr marL="0" indent="0">
                  <a:buNone/>
                </a:pPr>
                <a:r>
                  <a:rPr lang="en-US" sz="2000" b="1" i="1" u="sng" dirty="0">
                    <a:solidFill>
                      <a:srgbClr val="FF0000"/>
                    </a:solidFill>
                  </a:rPr>
                  <a:t>Locking &amp; Unlocking Semantics</a:t>
                </a:r>
                <a:r>
                  <a:rPr lang="en-US" sz="2000" b="1" i="1" dirty="0">
                    <a:solidFill>
                      <a:srgbClr val="FF0000"/>
                    </a:solidFill>
                  </a:rPr>
                  <a:t>:</a:t>
                </a:r>
              </a:p>
              <a:p>
                <a:pPr marL="0" indent="0">
                  <a:buNone/>
                </a:pPr>
                <a:endParaRPr lang="en-US" sz="2000" b="1" i="1" dirty="0">
                  <a:solidFill>
                    <a:srgbClr val="FF0000"/>
                  </a:solidFill>
                </a:endParaRPr>
              </a:p>
              <a:p>
                <a:pPr lvl="1"/>
                <a:r>
                  <a:rPr lang="en-US" sz="2000" b="0" dirty="0">
                    <a:solidFill>
                      <a:schemeClr val="accent1"/>
                    </a:solidFill>
                  </a:rPr>
                  <a:t>A</a:t>
                </a:r>
                <a:r>
                  <a:rPr lang="en-US" sz="2000" b="0" dirty="0">
                    <a:solidFill>
                      <a:schemeClr val="tx1"/>
                    </a:solidFill>
                  </a:rPr>
                  <a:t> </a:t>
                </a:r>
                <a:r>
                  <a:rPr lang="en-US" sz="2000" b="0" dirty="0">
                    <a:solidFill>
                      <a:schemeClr val="accent1"/>
                    </a:solidFill>
                  </a:rPr>
                  <a:t>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𝑢𝑛𝑙𝑜𝑐𝑘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unlocks the specified mutex previously locked by the calling thread itself.</a:t>
                </a:r>
              </a:p>
              <a:p>
                <a:pPr marL="457200" lvl="1" indent="0">
                  <a:buNone/>
                </a:pPr>
                <a:endParaRPr lang="en-US" sz="2000" dirty="0">
                  <a:solidFill>
                    <a:schemeClr val="accent1"/>
                  </a:solidFill>
                </a:endParaRPr>
              </a:p>
              <a:p>
                <a:pPr lvl="1"/>
                <a:r>
                  <a:rPr lang="en-US" sz="2000" dirty="0">
                    <a:solidFill>
                      <a:schemeClr val="accent1"/>
                    </a:solidFill>
                  </a:rPr>
                  <a:t>It is an error to unlock a currently unlocked mutex.</a:t>
                </a:r>
              </a:p>
              <a:p>
                <a:pPr marL="457200" lvl="1" indent="0">
                  <a:buNone/>
                </a:pPr>
                <a:endParaRPr lang="en-US" sz="2000" dirty="0">
                  <a:solidFill>
                    <a:schemeClr val="accent1"/>
                  </a:solidFill>
                </a:endParaRPr>
              </a:p>
              <a:p>
                <a:pPr lvl="1"/>
                <a:r>
                  <a:rPr lang="en-US" sz="2000" dirty="0">
                    <a:solidFill>
                      <a:schemeClr val="accent1"/>
                    </a:solidFill>
                  </a:rPr>
                  <a:t>It is an error to unlock a mutex currently locked by another thread.</a:t>
                </a:r>
              </a:p>
              <a:p>
                <a:pPr marL="457200" lvl="1" indent="0">
                  <a:buNone/>
                </a:pPr>
                <a:endParaRPr lang="en-US" sz="2000" dirty="0">
                  <a:solidFill>
                    <a:schemeClr val="accent1"/>
                  </a:solidFill>
                </a:endParaRPr>
              </a:p>
              <a:p>
                <a:pPr lvl="1"/>
                <a:r>
                  <a:rPr lang="en-US" sz="2000" dirty="0">
                    <a:solidFill>
                      <a:schemeClr val="accent1"/>
                    </a:solidFill>
                  </a:rPr>
                  <a:t>If more than one thread is waiting to acquire a mutex unlocked by a 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𝑢𝑛𝑙𝑜𝑐𝑘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it is indeterminate which thread will succeed in acquiring it.</a:t>
                </a:r>
              </a:p>
              <a:p>
                <a:pPr lvl="2"/>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1E7F200-4E35-481E-BBE2-FA876B5644B5}"/>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2825408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E099-F574-42FC-BF77-7093707B5C02}"/>
              </a:ext>
            </a:extLst>
          </p:cNvPr>
          <p:cNvSpPr>
            <a:spLocks noGrp="1"/>
          </p:cNvSpPr>
          <p:nvPr>
            <p:ph type="title"/>
          </p:nvPr>
        </p:nvSpPr>
        <p:spPr/>
        <p:txBody>
          <a:bodyPr/>
          <a:lstStyle/>
          <a:p>
            <a:r>
              <a:rPr lang="en-US" dirty="0">
                <a:solidFill>
                  <a:schemeClr val="accent1"/>
                </a:solidFill>
              </a:rPr>
              <a:t>Mutex: Locking Variants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65FFB1-2868-4A84-AF65-49783FCB5746}"/>
                  </a:ext>
                </a:extLst>
              </p:cNvPr>
              <p:cNvSpPr>
                <a:spLocks noGrp="1"/>
              </p:cNvSpPr>
              <p:nvPr>
                <p:ph idx="1"/>
              </p:nvPr>
            </p:nvSpPr>
            <p:spPr/>
            <p:txBody>
              <a:bodyPr>
                <a:normAutofit/>
              </a:bodyPr>
              <a:lstStyle/>
              <a:p>
                <a:pPr marL="0" indent="0">
                  <a:buNone/>
                </a:pPr>
                <a:r>
                  <a:rPr lang="en-US" sz="2000" dirty="0">
                    <a:solidFill>
                      <a:schemeClr val="accent1"/>
                    </a:solidFill>
                  </a:rPr>
                  <a:t>The Pthreads API provides </a:t>
                </a:r>
                <a:r>
                  <a:rPr lang="en-US" sz="2000" b="1" i="1" dirty="0">
                    <a:solidFill>
                      <a:srgbClr val="FF0000"/>
                    </a:solidFill>
                  </a:rPr>
                  <a:t>two other variants </a:t>
                </a:r>
                <a:r>
                  <a:rPr lang="en-US" sz="2000" dirty="0">
                    <a:solidFill>
                      <a:schemeClr val="accent1"/>
                    </a:solidFill>
                  </a:rPr>
                  <a:t>of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𝑙𝑜𝑐𝑘</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function. </a:t>
                </a:r>
              </a:p>
              <a:p>
                <a:pPr marL="0" indent="0">
                  <a:buNone/>
                </a:pPr>
                <a:endParaRPr lang="en-US" sz="2000" b="0" i="1" dirty="0">
                  <a:solidFill>
                    <a:schemeClr val="accent1"/>
                  </a:solidFill>
                  <a:latin typeface="Cambria Math" panose="02040503050406030204" pitchFamily="18" charset="0"/>
                </a:endParaRPr>
              </a:p>
              <a:p>
                <a:pPr lvl="1" algn="thaiDist"/>
                <a:r>
                  <a:rPr lang="en-US" sz="2000" b="0" dirty="0">
                    <a:solidFill>
                      <a:schemeClr val="accent1"/>
                    </a:solidFill>
                  </a:rPr>
                  <a:t>The</a:t>
                </a:r>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𝑡𝑟𝑦𝑙𝑜𝑐𝑘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is the same as the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i="1">
                        <a:latin typeface="Cambria Math" panose="02040503050406030204" pitchFamily="18" charset="0"/>
                      </a:rPr>
                      <m:t>𝑙𝑜𝑐𝑘</m:t>
                    </m:r>
                    <m:r>
                      <a:rPr lang="en-US" sz="2000" i="1">
                        <a:latin typeface="Cambria Math" panose="02040503050406030204" pitchFamily="18" charset="0"/>
                      </a:rPr>
                      <m:t>()</m:t>
                    </m:r>
                  </m:oMath>
                </a14:m>
                <a:r>
                  <a:rPr lang="en-US" sz="2000" dirty="0">
                    <a:solidFill>
                      <a:schemeClr val="accent1"/>
                    </a:solidFill>
                  </a:rPr>
                  <a:t> function,</a:t>
                </a:r>
                <a:r>
                  <a:rPr lang="en-US" sz="2000" dirty="0"/>
                  <a:t> </a:t>
                </a:r>
                <a:r>
                  <a:rPr lang="en-US" sz="2000" dirty="0">
                    <a:solidFill>
                      <a:schemeClr val="accent1"/>
                    </a:solidFill>
                  </a:rPr>
                  <a:t>except that if the mutex is currently locked,</a:t>
                </a:r>
                <a:r>
                  <a:rPr lang="en-US" sz="2000" dirty="0"/>
                  <a:t> </a:t>
                </a:r>
                <a:r>
                  <a:rPr lang="en-US" sz="2000" dirty="0">
                    <a:solidFill>
                      <a:schemeClr val="accent1"/>
                    </a:solidFill>
                  </a:rPr>
                  <a:t>a call to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i="1">
                        <a:latin typeface="Cambria Math" panose="02040503050406030204" pitchFamily="18" charset="0"/>
                      </a:rPr>
                      <m:t>𝑡𝑟𝑦𝑙𝑜𝑐𝑘</m:t>
                    </m:r>
                    <m:r>
                      <a:rPr lang="en-US" sz="2000" i="1">
                        <a:latin typeface="Cambria Math" panose="02040503050406030204" pitchFamily="18" charset="0"/>
                      </a:rPr>
                      <m:t>()</m:t>
                    </m:r>
                  </m:oMath>
                </a14:m>
                <a:r>
                  <a:rPr lang="en-US" sz="2000" dirty="0">
                    <a:solidFill>
                      <a:schemeClr val="accent1"/>
                    </a:solidFill>
                  </a:rPr>
                  <a:t> fails and </a:t>
                </a:r>
                <a:r>
                  <a:rPr lang="en-US" sz="2000" b="1" i="1" dirty="0">
                    <a:solidFill>
                      <a:srgbClr val="FF0000"/>
                    </a:solidFill>
                  </a:rPr>
                  <a:t>immediately returns </a:t>
                </a:r>
                <a:r>
                  <a:rPr lang="en-US" sz="2000" dirty="0">
                    <a:solidFill>
                      <a:schemeClr val="accent1"/>
                    </a:solidFill>
                  </a:rPr>
                  <a:t>the  </a:t>
                </a:r>
                <a14:m>
                  <m:oMath xmlns:m="http://schemas.openxmlformats.org/officeDocument/2006/math">
                    <m:r>
                      <a:rPr lang="en-US" sz="2000" b="0" i="1" smtClean="0">
                        <a:latin typeface="Cambria Math" panose="02040503050406030204" pitchFamily="18" charset="0"/>
                      </a:rPr>
                      <m:t>𝐸𝐵𝑈𝑆𝑌</m:t>
                    </m:r>
                  </m:oMath>
                </a14:m>
                <a:r>
                  <a:rPr lang="en-US" sz="2000" dirty="0">
                    <a:solidFill>
                      <a:schemeClr val="accent1"/>
                    </a:solidFill>
                  </a:rPr>
                  <a:t> error.</a:t>
                </a:r>
              </a:p>
              <a:p>
                <a:pPr algn="thaiDist"/>
                <a:endParaRPr lang="en-US" sz="2000" dirty="0">
                  <a:solidFill>
                    <a:schemeClr val="accent1"/>
                  </a:solidFill>
                </a:endParaRPr>
              </a:p>
              <a:p>
                <a:pPr algn="thaiDist"/>
                <a:endParaRPr lang="en-US" sz="2000" dirty="0">
                  <a:solidFill>
                    <a:schemeClr val="accent1"/>
                  </a:solidFill>
                </a:endParaRPr>
              </a:p>
              <a:p>
                <a:pPr algn="thaiDist"/>
                <a:endParaRPr lang="en-US" sz="2000" dirty="0">
                  <a:solidFill>
                    <a:schemeClr val="accent1"/>
                  </a:solidFill>
                </a:endParaRPr>
              </a:p>
              <a:p>
                <a:pPr marL="0" indent="0">
                  <a:buNone/>
                </a:pPr>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B665FFB1-2868-4A84-AF65-49783FCB5746}"/>
                  </a:ext>
                </a:extLst>
              </p:cNvPr>
              <p:cNvSpPr>
                <a:spLocks noGrp="1" noRot="1" noChangeAspect="1" noMove="1" noResize="1" noEditPoints="1" noAdjustHandles="1" noChangeArrowheads="1" noChangeShapeType="1" noTextEdit="1"/>
              </p:cNvSpPr>
              <p:nvPr>
                <p:ph idx="1"/>
              </p:nvPr>
            </p:nvSpPr>
            <p:spPr>
              <a:blipFill>
                <a:blip r:embed="rId2"/>
                <a:stretch>
                  <a:fillRect l="-638" t="-1401" r="-232"/>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3FF58A94-0819-40B2-B6B0-6BA0AF27AD10}"/>
              </a:ext>
            </a:extLst>
          </p:cNvPr>
          <p:cNvPicPr>
            <a:picLocks noChangeAspect="1"/>
          </p:cNvPicPr>
          <p:nvPr/>
        </p:nvPicPr>
        <p:blipFill>
          <a:blip r:embed="rId3"/>
          <a:stretch>
            <a:fillRect/>
          </a:stretch>
        </p:blipFill>
        <p:spPr>
          <a:xfrm>
            <a:off x="1468589" y="4124325"/>
            <a:ext cx="7723036" cy="1788668"/>
          </a:xfrm>
          <a:prstGeom prst="rect">
            <a:avLst/>
          </a:prstGeom>
        </p:spPr>
      </p:pic>
    </p:spTree>
    <p:extLst>
      <p:ext uri="{BB962C8B-B14F-4D97-AF65-F5344CB8AC3E}">
        <p14:creationId xmlns:p14="http://schemas.microsoft.com/office/powerpoint/2010/main" val="3479553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4492-AF5F-4EED-9B20-A2C6E95EFB0A}"/>
              </a:ext>
            </a:extLst>
          </p:cNvPr>
          <p:cNvSpPr>
            <a:spLocks noGrp="1"/>
          </p:cNvSpPr>
          <p:nvPr>
            <p:ph type="title"/>
          </p:nvPr>
        </p:nvSpPr>
        <p:spPr/>
        <p:txBody>
          <a:bodyPr/>
          <a:lstStyle/>
          <a:p>
            <a:r>
              <a:rPr lang="en-US" dirty="0">
                <a:solidFill>
                  <a:schemeClr val="accent1"/>
                </a:solidFill>
              </a:rPr>
              <a:t>Mutex: Locking Variants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300289-5209-4308-8BEA-5DD327FCF8E8}"/>
                  </a:ext>
                </a:extLst>
              </p:cNvPr>
              <p:cNvSpPr>
                <a:spLocks noGrp="1"/>
              </p:cNvSpPr>
              <p:nvPr>
                <p:ph idx="1"/>
              </p:nvPr>
            </p:nvSpPr>
            <p:spPr/>
            <p:txBody>
              <a:bodyPr/>
              <a:lstStyle/>
              <a:p>
                <a:pPr algn="thaiDist"/>
                <a:r>
                  <a:rPr lang="en-US" sz="2000" b="0" dirty="0">
                    <a:solidFill>
                      <a:schemeClr val="accent1"/>
                    </a:solidFill>
                  </a:rPr>
                  <a:t>The</a:t>
                </a:r>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𝑡𝑖𝑚𝑒𝑑𝑙𝑜𝑐𝑘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is the same as the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i="1">
                        <a:latin typeface="Cambria Math" panose="02040503050406030204" pitchFamily="18" charset="0"/>
                      </a:rPr>
                      <m:t>𝑙𝑜𝑐𝑘</m:t>
                    </m:r>
                    <m:r>
                      <a:rPr lang="en-US" sz="2000" i="1">
                        <a:latin typeface="Cambria Math" panose="02040503050406030204" pitchFamily="18" charset="0"/>
                      </a:rPr>
                      <m:t>()</m:t>
                    </m:r>
                  </m:oMath>
                </a14:m>
                <a:r>
                  <a:rPr lang="en-US" sz="2000" dirty="0">
                    <a:solidFill>
                      <a:schemeClr val="accent1"/>
                    </a:solidFill>
                  </a:rPr>
                  <a:t> function, except that the caller can specify </a:t>
                </a:r>
                <a:r>
                  <a:rPr lang="en-US" sz="2000" b="1" i="1" dirty="0">
                    <a:solidFill>
                      <a:srgbClr val="FF0000"/>
                    </a:solidFill>
                  </a:rPr>
                  <a:t>one additional argument</a:t>
                </a:r>
                <a:r>
                  <a:rPr lang="en-US" sz="2000" dirty="0">
                    <a:solidFill>
                      <a:schemeClr val="accent1"/>
                    </a:solidFill>
                  </a:rPr>
                  <a:t>, </a:t>
                </a:r>
                <a:r>
                  <a:rPr lang="en-US" sz="2000" b="1" i="1" dirty="0">
                    <a:solidFill>
                      <a:schemeClr val="accent6"/>
                    </a:solidFill>
                  </a:rPr>
                  <a:t>tsptr</a:t>
                </a:r>
                <a:r>
                  <a:rPr lang="en-US" sz="2000" dirty="0">
                    <a:solidFill>
                      <a:schemeClr val="accent1"/>
                    </a:solidFill>
                  </a:rPr>
                  <a:t>, that places a limit on the amount of time that the thread will be blocked while waiting to acquire the mutex.</a:t>
                </a:r>
              </a:p>
              <a:p>
                <a:pPr marL="0" indent="0" algn="thaiDist">
                  <a:buNone/>
                </a:pPr>
                <a:endParaRPr lang="en-US" sz="2000" dirty="0">
                  <a:solidFill>
                    <a:schemeClr val="accent1"/>
                  </a:solidFill>
                </a:endParaRPr>
              </a:p>
              <a:p>
                <a:pPr lvl="1" algn="thaiDist"/>
                <a:r>
                  <a:rPr lang="en-US" sz="2000" dirty="0">
                    <a:solidFill>
                      <a:schemeClr val="accent1"/>
                    </a:solidFill>
                  </a:rPr>
                  <a:t>If the timeout interval specified by its </a:t>
                </a:r>
                <a:r>
                  <a:rPr lang="en-US" sz="2000" b="1" i="1" dirty="0">
                    <a:solidFill>
                      <a:schemeClr val="accent6"/>
                    </a:solidFill>
                  </a:rPr>
                  <a:t>tsptr </a:t>
                </a:r>
                <a:r>
                  <a:rPr lang="en-US" sz="2000" dirty="0">
                    <a:solidFill>
                      <a:schemeClr val="accent1"/>
                    </a:solidFill>
                  </a:rPr>
                  <a:t>argument expires without the caller becoming the owner of the mutex, the call returns </a:t>
                </a:r>
                <a14:m>
                  <m:oMath xmlns:m="http://schemas.openxmlformats.org/officeDocument/2006/math">
                    <m:r>
                      <a:rPr lang="en-US" sz="2000" b="0" i="1" smtClean="0">
                        <a:latin typeface="Cambria Math" panose="02040503050406030204" pitchFamily="18" charset="0"/>
                      </a:rPr>
                      <m:t>𝐸𝑇𝐼𝑀𝐸𝐷𝑂𝑈𝑇</m:t>
                    </m:r>
                    <m:r>
                      <a:rPr lang="en-US" sz="2000" b="0" i="1" smtClean="0">
                        <a:latin typeface="Cambria Math" panose="02040503050406030204" pitchFamily="18" charset="0"/>
                      </a:rPr>
                      <m:t> </m:t>
                    </m:r>
                  </m:oMath>
                </a14:m>
                <a:r>
                  <a:rPr lang="en-US" sz="2000" dirty="0">
                    <a:solidFill>
                      <a:schemeClr val="accent1"/>
                    </a:solidFill>
                  </a:rPr>
                  <a:t>the error.</a:t>
                </a:r>
              </a:p>
              <a:p>
                <a:pPr marL="457200" lvl="1" indent="0" algn="thaiDist">
                  <a:buNone/>
                </a:pPr>
                <a:endParaRPr lang="en-US" sz="2000" dirty="0">
                  <a:solidFill>
                    <a:schemeClr val="accent1"/>
                  </a:solidFill>
                </a:endParaRPr>
              </a:p>
              <a:p>
                <a:pPr lvl="1" algn="thaiDist"/>
                <a:r>
                  <a:rPr lang="en-US" sz="2000" dirty="0">
                    <a:solidFill>
                      <a:schemeClr val="accent1"/>
                    </a:solidFill>
                  </a:rPr>
                  <a:t>The timeout interval specified how long we are willing to wait in terms of </a:t>
                </a:r>
                <a:r>
                  <a:rPr lang="en-US" sz="2000" b="1" i="1" dirty="0">
                    <a:solidFill>
                      <a:srgbClr val="FF0000"/>
                    </a:solidFill>
                  </a:rPr>
                  <a:t>absolute time</a:t>
                </a:r>
                <a:r>
                  <a:rPr lang="en-US" sz="2000" dirty="0">
                    <a:solidFill>
                      <a:schemeClr val="accent1"/>
                    </a:solidFill>
                  </a:rPr>
                  <a:t>. </a:t>
                </a:r>
              </a:p>
              <a:p>
                <a:pPr marL="0" indent="0" algn="thaiDist">
                  <a:buNone/>
                </a:pPr>
                <a:endParaRPr lang="en-US" sz="2800"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17300289-5209-4308-8BEA-5DD327FCF8E8}"/>
                  </a:ext>
                </a:extLst>
              </p:cNvPr>
              <p:cNvSpPr>
                <a:spLocks noGrp="1" noRot="1" noChangeAspect="1" noMove="1" noResize="1" noEditPoints="1" noAdjustHandles="1" noChangeArrowheads="1" noChangeShapeType="1" noTextEdit="1"/>
              </p:cNvSpPr>
              <p:nvPr>
                <p:ph idx="1"/>
              </p:nvPr>
            </p:nvSpPr>
            <p:spPr>
              <a:blipFill>
                <a:blip r:embed="rId2"/>
                <a:stretch>
                  <a:fillRect l="-522" t="-1401" r="-115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C285B74-7388-4BD3-9572-EDC7394CC97D}"/>
              </a:ext>
            </a:extLst>
          </p:cNvPr>
          <p:cNvPicPr>
            <a:picLocks noChangeAspect="1"/>
          </p:cNvPicPr>
          <p:nvPr/>
        </p:nvPicPr>
        <p:blipFill>
          <a:blip r:embed="rId3"/>
          <a:stretch>
            <a:fillRect/>
          </a:stretch>
        </p:blipFill>
        <p:spPr>
          <a:xfrm>
            <a:off x="1295400" y="4762055"/>
            <a:ext cx="8081962" cy="1549845"/>
          </a:xfrm>
          <a:prstGeom prst="rect">
            <a:avLst/>
          </a:prstGeom>
        </p:spPr>
      </p:pic>
    </p:spTree>
    <p:extLst>
      <p:ext uri="{BB962C8B-B14F-4D97-AF65-F5344CB8AC3E}">
        <p14:creationId xmlns:p14="http://schemas.microsoft.com/office/powerpoint/2010/main" val="386399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4D63-2485-4911-82E6-80A83076CC30}"/>
              </a:ext>
            </a:extLst>
          </p:cNvPr>
          <p:cNvSpPr>
            <a:spLocks noGrp="1"/>
          </p:cNvSpPr>
          <p:nvPr>
            <p:ph type="title"/>
          </p:nvPr>
        </p:nvSpPr>
        <p:spPr/>
        <p:txBody>
          <a:bodyPr/>
          <a:lstStyle/>
          <a:p>
            <a:r>
              <a:rPr lang="en-US" dirty="0">
                <a:solidFill>
                  <a:schemeClr val="accent1"/>
                </a:solidFill>
              </a:rPr>
              <a:t>Condition Variable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36EE96C-3FEE-456A-B314-E6D4AA5A8952}"/>
                  </a:ext>
                </a:extLst>
              </p:cNvPr>
              <p:cNvSpPr>
                <a:spLocks noGrp="1"/>
              </p:cNvSpPr>
              <p:nvPr>
                <p:ph idx="1"/>
              </p:nvPr>
            </p:nvSpPr>
            <p:spPr/>
            <p:txBody>
              <a:bodyPr>
                <a:normAutofit/>
              </a:bodyPr>
              <a:lstStyle/>
              <a:p>
                <a:pPr marL="0" indent="0">
                  <a:buNone/>
                </a:pPr>
                <a:r>
                  <a:rPr lang="en-US" sz="2000" b="1" i="1" dirty="0">
                    <a:solidFill>
                      <a:srgbClr val="FF0000"/>
                    </a:solidFill>
                  </a:rPr>
                  <a:t>Condition variables </a:t>
                </a:r>
                <a:r>
                  <a:rPr lang="en-US" sz="2000" dirty="0">
                    <a:solidFill>
                      <a:schemeClr val="accent1"/>
                    </a:solidFill>
                  </a:rPr>
                  <a:t>are another synchronization mechanism available in the Pthreads API, where they are represented by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data type:</a:t>
                </a:r>
              </a:p>
              <a:p>
                <a:pPr marL="0" indent="0">
                  <a:buNone/>
                </a:pPr>
                <a:endParaRPr lang="en-US" sz="2000" dirty="0">
                  <a:solidFill>
                    <a:schemeClr val="accent1"/>
                  </a:solidFill>
                </a:endParaRPr>
              </a:p>
              <a:p>
                <a:pPr lvl="1"/>
                <a:r>
                  <a:rPr lang="en-US" sz="2000" dirty="0">
                    <a:solidFill>
                      <a:schemeClr val="accent1"/>
                    </a:solidFill>
                  </a:rPr>
                  <a:t>They provide a place for threads to rendezvous. </a:t>
                </a:r>
              </a:p>
              <a:p>
                <a:pPr lvl="1"/>
                <a:endParaRPr lang="en-US" sz="2000" dirty="0">
                  <a:solidFill>
                    <a:schemeClr val="accent1"/>
                  </a:solidFill>
                </a:endParaRPr>
              </a:p>
              <a:p>
                <a:pPr lvl="1"/>
                <a:r>
                  <a:rPr lang="en-US" sz="2000" dirty="0">
                    <a:solidFill>
                      <a:schemeClr val="accent1"/>
                    </a:solidFill>
                  </a:rPr>
                  <a:t>When used with a mutex, a condition variable allows one thread to inform other threads about changes in</a:t>
                </a:r>
                <a:r>
                  <a:rPr lang="en-US" sz="2000" b="1" dirty="0">
                    <a:solidFill>
                      <a:schemeClr val="accent1"/>
                    </a:solidFill>
                  </a:rPr>
                  <a:t> </a:t>
                </a:r>
                <a:r>
                  <a:rPr lang="en-US" sz="2000" b="1" i="1" dirty="0">
                    <a:solidFill>
                      <a:srgbClr val="FF0000"/>
                    </a:solidFill>
                  </a:rPr>
                  <a:t>the condition state of shared variables</a:t>
                </a:r>
                <a:r>
                  <a:rPr lang="en-US" sz="2000" b="1" i="1" dirty="0">
                    <a:solidFill>
                      <a:schemeClr val="accent1"/>
                    </a:solidFill>
                  </a:rPr>
                  <a:t> </a:t>
                </a:r>
                <a:r>
                  <a:rPr lang="en-US" sz="2000" dirty="0">
                    <a:solidFill>
                      <a:schemeClr val="accent1"/>
                    </a:solidFill>
                  </a:rPr>
                  <a:t>and allows other threads to block and wait for such conditions to occur. </a:t>
                </a:r>
              </a:p>
              <a:p>
                <a:pPr lvl="1"/>
                <a:endParaRPr lang="en-US" sz="2000" dirty="0">
                  <a:solidFill>
                    <a:schemeClr val="accent1"/>
                  </a:solidFill>
                </a:endParaRPr>
              </a:p>
              <a:p>
                <a:pPr lvl="1"/>
                <a:r>
                  <a:rPr lang="en-US" sz="2000" dirty="0">
                    <a:solidFill>
                      <a:schemeClr val="accent1"/>
                    </a:solidFill>
                  </a:rPr>
                  <a:t>The condition itself is protected by a mutex, that is, a thread must first acquire the mutex to change the condition state.</a:t>
                </a:r>
              </a:p>
              <a:p>
                <a:pPr lvl="1"/>
                <a:endParaRPr lang="en-US" sz="2000" dirty="0">
                  <a:solidFill>
                    <a:schemeClr val="accent1"/>
                  </a:solidFill>
                </a:endParaRPr>
              </a:p>
            </p:txBody>
          </p:sp>
        </mc:Choice>
        <mc:Fallback xmlns="">
          <p:sp>
            <p:nvSpPr>
              <p:cNvPr id="7" name="Content Placeholder 6">
                <a:extLst>
                  <a:ext uri="{FF2B5EF4-FFF2-40B4-BE49-F238E27FC236}">
                    <a16:creationId xmlns:a16="http://schemas.microsoft.com/office/drawing/2014/main" id="{336EE96C-3FEE-456A-B314-E6D4AA5A8952}"/>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496696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9B6E-0229-4D2F-86F1-448CDF943910}"/>
              </a:ext>
            </a:extLst>
          </p:cNvPr>
          <p:cNvSpPr>
            <a:spLocks noGrp="1"/>
          </p:cNvSpPr>
          <p:nvPr>
            <p:ph type="title"/>
          </p:nvPr>
        </p:nvSpPr>
        <p:spPr/>
        <p:txBody>
          <a:bodyPr/>
          <a:lstStyle/>
          <a:p>
            <a:r>
              <a:rPr lang="en-US" dirty="0">
                <a:solidFill>
                  <a:schemeClr val="accent1"/>
                </a:solidFill>
              </a:rPr>
              <a:t>Condition Variable: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8520FA-0ADD-459F-B47A-A8A62F772421}"/>
                  </a:ext>
                </a:extLst>
              </p:cNvPr>
              <p:cNvSpPr>
                <a:spLocks noGrp="1"/>
              </p:cNvSpPr>
              <p:nvPr>
                <p:ph idx="1"/>
              </p:nvPr>
            </p:nvSpPr>
            <p:spPr/>
            <p:txBody>
              <a:bodyPr/>
              <a:lstStyle/>
              <a:p>
                <a:pPr marL="0" indent="0">
                  <a:buNone/>
                </a:pPr>
                <a:r>
                  <a:rPr lang="en-US" sz="2000" dirty="0">
                    <a:solidFill>
                      <a:schemeClr val="accent1"/>
                    </a:solidFill>
                  </a:rPr>
                  <a:t>As with mutexes, before a condition variable is used, it must first be initialized and they can be initialized in two ways:</a:t>
                </a:r>
              </a:p>
              <a:p>
                <a:pPr lvl="1"/>
                <a:r>
                  <a:rPr lang="en-US" sz="2000" dirty="0">
                    <a:solidFill>
                      <a:schemeClr val="accent1"/>
                    </a:solidFill>
                  </a:rPr>
                  <a:t>A </a:t>
                </a:r>
                <a:r>
                  <a:rPr lang="en-US" sz="2000" b="1" i="1" dirty="0">
                    <a:solidFill>
                      <a:srgbClr val="FF0000"/>
                    </a:solidFill>
                  </a:rPr>
                  <a:t>statically allocated</a:t>
                </a:r>
                <a:r>
                  <a:rPr lang="en-US" sz="2000" dirty="0">
                    <a:solidFill>
                      <a:schemeClr val="accent1"/>
                    </a:solidFill>
                  </a:rPr>
                  <a:t> condition variable can be initialized with the</a:t>
                </a:r>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𝑃𝑇𝐻𝑅𝐸𝐴𝐷</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𝐶𝑂𝑁𝐷</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𝐼𝑁𝐼𝑇𝐼𝐴𝐿𝐼𝑍𝐸𝑅</m:t>
                    </m:r>
                  </m:oMath>
                </a14:m>
                <a:r>
                  <a:rPr lang="en-US" sz="2000" dirty="0">
                    <a:solidFill>
                      <a:schemeClr val="accent1"/>
                    </a:solidFill>
                  </a:rPr>
                  <a:t> macro.</a:t>
                </a:r>
                <a:r>
                  <a:rPr lang="en-US" sz="1600" dirty="0">
                    <a:solidFill>
                      <a:schemeClr val="accent1"/>
                    </a:solidFill>
                  </a:rPr>
                  <a:t>	</a:t>
                </a:r>
              </a:p>
              <a:p>
                <a:pPr lvl="1"/>
                <a:endParaRPr lang="en-US" sz="1600" dirty="0">
                  <a:solidFill>
                    <a:schemeClr val="accent1"/>
                  </a:solidFill>
                </a:endParaRPr>
              </a:p>
              <a:p>
                <a:pPr marL="457200" lvl="1" indent="0">
                  <a:buNone/>
                </a:pPr>
                <a:endParaRPr lang="en-US" sz="1600" dirty="0">
                  <a:solidFill>
                    <a:schemeClr val="accent1"/>
                  </a:solidFill>
                </a:endParaRPr>
              </a:p>
              <a:p>
                <a:pPr marL="457200" lvl="1" indent="0">
                  <a:buNone/>
                </a:pPr>
                <a:endParaRPr lang="en-US" sz="1600" dirty="0">
                  <a:solidFill>
                    <a:schemeClr val="accent1"/>
                  </a:solidFill>
                </a:endParaRPr>
              </a:p>
              <a:p>
                <a:pPr lvl="1"/>
                <a:r>
                  <a:rPr lang="en-US" sz="2000" dirty="0">
                    <a:solidFill>
                      <a:schemeClr val="accent1"/>
                    </a:solidFill>
                  </a:rPr>
                  <a:t>A </a:t>
                </a:r>
                <a:r>
                  <a:rPr lang="en-US" sz="2000" b="1" i="1" dirty="0">
                    <a:solidFill>
                      <a:srgbClr val="FF0000"/>
                    </a:solidFill>
                  </a:rPr>
                  <a:t>dynamically allocated </a:t>
                </a:r>
                <a:r>
                  <a:rPr lang="en-US" sz="2000" dirty="0">
                    <a:solidFill>
                      <a:schemeClr val="accent1"/>
                    </a:solidFill>
                  </a:rPr>
                  <a:t>condition variable can be initialized with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a:t>
                </a:r>
              </a:p>
              <a:p>
                <a:endParaRPr lang="en-US" dirty="0"/>
              </a:p>
            </p:txBody>
          </p:sp>
        </mc:Choice>
        <mc:Fallback xmlns="">
          <p:sp>
            <p:nvSpPr>
              <p:cNvPr id="3" name="Content Placeholder 2">
                <a:extLst>
                  <a:ext uri="{FF2B5EF4-FFF2-40B4-BE49-F238E27FC236}">
                    <a16:creationId xmlns:a16="http://schemas.microsoft.com/office/drawing/2014/main" id="{4D8520FA-0ADD-459F-B47A-A8A62F772421}"/>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FF889F0-FF57-4303-94DB-6AB905722AD6}"/>
              </a:ext>
            </a:extLst>
          </p:cNvPr>
          <p:cNvPicPr>
            <a:picLocks noChangeAspect="1"/>
          </p:cNvPicPr>
          <p:nvPr/>
        </p:nvPicPr>
        <p:blipFill>
          <a:blip r:embed="rId3"/>
          <a:stretch>
            <a:fillRect/>
          </a:stretch>
        </p:blipFill>
        <p:spPr>
          <a:xfrm>
            <a:off x="2964656" y="3119437"/>
            <a:ext cx="5417344" cy="619125"/>
          </a:xfrm>
          <a:prstGeom prst="rect">
            <a:avLst/>
          </a:prstGeom>
        </p:spPr>
      </p:pic>
      <p:pic>
        <p:nvPicPr>
          <p:cNvPr id="7" name="Picture 6">
            <a:extLst>
              <a:ext uri="{FF2B5EF4-FFF2-40B4-BE49-F238E27FC236}">
                <a16:creationId xmlns:a16="http://schemas.microsoft.com/office/drawing/2014/main" id="{A23F72B0-A81C-49FC-9FAC-176BFBE53782}"/>
              </a:ext>
            </a:extLst>
          </p:cNvPr>
          <p:cNvPicPr>
            <a:picLocks noChangeAspect="1"/>
          </p:cNvPicPr>
          <p:nvPr/>
        </p:nvPicPr>
        <p:blipFill>
          <a:blip r:embed="rId4"/>
          <a:stretch>
            <a:fillRect/>
          </a:stretch>
        </p:blipFill>
        <p:spPr>
          <a:xfrm>
            <a:off x="1452562" y="4795838"/>
            <a:ext cx="7743825" cy="1381125"/>
          </a:xfrm>
          <a:prstGeom prst="rect">
            <a:avLst/>
          </a:prstGeom>
        </p:spPr>
      </p:pic>
    </p:spTree>
    <p:extLst>
      <p:ext uri="{BB962C8B-B14F-4D97-AF65-F5344CB8AC3E}">
        <p14:creationId xmlns:p14="http://schemas.microsoft.com/office/powerpoint/2010/main" val="139759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D732-1BA0-41CF-96BD-DE6D254C5C65}"/>
              </a:ext>
            </a:extLst>
          </p:cNvPr>
          <p:cNvSpPr>
            <a:spLocks noGrp="1"/>
          </p:cNvSpPr>
          <p:nvPr>
            <p:ph type="title"/>
          </p:nvPr>
        </p:nvSpPr>
        <p:spPr/>
        <p:txBody>
          <a:bodyPr/>
          <a:lstStyle/>
          <a:p>
            <a:r>
              <a:rPr lang="en-US" dirty="0">
                <a:solidFill>
                  <a:schemeClr val="accent1"/>
                </a:solidFill>
              </a:rPr>
              <a:t>Condition Variable: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F94B10-2AED-4302-856E-7F46A5A23101}"/>
                  </a:ext>
                </a:extLst>
              </p:cNvPr>
              <p:cNvSpPr>
                <a:spLocks noGrp="1"/>
              </p:cNvSpPr>
              <p:nvPr>
                <p:ph idx="1"/>
              </p:nvPr>
            </p:nvSpPr>
            <p:spPr/>
            <p:txBody>
              <a:bodyPr>
                <a:normAutofit fontScale="85000" lnSpcReduction="20000"/>
              </a:bodyPr>
              <a:lstStyle/>
              <a:p>
                <a:pPr marL="0" indent="0">
                  <a:buNone/>
                </a:pPr>
                <a:r>
                  <a:rPr lang="en-US" sz="2400" b="1" i="1" u="sng" dirty="0">
                    <a:solidFill>
                      <a:srgbClr val="FF0000"/>
                    </a:solidFill>
                  </a:rPr>
                  <a:t>Parameters</a:t>
                </a:r>
                <a:r>
                  <a:rPr lang="en-US" sz="2400" b="1" i="1" dirty="0">
                    <a:solidFill>
                      <a:srgbClr val="FF0000"/>
                    </a:solidFill>
                  </a:rPr>
                  <a:t>:</a:t>
                </a:r>
              </a:p>
              <a:p>
                <a:r>
                  <a:rPr lang="en-US" sz="2400" b="1" i="1" dirty="0">
                    <a:solidFill>
                      <a:schemeClr val="accent6"/>
                    </a:solidFill>
                  </a:rPr>
                  <a:t>cond </a:t>
                </a:r>
                <a:r>
                  <a:rPr lang="en-US" sz="2400" dirty="0">
                    <a:solidFill>
                      <a:schemeClr val="accent1"/>
                    </a:solidFill>
                  </a:rPr>
                  <a:t>: pointer to the condition variable to be initialized</a:t>
                </a:r>
              </a:p>
              <a:p>
                <a:r>
                  <a:rPr lang="en-US" sz="2400" b="1" i="1" dirty="0">
                    <a:solidFill>
                      <a:schemeClr val="accent6"/>
                    </a:solidFill>
                  </a:rPr>
                  <a:t>attr </a:t>
                </a:r>
                <a:r>
                  <a:rPr lang="en-US" sz="2400" dirty="0">
                    <a:solidFill>
                      <a:schemeClr val="accent1"/>
                    </a:solidFill>
                  </a:rPr>
                  <a:t>:  pointer to to a Pthreads attributes object of the type </a:t>
                </a:r>
                <a14:m>
                  <m:oMath xmlns:m="http://schemas.openxmlformats.org/officeDocument/2006/math">
                    <m:r>
                      <a:rPr lang="en-US" sz="2400" b="0" i="1" smtClean="0">
                        <a:solidFill>
                          <a:schemeClr val="tx1"/>
                        </a:solidFill>
                        <a:latin typeface="Cambria Math" panose="02040503050406030204" pitchFamily="18" charset="0"/>
                      </a:rPr>
                      <m:t>𝑝𝑡h𝑟𝑒𝑎𝑑</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𝑐𝑜𝑛𝑑𝑎𝑡𝑡𝑟</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𝑡</m:t>
                    </m:r>
                  </m:oMath>
                </a14:m>
                <a:r>
                  <a:rPr lang="en-US" sz="2400" dirty="0">
                    <a:solidFill>
                      <a:schemeClr val="accent1"/>
                    </a:solidFill>
                  </a:rPr>
                  <a:t> that has been initialized</a:t>
                </a:r>
              </a:p>
              <a:p>
                <a:pPr lvl="1"/>
                <a:r>
                  <a:rPr lang="en-US" dirty="0">
                    <a:solidFill>
                      <a:schemeClr val="accent1"/>
                    </a:solidFill>
                  </a:rPr>
                  <a:t>Pass</a:t>
                </a:r>
                <a14:m>
                  <m:oMath xmlns:m="http://schemas.openxmlformats.org/officeDocument/2006/math">
                    <m:r>
                      <a:rPr lang="en-US" b="0" i="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𝑁𝑈𝐿𝐿</m:t>
                    </m:r>
                  </m:oMath>
                </a14:m>
                <a:r>
                  <a:rPr lang="en-US" i="1" dirty="0">
                    <a:solidFill>
                      <a:schemeClr val="accent6"/>
                    </a:solidFill>
                  </a:rPr>
                  <a:t> </a:t>
                </a:r>
                <a:r>
                  <a:rPr lang="en-US" dirty="0">
                    <a:solidFill>
                      <a:schemeClr val="accent1"/>
                    </a:solidFill>
                  </a:rPr>
                  <a:t>to initialize the condition variable with </a:t>
                </a:r>
                <a:r>
                  <a:rPr lang="en-US" b="1" i="1" dirty="0">
                    <a:solidFill>
                      <a:srgbClr val="FF0000"/>
                    </a:solidFill>
                  </a:rPr>
                  <a:t>default attributes</a:t>
                </a:r>
                <a:r>
                  <a:rPr lang="en-US" dirty="0">
                    <a:solidFill>
                      <a:schemeClr val="accent1"/>
                    </a:solidFill>
                  </a:rPr>
                  <a:t>.</a:t>
                </a:r>
              </a:p>
              <a:p>
                <a:pPr marL="457200" lvl="1" indent="0">
                  <a:buNone/>
                </a:pPr>
                <a:endParaRPr lang="en-US" dirty="0">
                  <a:solidFill>
                    <a:schemeClr val="accent1"/>
                  </a:solidFill>
                </a:endParaRPr>
              </a:p>
              <a:p>
                <a:pPr marL="0" indent="0">
                  <a:buNone/>
                </a:pPr>
                <a:r>
                  <a:rPr lang="en-US" sz="2400" dirty="0">
                    <a:solidFill>
                      <a:schemeClr val="accent1"/>
                    </a:solidFill>
                  </a:rPr>
                  <a:t>The circumstances where we need to use </a:t>
                </a:r>
                <a14:m>
                  <m:oMath xmlns:m="http://schemas.openxmlformats.org/officeDocument/2006/math">
                    <m:r>
                      <a:rPr lang="en-US" sz="2400" b="0" i="1" smtClean="0">
                        <a:solidFill>
                          <a:schemeClr val="tx1"/>
                        </a:solidFill>
                        <a:latin typeface="Cambria Math" panose="02040503050406030204" pitchFamily="18" charset="0"/>
                      </a:rPr>
                      <m:t>𝑝𝑡h𝑟𝑒𝑎𝑑</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𝑐𝑜𝑛𝑑</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𝑖𝑛𝑖𝑡</m:t>
                    </m:r>
                    <m:r>
                      <a:rPr lang="en-US" sz="2400" b="0" i="1" smtClean="0">
                        <a:solidFill>
                          <a:schemeClr val="tx1"/>
                        </a:solidFill>
                        <a:latin typeface="Cambria Math" panose="02040503050406030204" pitchFamily="18" charset="0"/>
                      </a:rPr>
                      <m:t>()</m:t>
                    </m:r>
                  </m:oMath>
                </a14:m>
                <a:r>
                  <a:rPr lang="en-US" sz="2400" dirty="0">
                    <a:solidFill>
                      <a:schemeClr val="accent1"/>
                    </a:solidFill>
                  </a:rPr>
                  <a:t> are analogous to those where </a:t>
                </a:r>
                <a14:m>
                  <m:oMath xmlns:m="http://schemas.openxmlformats.org/officeDocument/2006/math">
                    <m:r>
                      <a:rPr lang="en-US" sz="2400" i="1">
                        <a:latin typeface="Cambria Math" panose="02040503050406030204" pitchFamily="18" charset="0"/>
                      </a:rPr>
                      <m:t>𝑝𝑡h𝑟𝑒𝑎𝑑</m:t>
                    </m:r>
                    <m:r>
                      <a:rPr lang="en-US" sz="2400" i="1">
                        <a:latin typeface="Cambria Math" panose="02040503050406030204" pitchFamily="18" charset="0"/>
                      </a:rPr>
                      <m:t>_</m:t>
                    </m:r>
                    <m:r>
                      <a:rPr lang="en-US" sz="2400" b="0" i="1" smtClean="0">
                        <a:latin typeface="Cambria Math" panose="02040503050406030204" pitchFamily="18" charset="0"/>
                      </a:rPr>
                      <m:t>𝑚𝑢𝑡𝑒𝑥</m:t>
                    </m:r>
                    <m:r>
                      <a:rPr lang="en-US" sz="2400" i="1">
                        <a:latin typeface="Cambria Math" panose="02040503050406030204" pitchFamily="18" charset="0"/>
                      </a:rPr>
                      <m:t>_</m:t>
                    </m:r>
                    <m:r>
                      <a:rPr lang="en-US" sz="2400" i="1">
                        <a:latin typeface="Cambria Math" panose="02040503050406030204" pitchFamily="18" charset="0"/>
                      </a:rPr>
                      <m:t>𝑖𝑛𝑖𝑡</m:t>
                    </m:r>
                    <m:r>
                      <a:rPr lang="en-US" sz="2400" i="1">
                        <a:latin typeface="Cambria Math" panose="02040503050406030204" pitchFamily="18" charset="0"/>
                      </a:rPr>
                      <m:t>()</m:t>
                    </m:r>
                  </m:oMath>
                </a14:m>
                <a:r>
                  <a:rPr lang="en-US" sz="2400" dirty="0">
                    <a:solidFill>
                      <a:schemeClr val="accent1"/>
                    </a:solidFill>
                  </a:rPr>
                  <a:t> is needed to dynamically initialize a mutex:</a:t>
                </a:r>
              </a:p>
              <a:p>
                <a:pPr lvl="1"/>
                <a:r>
                  <a:rPr lang="en-US" dirty="0">
                    <a:solidFill>
                      <a:schemeClr val="accent1"/>
                    </a:solidFill>
                  </a:rPr>
                  <a:t>We need </a:t>
                </a:r>
                <a14:m>
                  <m:oMath xmlns:m="http://schemas.openxmlformats.org/officeDocument/2006/math">
                    <m:r>
                      <a:rPr lang="en-US" b="0" i="1" smtClean="0">
                        <a:solidFill>
                          <a:schemeClr val="tx1"/>
                        </a:solidFill>
                        <a:latin typeface="Cambria Math" panose="02040503050406030204" pitchFamily="18" charset="0"/>
                      </a:rPr>
                      <m:t>𝑝𝑡h𝑟𝑒𝑎𝑑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𝑐𝑜𝑛𝑑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𝑖𝑛𝑖𝑡</m:t>
                    </m:r>
                    <m:r>
                      <a:rPr lang="en-US" b="0" i="1" smtClean="0">
                        <a:solidFill>
                          <a:schemeClr val="tx1"/>
                        </a:solidFill>
                        <a:latin typeface="Cambria Math" panose="02040503050406030204" pitchFamily="18" charset="0"/>
                      </a:rPr>
                      <m:t>()</m:t>
                    </m:r>
                  </m:oMath>
                </a14:m>
                <a:r>
                  <a:rPr lang="en-US" dirty="0">
                    <a:solidFill>
                      <a:schemeClr val="accent1"/>
                    </a:solidFill>
                  </a:rPr>
                  <a:t> to initialize automatic condition variables (on the </a:t>
                </a:r>
                <a:r>
                  <a:rPr lang="en-US" b="1" i="1" dirty="0">
                    <a:solidFill>
                      <a:srgbClr val="FF0000"/>
                    </a:solidFill>
                  </a:rPr>
                  <a:t>stack</a:t>
                </a:r>
                <a:r>
                  <a:rPr lang="en-US" dirty="0">
                    <a:solidFill>
                      <a:schemeClr val="accent1"/>
                    </a:solidFill>
                  </a:rPr>
                  <a:t>).</a:t>
                </a:r>
              </a:p>
              <a:p>
                <a:pPr lvl="1"/>
                <a:r>
                  <a:rPr lang="en-US" dirty="0">
                    <a:solidFill>
                      <a:schemeClr val="accent1"/>
                    </a:solidFill>
                  </a:rPr>
                  <a:t>We need </a:t>
                </a:r>
                <a14:m>
                  <m:oMath xmlns:m="http://schemas.openxmlformats.org/officeDocument/2006/math">
                    <m:r>
                      <a:rPr lang="en-US" b="0" i="1" smtClean="0">
                        <a:solidFill>
                          <a:schemeClr val="tx1"/>
                        </a:solidFill>
                        <a:latin typeface="Cambria Math" panose="02040503050406030204" pitchFamily="18" charset="0"/>
                      </a:rPr>
                      <m:t>𝑝𝑡h𝑟𝑒𝑎𝑑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𝑐𝑜𝑛𝑑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𝑖𝑛𝑖𝑡</m:t>
                    </m:r>
                    <m:r>
                      <a:rPr lang="en-US" b="0" i="1" smtClean="0">
                        <a:solidFill>
                          <a:schemeClr val="tx1"/>
                        </a:solidFill>
                        <a:latin typeface="Cambria Math" panose="02040503050406030204" pitchFamily="18" charset="0"/>
                      </a:rPr>
                      <m:t>()</m:t>
                    </m:r>
                  </m:oMath>
                </a14:m>
                <a:r>
                  <a:rPr lang="en-US" dirty="0">
                    <a:solidFill>
                      <a:schemeClr val="accent1"/>
                    </a:solidFill>
                  </a:rPr>
                  <a:t> to initialize statically allocated condition variables (on the </a:t>
                </a:r>
                <a:r>
                  <a:rPr lang="en-US" b="1" i="1" dirty="0">
                    <a:solidFill>
                      <a:srgbClr val="FF0000"/>
                    </a:solidFill>
                  </a:rPr>
                  <a:t>heap</a:t>
                </a:r>
                <a:r>
                  <a:rPr lang="en-US" dirty="0">
                    <a:solidFill>
                      <a:schemeClr val="accent1"/>
                    </a:solidFill>
                  </a:rPr>
                  <a:t>).</a:t>
                </a:r>
              </a:p>
              <a:p>
                <a:pPr lvl="1"/>
                <a:r>
                  <a:rPr lang="en-US" dirty="0">
                    <a:solidFill>
                      <a:schemeClr val="accent1"/>
                    </a:solidFill>
                  </a:rPr>
                  <a:t>We need </a:t>
                </a:r>
                <a14:m>
                  <m:oMath xmlns:m="http://schemas.openxmlformats.org/officeDocument/2006/math">
                    <m:r>
                      <a:rPr lang="en-US" b="0" i="1" smtClean="0">
                        <a:solidFill>
                          <a:schemeClr val="tx1"/>
                        </a:solidFill>
                        <a:latin typeface="Cambria Math" panose="02040503050406030204" pitchFamily="18" charset="0"/>
                      </a:rPr>
                      <m:t>𝑝𝑡h𝑟𝑒𝑎𝑑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𝑐𝑜𝑛𝑑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𝑖𝑛𝑖𝑡</m:t>
                    </m:r>
                    <m:r>
                      <a:rPr lang="en-US" b="0" i="1" smtClean="0">
                        <a:solidFill>
                          <a:schemeClr val="tx1"/>
                        </a:solidFill>
                        <a:latin typeface="Cambria Math" panose="02040503050406030204" pitchFamily="18" charset="0"/>
                      </a:rPr>
                      <m:t>()</m:t>
                    </m:r>
                  </m:oMath>
                </a14:m>
                <a:r>
                  <a:rPr lang="en-US" dirty="0">
                    <a:solidFill>
                      <a:schemeClr val="accent1"/>
                    </a:solidFill>
                  </a:rPr>
                  <a:t> to initialize a statically allocated condition variable with attributes </a:t>
                </a:r>
                <a:r>
                  <a:rPr lang="en-US" b="1" i="1" dirty="0">
                    <a:solidFill>
                      <a:srgbClr val="FF0000"/>
                    </a:solidFill>
                  </a:rPr>
                  <a:t>other than the defaults</a:t>
                </a:r>
                <a:r>
                  <a:rPr lang="en-US" dirty="0">
                    <a:solidFill>
                      <a:schemeClr val="accent1"/>
                    </a:solidFill>
                  </a:rPr>
                  <a:t>.</a:t>
                </a:r>
              </a:p>
              <a:p>
                <a:pPr marL="457200" lvl="1" indent="0">
                  <a:buNone/>
                </a:pPr>
                <a:endParaRPr lang="en-US" dirty="0">
                  <a:solidFill>
                    <a:schemeClr val="accent1"/>
                  </a:solidFill>
                </a:endParaRPr>
              </a:p>
              <a:p>
                <a:pPr marL="0" indent="0">
                  <a:buNone/>
                </a:pPr>
                <a:r>
                  <a:rPr lang="en-US" sz="2400" b="1" i="1" dirty="0">
                    <a:solidFill>
                      <a:srgbClr val="FF0000"/>
                    </a:solidFill>
                  </a:rPr>
                  <a:t>Caveat:</a:t>
                </a:r>
                <a:r>
                  <a:rPr lang="en-US" sz="2400" dirty="0">
                    <a:solidFill>
                      <a:schemeClr val="accent1"/>
                    </a:solidFill>
                  </a:rPr>
                  <a:t> Initializing an already initialized condition variable results in </a:t>
                </a:r>
                <a:r>
                  <a:rPr lang="en-US" sz="2400" b="1" i="1" dirty="0">
                    <a:solidFill>
                      <a:srgbClr val="FF0000"/>
                    </a:solidFill>
                  </a:rPr>
                  <a:t>undefined behavior</a:t>
                </a:r>
                <a:r>
                  <a:rPr lang="en-US" sz="2400" dirty="0">
                    <a:solidFill>
                      <a:schemeClr val="accent1"/>
                    </a:solidFill>
                  </a:rPr>
                  <a:t>.</a:t>
                </a:r>
              </a:p>
              <a:p>
                <a:pPr lvl="1"/>
                <a:endParaRPr lang="en-US" sz="2000" dirty="0">
                  <a:solidFill>
                    <a:schemeClr val="accent1"/>
                  </a:solidFill>
                </a:endParaRPr>
              </a:p>
              <a:p>
                <a:pPr lvl="1"/>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D2F94B10-2AED-4302-856E-7F46A5A23101}"/>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01752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99C0-7288-47CA-AF04-888E8E83E5F3}"/>
              </a:ext>
            </a:extLst>
          </p:cNvPr>
          <p:cNvSpPr>
            <a:spLocks noGrp="1"/>
          </p:cNvSpPr>
          <p:nvPr>
            <p:ph type="title"/>
          </p:nvPr>
        </p:nvSpPr>
        <p:spPr/>
        <p:txBody>
          <a:bodyPr/>
          <a:lstStyle/>
          <a:p>
            <a:r>
              <a:rPr lang="en-US" dirty="0">
                <a:solidFill>
                  <a:schemeClr val="accent1"/>
                </a:solidFill>
              </a:rPr>
              <a:t>Condition Variable: Uninitialization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FF3ED2-F82F-423B-BE4E-F5FBE4341F6B}"/>
                  </a:ext>
                </a:extLst>
              </p:cNvPr>
              <p:cNvSpPr>
                <a:spLocks noGrp="1"/>
              </p:cNvSpPr>
              <p:nvPr>
                <p:ph idx="1"/>
              </p:nvPr>
            </p:nvSpPr>
            <p:spPr/>
            <p:txBody>
              <a:bodyPr>
                <a:normAutofit lnSpcReduction="10000"/>
              </a:bodyPr>
              <a:lstStyle/>
              <a:p>
                <a:pPr marL="0" indent="0">
                  <a:buNone/>
                </a:pPr>
                <a:r>
                  <a:rPr lang="en-US" sz="2000" dirty="0">
                    <a:solidFill>
                      <a:schemeClr val="accent1"/>
                    </a:solidFill>
                  </a:rPr>
                  <a:t>When an automatically or dynamically allocated condition is no longer required, it should be destroyed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𝑑𝑒𝑠𝑡𝑟𝑜𝑦</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lvl="1"/>
                <a:r>
                  <a:rPr lang="en-US" sz="2000" dirty="0">
                    <a:solidFill>
                      <a:schemeClr val="accent1"/>
                    </a:solidFill>
                  </a:rPr>
                  <a:t>A destroyed condition variable can be subsequently </a:t>
                </a:r>
                <a:r>
                  <a:rPr lang="en-US" sz="2000" b="1" i="1" dirty="0">
                    <a:solidFill>
                      <a:srgbClr val="FF0000"/>
                    </a:solidFill>
                  </a:rPr>
                  <a:t>reinitialized</a:t>
                </a:r>
                <a:r>
                  <a:rPr lang="en-US" sz="2000" dirty="0">
                    <a:solidFill>
                      <a:schemeClr val="accent1"/>
                    </a:solidFill>
                  </a:rPr>
                  <a:t>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marL="457200" lvl="1" indent="0">
                  <a:buNone/>
                </a:pPr>
                <a:endParaRPr lang="en-US" sz="2000" dirty="0">
                  <a:solidFill>
                    <a:schemeClr val="accent1"/>
                  </a:solidFill>
                </a:endParaRPr>
              </a:p>
              <a:p>
                <a:pPr lvl="1"/>
                <a:r>
                  <a:rPr lang="en-US" sz="2000" dirty="0">
                    <a:solidFill>
                      <a:schemeClr val="accent1"/>
                    </a:solidFill>
                  </a:rPr>
                  <a:t>An automatic condition variable (on the </a:t>
                </a:r>
                <a:r>
                  <a:rPr lang="en-US" sz="2000" b="1" i="1" dirty="0">
                    <a:solidFill>
                      <a:srgbClr val="FF0000"/>
                    </a:solidFill>
                  </a:rPr>
                  <a:t>stack</a:t>
                </a:r>
                <a:r>
                  <a:rPr lang="en-US" sz="2000" dirty="0">
                    <a:solidFill>
                      <a:schemeClr val="accent1"/>
                    </a:solidFill>
                  </a:rPr>
                  <a:t>) should be destroyed before its function returns.</a:t>
                </a:r>
              </a:p>
              <a:p>
                <a:pPr marL="457200" lvl="1" indent="0">
                  <a:buNone/>
                </a:pPr>
                <a:endParaRPr lang="en-US" sz="2000" dirty="0">
                  <a:solidFill>
                    <a:schemeClr val="accent1"/>
                  </a:solidFill>
                </a:endParaRPr>
              </a:p>
              <a:p>
                <a:pPr lvl="1"/>
                <a:r>
                  <a:rPr lang="en-US" sz="2000" dirty="0">
                    <a:solidFill>
                      <a:schemeClr val="accent1"/>
                    </a:solidFill>
                  </a:rPr>
                  <a:t>If a condition variable is located on the </a:t>
                </a:r>
                <a:r>
                  <a:rPr lang="en-US" sz="2000" b="1" i="1" dirty="0">
                    <a:solidFill>
                      <a:srgbClr val="FF0000"/>
                    </a:solidFill>
                  </a:rPr>
                  <a:t>heap</a:t>
                </a:r>
                <a:r>
                  <a:rPr lang="en-US" sz="2000" dirty="0">
                    <a:solidFill>
                      <a:schemeClr val="accent1"/>
                    </a:solidFill>
                  </a:rPr>
                  <a:t>, it should be destroyed before </a:t>
                </a:r>
                <a:r>
                  <a:rPr lang="en-US" sz="2000" b="1" i="1" dirty="0">
                    <a:solidFill>
                      <a:srgbClr val="FF0000"/>
                    </a:solidFill>
                  </a:rPr>
                  <a:t>freeing </a:t>
                </a:r>
                <a:r>
                  <a:rPr lang="en-US" sz="2000" dirty="0">
                    <a:solidFill>
                      <a:schemeClr val="accent1"/>
                    </a:solidFill>
                  </a:rPr>
                  <a:t>that memory region with the </a:t>
                </a:r>
                <a14:m>
                  <m:oMath xmlns:m="http://schemas.openxmlformats.org/officeDocument/2006/math">
                    <m:r>
                      <a:rPr lang="en-US" sz="2000" b="0" i="1" smtClean="0">
                        <a:solidFill>
                          <a:schemeClr val="tx1"/>
                        </a:solidFill>
                        <a:latin typeface="Cambria Math" panose="02040503050406030204" pitchFamily="18" charset="0"/>
                      </a:rPr>
                      <m:t>𝑓𝑟𝑒𝑒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routine or the </a:t>
                </a:r>
                <a14:m>
                  <m:oMath xmlns:m="http://schemas.openxmlformats.org/officeDocument/2006/math">
                    <m:r>
                      <a:rPr lang="en-US" sz="2000" b="0" i="1" smtClean="0">
                        <a:latin typeface="Cambria Math" panose="02040503050406030204" pitchFamily="18" charset="0"/>
                      </a:rPr>
                      <m:t>𝑑𝑒𝑙𝑒𝑡𝑒</m:t>
                    </m:r>
                  </m:oMath>
                </a14:m>
                <a:r>
                  <a:rPr lang="en-US" sz="2000" dirty="0">
                    <a:solidFill>
                      <a:schemeClr val="accent1"/>
                    </a:solidFill>
                  </a:rPr>
                  <a:t> operator.</a:t>
                </a:r>
              </a:p>
              <a:p>
                <a:pPr lvl="1"/>
                <a:endParaRPr lang="en-US" sz="2000" dirty="0">
                  <a:solidFill>
                    <a:schemeClr val="accent1"/>
                  </a:solidFill>
                </a:endParaRPr>
              </a:p>
              <a:p>
                <a:pPr lvl="1"/>
                <a:r>
                  <a:rPr lang="en-US" sz="2000" dirty="0">
                    <a:solidFill>
                      <a:schemeClr val="accent1"/>
                    </a:solidFill>
                  </a:rPr>
                  <a:t>It is </a:t>
                </a:r>
                <a:r>
                  <a:rPr lang="en-US" sz="2000" b="1" i="1" dirty="0">
                    <a:solidFill>
                      <a:srgbClr val="FF0000"/>
                    </a:solidFill>
                  </a:rPr>
                  <a:t>unnecessary </a:t>
                </a:r>
                <a:r>
                  <a:rPr lang="en-US" sz="2000" dirty="0">
                    <a:solidFill>
                      <a:schemeClr val="accent1"/>
                    </a:solidFill>
                  </a:rPr>
                  <a:t>to destroy a statically allocated condition initialized with the macro.</a:t>
                </a:r>
              </a:p>
              <a:p>
                <a:pPr lvl="1"/>
                <a:endParaRPr lang="en-US" sz="2000" dirty="0">
                  <a:solidFill>
                    <a:schemeClr val="accent1"/>
                  </a:solidFill>
                </a:endParaRPr>
              </a:p>
              <a:p>
                <a:pPr lvl="1"/>
                <a:r>
                  <a:rPr lang="en-US" sz="2000" dirty="0">
                    <a:solidFill>
                      <a:schemeClr val="accent1"/>
                    </a:solidFill>
                  </a:rPr>
                  <a:t>It is safe to destroy a condition variable only when no thread is waiting on it.</a:t>
                </a:r>
              </a:p>
              <a:p>
                <a:pPr marL="0" indent="0">
                  <a:buNone/>
                </a:pPr>
                <a:endParaRPr lang="en-US" sz="2000"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2FF3ED2-F82F-423B-BE4E-F5FBE4341F6B}"/>
                  </a:ext>
                </a:extLst>
              </p:cNvPr>
              <p:cNvSpPr>
                <a:spLocks noGrp="1" noRot="1" noChangeAspect="1" noMove="1" noResize="1" noEditPoints="1" noAdjustHandles="1" noChangeArrowheads="1" noChangeShapeType="1" noTextEdit="1"/>
              </p:cNvSpPr>
              <p:nvPr>
                <p:ph idx="1"/>
              </p:nvPr>
            </p:nvSpPr>
            <p:spPr>
              <a:blipFill>
                <a:blip r:embed="rId2"/>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265248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B6C6-AFEA-4492-97E0-3E9CCD57D7F1}"/>
              </a:ext>
            </a:extLst>
          </p:cNvPr>
          <p:cNvSpPr>
            <a:spLocks noGrp="1"/>
          </p:cNvSpPr>
          <p:nvPr>
            <p:ph type="title"/>
          </p:nvPr>
        </p:nvSpPr>
        <p:spPr/>
        <p:txBody>
          <a:bodyPr/>
          <a:lstStyle/>
          <a:p>
            <a:r>
              <a:rPr lang="en-US" dirty="0">
                <a:solidFill>
                  <a:schemeClr val="accent1"/>
                </a:solidFill>
              </a:rPr>
              <a:t>Condition Variable: Uninitialization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A2F8F9-30F0-41EF-B687-EAA7D55F9C12}"/>
                  </a:ext>
                </a:extLst>
              </p:cNvPr>
              <p:cNvSpPr>
                <a:spLocks noGrp="1"/>
              </p:cNvSpPr>
              <p:nvPr>
                <p:ph idx="1"/>
              </p:nvPr>
            </p:nvSpPr>
            <p:spPr/>
            <p:txBody>
              <a:bodyPr/>
              <a:lstStyle/>
              <a:p>
                <a:pPr marL="0" indent="0">
                  <a:buNone/>
                </a:pPr>
                <a:r>
                  <a:rPr lang="en-US" sz="2000" b="1" i="1" u="sng" dirty="0">
                    <a:solidFill>
                      <a:srgbClr val="FF0000"/>
                    </a:solidFill>
                  </a:rPr>
                  <a:t>Parameters</a:t>
                </a:r>
                <a:r>
                  <a:rPr lang="en-US" sz="2000" b="1" i="1" dirty="0">
                    <a:solidFill>
                      <a:srgbClr val="FF0000"/>
                    </a:solidFill>
                  </a:rPr>
                  <a:t>:</a:t>
                </a:r>
              </a:p>
              <a:p>
                <a:pPr marL="0" indent="0">
                  <a:buNone/>
                </a:pPr>
                <a:endParaRPr lang="en-US" sz="2000" b="1" i="1" dirty="0">
                  <a:solidFill>
                    <a:srgbClr val="FF0000"/>
                  </a:solidFill>
                </a:endParaRPr>
              </a:p>
              <a:p>
                <a:r>
                  <a:rPr lang="en-US" sz="2000" b="1" i="1" dirty="0">
                    <a:solidFill>
                      <a:schemeClr val="accent6"/>
                    </a:solidFill>
                  </a:rPr>
                  <a:t>cond </a:t>
                </a:r>
                <a:r>
                  <a:rPr lang="en-US" sz="2000" dirty="0">
                    <a:solidFill>
                      <a:schemeClr val="accent1"/>
                    </a:solidFill>
                  </a:rPr>
                  <a:t>: pointer to a condition variable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to be destroyed</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5CA2F8F9-30F0-41EF-B687-EAA7D55F9C12}"/>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9F27352-6F7D-43CA-9C06-BF4CE576F7A5}"/>
              </a:ext>
            </a:extLst>
          </p:cNvPr>
          <p:cNvPicPr>
            <a:picLocks noChangeAspect="1"/>
          </p:cNvPicPr>
          <p:nvPr/>
        </p:nvPicPr>
        <p:blipFill>
          <a:blip r:embed="rId3"/>
          <a:stretch>
            <a:fillRect/>
          </a:stretch>
        </p:blipFill>
        <p:spPr>
          <a:xfrm>
            <a:off x="1119187" y="3648869"/>
            <a:ext cx="7591425" cy="1447800"/>
          </a:xfrm>
          <a:prstGeom prst="rect">
            <a:avLst/>
          </a:prstGeom>
        </p:spPr>
      </p:pic>
    </p:spTree>
    <p:extLst>
      <p:ext uri="{BB962C8B-B14F-4D97-AF65-F5344CB8AC3E}">
        <p14:creationId xmlns:p14="http://schemas.microsoft.com/office/powerpoint/2010/main" val="4110342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70A0-5CEB-49E3-A01B-2F598C7D5F49}"/>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BB1660-1CD5-4C06-8915-5CA556614728}"/>
                  </a:ext>
                </a:extLst>
              </p:cNvPr>
              <p:cNvSpPr>
                <a:spLocks noGrp="1"/>
              </p:cNvSpPr>
              <p:nvPr>
                <p:ph idx="1"/>
              </p:nvPr>
            </p:nvSpPr>
            <p:spPr/>
            <p:txBody>
              <a:bodyPr>
                <a:normAutofit/>
              </a:bodyPr>
              <a:lstStyle/>
              <a:p>
                <a:pPr marL="0" indent="0">
                  <a:buNone/>
                </a:pPr>
                <a:r>
                  <a:rPr lang="en-US" sz="2000" dirty="0">
                    <a:solidFill>
                      <a:schemeClr val="accent1"/>
                    </a:solidFill>
                  </a:rPr>
                  <a:t>The two basic operations on condition variables are </a:t>
                </a:r>
                <a:r>
                  <a:rPr lang="en-US" sz="2000" b="1" i="1" dirty="0">
                    <a:solidFill>
                      <a:srgbClr val="FF0000"/>
                    </a:solidFill>
                  </a:rPr>
                  <a:t>signal</a:t>
                </a:r>
                <a:r>
                  <a:rPr lang="en-US" sz="2000" dirty="0">
                    <a:solidFill>
                      <a:schemeClr val="accent1"/>
                    </a:solidFill>
                  </a:rPr>
                  <a:t> and </a:t>
                </a:r>
                <a:r>
                  <a:rPr lang="en-US" sz="2000" b="1" i="1" dirty="0">
                    <a:solidFill>
                      <a:srgbClr val="FF0000"/>
                    </a:solidFill>
                  </a:rPr>
                  <a:t>wait</a:t>
                </a:r>
                <a:r>
                  <a:rPr lang="en-US" sz="2000" dirty="0">
                    <a:solidFill>
                      <a:schemeClr val="accent1"/>
                    </a:solidFill>
                  </a:rPr>
                  <a:t>.</a:t>
                </a:r>
              </a:p>
              <a:p>
                <a:pPr lvl="1"/>
                <a:r>
                  <a:rPr lang="en-US" sz="2000" dirty="0">
                    <a:solidFill>
                      <a:schemeClr val="accent1"/>
                    </a:solidFill>
                  </a:rPr>
                  <a:t>The </a:t>
                </a:r>
                <a:r>
                  <a:rPr lang="en-US" sz="2000" b="1" i="1" dirty="0">
                    <a:solidFill>
                      <a:srgbClr val="FF0000"/>
                    </a:solidFill>
                  </a:rPr>
                  <a:t>signal </a:t>
                </a:r>
                <a:r>
                  <a:rPr lang="en-US" sz="2000" dirty="0">
                    <a:solidFill>
                      <a:schemeClr val="accent1"/>
                    </a:solidFill>
                  </a:rPr>
                  <a:t>operation is a notification to one or more waiting threads that the state of some shared variables has changed.  </a:t>
                </a:r>
              </a:p>
              <a:p>
                <a:pPr lvl="1"/>
                <a:r>
                  <a:rPr lang="en-US" sz="2000" dirty="0">
                    <a:solidFill>
                      <a:schemeClr val="accent1"/>
                    </a:solidFill>
                  </a:rPr>
                  <a:t>The </a:t>
                </a:r>
                <a:r>
                  <a:rPr lang="en-US" sz="2000" b="1" i="1" dirty="0">
                    <a:solidFill>
                      <a:srgbClr val="FF0000"/>
                    </a:solidFill>
                  </a:rPr>
                  <a:t>wait </a:t>
                </a:r>
                <a:r>
                  <a:rPr lang="en-US" sz="2000" dirty="0">
                    <a:solidFill>
                      <a:schemeClr val="accent1"/>
                    </a:solidFill>
                  </a:rPr>
                  <a:t>operation is the means of blocking until such a notification is received.</a:t>
                </a:r>
              </a:p>
              <a:p>
                <a:pPr marL="0" indent="0">
                  <a:buNone/>
                </a:pPr>
                <a:r>
                  <a:rPr lang="en-US" sz="2000" dirty="0">
                    <a:solidFill>
                      <a:schemeClr val="accent1"/>
                    </a:solidFill>
                  </a:rPr>
                  <a:t>The Pthreads API provides </a:t>
                </a:r>
                <a:r>
                  <a:rPr lang="en-US" sz="2000" b="1" i="1" dirty="0">
                    <a:solidFill>
                      <a:srgbClr val="FF0000"/>
                    </a:solidFill>
                  </a:rPr>
                  <a:t>three basic functions </a:t>
                </a:r>
                <a:r>
                  <a:rPr lang="en-US" sz="2000" dirty="0">
                    <a:solidFill>
                      <a:schemeClr val="accent1"/>
                    </a:solidFill>
                  </a:rPr>
                  <a:t>for the </a:t>
                </a:r>
                <a:r>
                  <a:rPr lang="en-US" sz="2000" b="1" i="1" dirty="0">
                    <a:solidFill>
                      <a:srgbClr val="FF0000"/>
                    </a:solidFill>
                  </a:rPr>
                  <a:t>signal</a:t>
                </a:r>
                <a:r>
                  <a:rPr lang="en-US" sz="2000" dirty="0">
                    <a:solidFill>
                      <a:schemeClr val="accent1"/>
                    </a:solidFill>
                  </a:rPr>
                  <a:t> and </a:t>
                </a:r>
                <a:r>
                  <a:rPr lang="en-US" sz="2000" b="1" i="1" dirty="0">
                    <a:solidFill>
                      <a:srgbClr val="FF0000"/>
                    </a:solidFill>
                  </a:rPr>
                  <a:t>wait</a:t>
                </a:r>
                <a:r>
                  <a:rPr lang="en-US" sz="2000" dirty="0">
                    <a:solidFill>
                      <a:schemeClr val="accent1"/>
                    </a:solidFill>
                  </a:rPr>
                  <a:t> operations:</a:t>
                </a:r>
              </a:p>
              <a:p>
                <a:pPr lvl="1"/>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𝑠𝑖𝑔𝑛𝑎𝑙</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a:p>
                <a:pPr lvl="1"/>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𝑏𝑟𝑜𝑎𝑑𝑐𝑎𝑠𝑡</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a:p>
                <a:pPr lvl="1"/>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E0BB1660-1CD5-4C06-8915-5CA556614728}"/>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309412D-1D32-40A3-B504-6A3FBAB1A58B}"/>
              </a:ext>
            </a:extLst>
          </p:cNvPr>
          <p:cNvPicPr>
            <a:picLocks noChangeAspect="1"/>
          </p:cNvPicPr>
          <p:nvPr/>
        </p:nvPicPr>
        <p:blipFill>
          <a:blip r:embed="rId3"/>
          <a:stretch>
            <a:fillRect/>
          </a:stretch>
        </p:blipFill>
        <p:spPr>
          <a:xfrm>
            <a:off x="2085975" y="4606925"/>
            <a:ext cx="7658100" cy="1885950"/>
          </a:xfrm>
          <a:prstGeom prst="rect">
            <a:avLst/>
          </a:prstGeom>
        </p:spPr>
      </p:pic>
    </p:spTree>
    <p:extLst>
      <p:ext uri="{BB962C8B-B14F-4D97-AF65-F5344CB8AC3E}">
        <p14:creationId xmlns:p14="http://schemas.microsoft.com/office/powerpoint/2010/main" val="722843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5AB0-8F12-48C1-85A4-05D6ED571D05}"/>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206F5E-7277-4B30-8181-4EDF3C5F297D}"/>
                  </a:ext>
                </a:extLst>
              </p:cNvPr>
              <p:cNvSpPr>
                <a:spLocks noGrp="1"/>
              </p:cNvSpPr>
              <p:nvPr>
                <p:ph idx="1"/>
              </p:nvPr>
            </p:nvSpPr>
            <p:spPr/>
            <p:txBody>
              <a:bodyPr/>
              <a:lstStyle/>
              <a:p>
                <a:pPr marL="0" indent="0">
                  <a:buNone/>
                </a:pPr>
                <a:r>
                  <a:rPr lang="en-US" sz="2000" b="1" i="1" u="sng" dirty="0">
                    <a:solidFill>
                      <a:srgbClr val="FF0000"/>
                    </a:solidFill>
                  </a:rPr>
                  <a:t>Signal &amp; Wait Semantics</a:t>
                </a:r>
                <a:r>
                  <a:rPr lang="en-US" sz="2000" b="1" i="1" dirty="0">
                    <a:solidFill>
                      <a:srgbClr val="FF0000"/>
                    </a:solidFill>
                  </a:rPr>
                  <a:t>:</a:t>
                </a:r>
              </a:p>
              <a:p>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𝑠𝑖𝑔𝑛𝑎𝑙</m:t>
                    </m:r>
                    <m:r>
                      <a:rPr lang="en-US" sz="2000" b="0" i="1" smtClean="0">
                        <a:solidFill>
                          <a:schemeClr val="tx1"/>
                        </a:solidFill>
                        <a:latin typeface="Cambria Math" panose="02040503050406030204" pitchFamily="18" charset="0"/>
                      </a:rPr>
                      <m:t>()</m:t>
                    </m:r>
                  </m:oMath>
                </a14:m>
                <a:r>
                  <a:rPr lang="en-US" sz="2000" dirty="0">
                    <a:solidFill>
                      <a:schemeClr val="accent1"/>
                    </a:solidFill>
                  </a:rPr>
                  <a:t> and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b="0" i="1" smtClean="0">
                        <a:latin typeface="Cambria Math" panose="02040503050406030204" pitchFamily="18" charset="0"/>
                      </a:rPr>
                      <m:t>𝑐𝑜𝑛𝑑</m:t>
                    </m:r>
                    <m:r>
                      <a:rPr lang="en-US" sz="2000" b="0" i="1" smtClean="0">
                        <a:latin typeface="Cambria Math" panose="02040503050406030204" pitchFamily="18" charset="0"/>
                      </a:rPr>
                      <m:t>_</m:t>
                    </m:r>
                    <m:r>
                      <a:rPr lang="en-US" sz="2000" b="0" i="1" smtClean="0">
                        <a:latin typeface="Cambria Math" panose="02040503050406030204" pitchFamily="18" charset="0"/>
                      </a:rPr>
                      <m:t>𝑏𝑟𝑜𝑎𝑑𝑐𝑎𝑠𝑡</m:t>
                    </m:r>
                  </m:oMath>
                </a14:m>
                <a:endParaRPr lang="en-US" sz="2000" dirty="0">
                  <a:solidFill>
                    <a:schemeClr val="accent1"/>
                  </a:solidFill>
                </a:endParaRPr>
              </a:p>
              <a:p>
                <a:pPr lvl="1"/>
                <a:r>
                  <a:rPr lang="en-US" sz="2000" dirty="0">
                    <a:solidFill>
                      <a:schemeClr val="accent1"/>
                    </a:solidFill>
                  </a:rPr>
                  <a:t>Both signal the condition variable specified by </a:t>
                </a:r>
                <a:r>
                  <a:rPr lang="en-US" sz="2000" b="1" i="1" dirty="0">
                    <a:solidFill>
                      <a:schemeClr val="accent6"/>
                    </a:solidFill>
                  </a:rPr>
                  <a:t>cond</a:t>
                </a:r>
                <a:r>
                  <a:rPr lang="en-US" sz="2000" dirty="0">
                    <a:solidFill>
                      <a:schemeClr val="accent1"/>
                    </a:solidFill>
                  </a:rPr>
                  <a:t>.</a:t>
                </a:r>
              </a:p>
              <a:p>
                <a:pPr lvl="1"/>
                <a:r>
                  <a:rPr lang="en-US" sz="2000" dirty="0">
                    <a:solidFill>
                      <a:schemeClr val="accent1"/>
                    </a:solidFill>
                  </a:rPr>
                  <a:t>With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𝑠𝑖𝑔𝑛𝑎𝑙</m:t>
                    </m:r>
                    <m:r>
                      <a:rPr lang="en-US" sz="2000" b="0" i="1" smtClean="0">
                        <a:solidFill>
                          <a:schemeClr val="tx1"/>
                        </a:solidFill>
                        <a:latin typeface="Cambria Math" panose="02040503050406030204" pitchFamily="18" charset="0"/>
                      </a:rPr>
                      <m:t>()</m:t>
                    </m:r>
                  </m:oMath>
                </a14:m>
                <a:r>
                  <a:rPr lang="en-US" sz="2000" dirty="0">
                    <a:solidFill>
                      <a:schemeClr val="accent1"/>
                    </a:solidFill>
                  </a:rPr>
                  <a:t>, one of the threads waiting for the condition specified by</a:t>
                </a:r>
                <a:r>
                  <a:rPr lang="en-US" sz="2000" b="1" i="1" dirty="0">
                    <a:solidFill>
                      <a:schemeClr val="accent6"/>
                    </a:solidFill>
                  </a:rPr>
                  <a:t> cond</a:t>
                </a:r>
                <a:r>
                  <a:rPr lang="en-US" sz="2000" dirty="0">
                    <a:solidFill>
                      <a:schemeClr val="accent1"/>
                    </a:solidFill>
                  </a:rPr>
                  <a:t> is woken up.</a:t>
                </a:r>
              </a:p>
              <a:p>
                <a:pPr lvl="1"/>
                <a:r>
                  <a:rPr lang="en-US" sz="2000" dirty="0">
                    <a:solidFill>
                      <a:schemeClr val="accent1"/>
                    </a:solidFill>
                  </a:rPr>
                  <a:t>With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𝑏𝑟𝑜𝑎𝑑𝑐𝑎𝑠𝑡</m:t>
                    </m:r>
                    <m:r>
                      <a:rPr lang="en-US" sz="2000" b="0" i="1" smtClean="0">
                        <a:solidFill>
                          <a:schemeClr val="tx1"/>
                        </a:solidFill>
                        <a:latin typeface="Cambria Math" panose="02040503050406030204" pitchFamily="18" charset="0"/>
                      </a:rPr>
                      <m:t>()</m:t>
                    </m:r>
                  </m:oMath>
                </a14:m>
                <a:r>
                  <a:rPr lang="en-US" sz="2000" dirty="0">
                    <a:solidFill>
                      <a:schemeClr val="accent1"/>
                    </a:solidFill>
                  </a:rPr>
                  <a:t>, all of the waiting threads waiting for the condition specified by</a:t>
                </a:r>
                <a:r>
                  <a:rPr lang="en-US" sz="2000" b="1" i="1" dirty="0">
                    <a:solidFill>
                      <a:schemeClr val="accent6"/>
                    </a:solidFill>
                  </a:rPr>
                  <a:t> cond </a:t>
                </a:r>
                <a:r>
                  <a:rPr lang="en-US" sz="2000" dirty="0">
                    <a:solidFill>
                      <a:schemeClr val="accent1"/>
                    </a:solidFill>
                  </a:rPr>
                  <a:t>are woken up. </a:t>
                </a:r>
              </a:p>
              <a:p>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a:p>
                <a:pPr lvl="1"/>
                <a:r>
                  <a:rPr lang="en-US" sz="2000" dirty="0">
                    <a:solidFill>
                      <a:schemeClr val="accent1"/>
                    </a:solidFill>
                  </a:rPr>
                  <a:t>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blocks the calling thread until the condition variable </a:t>
                </a:r>
                <a:r>
                  <a:rPr lang="en-US" sz="2000" b="1" i="1" dirty="0">
                    <a:solidFill>
                      <a:schemeClr val="accent6"/>
                    </a:solidFill>
                  </a:rPr>
                  <a:t>cond </a:t>
                </a:r>
                <a:r>
                  <a:rPr lang="en-US" sz="2000" dirty="0">
                    <a:solidFill>
                      <a:schemeClr val="accent1"/>
                    </a:solidFill>
                  </a:rPr>
                  <a:t>is signaled.</a:t>
                </a:r>
              </a:p>
              <a:p>
                <a:pPr marL="0" indent="0">
                  <a:buNone/>
                </a:pPr>
                <a:endParaRPr lang="en-US" sz="2000"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44206F5E-7277-4B30-8181-4EDF3C5F297D}"/>
                  </a:ext>
                </a:extLst>
              </p:cNvPr>
              <p:cNvSpPr>
                <a:spLocks noGrp="1" noRot="1" noChangeAspect="1" noMove="1" noResize="1" noEditPoints="1" noAdjustHandles="1" noChangeArrowheads="1" noChangeShapeType="1" noTextEdit="1"/>
              </p:cNvSpPr>
              <p:nvPr>
                <p:ph idx="1"/>
              </p:nvPr>
            </p:nvSpPr>
            <p:spPr>
              <a:blipFill>
                <a:blip r:embed="rId2"/>
                <a:stretch>
                  <a:fillRect l="-638"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250494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AFA6-1F39-4BD6-AE7E-6C5E569E388B}"/>
              </a:ext>
            </a:extLst>
          </p:cNvPr>
          <p:cNvSpPr>
            <a:spLocks noGrp="1"/>
          </p:cNvSpPr>
          <p:nvPr>
            <p:ph type="title"/>
          </p:nvPr>
        </p:nvSpPr>
        <p:spPr/>
        <p:txBody>
          <a:bodyPr/>
          <a:lstStyle/>
          <a:p>
            <a:r>
              <a:rPr lang="en-US" dirty="0">
                <a:solidFill>
                  <a:schemeClr val="accent1"/>
                </a:solidFill>
              </a:rPr>
              <a:t>Creating a Thread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69605D-713B-420B-ADAE-749F3FEAA07B}"/>
                  </a:ext>
                </a:extLst>
              </p:cNvPr>
              <p:cNvSpPr>
                <a:spLocks noGrp="1"/>
              </p:cNvSpPr>
              <p:nvPr>
                <p:ph idx="1"/>
              </p:nvPr>
            </p:nvSpPr>
            <p:spPr/>
            <p:txBody>
              <a:bodyPr>
                <a:normAutofit/>
              </a:bodyPr>
              <a:lstStyle/>
              <a:p>
                <a:pPr marL="0" indent="0">
                  <a:buNone/>
                </a:pPr>
                <a:r>
                  <a:rPr lang="en-US" sz="2000" b="1" i="1" u="sng" dirty="0">
                    <a:solidFill>
                      <a:srgbClr val="FF0000"/>
                    </a:solidFill>
                  </a:rPr>
                  <a:t>Parameters</a:t>
                </a:r>
                <a:r>
                  <a:rPr lang="en-US" sz="2000" b="1" i="1" dirty="0">
                    <a:solidFill>
                      <a:srgbClr val="FF0000"/>
                    </a:solidFill>
                  </a:rPr>
                  <a:t>:</a:t>
                </a:r>
              </a:p>
              <a:p>
                <a:r>
                  <a:rPr lang="en-US" sz="2000" b="1" i="1" dirty="0">
                    <a:solidFill>
                      <a:schemeClr val="accent6"/>
                    </a:solidFill>
                  </a:rPr>
                  <a:t>thread </a:t>
                </a:r>
                <a:r>
                  <a:rPr lang="en-US" sz="2000" dirty="0">
                    <a:solidFill>
                      <a:schemeClr val="accent1"/>
                    </a:solidFill>
                  </a:rPr>
                  <a:t>: pointer to an </a:t>
                </a:r>
                <a:r>
                  <a:rPr lang="en-US" sz="2000" b="1" i="1" dirty="0">
                    <a:solidFill>
                      <a:srgbClr val="FF0000"/>
                    </a:solidFill>
                  </a:rPr>
                  <a:t>opaque</a:t>
                </a:r>
                <a:r>
                  <a:rPr lang="en-US" sz="2000" dirty="0">
                    <a:solidFill>
                      <a:schemeClr val="accent1"/>
                    </a:solidFill>
                  </a:rPr>
                  <a:t> object of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into which the unique identifier for the newly created thread is copied before the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𝑐𝑟𝑒𝑎𝑡𝑒</m:t>
                    </m:r>
                    <m:r>
                      <a:rPr lang="en-US" sz="2000" b="0" i="1" smtClean="0">
                        <a:latin typeface="Cambria Math" panose="02040503050406030204" pitchFamily="18" charset="0"/>
                      </a:rPr>
                      <m:t>()</m:t>
                    </m:r>
                  </m:oMath>
                </a14:m>
                <a:r>
                  <a:rPr lang="en-US" sz="2000" dirty="0"/>
                  <a:t> </a:t>
                </a:r>
                <a:r>
                  <a:rPr lang="en-US" sz="2000" dirty="0">
                    <a:solidFill>
                      <a:schemeClr val="accent1"/>
                    </a:solidFill>
                  </a:rPr>
                  <a:t>function returns</a:t>
                </a:r>
              </a:p>
              <a:p>
                <a:pPr lvl="1"/>
                <a:r>
                  <a:rPr lang="en-US" sz="2000" dirty="0">
                    <a:solidFill>
                      <a:schemeClr val="accent1"/>
                    </a:solidFill>
                  </a:rPr>
                  <a:t>On many Unix variants including Linux,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tx1"/>
                    </a:solidFill>
                  </a:rPr>
                  <a:t> </a:t>
                </a:r>
                <a:r>
                  <a:rPr lang="en-US" sz="2000" dirty="0">
                    <a:solidFill>
                      <a:schemeClr val="accent1"/>
                    </a:solidFill>
                  </a:rPr>
                  <a:t>is defined as</a:t>
                </a:r>
                <a:r>
                  <a:rPr lang="en-US" sz="2000" dirty="0"/>
                  <a:t> </a:t>
                </a:r>
                <a14:m>
                  <m:oMath xmlns:m="http://schemas.openxmlformats.org/officeDocument/2006/math">
                    <m:r>
                      <a:rPr lang="en-US" sz="2000" b="0" i="1" smtClean="0">
                        <a:latin typeface="Cambria Math" panose="02040503050406030204" pitchFamily="18" charset="0"/>
                      </a:rPr>
                      <m:t>𝑢𝑛𝑠𝑖𝑔𝑛𝑒𝑑</m:t>
                    </m:r>
                    <m:r>
                      <a:rPr lang="en-US" sz="2000" b="0" i="1" smtClean="0">
                        <a:latin typeface="Cambria Math" panose="02040503050406030204" pitchFamily="18" charset="0"/>
                      </a:rPr>
                      <m:t> </m:t>
                    </m:r>
                    <m:r>
                      <a:rPr lang="en-US" sz="2000" b="0" i="1" smtClean="0">
                        <a:latin typeface="Cambria Math" panose="02040503050406030204" pitchFamily="18" charset="0"/>
                      </a:rPr>
                      <m:t>𝑙𝑜𝑛𝑔</m:t>
                    </m:r>
                  </m:oMath>
                </a14:m>
                <a:r>
                  <a:rPr lang="en-US" sz="2000" dirty="0">
                    <a:solidFill>
                      <a:schemeClr val="accent1"/>
                    </a:solidFill>
                  </a:rPr>
                  <a:t>.</a:t>
                </a:r>
              </a:p>
              <a:p>
                <a:pPr lvl="1"/>
                <a:r>
                  <a:rPr lang="en-US" sz="2000" dirty="0">
                    <a:solidFill>
                      <a:schemeClr val="accent1"/>
                    </a:solidFill>
                  </a:rPr>
                  <a:t>However, to make our code portable across all Unix variants, we should not assume so.</a:t>
                </a:r>
              </a:p>
              <a:p>
                <a:r>
                  <a:rPr lang="en-US" sz="2000" b="1" i="1" dirty="0">
                    <a:solidFill>
                      <a:schemeClr val="accent6"/>
                    </a:solidFill>
                  </a:rPr>
                  <a:t>attr </a:t>
                </a:r>
                <a:r>
                  <a:rPr lang="en-US" sz="2000" dirty="0">
                    <a:solidFill>
                      <a:schemeClr val="accent1"/>
                    </a:solidFill>
                  </a:rPr>
                  <a:t>: pointer to an </a:t>
                </a:r>
                <a:r>
                  <a:rPr lang="en-US" sz="2000" b="1" i="1" dirty="0">
                    <a:solidFill>
                      <a:srgbClr val="FF0000"/>
                    </a:solidFill>
                  </a:rPr>
                  <a:t>attributes</a:t>
                </a:r>
                <a:r>
                  <a:rPr lang="en-US" sz="2000" dirty="0">
                    <a:solidFill>
                      <a:schemeClr val="accent1"/>
                    </a:solidFill>
                  </a:rPr>
                  <a:t> object of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that specified a number of attributes for the newly created thread</a:t>
                </a:r>
              </a:p>
              <a:p>
                <a:pPr lvl="1"/>
                <a:r>
                  <a:rPr lang="en-US" sz="2000" b="0" dirty="0">
                    <a:solidFill>
                      <a:schemeClr val="accent1"/>
                    </a:solidFill>
                  </a:rPr>
                  <a:t>With</a:t>
                </a:r>
                <a:r>
                  <a:rPr lang="en-US" sz="2000" b="0" dirty="0"/>
                  <a:t> </a:t>
                </a:r>
                <a14:m>
                  <m:oMath xmlns:m="http://schemas.openxmlformats.org/officeDocument/2006/math">
                    <m:r>
                      <a:rPr lang="en-US" sz="2000" b="0" i="1" smtClean="0">
                        <a:latin typeface="Cambria Math" panose="02040503050406030204" pitchFamily="18" charset="0"/>
                      </a:rPr>
                      <m:t>𝑁𝑈𝐿𝐿</m:t>
                    </m:r>
                  </m:oMath>
                </a14:m>
                <a:r>
                  <a:rPr lang="en-US" sz="2000" dirty="0">
                    <a:solidFill>
                      <a:schemeClr val="accent1"/>
                    </a:solidFill>
                  </a:rPr>
                  <a:t>, the new thread is created with the default attributes.</a:t>
                </a:r>
              </a:p>
              <a:p>
                <a:r>
                  <a:rPr lang="en-US" sz="2000" b="1" i="1" dirty="0">
                    <a:solidFill>
                      <a:schemeClr val="accent6"/>
                    </a:solidFill>
                  </a:rPr>
                  <a:t>start</a:t>
                </a:r>
                <a:r>
                  <a:rPr lang="en-US" sz="2000" dirty="0">
                    <a:solidFill>
                      <a:schemeClr val="accent1"/>
                    </a:solidFill>
                  </a:rPr>
                  <a:t> : function pointer to the routine to be executed by the new thread once its execution starts</a:t>
                </a:r>
              </a:p>
              <a:p>
                <a:pPr lvl="1"/>
                <a:r>
                  <a:rPr lang="en-US" sz="2000" b="0" dirty="0">
                    <a:solidFill>
                      <a:schemeClr val="accent1"/>
                    </a:solidFill>
                  </a:rPr>
                  <a:t>The routine must have the following </a:t>
                </a:r>
                <a:r>
                  <a:rPr lang="en-US" sz="2000" b="1" i="1" dirty="0">
                    <a:solidFill>
                      <a:srgbClr val="FF0000"/>
                    </a:solidFill>
                  </a:rPr>
                  <a:t>signature</a:t>
                </a:r>
                <a:r>
                  <a:rPr lang="en-US" sz="2000" b="0" dirty="0">
                    <a:solidFill>
                      <a:schemeClr val="accent1"/>
                    </a:solidFill>
                  </a:rPr>
                  <a:t> : </a:t>
                </a:r>
                <a14:m>
                  <m:oMath xmlns:m="http://schemas.openxmlformats.org/officeDocument/2006/math">
                    <m:r>
                      <a:rPr lang="en-US" sz="2000" b="0" i="1" smtClean="0">
                        <a:solidFill>
                          <a:schemeClr val="tx1"/>
                        </a:solidFill>
                        <a:latin typeface="Cambria Math" panose="02040503050406030204" pitchFamily="18" charset="0"/>
                      </a:rPr>
                      <m:t>𝑣𝑜𝑖𝑑</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𝑠𝑡𝑎𝑟𝑡</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𝑣𝑜𝑖𝑑</m:t>
                    </m:r>
                    <m:r>
                      <a:rPr lang="en-US" sz="2000" b="0" i="1" smtClean="0">
                        <a:solidFill>
                          <a:schemeClr val="tx1"/>
                        </a:solidFill>
                        <a:latin typeface="Cambria Math" panose="02040503050406030204" pitchFamily="18" charset="0"/>
                      </a:rPr>
                      <m:t> ∗)</m:t>
                    </m:r>
                  </m:oMath>
                </a14:m>
                <a:r>
                  <a:rPr lang="en-US" sz="2000" dirty="0">
                    <a:solidFill>
                      <a:schemeClr val="accent1"/>
                    </a:solidFill>
                  </a:rPr>
                  <a:t>.</a:t>
                </a:r>
              </a:p>
              <a:p>
                <a:r>
                  <a:rPr lang="en-US" sz="2000" b="1" i="1" dirty="0">
                    <a:solidFill>
                      <a:schemeClr val="accent6"/>
                    </a:solidFill>
                  </a:rPr>
                  <a:t>arg</a:t>
                </a:r>
                <a:r>
                  <a:rPr lang="en-US" sz="2000" dirty="0">
                    <a:solidFill>
                      <a:schemeClr val="accent1"/>
                    </a:solidFill>
                  </a:rPr>
                  <a:t> : pointer to an object to be used as an argument to the function pointed to by </a:t>
                </a:r>
                <a:r>
                  <a:rPr lang="en-US" sz="2000" b="1" i="1" dirty="0">
                    <a:solidFill>
                      <a:schemeClr val="accent6"/>
                    </a:solidFill>
                  </a:rPr>
                  <a:t>start</a:t>
                </a:r>
              </a:p>
              <a:p>
                <a:pPr lvl="1"/>
                <a:r>
                  <a:rPr lang="en-US" sz="2000" dirty="0">
                    <a:solidFill>
                      <a:schemeClr val="accent1"/>
                    </a:solidFill>
                  </a:rPr>
                  <a:t>We may </a:t>
                </a:r>
                <a:r>
                  <a:rPr lang="en-US" sz="2000" b="1" i="1" dirty="0">
                    <a:solidFill>
                      <a:srgbClr val="FF0000"/>
                    </a:solidFill>
                  </a:rPr>
                  <a:t>cast</a:t>
                </a:r>
                <a:r>
                  <a:rPr lang="en-US" sz="2000" dirty="0">
                    <a:solidFill>
                      <a:schemeClr val="accent1"/>
                    </a:solidFill>
                  </a:rPr>
                  <a:t> </a:t>
                </a:r>
                <a:r>
                  <a:rPr lang="en-US" sz="2000" b="1" i="1" dirty="0">
                    <a:solidFill>
                      <a:schemeClr val="accent6"/>
                    </a:solidFill>
                  </a:rPr>
                  <a:t>arg</a:t>
                </a:r>
                <a:r>
                  <a:rPr lang="en-US" sz="2000" dirty="0">
                    <a:solidFill>
                      <a:schemeClr val="accent1"/>
                    </a:solidFill>
                  </a:rPr>
                  <a:t> into any type in C/C++.</a:t>
                </a: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369605D-713B-420B-ADAE-749F3FEAA07B}"/>
                  </a:ext>
                </a:extLst>
              </p:cNvPr>
              <p:cNvSpPr>
                <a:spLocks noGrp="1" noRot="1" noChangeAspect="1" noMove="1" noResize="1" noEditPoints="1" noAdjustHandles="1" noChangeArrowheads="1" noChangeShapeType="1" noTextEdit="1"/>
              </p:cNvSpPr>
              <p:nvPr>
                <p:ph idx="1"/>
              </p:nvPr>
            </p:nvSpPr>
            <p:spPr>
              <a:blipFill>
                <a:blip r:embed="rId2"/>
                <a:stretch>
                  <a:fillRect l="-638" t="-1401" r="-1043"/>
                </a:stretch>
              </a:blipFill>
            </p:spPr>
            <p:txBody>
              <a:bodyPr/>
              <a:lstStyle/>
              <a:p>
                <a:r>
                  <a:rPr lang="en-US">
                    <a:noFill/>
                  </a:rPr>
                  <a:t> </a:t>
                </a:r>
              </a:p>
            </p:txBody>
          </p:sp>
        </mc:Fallback>
      </mc:AlternateContent>
    </p:spTree>
    <p:extLst>
      <p:ext uri="{BB962C8B-B14F-4D97-AF65-F5344CB8AC3E}">
        <p14:creationId xmlns:p14="http://schemas.microsoft.com/office/powerpoint/2010/main" val="2802690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5997-9716-4191-B7B2-28F22AF27C40}"/>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p:sp>
        <p:nvSpPr>
          <p:cNvPr id="3" name="Content Placeholder 2">
            <a:extLst>
              <a:ext uri="{FF2B5EF4-FFF2-40B4-BE49-F238E27FC236}">
                <a16:creationId xmlns:a16="http://schemas.microsoft.com/office/drawing/2014/main" id="{A879B839-FD74-4BC2-9229-E1F7B15B9DCD}"/>
              </a:ext>
            </a:extLst>
          </p:cNvPr>
          <p:cNvSpPr>
            <a:spLocks noGrp="1"/>
          </p:cNvSpPr>
          <p:nvPr>
            <p:ph idx="1"/>
          </p:nvPr>
        </p:nvSpPr>
        <p:spPr/>
        <p:txBody>
          <a:bodyPr>
            <a:normAutofit/>
          </a:bodyPr>
          <a:lstStyle/>
          <a:p>
            <a:pPr marL="0" indent="0">
              <a:buNone/>
            </a:pPr>
            <a:r>
              <a:rPr lang="en-US" sz="2000" dirty="0">
                <a:solidFill>
                  <a:schemeClr val="accent1"/>
                </a:solidFill>
              </a:rPr>
              <a:t>A </a:t>
            </a:r>
            <a:r>
              <a:rPr lang="en-US" sz="2000" b="1" i="1" dirty="0">
                <a:solidFill>
                  <a:srgbClr val="FF0000"/>
                </a:solidFill>
              </a:rPr>
              <a:t>condition variable </a:t>
            </a:r>
            <a:r>
              <a:rPr lang="en-US" sz="2000" dirty="0">
                <a:solidFill>
                  <a:schemeClr val="accent1"/>
                </a:solidFill>
              </a:rPr>
              <a:t>holds no state information.</a:t>
            </a:r>
          </a:p>
          <a:p>
            <a:pPr lvl="1"/>
            <a:r>
              <a:rPr lang="en-US" sz="2000" dirty="0">
                <a:solidFill>
                  <a:schemeClr val="accent1"/>
                </a:solidFill>
              </a:rPr>
              <a:t>If no thread is waiting on the condition variable at the time that it is signaled, then the signal is </a:t>
            </a:r>
            <a:r>
              <a:rPr lang="en-US" sz="2000" b="1" i="1" dirty="0">
                <a:solidFill>
                  <a:srgbClr val="FF0000"/>
                </a:solidFill>
              </a:rPr>
              <a:t>lost</a:t>
            </a:r>
            <a:r>
              <a:rPr lang="en-US" sz="2000" dirty="0">
                <a:solidFill>
                  <a:schemeClr val="accent1"/>
                </a:solidFill>
              </a:rPr>
              <a:t>. </a:t>
            </a:r>
          </a:p>
          <a:p>
            <a:pPr lvl="1"/>
            <a:r>
              <a:rPr lang="en-US" sz="2000" dirty="0">
                <a:solidFill>
                  <a:schemeClr val="accent1"/>
                </a:solidFill>
              </a:rPr>
              <a:t>A thread that later waits on the condition variable will unblock only when the variable is signaled once more.</a:t>
            </a:r>
          </a:p>
          <a:p>
            <a:pPr marL="0" indent="0">
              <a:buNone/>
            </a:pPr>
            <a:r>
              <a:rPr lang="en-US" sz="2000" dirty="0">
                <a:solidFill>
                  <a:schemeClr val="accent1"/>
                </a:solidFill>
              </a:rPr>
              <a:t>The use of a </a:t>
            </a:r>
            <a:r>
              <a:rPr lang="en-US" sz="2000" b="1" i="1" dirty="0">
                <a:solidFill>
                  <a:srgbClr val="FF0000"/>
                </a:solidFill>
              </a:rPr>
              <a:t>condition variable </a:t>
            </a:r>
            <a:r>
              <a:rPr lang="en-US" sz="2000" dirty="0">
                <a:solidFill>
                  <a:schemeClr val="accent1"/>
                </a:solidFill>
              </a:rPr>
              <a:t>must always be associated with a </a:t>
            </a:r>
            <a:r>
              <a:rPr lang="en-US" sz="2000" b="1" i="1" dirty="0">
                <a:solidFill>
                  <a:srgbClr val="FF0000"/>
                </a:solidFill>
              </a:rPr>
              <a:t>mutex</a:t>
            </a:r>
            <a:r>
              <a:rPr lang="en-US" sz="2000" dirty="0">
                <a:solidFill>
                  <a:schemeClr val="accent1"/>
                </a:solidFill>
              </a:rPr>
              <a:t>.</a:t>
            </a:r>
          </a:p>
          <a:p>
            <a:pPr lvl="1"/>
            <a:r>
              <a:rPr lang="en-US" sz="2000" dirty="0">
                <a:solidFill>
                  <a:schemeClr val="accent1"/>
                </a:solidFill>
              </a:rPr>
              <a:t>The thread locks the mutex in preparation for checking the state of the shared variable.</a:t>
            </a:r>
          </a:p>
          <a:p>
            <a:pPr lvl="1"/>
            <a:r>
              <a:rPr lang="en-US" sz="2000" dirty="0">
                <a:solidFill>
                  <a:schemeClr val="accent1"/>
                </a:solidFill>
              </a:rPr>
              <a:t>The state of the shared variable is checked.</a:t>
            </a:r>
          </a:p>
          <a:p>
            <a:pPr lvl="1"/>
            <a:r>
              <a:rPr lang="en-US" sz="2000" dirty="0">
                <a:solidFill>
                  <a:schemeClr val="accent1"/>
                </a:solidFill>
              </a:rPr>
              <a:t>If the shared variable is not in the desired state, then the thread must unlock the mutex before it goes to sleep on the condition variable.</a:t>
            </a:r>
          </a:p>
          <a:p>
            <a:pPr lvl="1"/>
            <a:r>
              <a:rPr lang="en-US" sz="2000" dirty="0">
                <a:solidFill>
                  <a:schemeClr val="accent1"/>
                </a:solidFill>
              </a:rPr>
              <a:t>When the thread is woken up again because the condition variable has been signaled, the thread must once more be locked since, typically, the thread then immediately accesses the shared variable.</a:t>
            </a:r>
          </a:p>
        </p:txBody>
      </p:sp>
    </p:spTree>
    <p:extLst>
      <p:ext uri="{BB962C8B-B14F-4D97-AF65-F5344CB8AC3E}">
        <p14:creationId xmlns:p14="http://schemas.microsoft.com/office/powerpoint/2010/main" val="4236318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5997-9716-4191-B7B2-28F22AF27C40}"/>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p:sp>
        <p:nvSpPr>
          <p:cNvPr id="3" name="Content Placeholder 2">
            <a:extLst>
              <a:ext uri="{FF2B5EF4-FFF2-40B4-BE49-F238E27FC236}">
                <a16:creationId xmlns:a16="http://schemas.microsoft.com/office/drawing/2014/main" id="{A879B839-FD74-4BC2-9229-E1F7B15B9DCD}"/>
              </a:ext>
            </a:extLst>
          </p:cNvPr>
          <p:cNvSpPr>
            <a:spLocks noGrp="1"/>
          </p:cNvSpPr>
          <p:nvPr>
            <p:ph idx="1"/>
          </p:nvPr>
        </p:nvSpPr>
        <p:spPr/>
        <p:txBody>
          <a:bodyPr>
            <a:normAutofit/>
          </a:bodyPr>
          <a:lstStyle/>
          <a:p>
            <a:pPr marL="0" indent="0">
              <a:buNone/>
            </a:pPr>
            <a:r>
              <a:rPr lang="en-US" sz="4000" dirty="0">
                <a:solidFill>
                  <a:srgbClr val="FF0000"/>
                </a:solidFill>
              </a:rPr>
              <a:t>				</a:t>
            </a:r>
            <a:r>
              <a:rPr lang="en-US" sz="4400" dirty="0">
                <a:solidFill>
                  <a:srgbClr val="FF0000"/>
                </a:solidFill>
              </a:rPr>
              <a:t>Live Demo:</a:t>
            </a:r>
          </a:p>
          <a:p>
            <a:pPr marL="0" indent="0">
              <a:buNone/>
            </a:pPr>
            <a:endParaRPr lang="en-US" sz="4000" dirty="0">
              <a:solidFill>
                <a:schemeClr val="accent1"/>
              </a:solidFill>
            </a:endParaRPr>
          </a:p>
          <a:p>
            <a:pPr marL="0" indent="0">
              <a:buNone/>
            </a:pPr>
            <a:r>
              <a:rPr lang="en-US" sz="4000" dirty="0">
                <a:solidFill>
                  <a:schemeClr val="accent1"/>
                </a:solidFill>
              </a:rPr>
              <a:t>			</a:t>
            </a:r>
            <a:r>
              <a:rPr lang="en-US" sz="4400" dirty="0">
                <a:solidFill>
                  <a:schemeClr val="accent1"/>
                </a:solidFill>
              </a:rPr>
              <a:t>Go to Pthreads/BBProblem</a:t>
            </a:r>
          </a:p>
        </p:txBody>
      </p:sp>
    </p:spTree>
    <p:extLst>
      <p:ext uri="{BB962C8B-B14F-4D97-AF65-F5344CB8AC3E}">
        <p14:creationId xmlns:p14="http://schemas.microsoft.com/office/powerpoint/2010/main" val="356939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C346-8BC5-4476-BFEF-5E3152E77D39}"/>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C98273-62DC-4801-8A2F-ED86A8D9D999}"/>
                  </a:ext>
                </a:extLst>
              </p:cNvPr>
              <p:cNvSpPr>
                <a:spLocks noGrp="1"/>
              </p:cNvSpPr>
              <p:nvPr>
                <p:ph idx="1"/>
              </p:nvPr>
            </p:nvSpPr>
            <p:spPr/>
            <p:txBody>
              <a:bodyPr>
                <a:normAutofit/>
              </a:bodyPr>
              <a:lstStyle/>
              <a:p>
                <a:pPr marL="0" indent="0">
                  <a:buNone/>
                </a:pPr>
                <a:r>
                  <a:rPr lang="en-US" sz="2000" dirty="0">
                    <a:solidFill>
                      <a:schemeClr val="accent1"/>
                    </a:solidFill>
                  </a:rPr>
                  <a:t>Each condition variable has an associated </a:t>
                </a:r>
                <a:r>
                  <a:rPr lang="en-US" sz="2000" b="1" i="1" dirty="0">
                    <a:solidFill>
                      <a:srgbClr val="FF0000"/>
                    </a:solidFill>
                  </a:rPr>
                  <a:t>predicate </a:t>
                </a:r>
                <a:r>
                  <a:rPr lang="en-US" sz="2000" dirty="0">
                    <a:solidFill>
                      <a:schemeClr val="accent1"/>
                    </a:solidFill>
                  </a:rPr>
                  <a:t>that involves one or more shared variables.</a:t>
                </a:r>
              </a:p>
              <a:p>
                <a:pPr marL="0" indent="0">
                  <a:buNone/>
                </a:pPr>
                <a:endParaRPr lang="en-US" sz="2000" dirty="0">
                  <a:solidFill>
                    <a:schemeClr val="accent1"/>
                  </a:solidFill>
                </a:endParaRPr>
              </a:p>
              <a:p>
                <a:pPr lvl="1"/>
                <a:r>
                  <a:rPr lang="en-US" sz="2000" dirty="0">
                    <a:solidFill>
                      <a:schemeClr val="accent1"/>
                    </a:solidFill>
                  </a:rPr>
                  <a:t>In the example during the last live demon, the predicate </a:t>
                </a:r>
                <a14:m>
                  <m:oMath xmlns:m="http://schemas.openxmlformats.org/officeDocument/2006/math">
                    <m:r>
                      <a:rPr lang="en-US" sz="2000" b="0" i="1" smtClean="0">
                        <a:solidFill>
                          <a:schemeClr val="tx1"/>
                        </a:solidFill>
                        <a:latin typeface="Cambria Math" panose="02040503050406030204" pitchFamily="18" charset="0"/>
                      </a:rPr>
                      <m:t>𝑎𝑣𝑎𝑖𝑙</m:t>
                    </m:r>
                    <m:r>
                      <a:rPr lang="en-US" sz="2000" b="0" i="1" smtClean="0">
                        <a:solidFill>
                          <a:schemeClr val="tx1"/>
                        </a:solidFill>
                        <a:latin typeface="Cambria Math" panose="02040503050406030204" pitchFamily="18" charset="0"/>
                      </a:rPr>
                      <m:t>==0</m:t>
                    </m:r>
                  </m:oMath>
                </a14:m>
                <a:r>
                  <a:rPr lang="en-US" sz="2000" dirty="0">
                    <a:solidFill>
                      <a:schemeClr val="accent1"/>
                    </a:solidFill>
                  </a:rPr>
                  <a:t> is associated with the condition variable </a:t>
                </a:r>
                <a14:m>
                  <m:oMath xmlns:m="http://schemas.openxmlformats.org/officeDocument/2006/math">
                    <m:r>
                      <a:rPr lang="en-US" sz="2000" i="1">
                        <a:solidFill>
                          <a:schemeClr val="accent1"/>
                        </a:solidFill>
                        <a:latin typeface="Cambria Math" panose="02040503050406030204" pitchFamily="18" charset="0"/>
                      </a:rPr>
                      <m:t>𝑐𝑜𝑛𝑑</m:t>
                    </m:r>
                  </m:oMath>
                </a14:m>
                <a:r>
                  <a:rPr lang="en-US" sz="2000" dirty="0">
                    <a:solidFill>
                      <a:schemeClr val="accent1"/>
                    </a:solidFill>
                  </a:rPr>
                  <a:t>.</a:t>
                </a:r>
              </a:p>
              <a:p>
                <a:pPr lvl="1"/>
                <a:r>
                  <a:rPr lang="en-US" sz="2000" dirty="0">
                    <a:solidFill>
                      <a:schemeClr val="accent1"/>
                    </a:solidFill>
                  </a:rPr>
                  <a:t>One design principle is that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must be governed by a </a:t>
                </a:r>
                <a:r>
                  <a:rPr lang="en-US" sz="2000" b="1" i="1" dirty="0">
                    <a:solidFill>
                      <a:srgbClr val="FF0000"/>
                    </a:solidFill>
                  </a:rPr>
                  <a:t>while loop </a:t>
                </a:r>
                <a:r>
                  <a:rPr lang="en-US" sz="2000" dirty="0">
                    <a:solidFill>
                      <a:schemeClr val="accent1"/>
                    </a:solidFill>
                  </a:rPr>
                  <a:t>rather than an </a:t>
                </a:r>
                <a:r>
                  <a:rPr lang="en-US" sz="2000" b="1" i="1" dirty="0">
                    <a:solidFill>
                      <a:srgbClr val="FF0000"/>
                    </a:solidFill>
                  </a:rPr>
                  <a:t>if statement</a:t>
                </a:r>
                <a:r>
                  <a:rPr lang="en-US" sz="2000" dirty="0">
                    <a:solidFill>
                      <a:schemeClr val="accent1"/>
                    </a:solidFill>
                  </a:rPr>
                  <a:t>.</a:t>
                </a:r>
              </a:p>
              <a:p>
                <a:pPr lvl="2"/>
                <a:r>
                  <a:rPr lang="en-US" dirty="0">
                    <a:solidFill>
                      <a:schemeClr val="accent1"/>
                    </a:solidFill>
                  </a:rPr>
                  <a:t> This is because, on return, from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there are no guarantees about the state of the predicate.</a:t>
                </a:r>
              </a:p>
              <a:p>
                <a:pPr lvl="2"/>
                <a:r>
                  <a:rPr lang="en-US" dirty="0">
                    <a:solidFill>
                      <a:schemeClr val="accent1"/>
                    </a:solidFill>
                  </a:rPr>
                  <a:t>Therefore, we should immediately recheck the predicate and resumes sleeping if the predicate is not in the desire state.</a:t>
                </a:r>
              </a:p>
            </p:txBody>
          </p:sp>
        </mc:Choice>
        <mc:Fallback xmlns="">
          <p:sp>
            <p:nvSpPr>
              <p:cNvPr id="3" name="Content Placeholder 2">
                <a:extLst>
                  <a:ext uri="{FF2B5EF4-FFF2-40B4-BE49-F238E27FC236}">
                    <a16:creationId xmlns:a16="http://schemas.microsoft.com/office/drawing/2014/main" id="{1FC98273-62DC-4801-8A2F-ED86A8D9D999}"/>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2904794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BB38-826E-4A06-9E0C-1061044E143C}"/>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389D37-532D-4193-9289-9414B2E3CB47}"/>
                  </a:ext>
                </a:extLst>
              </p:cNvPr>
              <p:cNvSpPr>
                <a:spLocks noGrp="1"/>
              </p:cNvSpPr>
              <p:nvPr>
                <p:ph idx="1"/>
              </p:nvPr>
            </p:nvSpPr>
            <p:spPr/>
            <p:txBody>
              <a:bodyPr>
                <a:normAutofit fontScale="92500" lnSpcReduction="20000"/>
              </a:bodyPr>
              <a:lstStyle/>
              <a:p>
                <a:pPr marL="0" indent="0">
                  <a:buNone/>
                </a:pPr>
                <a:r>
                  <a:rPr lang="en-US" sz="2200" dirty="0">
                    <a:solidFill>
                      <a:schemeClr val="accent1"/>
                    </a:solidFill>
                  </a:rPr>
                  <a:t>We cannot make any assumptions about the state of the predicate upon return from </a:t>
                </a:r>
                <a14:m>
                  <m:oMath xmlns:m="http://schemas.openxmlformats.org/officeDocument/2006/math">
                    <m:r>
                      <a:rPr lang="en-US" sz="2200" b="0" i="1" smtClean="0">
                        <a:solidFill>
                          <a:schemeClr val="tx1"/>
                        </a:solidFill>
                        <a:latin typeface="Cambria Math" panose="02040503050406030204" pitchFamily="18" charset="0"/>
                      </a:rPr>
                      <m:t>𝑝𝑡h𝑟𝑒𝑎𝑑</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𝑐𝑜𝑛𝑑</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𝑤𝑎𝑖𝑡</m:t>
                    </m:r>
                    <m:r>
                      <a:rPr lang="en-US" sz="2200" b="0" i="1" smtClean="0">
                        <a:solidFill>
                          <a:schemeClr val="tx1"/>
                        </a:solidFill>
                        <a:latin typeface="Cambria Math" panose="02040503050406030204" pitchFamily="18" charset="0"/>
                      </a:rPr>
                      <m:t>()</m:t>
                    </m:r>
                  </m:oMath>
                </a14:m>
                <a:r>
                  <a:rPr lang="en-US" sz="2200" dirty="0">
                    <a:solidFill>
                      <a:schemeClr val="accent1"/>
                    </a:solidFill>
                  </a:rPr>
                  <a:t> for the following reasons:</a:t>
                </a:r>
              </a:p>
              <a:p>
                <a:r>
                  <a:rPr lang="en-US" sz="2200" dirty="0">
                    <a:solidFill>
                      <a:schemeClr val="accent1"/>
                    </a:solidFill>
                  </a:rPr>
                  <a:t>Other threads may be woken up first:</a:t>
                </a:r>
                <a:endParaRPr lang="th-TH" sz="2200" dirty="0">
                  <a:solidFill>
                    <a:schemeClr val="accent1"/>
                  </a:solidFill>
                </a:endParaRPr>
              </a:p>
              <a:p>
                <a:pPr lvl="1"/>
                <a:r>
                  <a:rPr lang="en-US" sz="2200" dirty="0">
                    <a:solidFill>
                      <a:schemeClr val="accent1"/>
                    </a:solidFill>
                  </a:rPr>
                  <a:t>More than one thread was probably waiting for the mutex associated with the condition variable.</a:t>
                </a:r>
              </a:p>
              <a:p>
                <a:pPr lvl="1"/>
                <a:r>
                  <a:rPr lang="en-US" sz="2200" dirty="0">
                    <a:solidFill>
                      <a:schemeClr val="accent1"/>
                    </a:solidFill>
                  </a:rPr>
                  <a:t>Even if the thread that signaled the condition variable set the predicate to the desired state, it is still possible that another thread might acquire the mutex first and change the state of the associated shared variable(s), hence the state of the predicate.</a:t>
                </a:r>
              </a:p>
              <a:p>
                <a:r>
                  <a:rPr lang="en-US" sz="2200" dirty="0">
                    <a:solidFill>
                      <a:schemeClr val="accent1"/>
                    </a:solidFill>
                  </a:rPr>
                  <a:t>Designing for loose predicate may be simpler:</a:t>
                </a:r>
              </a:p>
              <a:p>
                <a:pPr lvl="1"/>
                <a:r>
                  <a:rPr lang="en-US" sz="2200" dirty="0">
                    <a:solidFill>
                      <a:schemeClr val="accent1"/>
                    </a:solidFill>
                  </a:rPr>
                  <a:t>Sometimes it is easier to design applications based on condition variables that indicate “</a:t>
                </a:r>
                <a:r>
                  <a:rPr lang="en-US" sz="2200" b="1" i="1" dirty="0">
                    <a:solidFill>
                      <a:srgbClr val="FF0000"/>
                    </a:solidFill>
                  </a:rPr>
                  <a:t>possibility</a:t>
                </a:r>
                <a:r>
                  <a:rPr lang="en-US" sz="2200" dirty="0">
                    <a:solidFill>
                      <a:schemeClr val="accent1"/>
                    </a:solidFill>
                  </a:rPr>
                  <a:t>” rather than “</a:t>
                </a:r>
                <a:r>
                  <a:rPr lang="en-US" sz="2200" b="1" i="1" dirty="0">
                    <a:solidFill>
                      <a:srgbClr val="FF0000"/>
                    </a:solidFill>
                  </a:rPr>
                  <a:t>certainty</a:t>
                </a:r>
                <a:r>
                  <a:rPr lang="en-US" sz="2200" dirty="0">
                    <a:solidFill>
                      <a:schemeClr val="accent1"/>
                    </a:solidFill>
                  </a:rPr>
                  <a:t>”.</a:t>
                </a:r>
              </a:p>
              <a:p>
                <a:pPr lvl="1"/>
                <a:r>
                  <a:rPr lang="en-US" sz="2200" dirty="0">
                    <a:solidFill>
                      <a:schemeClr val="accent1"/>
                    </a:solidFill>
                  </a:rPr>
                  <a:t>In other words, signaling a condition variable would mean “</a:t>
                </a:r>
                <a:r>
                  <a:rPr lang="en-US" sz="2200" b="1" i="1" dirty="0">
                    <a:solidFill>
                      <a:srgbClr val="FF0000"/>
                    </a:solidFill>
                  </a:rPr>
                  <a:t>there might be something</a:t>
                </a:r>
                <a:r>
                  <a:rPr lang="en-US" sz="2200" dirty="0">
                    <a:solidFill>
                      <a:schemeClr val="accent1"/>
                    </a:solidFill>
                  </a:rPr>
                  <a:t>” for the signaled thread to do, rather than “</a:t>
                </a:r>
                <a:r>
                  <a:rPr lang="en-US" sz="2200" b="1" i="1" dirty="0">
                    <a:solidFill>
                      <a:srgbClr val="FF0000"/>
                    </a:solidFill>
                  </a:rPr>
                  <a:t>there is something to do</a:t>
                </a:r>
                <a:r>
                  <a:rPr lang="en-US" sz="2200" dirty="0">
                    <a:solidFill>
                      <a:schemeClr val="accent1"/>
                    </a:solidFill>
                  </a:rPr>
                  <a:t>”.</a:t>
                </a:r>
              </a:p>
              <a:p>
                <a:r>
                  <a:rPr lang="en-US" sz="2200" b="1" i="1" dirty="0">
                    <a:solidFill>
                      <a:srgbClr val="FF0000"/>
                    </a:solidFill>
                  </a:rPr>
                  <a:t>Spurious wake-ups </a:t>
                </a:r>
                <a:r>
                  <a:rPr lang="en-US" sz="2200" dirty="0">
                    <a:solidFill>
                      <a:schemeClr val="accent1"/>
                    </a:solidFill>
                  </a:rPr>
                  <a:t>can occur:</a:t>
                </a:r>
              </a:p>
              <a:p>
                <a:pPr lvl="1"/>
                <a:r>
                  <a:rPr lang="en-US" sz="2200" dirty="0">
                    <a:solidFill>
                      <a:schemeClr val="accent1"/>
                    </a:solidFill>
                  </a:rPr>
                  <a:t>On some implementations, a thread waiting on a condition variable might be woken up even though no other thread actually signaled the condition variable.</a:t>
                </a:r>
              </a:p>
              <a:p>
                <a:pPr lvl="1"/>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14389D37-532D-4193-9289-9414B2E3CB47}"/>
                  </a:ext>
                </a:extLst>
              </p:cNvPr>
              <p:cNvSpPr>
                <a:spLocks noGrp="1" noRot="1" noChangeAspect="1" noMove="1" noResize="1" noEditPoints="1" noAdjustHandles="1" noChangeArrowheads="1" noChangeShapeType="1" noTextEdit="1"/>
              </p:cNvSpPr>
              <p:nvPr>
                <p:ph idx="1"/>
              </p:nvPr>
            </p:nvSpPr>
            <p:spPr>
              <a:blipFill>
                <a:blip r:embed="rId2"/>
                <a:stretch>
                  <a:fillRect l="-638" t="-2521" r="-116"/>
                </a:stretch>
              </a:blipFill>
            </p:spPr>
            <p:txBody>
              <a:bodyPr/>
              <a:lstStyle/>
              <a:p>
                <a:r>
                  <a:rPr lang="en-US">
                    <a:noFill/>
                  </a:rPr>
                  <a:t> </a:t>
                </a:r>
              </a:p>
            </p:txBody>
          </p:sp>
        </mc:Fallback>
      </mc:AlternateContent>
    </p:spTree>
    <p:extLst>
      <p:ext uri="{BB962C8B-B14F-4D97-AF65-F5344CB8AC3E}">
        <p14:creationId xmlns:p14="http://schemas.microsoft.com/office/powerpoint/2010/main" val="521133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9EEB-E187-4931-88B0-27D719505D05}"/>
              </a:ext>
            </a:extLst>
          </p:cNvPr>
          <p:cNvSpPr>
            <a:spLocks noGrp="1"/>
          </p:cNvSpPr>
          <p:nvPr>
            <p:ph type="title"/>
          </p:nvPr>
        </p:nvSpPr>
        <p:spPr/>
        <p:txBody>
          <a:bodyPr/>
          <a:lstStyle/>
          <a:p>
            <a:r>
              <a:rPr lang="en-US" dirty="0">
                <a:solidFill>
                  <a:schemeClr val="accent1"/>
                </a:solidFill>
              </a:rPr>
              <a:t>References</a:t>
            </a:r>
          </a:p>
        </p:txBody>
      </p:sp>
      <p:sp>
        <p:nvSpPr>
          <p:cNvPr id="3" name="Content Placeholder 2">
            <a:extLst>
              <a:ext uri="{FF2B5EF4-FFF2-40B4-BE49-F238E27FC236}">
                <a16:creationId xmlns:a16="http://schemas.microsoft.com/office/drawing/2014/main" id="{C557F1C5-6E25-4763-875C-0E300E24DAE8}"/>
              </a:ext>
            </a:extLst>
          </p:cNvPr>
          <p:cNvSpPr>
            <a:spLocks noGrp="1"/>
          </p:cNvSpPr>
          <p:nvPr>
            <p:ph idx="1"/>
          </p:nvPr>
        </p:nvSpPr>
        <p:spPr/>
        <p:txBody>
          <a:bodyPr>
            <a:normAutofit/>
          </a:bodyPr>
          <a:lstStyle/>
          <a:p>
            <a:pPr marL="0" indent="0">
              <a:buNone/>
            </a:pPr>
            <a:r>
              <a:rPr lang="en-US" b="1" dirty="0">
                <a:solidFill>
                  <a:srgbClr val="FF0000"/>
                </a:solidFill>
                <a:effectLst/>
              </a:rPr>
              <a:t>[1] </a:t>
            </a:r>
            <a:r>
              <a:rPr lang="en-US" b="0" dirty="0">
                <a:solidFill>
                  <a:schemeClr val="accent1"/>
                </a:solidFill>
                <a:effectLst/>
              </a:rPr>
              <a:t>Bradford Nichols, Dick </a:t>
            </a:r>
            <a:r>
              <a:rPr lang="en-US" b="0" dirty="0" err="1">
                <a:solidFill>
                  <a:schemeClr val="accent1"/>
                </a:solidFill>
                <a:effectLst/>
              </a:rPr>
              <a:t>Buttlar</a:t>
            </a:r>
            <a:r>
              <a:rPr lang="en-US" b="0" dirty="0">
                <a:solidFill>
                  <a:schemeClr val="accent1"/>
                </a:solidFill>
                <a:effectLst/>
              </a:rPr>
              <a:t>, and Jacqueline Proulx Farrell. 1996. Pthreads programming. O'Reilly &amp; Associates, Inc., USA.</a:t>
            </a:r>
            <a:endParaRPr lang="en-US" dirty="0">
              <a:solidFill>
                <a:schemeClr val="accent1"/>
              </a:solidFill>
            </a:endParaRPr>
          </a:p>
          <a:p>
            <a:pPr marL="0" indent="0">
              <a:buNone/>
            </a:pPr>
            <a:r>
              <a:rPr lang="en-US" b="1" dirty="0">
                <a:solidFill>
                  <a:srgbClr val="FF0000"/>
                </a:solidFill>
              </a:rPr>
              <a:t>[2] </a:t>
            </a:r>
            <a:r>
              <a:rPr lang="en-US" b="0" dirty="0">
                <a:solidFill>
                  <a:schemeClr val="accent1"/>
                </a:solidFill>
                <a:effectLst/>
              </a:rPr>
              <a:t>Michael </a:t>
            </a:r>
            <a:r>
              <a:rPr lang="en-US" b="0" dirty="0" err="1">
                <a:solidFill>
                  <a:schemeClr val="accent1"/>
                </a:solidFill>
                <a:effectLst/>
              </a:rPr>
              <a:t>Kerrisk</a:t>
            </a:r>
            <a:r>
              <a:rPr lang="en-US" b="0" dirty="0">
                <a:solidFill>
                  <a:schemeClr val="accent1"/>
                </a:solidFill>
                <a:effectLst/>
              </a:rPr>
              <a:t>. 2010. The Linux Programming Interface: A Linux and UNIX System Programming Handbook (1st. ed.). No Starch Press, USA.</a:t>
            </a:r>
          </a:p>
          <a:p>
            <a:pPr marL="0" indent="0">
              <a:buNone/>
            </a:pPr>
            <a:r>
              <a:rPr lang="en-US" b="1" dirty="0">
                <a:solidFill>
                  <a:srgbClr val="FF0000"/>
                </a:solidFill>
                <a:effectLst/>
              </a:rPr>
              <a:t>[3] </a:t>
            </a:r>
            <a:r>
              <a:rPr lang="en-US" b="0" dirty="0">
                <a:solidFill>
                  <a:schemeClr val="accent1"/>
                </a:solidFill>
                <a:effectLst/>
              </a:rPr>
              <a:t>Vipin Kumar, Ananth Grama, Anshul Gupta, and George </a:t>
            </a:r>
            <a:r>
              <a:rPr lang="en-US" b="0" dirty="0" err="1">
                <a:solidFill>
                  <a:schemeClr val="accent1"/>
                </a:solidFill>
                <a:effectLst/>
              </a:rPr>
              <a:t>Karypis</a:t>
            </a:r>
            <a:r>
              <a:rPr lang="en-US" b="0" dirty="0">
                <a:solidFill>
                  <a:schemeClr val="accent1"/>
                </a:solidFill>
                <a:effectLst/>
              </a:rPr>
              <a:t>. 1994. Introduction to parallel computing: design and analysis of algorithms. Benjamin-Cummings Publishing Co., Inc., USA.</a:t>
            </a:r>
            <a:endParaRPr lang="en-US" dirty="0">
              <a:solidFill>
                <a:schemeClr val="accent1"/>
              </a:solidFill>
            </a:endParaRPr>
          </a:p>
          <a:p>
            <a:pPr marL="0" indent="0">
              <a:buNone/>
            </a:pPr>
            <a:endParaRPr lang="en-US" dirty="0"/>
          </a:p>
        </p:txBody>
      </p:sp>
    </p:spTree>
    <p:extLst>
      <p:ext uri="{BB962C8B-B14F-4D97-AF65-F5344CB8AC3E}">
        <p14:creationId xmlns:p14="http://schemas.microsoft.com/office/powerpoint/2010/main" val="30633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149D-28BD-45DA-BBA5-4236E2D10E97}"/>
              </a:ext>
            </a:extLst>
          </p:cNvPr>
          <p:cNvSpPr>
            <a:spLocks noGrp="1"/>
          </p:cNvSpPr>
          <p:nvPr>
            <p:ph type="title"/>
          </p:nvPr>
        </p:nvSpPr>
        <p:spPr/>
        <p:txBody>
          <a:bodyPr/>
          <a:lstStyle/>
          <a:p>
            <a:r>
              <a:rPr lang="en-US" dirty="0">
                <a:solidFill>
                  <a:schemeClr val="accent1"/>
                </a:solidFill>
              </a:rPr>
              <a:t>Creating a Thread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9CADCD-232A-47B0-8BF9-22FC8D3E50C9}"/>
                  </a:ext>
                </a:extLst>
              </p:cNvPr>
              <p:cNvSpPr>
                <a:spLocks noGrp="1"/>
              </p:cNvSpPr>
              <p:nvPr>
                <p:ph idx="1"/>
              </p:nvPr>
            </p:nvSpPr>
            <p:spPr/>
            <p:txBody>
              <a:bodyPr>
                <a:normAutofit/>
              </a:bodyPr>
              <a:lstStyle/>
              <a:p>
                <a:pPr marL="0" indent="0">
                  <a:buNone/>
                </a:pPr>
                <a:r>
                  <a:rPr lang="en-US" sz="2000" dirty="0">
                    <a:solidFill>
                      <a:schemeClr val="accent1"/>
                    </a:solidFill>
                  </a:rPr>
                  <a:t>After a call to </a:t>
                </a:r>
                <a14:m>
                  <m:oMath xmlns:m="http://schemas.openxmlformats.org/officeDocument/2006/math">
                    <m:r>
                      <a:rPr lang="en-US" sz="2000" i="1" smtClean="0">
                        <a:latin typeface="Cambria Math" panose="02040503050406030204" pitchFamily="18" charset="0"/>
                      </a:rPr>
                      <m:t>𝑝𝑡h𝑟𝑒𝑎𝑑</m:t>
                    </m:r>
                    <m:r>
                      <a:rPr lang="en-US" sz="2000" i="1" smtClean="0">
                        <a:latin typeface="Cambria Math" panose="02040503050406030204" pitchFamily="18" charset="0"/>
                      </a:rPr>
                      <m:t>_</m:t>
                    </m:r>
                    <m:r>
                      <a:rPr lang="en-US" sz="2000" i="1" smtClean="0">
                        <a:latin typeface="Cambria Math" panose="02040503050406030204" pitchFamily="18" charset="0"/>
                      </a:rPr>
                      <m:t>𝑐𝑟𝑒𝑎𝑡𝑒</m:t>
                    </m:r>
                    <m:r>
                      <a:rPr lang="en-US" sz="2000" b="0" i="1" smtClean="0">
                        <a:latin typeface="Cambria Math" panose="02040503050406030204" pitchFamily="18" charset="0"/>
                      </a:rPr>
                      <m:t>()</m:t>
                    </m:r>
                  </m:oMath>
                </a14:m>
                <a:r>
                  <a:rPr lang="en-US" sz="2000" dirty="0">
                    <a:solidFill>
                      <a:schemeClr val="accent1"/>
                    </a:solidFill>
                  </a:rPr>
                  <a:t>, a program has no guarantees about which thread will be scheduled next on the CPU and, on a multiprocessor system, both threads may simultaneously execute on different CPUs.</a:t>
                </a:r>
              </a:p>
              <a:p>
                <a:pPr marL="0" indent="0">
                  <a:buNone/>
                </a:pPr>
                <a:endParaRPr lang="en-US" sz="2000" dirty="0">
                  <a:solidFill>
                    <a:schemeClr val="accent1"/>
                  </a:solidFill>
                </a:endParaRPr>
              </a:p>
              <a:p>
                <a:pPr lvl="1"/>
                <a:r>
                  <a:rPr lang="en-US" sz="2000" dirty="0">
                    <a:solidFill>
                      <a:schemeClr val="accent1"/>
                    </a:solidFill>
                  </a:rPr>
                  <a:t>The </a:t>
                </a:r>
                <a:r>
                  <a:rPr lang="en-US" sz="2000" b="1" i="1" dirty="0">
                    <a:solidFill>
                      <a:srgbClr val="FF0000"/>
                    </a:solidFill>
                  </a:rPr>
                  <a:t>OS scheduler </a:t>
                </a:r>
                <a:r>
                  <a:rPr lang="en-US" sz="2000" dirty="0">
                    <a:solidFill>
                      <a:schemeClr val="accent1"/>
                    </a:solidFill>
                  </a:rPr>
                  <a:t>decides which thread will be scheduled next.</a:t>
                </a:r>
              </a:p>
            </p:txBody>
          </p:sp>
        </mc:Choice>
        <mc:Fallback xmlns="">
          <p:sp>
            <p:nvSpPr>
              <p:cNvPr id="3" name="Content Placeholder 2">
                <a:extLst>
                  <a:ext uri="{FF2B5EF4-FFF2-40B4-BE49-F238E27FC236}">
                    <a16:creationId xmlns:a16="http://schemas.microsoft.com/office/drawing/2014/main" id="{889CADCD-232A-47B0-8BF9-22FC8D3E50C9}"/>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DBB80EFA-E0B0-4B04-954B-743B83926CBD}"/>
              </a:ext>
            </a:extLst>
          </p:cNvPr>
          <p:cNvPicPr>
            <a:picLocks noChangeAspect="1"/>
          </p:cNvPicPr>
          <p:nvPr/>
        </p:nvPicPr>
        <p:blipFill>
          <a:blip r:embed="rId3"/>
          <a:stretch>
            <a:fillRect/>
          </a:stretch>
        </p:blipFill>
        <p:spPr>
          <a:xfrm>
            <a:off x="3990293" y="3638550"/>
            <a:ext cx="4401231" cy="2967037"/>
          </a:xfrm>
          <a:prstGeom prst="rect">
            <a:avLst/>
          </a:prstGeom>
        </p:spPr>
      </p:pic>
    </p:spTree>
    <p:extLst>
      <p:ext uri="{BB962C8B-B14F-4D97-AF65-F5344CB8AC3E}">
        <p14:creationId xmlns:p14="http://schemas.microsoft.com/office/powerpoint/2010/main" val="231809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8120-D96F-4880-9494-0FAECB900EA5}"/>
              </a:ext>
            </a:extLst>
          </p:cNvPr>
          <p:cNvSpPr>
            <a:spLocks noGrp="1"/>
          </p:cNvSpPr>
          <p:nvPr>
            <p:ph type="title"/>
          </p:nvPr>
        </p:nvSpPr>
        <p:spPr/>
        <p:txBody>
          <a:bodyPr/>
          <a:lstStyle/>
          <a:p>
            <a:r>
              <a:rPr lang="en-US" dirty="0">
                <a:solidFill>
                  <a:schemeClr val="accent1"/>
                </a:solidFill>
              </a:rPr>
              <a:t>Creating a Thread</a:t>
            </a:r>
            <a:endParaRPr lang="en-US" dirty="0"/>
          </a:p>
        </p:txBody>
      </p:sp>
      <p:sp>
        <p:nvSpPr>
          <p:cNvPr id="9" name="Content Placeholder 8">
            <a:extLst>
              <a:ext uri="{FF2B5EF4-FFF2-40B4-BE49-F238E27FC236}">
                <a16:creationId xmlns:a16="http://schemas.microsoft.com/office/drawing/2014/main" id="{7396B5FD-A7D3-4837-A5DA-A6BCE5CAA01A}"/>
              </a:ext>
            </a:extLst>
          </p:cNvPr>
          <p:cNvSpPr>
            <a:spLocks noGrp="1"/>
          </p:cNvSpPr>
          <p:nvPr>
            <p:ph idx="1"/>
          </p:nvPr>
        </p:nvSpPr>
        <p:spPr/>
        <p:txBody>
          <a:bodyPr/>
          <a:lstStyle/>
          <a:p>
            <a:pPr marL="0" indent="0">
              <a:buNone/>
            </a:pPr>
            <a:r>
              <a:rPr lang="en-US" sz="2000" b="1" i="1" dirty="0">
                <a:solidFill>
                  <a:srgbClr val="FF0000"/>
                </a:solidFill>
              </a:rPr>
              <a:t>Threads</a:t>
            </a:r>
            <a:r>
              <a:rPr lang="en-US" sz="2000" dirty="0">
                <a:solidFill>
                  <a:schemeClr val="accent1"/>
                </a:solidFill>
              </a:rPr>
              <a:t> do not form a parent-child hierarchy as in the case of </a:t>
            </a:r>
            <a:r>
              <a:rPr lang="en-US" sz="2000" b="1" i="1" dirty="0">
                <a:solidFill>
                  <a:srgbClr val="FF0000"/>
                </a:solidFill>
              </a:rPr>
              <a:t>processes</a:t>
            </a:r>
            <a:r>
              <a:rPr lang="en-US" sz="2000" dirty="0">
                <a:solidFill>
                  <a:schemeClr val="accent1"/>
                </a:solidFill>
              </a:rPr>
              <a:t>, which are created</a:t>
            </a:r>
            <a:r>
              <a:rPr lang="en-US" sz="2000" b="1" i="1" dirty="0">
                <a:solidFill>
                  <a:srgbClr val="FF0000"/>
                </a:solidFill>
              </a:rPr>
              <a:t> </a:t>
            </a:r>
            <a:r>
              <a:rPr lang="en-US" sz="2000" dirty="0">
                <a:solidFill>
                  <a:schemeClr val="accent1"/>
                </a:solidFill>
              </a:rPr>
              <a:t>via the </a:t>
            </a:r>
            <a:r>
              <a:rPr lang="en-US" sz="2000" b="1" i="1" dirty="0">
                <a:solidFill>
                  <a:srgbClr val="FF0000"/>
                </a:solidFill>
              </a:rPr>
              <a:t>fork</a:t>
            </a:r>
            <a:r>
              <a:rPr lang="en-US" sz="2000" dirty="0">
                <a:solidFill>
                  <a:schemeClr val="accent1"/>
                </a:solidFill>
              </a:rPr>
              <a:t> system call.</a:t>
            </a:r>
          </a:p>
          <a:p>
            <a:pPr marL="0" indent="0">
              <a:buNone/>
            </a:pPr>
            <a:endParaRPr lang="en-US" sz="2000" dirty="0">
              <a:solidFill>
                <a:schemeClr val="accent1"/>
              </a:solidFill>
            </a:endParaRPr>
          </a:p>
          <a:p>
            <a:pPr lvl="1"/>
            <a:r>
              <a:rPr lang="en-US" sz="2000" dirty="0">
                <a:solidFill>
                  <a:schemeClr val="accent1"/>
                </a:solidFill>
              </a:rPr>
              <a:t>In other words, once created, threads are </a:t>
            </a:r>
            <a:r>
              <a:rPr lang="en-US" sz="2000" b="1" i="1" dirty="0">
                <a:solidFill>
                  <a:srgbClr val="FF0000"/>
                </a:solidFill>
              </a:rPr>
              <a:t>peers</a:t>
            </a:r>
            <a:r>
              <a:rPr lang="en-US" sz="2000" dirty="0">
                <a:solidFill>
                  <a:schemeClr val="accent1"/>
                </a:solidFill>
              </a:rPr>
              <a:t> and can also creates other threads.</a:t>
            </a:r>
          </a:p>
          <a:p>
            <a:pPr marL="0" indent="0">
              <a:buNone/>
            </a:pPr>
            <a:endParaRPr lang="en-US" dirty="0"/>
          </a:p>
        </p:txBody>
      </p:sp>
      <p:pic>
        <p:nvPicPr>
          <p:cNvPr id="11" name="Picture 10">
            <a:extLst>
              <a:ext uri="{FF2B5EF4-FFF2-40B4-BE49-F238E27FC236}">
                <a16:creationId xmlns:a16="http://schemas.microsoft.com/office/drawing/2014/main" id="{D18EDDA9-ABE2-4B57-A922-AE4E8CA92345}"/>
              </a:ext>
            </a:extLst>
          </p:cNvPr>
          <p:cNvPicPr>
            <a:picLocks noChangeAspect="1"/>
          </p:cNvPicPr>
          <p:nvPr/>
        </p:nvPicPr>
        <p:blipFill>
          <a:blip r:embed="rId2"/>
          <a:stretch>
            <a:fillRect/>
          </a:stretch>
        </p:blipFill>
        <p:spPr>
          <a:xfrm>
            <a:off x="2487661" y="3316288"/>
            <a:ext cx="6588028" cy="2995612"/>
          </a:xfrm>
          <a:prstGeom prst="rect">
            <a:avLst/>
          </a:prstGeom>
        </p:spPr>
      </p:pic>
    </p:spTree>
    <p:extLst>
      <p:ext uri="{BB962C8B-B14F-4D97-AF65-F5344CB8AC3E}">
        <p14:creationId xmlns:p14="http://schemas.microsoft.com/office/powerpoint/2010/main" val="2664221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FE2B-70E2-40D6-AADD-4E22D39F9AA1}"/>
              </a:ext>
            </a:extLst>
          </p:cNvPr>
          <p:cNvSpPr>
            <a:spLocks noGrp="1"/>
          </p:cNvSpPr>
          <p:nvPr>
            <p:ph type="title"/>
          </p:nvPr>
        </p:nvSpPr>
        <p:spPr/>
        <p:txBody>
          <a:bodyPr/>
          <a:lstStyle/>
          <a:p>
            <a:r>
              <a:rPr lang="en-US" dirty="0">
                <a:solidFill>
                  <a:schemeClr val="accent1"/>
                </a:solidFill>
              </a:rPr>
              <a:t>Creating a Thread</a:t>
            </a:r>
            <a:endParaRPr lang="en-US" dirty="0"/>
          </a:p>
        </p:txBody>
      </p:sp>
      <p:sp>
        <p:nvSpPr>
          <p:cNvPr id="3" name="Content Placeholder 2">
            <a:extLst>
              <a:ext uri="{FF2B5EF4-FFF2-40B4-BE49-F238E27FC236}">
                <a16:creationId xmlns:a16="http://schemas.microsoft.com/office/drawing/2014/main" id="{09C73ABF-69BC-45DA-B2A6-23947BBBAF80}"/>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2800" dirty="0">
              <a:solidFill>
                <a:schemeClr val="accent1"/>
              </a:solidFill>
            </a:endParaRPr>
          </a:p>
          <a:p>
            <a:pPr marL="0" indent="0" algn="ctr">
              <a:buNone/>
            </a:pPr>
            <a:r>
              <a:rPr lang="en-US" sz="4400" dirty="0">
                <a:solidFill>
                  <a:schemeClr val="accent1"/>
                </a:solidFill>
              </a:rPr>
              <a:t>Go to Pthreads/ThreadCreate</a:t>
            </a:r>
          </a:p>
          <a:p>
            <a:endParaRPr lang="en-US" dirty="0"/>
          </a:p>
        </p:txBody>
      </p:sp>
    </p:spTree>
    <p:extLst>
      <p:ext uri="{BB962C8B-B14F-4D97-AF65-F5344CB8AC3E}">
        <p14:creationId xmlns:p14="http://schemas.microsoft.com/office/powerpoint/2010/main" val="328516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FE2B-70E2-40D6-AADD-4E22D39F9AA1}"/>
              </a:ext>
            </a:extLst>
          </p:cNvPr>
          <p:cNvSpPr>
            <a:spLocks noGrp="1"/>
          </p:cNvSpPr>
          <p:nvPr>
            <p:ph type="title"/>
          </p:nvPr>
        </p:nvSpPr>
        <p:spPr/>
        <p:txBody>
          <a:bodyPr/>
          <a:lstStyle/>
          <a:p>
            <a:r>
              <a:rPr lang="en-US" dirty="0">
                <a:solidFill>
                  <a:schemeClr val="accent1"/>
                </a:solidFill>
              </a:rPr>
              <a:t>Creating a Thread</a:t>
            </a:r>
            <a:endParaRPr lang="en-US" dirty="0"/>
          </a:p>
        </p:txBody>
      </p:sp>
      <p:sp>
        <p:nvSpPr>
          <p:cNvPr id="3" name="Content Placeholder 2">
            <a:extLst>
              <a:ext uri="{FF2B5EF4-FFF2-40B4-BE49-F238E27FC236}">
                <a16:creationId xmlns:a16="http://schemas.microsoft.com/office/drawing/2014/main" id="{09C73ABF-69BC-45DA-B2A6-23947BBBAF80}"/>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2800" dirty="0">
              <a:solidFill>
                <a:schemeClr val="accent1"/>
              </a:solidFill>
            </a:endParaRPr>
          </a:p>
          <a:p>
            <a:pPr marL="0" indent="0" algn="ctr">
              <a:buNone/>
            </a:pPr>
            <a:r>
              <a:rPr lang="en-US" sz="4400" dirty="0">
                <a:solidFill>
                  <a:schemeClr val="accent1"/>
                </a:solidFill>
              </a:rPr>
              <a:t>Go to Pthreads/ArgumentPassing</a:t>
            </a:r>
          </a:p>
          <a:p>
            <a:endParaRPr lang="en-US" dirty="0"/>
          </a:p>
        </p:txBody>
      </p:sp>
    </p:spTree>
    <p:extLst>
      <p:ext uri="{BB962C8B-B14F-4D97-AF65-F5344CB8AC3E}">
        <p14:creationId xmlns:p14="http://schemas.microsoft.com/office/powerpoint/2010/main" val="268127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9A60-463B-4D5E-977E-7CE063D98F96}"/>
              </a:ext>
            </a:extLst>
          </p:cNvPr>
          <p:cNvSpPr>
            <a:spLocks noGrp="1"/>
          </p:cNvSpPr>
          <p:nvPr>
            <p:ph type="title"/>
          </p:nvPr>
        </p:nvSpPr>
        <p:spPr/>
        <p:txBody>
          <a:bodyPr/>
          <a:lstStyle/>
          <a:p>
            <a:r>
              <a:rPr lang="en-US" dirty="0">
                <a:solidFill>
                  <a:schemeClr val="accent1"/>
                </a:solidFill>
              </a:rPr>
              <a:t>Terminating a Thread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B9D436-0959-4B3D-B2CE-2F1D6E7F2C4F}"/>
                  </a:ext>
                </a:extLst>
              </p:cNvPr>
              <p:cNvSpPr>
                <a:spLocks noGrp="1"/>
              </p:cNvSpPr>
              <p:nvPr>
                <p:ph idx="1"/>
              </p:nvPr>
            </p:nvSpPr>
            <p:spPr/>
            <p:txBody>
              <a:bodyPr/>
              <a:lstStyle/>
              <a:p>
                <a:pPr marL="0" indent="0">
                  <a:buNone/>
                </a:pPr>
                <a:r>
                  <a:rPr lang="en-US" sz="2400" dirty="0">
                    <a:solidFill>
                      <a:schemeClr val="accent1"/>
                    </a:solidFill>
                  </a:rPr>
                  <a:t>The execution of a thread </a:t>
                </a:r>
                <a:r>
                  <a:rPr lang="en-US" sz="2400" b="1" i="1" dirty="0">
                    <a:solidFill>
                      <a:srgbClr val="FF0000"/>
                    </a:solidFill>
                  </a:rPr>
                  <a:t>terminates</a:t>
                </a:r>
                <a:r>
                  <a:rPr lang="en-US" sz="2400" dirty="0">
                    <a:solidFill>
                      <a:schemeClr val="accent1"/>
                    </a:solidFill>
                  </a:rPr>
                  <a:t> in one of the following ways:</a:t>
                </a:r>
              </a:p>
              <a:p>
                <a:pPr lvl="1"/>
                <a:r>
                  <a:rPr lang="en-US" sz="2000" dirty="0">
                    <a:solidFill>
                      <a:schemeClr val="accent1"/>
                    </a:solidFill>
                  </a:rPr>
                  <a:t>The thread’s </a:t>
                </a:r>
                <a:r>
                  <a:rPr lang="en-US" sz="2000" b="1" i="1" dirty="0">
                    <a:solidFill>
                      <a:schemeClr val="accent6"/>
                    </a:solidFill>
                  </a:rPr>
                  <a:t>start </a:t>
                </a:r>
                <a:r>
                  <a:rPr lang="en-US" sz="2000" dirty="0">
                    <a:solidFill>
                      <a:schemeClr val="accent1"/>
                    </a:solidFill>
                  </a:rPr>
                  <a:t>routine returns.</a:t>
                </a:r>
              </a:p>
              <a:p>
                <a:pPr lvl="1"/>
                <a:r>
                  <a:rPr lang="en-US" sz="2000" dirty="0">
                    <a:solidFill>
                      <a:schemeClr val="accent1"/>
                    </a:solidFill>
                  </a:rPr>
                  <a:t>The thread calls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r>
                  <a:rPr lang="en-US" sz="2000" dirty="0">
                    <a:solidFill>
                      <a:schemeClr val="accent1"/>
                    </a:solidFill>
                  </a:rPr>
                  <a:t>The thread is cancelled via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r>
                  <a:rPr lang="en-US" sz="2000" dirty="0">
                    <a:solidFill>
                      <a:schemeClr val="accent1"/>
                    </a:solidFill>
                  </a:rPr>
                  <a:t>Any of the threads calls </a:t>
                </a:r>
                <a14:m>
                  <m:oMath xmlns:m="http://schemas.openxmlformats.org/officeDocument/2006/math">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or the main function calls </a:t>
                </a:r>
                <a14:m>
                  <m:oMath xmlns:m="http://schemas.openxmlformats.org/officeDocument/2006/math">
                    <m:r>
                      <a:rPr lang="en-US" sz="2000" b="0" i="1" smtClean="0">
                        <a:solidFill>
                          <a:schemeClr val="tx1"/>
                        </a:solidFill>
                        <a:latin typeface="Cambria Math" panose="02040503050406030204" pitchFamily="18" charset="0"/>
                      </a:rPr>
                      <m:t>𝑟𝑒𝑡𝑢𝑟𝑛</m:t>
                    </m:r>
                  </m:oMath>
                </a14:m>
                <a:r>
                  <a:rPr lang="en-US" sz="2000" dirty="0">
                    <a:solidFill>
                      <a:schemeClr val="accent1"/>
                    </a:solidFill>
                  </a:rPr>
                  <a:t>.</a:t>
                </a:r>
              </a:p>
              <a:p>
                <a:pPr marL="0" indent="0">
                  <a:buNone/>
                </a:pPr>
                <a:r>
                  <a:rPr lang="en-US" sz="2000" b="1" i="1" u="sng" dirty="0">
                    <a:solidFill>
                      <a:srgbClr val="FF0000"/>
                    </a:solidFill>
                  </a:rPr>
                  <a:t>Parameter</a:t>
                </a:r>
                <a:r>
                  <a:rPr lang="en-US" sz="2000" b="1" i="1" dirty="0">
                    <a:solidFill>
                      <a:srgbClr val="FF0000"/>
                    </a:solidFill>
                  </a:rPr>
                  <a:t>:</a:t>
                </a:r>
              </a:p>
              <a:p>
                <a:r>
                  <a:rPr lang="en-US" sz="2000" b="1" i="1" dirty="0">
                    <a:solidFill>
                      <a:schemeClr val="accent6"/>
                    </a:solidFill>
                  </a:rPr>
                  <a:t>retval</a:t>
                </a:r>
                <a:r>
                  <a:rPr lang="en-US" sz="2000" dirty="0">
                    <a:solidFill>
                      <a:schemeClr val="accent6"/>
                    </a:solidFill>
                  </a:rPr>
                  <a:t> </a:t>
                </a:r>
                <a:r>
                  <a:rPr lang="en-US" sz="2000" dirty="0">
                    <a:solidFill>
                      <a:schemeClr val="accent1"/>
                    </a:solidFill>
                  </a:rPr>
                  <a:t>: pointer to the</a:t>
                </a:r>
                <a:r>
                  <a:rPr lang="en-US" sz="2000" dirty="0"/>
                  <a:t> </a:t>
                </a:r>
                <a:r>
                  <a:rPr lang="en-US" sz="2000" dirty="0">
                    <a:solidFill>
                      <a:schemeClr val="accent1"/>
                    </a:solidFill>
                  </a:rPr>
                  <a:t>return value, which can be obtained in another thread by calling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b="0" i="1" smtClean="0">
                        <a:latin typeface="Cambria Math" panose="02040503050406030204" pitchFamily="18" charset="0"/>
                      </a:rPr>
                      <m:t>𝑗𝑜𝑖𝑛</m:t>
                    </m:r>
                    <m:r>
                      <a:rPr lang="en-US" sz="2000" b="0" i="1" smtClean="0">
                        <a:latin typeface="Cambria Math" panose="02040503050406030204" pitchFamily="18" charset="0"/>
                      </a:rPr>
                      <m:t>()</m:t>
                    </m:r>
                  </m:oMath>
                </a14:m>
                <a:r>
                  <a:rPr lang="en-US" sz="2000" dirty="0">
                    <a:solidFill>
                      <a:schemeClr val="accent1"/>
                    </a:solidFill>
                  </a:rPr>
                  <a:t>.</a:t>
                </a:r>
              </a:p>
              <a:p>
                <a:pPr marL="0" indent="0">
                  <a:buNone/>
                </a:pPr>
                <a:endParaRPr lang="en-US" sz="2800" dirty="0">
                  <a:solidFill>
                    <a:schemeClr val="accent1"/>
                  </a:solidFill>
                </a:endParaRPr>
              </a:p>
              <a:p>
                <a:endParaRPr lang="en-US" sz="2800" dirty="0">
                  <a:solidFill>
                    <a:schemeClr val="accent1"/>
                  </a:solidFill>
                </a:endParaRPr>
              </a:p>
              <a:p>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8B9D436-0959-4B3D-B2CE-2F1D6E7F2C4F}"/>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5C1CB76-BC87-44C6-92C6-3EC5DD25DAF5}"/>
              </a:ext>
            </a:extLst>
          </p:cNvPr>
          <p:cNvPicPr>
            <a:picLocks noChangeAspect="1"/>
          </p:cNvPicPr>
          <p:nvPr/>
        </p:nvPicPr>
        <p:blipFill>
          <a:blip r:embed="rId3"/>
          <a:stretch>
            <a:fillRect/>
          </a:stretch>
        </p:blipFill>
        <p:spPr>
          <a:xfrm>
            <a:off x="1519237" y="4872038"/>
            <a:ext cx="8181975" cy="1123950"/>
          </a:xfrm>
          <a:prstGeom prst="rect">
            <a:avLst/>
          </a:prstGeom>
        </p:spPr>
      </p:pic>
    </p:spTree>
    <p:extLst>
      <p:ext uri="{BB962C8B-B14F-4D97-AF65-F5344CB8AC3E}">
        <p14:creationId xmlns:p14="http://schemas.microsoft.com/office/powerpoint/2010/main" val="2421071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13952</TotalTime>
  <Words>3451</Words>
  <Application>Microsoft Office PowerPoint</Application>
  <PresentationFormat>Widescreen</PresentationFormat>
  <Paragraphs>317</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Parallel Computing</vt:lpstr>
      <vt:lpstr>PowerPoint Presentation</vt:lpstr>
      <vt:lpstr>Creating a Thread</vt:lpstr>
      <vt:lpstr>Creating a Thread</vt:lpstr>
      <vt:lpstr>Creating a Thread</vt:lpstr>
      <vt:lpstr>Creating a Thread</vt:lpstr>
      <vt:lpstr>Creating a Thread</vt:lpstr>
      <vt:lpstr>Creating a Thread</vt:lpstr>
      <vt:lpstr>Terminating a Thread</vt:lpstr>
      <vt:lpstr>Terminating a Thread</vt:lpstr>
      <vt:lpstr>Terminating a Thread</vt:lpstr>
      <vt:lpstr>Joining a Thread</vt:lpstr>
      <vt:lpstr>Joining a Thread</vt:lpstr>
      <vt:lpstr>Joining a Thread</vt:lpstr>
      <vt:lpstr>Estimate Pi using Monte Carlo</vt:lpstr>
      <vt:lpstr>Cancelling a Thread</vt:lpstr>
      <vt:lpstr>Detaching a Thread</vt:lpstr>
      <vt:lpstr>Detaching a Thread</vt:lpstr>
      <vt:lpstr>Mutex : Concept</vt:lpstr>
      <vt:lpstr>Mutex: Initialization</vt:lpstr>
      <vt:lpstr>Mutex: Initialization</vt:lpstr>
      <vt:lpstr>Mutex: Initialization</vt:lpstr>
      <vt:lpstr>Mutex: Uninitialization</vt:lpstr>
      <vt:lpstr>Mutex: Uninitialization</vt:lpstr>
      <vt:lpstr>Mutex: Init &amp; Destroy</vt:lpstr>
      <vt:lpstr>Mutex : Types</vt:lpstr>
      <vt:lpstr>Mutex : Types</vt:lpstr>
      <vt:lpstr>Mutex: Locking &amp; Unlocking</vt:lpstr>
      <vt:lpstr>Mutex: Locking &amp; Unlocking</vt:lpstr>
      <vt:lpstr>Mutex: Locking &amp; Unlocking</vt:lpstr>
      <vt:lpstr>Mutex: Locking Variants</vt:lpstr>
      <vt:lpstr>Mutex: Locking Variants</vt:lpstr>
      <vt:lpstr>Condition Variable</vt:lpstr>
      <vt:lpstr>Condition Variable: Initialization</vt:lpstr>
      <vt:lpstr>Condition Variable: Initialization</vt:lpstr>
      <vt:lpstr>Condition Variable: Uninitialization</vt:lpstr>
      <vt:lpstr>Condition Variable: Uninitialization</vt:lpstr>
      <vt:lpstr>Condition Variable: Signaling &amp; Waiting</vt:lpstr>
      <vt:lpstr>Condition Variable: Signaling &amp; Waiting</vt:lpstr>
      <vt:lpstr>Condition Variable: Signaling &amp; Waiting</vt:lpstr>
      <vt:lpstr>Condition Variable: Signaling &amp; Waiting</vt:lpstr>
      <vt:lpstr>Condition Variable: Signaling &amp; Waiting</vt:lpstr>
      <vt:lpstr>Condition Variable: Signaling &amp; Waiting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2412</cp:revision>
  <cp:lastPrinted>2021-02-16T02:46:15Z</cp:lastPrinted>
  <dcterms:created xsi:type="dcterms:W3CDTF">2020-08-01T06:16:01Z</dcterms:created>
  <dcterms:modified xsi:type="dcterms:W3CDTF">2021-02-16T02:47:04Z</dcterms:modified>
</cp:coreProperties>
</file>