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50" r:id="rId32"/>
    <p:sldId id="351" r:id="rId33"/>
    <p:sldId id="352" r:id="rId34"/>
    <p:sldId id="353" r:id="rId35"/>
    <p:sldId id="354" r:id="rId36"/>
    <p:sldId id="355" r:id="rId37"/>
    <p:sldId id="356"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9" r:id="rId53"/>
    <p:sldId id="34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F50E-E474-41D5-B0E3-817C25DB5C13}"/>
              </a:ext>
            </a:extLst>
          </p:cNvPr>
          <p:cNvSpPr>
            <a:spLocks noGrp="1"/>
          </p:cNvSpPr>
          <p:nvPr>
            <p:ph type="title"/>
          </p:nvPr>
        </p:nvSpPr>
        <p:spPr/>
        <p:txBody>
          <a:bodyPr/>
          <a:lstStyle/>
          <a:p>
            <a:r>
              <a:rPr lang="en-US" dirty="0">
                <a:solidFill>
                  <a:schemeClr val="accent1"/>
                </a:solidFill>
              </a:rPr>
              <a:t>Performance Analysis: 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01B3B8-C28D-4F12-A872-682115E7B293}"/>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a:t>
                </a:r>
                <a:r>
                  <a:rPr lang="en-US" b="1" i="1" dirty="0">
                    <a:solidFill>
                      <a:srgbClr val="FF0000"/>
                    </a:solidFill>
                  </a:rPr>
                  <a:t>efficiency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𝜀</m:t>
                    </m:r>
                    <m:r>
                      <a:rPr lang="en-US" b="1" i="1" smtClean="0">
                        <a:solidFill>
                          <a:srgbClr val="FF0000"/>
                        </a:solidFill>
                        <a:latin typeface="Cambria Math" panose="02040503050406030204" pitchFamily="18" charset="0"/>
                        <a:ea typeface="Cambria Math" panose="02040503050406030204" pitchFamily="18" charset="0"/>
                      </a:rPr>
                      <m:t> </m:t>
                    </m:r>
                  </m:oMath>
                </a14:m>
                <a:r>
                  <a:rPr lang="en-US" dirty="0">
                    <a:solidFill>
                      <a:schemeClr val="accent1"/>
                    </a:solidFill>
                  </a:rPr>
                  <a:t>of a parallel program is a </a:t>
                </a:r>
                <a:r>
                  <a:rPr lang="en-US" b="1" i="1" dirty="0">
                    <a:solidFill>
                      <a:srgbClr val="FF0000"/>
                    </a:solidFill>
                  </a:rPr>
                  <a:t>measure of processor utilization</a:t>
                </a:r>
                <a:r>
                  <a:rPr lang="en-US" dirty="0">
                    <a:solidFill>
                      <a:schemeClr val="accent1"/>
                    </a:solidFill>
                  </a:rPr>
                  <a:t>.</a:t>
                </a:r>
              </a:p>
              <a:p>
                <a:pPr marL="0" indent="0">
                  <a:buNone/>
                </a:pPr>
                <a:r>
                  <a:rPr lang="en-US" dirty="0">
                    <a:solidFill>
                      <a:schemeClr val="accent1"/>
                    </a:solidFill>
                  </a:rPr>
                  <a:t>We define </a:t>
                </a:r>
                <a:r>
                  <a:rPr lang="en-US" b="1" i="1" dirty="0">
                    <a:solidFill>
                      <a:srgbClr val="FF0000"/>
                    </a:solidFill>
                  </a:rPr>
                  <a:t>efficiency</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 </m:t>
                    </m:r>
                  </m:oMath>
                </a14:m>
                <a:r>
                  <a:rPr lang="en-US" dirty="0">
                    <a:solidFill>
                      <a:schemeClr val="accent1"/>
                    </a:solidFill>
                  </a:rPr>
                  <a:t>as the ratio between speedup and the number of processors.</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𝜓</m:t>
                              </m:r>
                            </m:num>
                            <m:den>
                              <m:r>
                                <a:rPr lang="en-US" b="0" i="1" smtClean="0">
                                  <a:solidFill>
                                    <a:schemeClr val="tx1"/>
                                  </a:solidFill>
                                  <a:latin typeface="Cambria Math" panose="02040503050406030204" pitchFamily="18" charset="0"/>
                                </a:rPr>
                                <m:t>𝑝</m:t>
                              </m:r>
                            </m:den>
                          </m:f>
                        </m:e>
                      </m:box>
                    </m:oMath>
                  </m:oMathPara>
                </a14:m>
                <a:endParaRPr lang="en-US" dirty="0">
                  <a:solidFill>
                    <a:schemeClr val="accent1"/>
                  </a:solidFill>
                </a:endParaRPr>
              </a:p>
              <a:p>
                <a:pPr marL="0" indent="0">
                  <a:buNone/>
                </a:pPr>
                <a:r>
                  <a:rPr lang="en-US" dirty="0">
                    <a:solidFill>
                      <a:schemeClr val="accent1"/>
                    </a:solidFill>
                  </a:rPr>
                  <a:t>Therefore, </a:t>
                </a:r>
              </a:p>
              <a:p>
                <a:pPr marL="0" indent="0" algn="ctr">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smtClean="0">
                                <a:latin typeface="Cambria Math" panose="02040503050406030204" pitchFamily="18" charset="0"/>
                                <a:ea typeface="Cambria Math" panose="02040503050406030204" pitchFamily="18" charset="0"/>
                              </a:rPr>
                              <m:t>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ea typeface="Cambria Math" panose="02040503050406030204" pitchFamily="18" charset="0"/>
                              </a:rPr>
                              <m:t>𝜅</m:t>
                            </m:r>
                            <m:r>
                              <a:rPr lang="en-US" b="0" i="1" smtClean="0">
                                <a:solidFill>
                                  <a:schemeClr val="tx1"/>
                                </a:solidFill>
                                <a:latin typeface="Cambria Math" panose="02040503050406030204" pitchFamily="18" charset="0"/>
                              </a:rPr>
                              <m:t>)</m:t>
                            </m:r>
                          </m:den>
                        </m:f>
                      </m:e>
                    </m:box>
                  </m:oMath>
                </a14:m>
                <a:r>
                  <a:rPr lang="en-US" dirty="0">
                    <a:solidFill>
                      <a:schemeClr val="accent1"/>
                    </a:solidFill>
                  </a:rPr>
                  <a:t> </a:t>
                </a:r>
              </a:p>
              <a:p>
                <a:pPr marL="0" indent="0" algn="ctr">
                  <a:buNone/>
                </a:pPr>
                <a:endParaRPr lang="en-US" dirty="0">
                  <a:solidFill>
                    <a:schemeClr val="accent1"/>
                  </a:solidFill>
                </a:endParaRPr>
              </a:p>
              <a:p>
                <a:pPr marL="0" indent="0" algn="ctr">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b="0" i="1" smtClean="0">
                                <a:solidFill>
                                  <a:schemeClr val="tx1"/>
                                </a:solidFill>
                                <a:latin typeface="Cambria Math" panose="02040503050406030204" pitchFamily="18" charset="0"/>
                              </a:rPr>
                              <m:t>𝑝</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a:latin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oMath>
                </a14:m>
                <a:endParaRPr lang="en-US" dirty="0">
                  <a:solidFill>
                    <a:schemeClr val="accent1"/>
                  </a:solidFill>
                </a:endParaRPr>
              </a:p>
              <a:p>
                <a:pPr marL="0" indent="0">
                  <a:buNone/>
                </a:pPr>
                <a:r>
                  <a:rPr lang="en-US" dirty="0">
                    <a:solidFill>
                      <a:schemeClr val="accent1"/>
                    </a:solidFill>
                  </a:rPr>
                  <a:t>Note that </a:t>
                </a:r>
                <a14:m>
                  <m:oMath xmlns:m="http://schemas.openxmlformats.org/officeDocument/2006/math">
                    <m:r>
                      <a:rPr lang="en-US" b="0" i="0" smtClean="0">
                        <a:solidFill>
                          <a:schemeClr val="tx1"/>
                        </a:solidFill>
                        <a:latin typeface="Cambria Math" panose="02040503050406030204" pitchFamily="18" charset="0"/>
                      </a:rPr>
                      <m:t>0≤</m:t>
                    </m:r>
                    <m:r>
                      <a:rPr lang="en-US" i="1">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CE01B3B8-C28D-4F12-A872-682115E7B293}"/>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92292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normAutofit fontScale="92500" lnSpcReduction="10000"/>
              </a:bodyPr>
              <a:lstStyle/>
              <a:p>
                <a:pPr marL="0" indent="0">
                  <a:buNone/>
                </a:pPr>
                <a:r>
                  <a:rPr lang="en-US" dirty="0">
                    <a:solidFill>
                      <a:schemeClr val="accent1"/>
                    </a:solidFill>
                    <a:ea typeface="Cambria Math" panose="02040503050406030204" pitchFamily="18" charset="0"/>
                  </a:rPr>
                  <a:t>By ignoring the </a:t>
                </a:r>
                <a:r>
                  <a:rPr lang="en-US" b="1" i="1" dirty="0">
                    <a:solidFill>
                      <a:srgbClr val="FF0000"/>
                    </a:solidFill>
                    <a:ea typeface="Cambria Math" panose="02040503050406030204" pitchFamily="18" charset="0"/>
                  </a:rPr>
                  <a:t>parallel overhead </a:t>
                </a:r>
                <a:r>
                  <a:rPr lang="en-US" dirty="0">
                    <a:solidFill>
                      <a:schemeClr val="accent1"/>
                    </a:solidFill>
                    <a:ea typeface="Cambria Math" panose="02040503050406030204" pitchFamily="18" charset="0"/>
                  </a:rPr>
                  <a:t>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oMath>
                </a14:m>
                <a:r>
                  <a:rPr lang="en-US" dirty="0">
                    <a:solidFill>
                      <a:schemeClr val="accent1"/>
                    </a:solidFill>
                    <a:ea typeface="Cambria Math" panose="02040503050406030204" pitchFamily="18" charset="0"/>
                  </a:rPr>
                  <a:t> in </a:t>
                </a:r>
              </a:p>
              <a:p>
                <a:pPr marL="0" indent="0">
                  <a:buNone/>
                </a:pP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b="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𝑝</m:t>
                                  </m:r>
                                </m:den>
                              </m:f>
                              <m:r>
                                <a:rPr lang="en-US" b="0" i="0" smtClean="0">
                                  <a:latin typeface="Cambria Math" panose="02040503050406030204" pitchFamily="18" charset="0"/>
                                </a:rPr>
                                <m:t> </m:t>
                              </m:r>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den>
                          </m:f>
                        </m:e>
                      </m:box>
                    </m:oMath>
                  </m:oMathPara>
                </a14:m>
                <a:endParaRPr lang="en-US" dirty="0"/>
              </a:p>
              <a:p>
                <a:pPr marL="0" indent="0">
                  <a:buNone/>
                </a:pPr>
                <a:r>
                  <a:rPr lang="en-US" dirty="0">
                    <a:solidFill>
                      <a:schemeClr val="accent1"/>
                    </a:solidFill>
                  </a:rPr>
                  <a:t>since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&gt;0</m:t>
                    </m:r>
                  </m:oMath>
                </a14:m>
                <a:r>
                  <a:rPr lang="en-US" dirty="0">
                    <a:solidFill>
                      <a:schemeClr val="accent1"/>
                    </a:solidFill>
                  </a:rPr>
                  <a:t>, we can </a:t>
                </a:r>
                <a:r>
                  <a:rPr lang="en-US" b="1" i="1" dirty="0">
                    <a:solidFill>
                      <a:srgbClr val="FF0000"/>
                    </a:solidFill>
                  </a:rPr>
                  <a:t>simplify</a:t>
                </a:r>
                <a:r>
                  <a:rPr lang="en-US" dirty="0">
                    <a:solidFill>
                      <a:schemeClr val="accent1"/>
                    </a:solidFill>
                  </a:rPr>
                  <a:t> the inequality above to obtain a </a:t>
                </a:r>
                <a:r>
                  <a:rPr lang="en-US" b="1" i="1" dirty="0">
                    <a:solidFill>
                      <a:srgbClr val="FF0000"/>
                    </a:solidFill>
                  </a:rPr>
                  <a:t>looser upper bound </a:t>
                </a:r>
                <a:r>
                  <a:rPr lang="en-US" dirty="0">
                    <a:solidFill>
                      <a:schemeClr val="accent1"/>
                    </a:solidFill>
                  </a:rPr>
                  <a:t>on </a:t>
                </a:r>
                <a14:m>
                  <m:oMath xmlns:m="http://schemas.openxmlformats.org/officeDocument/2006/math">
                    <m:r>
                      <a:rPr lang="en-US" i="1">
                        <a:latin typeface="Cambria Math" panose="02040503050406030204" pitchFamily="18" charset="0"/>
                        <a:ea typeface="Cambria Math" panose="02040503050406030204" pitchFamily="18" charset="0"/>
                      </a:rPr>
                      <m:t>𝜓</m:t>
                    </m:r>
                  </m:oMath>
                </a14:m>
                <a:r>
                  <a:rPr lang="en-US" dirty="0">
                    <a:latin typeface="Cambria Math" panose="02040503050406030204" pitchFamily="18" charset="0"/>
                    <a:ea typeface="Cambria Math" panose="02040503050406030204" pitchFamily="18" charset="0"/>
                  </a:rPr>
                  <a:t> </a:t>
                </a:r>
                <a:r>
                  <a:rPr lang="en-US" dirty="0">
                    <a:solidFill>
                      <a:schemeClr val="accent1"/>
                    </a:solidFill>
                    <a:ea typeface="Cambria Math" panose="02040503050406030204" pitchFamily="18" charset="0"/>
                  </a:rPr>
                  <a:t>as follows</a:t>
                </a:r>
              </a:p>
              <a:p>
                <a:pPr marL="0" indent="0">
                  <a:buNone/>
                </a:pPr>
                <a:r>
                  <a:rPr lang="en-US" i="1" dirty="0">
                    <a:solidFill>
                      <a:schemeClr val="accent1"/>
                    </a:solidFill>
                    <a:ea typeface="Cambria Math" panose="02040503050406030204" pitchFamily="18" charset="0"/>
                  </a:rPr>
                  <a:t> </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b="0" i="0" smtClean="0">
                          <a:latin typeface="Cambria Math" panose="02040503050406030204" pitchFamily="18" charset="0"/>
                          <a:ea typeface="Cambria Math" panose="02040503050406030204" pitchFamily="18" charset="0"/>
                        </a:rPr>
                        <m:t>≤ </m:t>
                      </m:r>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𝑝</m:t>
                                  </m:r>
                                </m:den>
                              </m:f>
                            </m:den>
                          </m:f>
                        </m:e>
                      </m:box>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inequality provides the foundation for the derivation of </a:t>
                </a:r>
                <a:r>
                  <a:rPr lang="en-US" b="1" i="1" dirty="0">
                    <a:solidFill>
                      <a:srgbClr val="FF0000"/>
                    </a:solidFill>
                  </a:rPr>
                  <a:t>Amdahl law</a:t>
                </a:r>
                <a:r>
                  <a:rPr lang="en-US" dirty="0">
                    <a:solidFill>
                      <a:schemeClr val="accent1"/>
                    </a:solidFill>
                  </a:rPr>
                  <a:t>.</a:t>
                </a:r>
              </a:p>
            </p:txBody>
          </p:sp>
        </mc:Choice>
        <mc:Fallback>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043" t="-2801" b="-1541"/>
                </a:stretch>
              </a:blipFill>
            </p:spPr>
            <p:txBody>
              <a:bodyPr/>
              <a:lstStyle/>
              <a:p>
                <a:r>
                  <a:rPr lang="en-US">
                    <a:noFill/>
                  </a:rPr>
                  <a:t> </a:t>
                </a:r>
              </a:p>
            </p:txBody>
          </p:sp>
        </mc:Fallback>
      </mc:AlternateContent>
    </p:spTree>
    <p:extLst>
      <p:ext uri="{BB962C8B-B14F-4D97-AF65-F5344CB8AC3E}">
        <p14:creationId xmlns:p14="http://schemas.microsoft.com/office/powerpoint/2010/main" val="296246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𝑓</m:t>
                    </m:r>
                  </m:oMath>
                </a14:m>
                <a:r>
                  <a:rPr lang="en-US" dirty="0">
                    <a:solidFill>
                      <a:schemeClr val="accent1"/>
                    </a:solidFill>
                  </a:rPr>
                  <a:t> denote the inherently sequential fraction of the computation of the sequential program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𝑠𝑒𝑞</m:t>
                        </m:r>
                      </m:sub>
                    </m:sSub>
                  </m:oMath>
                </a14:m>
                <a:r>
                  <a:rPr lang="en-US" dirty="0">
                    <a:solidFill>
                      <a:schemeClr val="accent1"/>
                    </a:solidFill>
                  </a:rPr>
                  <a:t>, i.e., </a:t>
                </a:r>
                <a14:m>
                  <m:oMath xmlns:m="http://schemas.openxmlformats.org/officeDocument/2006/math">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a:t>
                </a:r>
                <a:r>
                  <a:rPr lang="en-US" dirty="0">
                    <a:solidFill>
                      <a:schemeClr val="accent1"/>
                    </a:solidFill>
                  </a:rPr>
                  <a:t>.</a:t>
                </a:r>
              </a:p>
              <a:p>
                <a:pPr marL="0" indent="0">
                  <a:buNone/>
                </a:pPr>
                <a:r>
                  <a:rPr lang="en-US" dirty="0">
                    <a:solidFill>
                      <a:schemeClr val="accent1"/>
                    </a:solidFill>
                  </a:rPr>
                  <a:t>Then, </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en>
                        </m:f>
                      </m:e>
                    </m:box>
                  </m:oMath>
                </a14:m>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b="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den>
                            </m:f>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e>
                    </m:box>
                  </m:oMath>
                </a14:m>
                <a:r>
                  <a:rPr lang="en-US" dirty="0">
                    <a:solidFill>
                      <a:schemeClr val="accent1"/>
                    </a:solidFill>
                  </a:rPr>
                  <a:t>       </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en>
                        </m:f>
                      </m:e>
                    </m:box>
                  </m:oMath>
                </a14:m>
                <a:r>
                  <a:rPr lang="en-US" dirty="0">
                    <a:solidFill>
                      <a:schemeClr val="accent1"/>
                    </a:solidFill>
                  </a:rPr>
                  <a:t> </a:t>
                </a:r>
              </a:p>
              <a:p>
                <a:pPr marL="0" indent="0">
                  <a:buNone/>
                </a:pPr>
                <a:r>
                  <a:rPr lang="en-US" dirty="0">
                    <a:solidFill>
                      <a:schemeClr val="accent1"/>
                    </a:solidFill>
                  </a:rPr>
                  <a:t>Note that </a:t>
                </a:r>
                <a14:m>
                  <m:oMath xmlns:m="http://schemas.openxmlformats.org/officeDocument/2006/math">
                    <m:r>
                      <a:rPr lang="en-US" b="0" i="0"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2068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lstStyle/>
              <a:p>
                <a:pPr marL="0" indent="0">
                  <a:buNone/>
                </a:pPr>
                <a:r>
                  <a:rPr lang="en-US" b="1" i="1" u="sng" dirty="0">
                    <a:solidFill>
                      <a:srgbClr val="FF0000"/>
                    </a:solidFill>
                  </a:rPr>
                  <a:t>Amdahl Law</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𝑓</m:t>
                    </m:r>
                  </m:oMath>
                </a14:m>
                <a:r>
                  <a:rPr lang="en-US" dirty="0">
                    <a:solidFill>
                      <a:schemeClr val="accent1"/>
                    </a:solidFill>
                  </a:rPr>
                  <a:t> denote the fraction of operations in a computation that must be performed sequentially, where </a:t>
                </a:r>
                <a14:m>
                  <m:oMath xmlns:m="http://schemas.openxmlformats.org/officeDocument/2006/math">
                    <m:r>
                      <a:rPr lang="en-US" b="0" i="0" smtClean="0">
                        <a:latin typeface="Cambria Math" panose="02040503050406030204" pitchFamily="18" charset="0"/>
                      </a:rPr>
                      <m:t>0≤</m:t>
                    </m:r>
                    <m:r>
                      <a:rPr lang="en-US" i="1">
                        <a:latin typeface="Cambria Math" panose="02040503050406030204" pitchFamily="18" charset="0"/>
                      </a:rPr>
                      <m:t>𝑓</m:t>
                    </m:r>
                    <m:r>
                      <a:rPr lang="en-US" b="0" i="1" smtClean="0">
                        <a:latin typeface="Cambria Math" panose="02040503050406030204" pitchFamily="18" charset="0"/>
                      </a:rPr>
                      <m:t>≤1</m:t>
                    </m:r>
                  </m:oMath>
                </a14:m>
                <a:r>
                  <a:rPr lang="en-US" dirty="0">
                    <a:solidFill>
                      <a:schemeClr val="accent1"/>
                    </a:solidFill>
                  </a:rPr>
                  <a:t>. The maximum speedup</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𝜓</m:t>
                    </m:r>
                  </m:oMath>
                </a14:m>
                <a:r>
                  <a:rPr lang="en-US" dirty="0">
                    <a:solidFill>
                      <a:schemeClr val="accent1"/>
                    </a:solidFill>
                  </a:rPr>
                  <a:t> achievable by a parallel computer with </a:t>
                </a:r>
                <a14:m>
                  <m:oMath xmlns:m="http://schemas.openxmlformats.org/officeDocument/2006/math">
                    <m:r>
                      <a:rPr lang="en-US" b="0" i="1" smtClean="0">
                        <a:latin typeface="Cambria Math" panose="02040503050406030204" pitchFamily="18" charset="0"/>
                      </a:rPr>
                      <m:t>𝑝</m:t>
                    </m:r>
                  </m:oMath>
                </a14:m>
                <a:r>
                  <a:rPr lang="en-US" dirty="0">
                    <a:solidFill>
                      <a:schemeClr val="accent1"/>
                    </a:solidFill>
                  </a:rPr>
                  <a:t> processors performing the computation is </a:t>
                </a:r>
              </a:p>
              <a:p>
                <a:pPr marL="0" indent="0">
                  <a:buNone/>
                </a:pPr>
                <a:endParaRPr lang="en-US" dirty="0">
                  <a:solidFill>
                    <a:schemeClr val="accent1"/>
                  </a:solidFill>
                </a:endParaRP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en>
                        </m:f>
                      </m:e>
                    </m:box>
                  </m:oMath>
                </a14:m>
                <a:r>
                  <a:rPr lang="en-US" dirty="0">
                    <a:solidFill>
                      <a:schemeClr val="accent1"/>
                    </a:solidFill>
                  </a:rPr>
                  <a:t> </a:t>
                </a:r>
              </a:p>
              <a:p>
                <a:pPr marL="0" indent="0" algn="ctr">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80856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normAutofit fontScale="85000" lnSpcReduction="20000"/>
              </a:bodyPr>
              <a:lstStyle/>
              <a:p>
                <a:pPr marL="0" indent="0">
                  <a:buNone/>
                </a:pPr>
                <a:r>
                  <a:rPr lang="en-US" b="1" i="1" dirty="0">
                    <a:solidFill>
                      <a:srgbClr val="FF0000"/>
                    </a:solidFill>
                  </a:rPr>
                  <a:t>Amdahl Law </a:t>
                </a:r>
                <a:r>
                  <a:rPr lang="en-US" dirty="0">
                    <a:solidFill>
                      <a:schemeClr val="accent1"/>
                    </a:solidFill>
                  </a:rPr>
                  <a:t>is based on the assumption that we are trying to solve a problem  of </a:t>
                </a:r>
                <a:r>
                  <a:rPr lang="en-US" b="1" i="1" dirty="0">
                    <a:solidFill>
                      <a:srgbClr val="FF0000"/>
                    </a:solidFill>
                  </a:rPr>
                  <a:t>fixed size </a:t>
                </a:r>
                <a14:m>
                  <m:oMath xmlns:m="http://schemas.openxmlformats.org/officeDocument/2006/math">
                    <m:r>
                      <a:rPr lang="en-US" b="0" i="1" smtClean="0">
                        <a:latin typeface="Cambria Math" panose="02040503050406030204" pitchFamily="18" charset="0"/>
                      </a:rPr>
                      <m:t>𝑛</m:t>
                    </m:r>
                  </m:oMath>
                </a14:m>
                <a:r>
                  <a:rPr lang="en-US" b="1" i="1" dirty="0">
                    <a:solidFill>
                      <a:srgbClr val="FF0000"/>
                    </a:solidFill>
                  </a:rPr>
                  <a:t> </a:t>
                </a:r>
                <a:r>
                  <a:rPr lang="en-US" dirty="0">
                    <a:solidFill>
                      <a:schemeClr val="accent1"/>
                    </a:solidFill>
                  </a:rPr>
                  <a:t>as quickly as possible.</a:t>
                </a:r>
              </a:p>
              <a:p>
                <a:pPr lvl="1"/>
                <a:r>
                  <a:rPr lang="en-US" dirty="0">
                    <a:solidFill>
                      <a:schemeClr val="accent1"/>
                    </a:solidFill>
                  </a:rPr>
                  <a:t>It provides an </a:t>
                </a:r>
                <a:r>
                  <a:rPr lang="en-US" b="1" i="1" dirty="0">
                    <a:solidFill>
                      <a:srgbClr val="FF0000"/>
                    </a:solidFill>
                  </a:rPr>
                  <a:t>upper bound </a:t>
                </a:r>
                <a:r>
                  <a:rPr lang="en-US" dirty="0">
                    <a:solidFill>
                      <a:schemeClr val="accent1"/>
                    </a:solidFill>
                  </a:rPr>
                  <a:t>on the </a:t>
                </a:r>
                <a:r>
                  <a:rPr lang="en-US" b="1" i="1" dirty="0">
                    <a:solidFill>
                      <a:srgbClr val="FF0000"/>
                    </a:solidFill>
                  </a:rPr>
                  <a:t>speedup</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𝜓</m:t>
                    </m:r>
                  </m:oMath>
                </a14:m>
                <a:r>
                  <a:rPr lang="en-US" dirty="0">
                    <a:solidFill>
                      <a:schemeClr val="accent1"/>
                    </a:solidFill>
                  </a:rPr>
                  <a:t> achievable by applying a certain number of processors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 </m:t>
                    </m:r>
                  </m:oMath>
                </a14:m>
                <a:r>
                  <a:rPr lang="en-US" dirty="0">
                    <a:solidFill>
                      <a:schemeClr val="accent1"/>
                    </a:solidFill>
                  </a:rPr>
                  <a:t>to solve the problem in parallel.</a:t>
                </a:r>
              </a:p>
              <a:p>
                <a:pPr marL="0" indent="0">
                  <a:buNone/>
                </a:pPr>
                <a:endParaRPr lang="en-US" dirty="0">
                  <a:solidFill>
                    <a:schemeClr val="accent1"/>
                  </a:solidFill>
                </a:endParaRPr>
              </a:p>
              <a:p>
                <a:pPr marL="0" indent="0">
                  <a:buNone/>
                </a:pPr>
                <a:r>
                  <a:rPr lang="en-US" dirty="0">
                    <a:solidFill>
                      <a:schemeClr val="accent1"/>
                    </a:solidFill>
                  </a:rPr>
                  <a:t>Assuming there are an </a:t>
                </a:r>
                <a:r>
                  <a:rPr lang="en-US" b="1" i="1" dirty="0">
                    <a:solidFill>
                      <a:srgbClr val="FF0000"/>
                    </a:solidFill>
                  </a:rPr>
                  <a:t>infinite number of processors </a:t>
                </a:r>
                <a:r>
                  <a:rPr lang="en-US" dirty="0">
                    <a:solidFill>
                      <a:schemeClr val="accent1"/>
                    </a:solidFill>
                  </a:rPr>
                  <a:t>available,</a:t>
                </a:r>
              </a:p>
              <a:p>
                <a:pPr marL="0" indent="0">
                  <a:buNone/>
                </a:pPr>
                <a:r>
                  <a:rPr lang="en-US" dirty="0">
                    <a:solidFill>
                      <a:schemeClr val="accent1"/>
                    </a:solidFill>
                  </a:rPr>
                  <a:t>the maximum speedup achievable is</a:t>
                </a:r>
              </a:p>
              <a:p>
                <a:pPr marL="0" indent="0">
                  <a:buNone/>
                </a:pPr>
                <a:endParaRPr lang="en-US" dirty="0">
                  <a:solidFill>
                    <a:schemeClr val="accent1"/>
                  </a:solidFill>
                </a:endParaRPr>
              </a:p>
              <a:p>
                <a:pPr marL="0" indent="0" algn="ctr">
                  <a:buNone/>
                </a:pPr>
                <a14:m>
                  <m:oMath xmlns:m="http://schemas.openxmlformats.org/officeDocument/2006/math">
                    <m:func>
                      <m:funcPr>
                        <m:ctrlPr>
                          <a:rPr lang="en-US" i="1" smtClean="0">
                            <a:solidFill>
                              <a:schemeClr val="tx1"/>
                            </a:solidFill>
                            <a:latin typeface="Cambria Math" panose="02040503050406030204" pitchFamily="18" charset="0"/>
                          </a:rPr>
                        </m:ctrlPr>
                      </m:funcPr>
                      <m:fName>
                        <m:sSub>
                          <m:sSubPr>
                            <m:ctrlPr>
                              <a:rPr lang="en-US"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lim</m:t>
                            </m:r>
                          </m:e>
                          <m:sub>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ub>
                        </m:sSub>
                      </m:fName>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𝑓</m:t>
                                </m:r>
                              </m:num>
                              <m:den>
                                <m:r>
                                  <a:rPr lang="en-US" b="0" i="1" smtClean="0">
                                    <a:solidFill>
                                      <a:schemeClr val="tx1"/>
                                    </a:solidFill>
                                    <a:latin typeface="Cambria Math" panose="02040503050406030204" pitchFamily="18" charset="0"/>
                                  </a:rPr>
                                  <m:t>𝑝</m:t>
                                </m:r>
                              </m:den>
                            </m:f>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den>
                        </m:f>
                      </m:e>
                    </m:func>
                  </m:oMath>
                </a14:m>
                <a:r>
                  <a:rPr lang="en-US" dirty="0">
                    <a:solidFill>
                      <a:schemeClr val="accent1"/>
                    </a:solidFill>
                  </a:rPr>
                  <a:t> </a:t>
                </a:r>
              </a:p>
              <a:p>
                <a:pPr marL="0" indent="0" algn="ctr">
                  <a:buNone/>
                </a:pPr>
                <a:endParaRPr lang="en-US" dirty="0">
                  <a:solidFill>
                    <a:schemeClr val="accent1"/>
                  </a:solidFill>
                </a:endParaRPr>
              </a:p>
              <a:p>
                <a:pPr lvl="1"/>
                <a:r>
                  <a:rPr lang="en-US" dirty="0">
                    <a:solidFill>
                      <a:schemeClr val="accent1"/>
                    </a:solidFill>
                  </a:rPr>
                  <a:t>In other words, this illustrates the fact that the speedup of a parallel program is ultimately dependent on the </a:t>
                </a:r>
                <a:r>
                  <a:rPr lang="en-US" b="1" i="1" dirty="0">
                    <a:solidFill>
                      <a:srgbClr val="FF0000"/>
                    </a:solidFill>
                  </a:rPr>
                  <a:t>sequential fraction </a:t>
                </a:r>
                <a:r>
                  <a:rPr lang="en-US" dirty="0">
                    <a:solidFill>
                      <a:schemeClr val="accent1"/>
                    </a:solidFill>
                  </a:rPr>
                  <a:t>of the computation.</a:t>
                </a:r>
              </a:p>
              <a:p>
                <a:pPr marL="0" indent="0" algn="ctr">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rgbClr val="FF0000"/>
                  </a:solidFill>
                </a:endParaRPr>
              </a:p>
            </p:txBody>
          </p:sp>
        </mc:Choice>
        <mc:Fallback>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419046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 Law</a:t>
            </a:r>
            <a:endParaRPr lang="en-US" dirty="0"/>
          </a:p>
        </p:txBody>
      </p:sp>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lstStyle/>
          <a:p>
            <a:pPr marL="0" indent="0">
              <a:buNone/>
            </a:pPr>
            <a:endParaRPr lang="en-US" dirty="0">
              <a:solidFill>
                <a:schemeClr val="accent1"/>
              </a:solidFill>
            </a:endParaRPr>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D224540E-91F4-49C2-A27B-978169754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1" y="1711095"/>
            <a:ext cx="6134099" cy="4580397"/>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EAF3B4-C7F6-4549-A76D-7A2D3C9F3267}"/>
                  </a:ext>
                </a:extLst>
              </p:cNvPr>
              <p:cNvSpPr txBox="1"/>
              <p:nvPr/>
            </p:nvSpPr>
            <p:spPr>
              <a:xfrm>
                <a:off x="1266824" y="2152650"/>
                <a:ext cx="4905375" cy="3046988"/>
              </a:xfrm>
              <a:prstGeom prst="rect">
                <a:avLst/>
              </a:prstGeom>
              <a:noFill/>
            </p:spPr>
            <p:txBody>
              <a:bodyPr wrap="square" rtlCol="0">
                <a:spAutoFit/>
              </a:bodyPr>
              <a:lstStyle/>
              <a:p>
                <a:r>
                  <a:rPr lang="en-US" sz="2400" dirty="0">
                    <a:solidFill>
                      <a:schemeClr val="accent1"/>
                    </a:solidFill>
                  </a:rPr>
                  <a:t>The figure on the right illustrates the </a:t>
                </a:r>
                <a:r>
                  <a:rPr lang="en-US" sz="2400" b="1" i="1" dirty="0">
                    <a:solidFill>
                      <a:srgbClr val="FF0000"/>
                    </a:solidFill>
                  </a:rPr>
                  <a:t>maximum speedup </a:t>
                </a:r>
                <a:r>
                  <a:rPr lang="en-US" sz="2400" dirty="0">
                    <a:solidFill>
                      <a:schemeClr val="accent1"/>
                    </a:solidFill>
                  </a:rPr>
                  <a:t>of a parallel program with different values of </a:t>
                </a:r>
                <a14:m>
                  <m:oMath xmlns:m="http://schemas.openxmlformats.org/officeDocument/2006/math">
                    <m:r>
                      <a:rPr lang="en-US" sz="2400" b="0" i="1" smtClean="0">
                        <a:solidFill>
                          <a:schemeClr val="tx1"/>
                        </a:solidFill>
                        <a:latin typeface="Cambria Math" panose="02040503050406030204" pitchFamily="18" charset="0"/>
                      </a:rPr>
                      <m:t>𝑓</m:t>
                    </m:r>
                  </m:oMath>
                </a14:m>
                <a:r>
                  <a:rPr lang="en-US" sz="2400" dirty="0">
                    <a:solidFill>
                      <a:schemeClr val="accent1"/>
                    </a:solidFill>
                  </a:rPr>
                  <a:t>.</a:t>
                </a:r>
                <a:br>
                  <a:rPr lang="en-US" sz="2400" dirty="0">
                    <a:solidFill>
                      <a:schemeClr val="accent1"/>
                    </a:solidFill>
                  </a:rPr>
                </a:br>
                <a:br>
                  <a:rPr lang="en-US" sz="2400" dirty="0">
                    <a:solidFill>
                      <a:schemeClr val="accent1"/>
                    </a:solidFill>
                  </a:rPr>
                </a:br>
                <a:r>
                  <a:rPr lang="en-US" sz="2400" dirty="0">
                    <a:solidFill>
                      <a:schemeClr val="accent1"/>
                    </a:solidFill>
                  </a:rPr>
                  <a:t>The </a:t>
                </a:r>
                <a:r>
                  <a:rPr lang="en-US" sz="2400" b="1" i="1" dirty="0">
                    <a:solidFill>
                      <a:srgbClr val="FF0000"/>
                    </a:solidFill>
                  </a:rPr>
                  <a:t>ideal speedup </a:t>
                </a:r>
                <a:r>
                  <a:rPr lang="en-US" sz="2400" dirty="0">
                    <a:solidFill>
                      <a:schemeClr val="accent1"/>
                    </a:solidFill>
                  </a:rPr>
                  <a:t>would be represented by a </a:t>
                </a:r>
                <a:r>
                  <a:rPr lang="en-US" sz="2400" b="1" i="1" dirty="0">
                    <a:solidFill>
                      <a:srgbClr val="FF0000"/>
                    </a:solidFill>
                  </a:rPr>
                  <a:t>straight line </a:t>
                </a:r>
                <a:r>
                  <a:rPr lang="en-US" sz="2400" dirty="0">
                    <a:solidFill>
                      <a:schemeClr val="accent1"/>
                    </a:solidFill>
                  </a:rPr>
                  <a:t>with a slope of </a:t>
                </a:r>
                <a14:m>
                  <m:oMath xmlns:m="http://schemas.openxmlformats.org/officeDocument/2006/math">
                    <m:r>
                      <a:rPr lang="en-US" sz="2400" b="0" i="1" smtClean="0">
                        <a:latin typeface="Cambria Math" panose="02040503050406030204" pitchFamily="18" charset="0"/>
                      </a:rPr>
                      <m:t>1</m:t>
                    </m:r>
                  </m:oMath>
                </a14:m>
                <a:r>
                  <a:rPr lang="en-US" sz="2400" dirty="0">
                    <a:solidFill>
                      <a:schemeClr val="accent1"/>
                    </a:solidFill>
                  </a:rPr>
                  <a:t> that passes through the origin.</a:t>
                </a:r>
              </a:p>
            </p:txBody>
          </p:sp>
        </mc:Choice>
        <mc:Fallback xmlns="">
          <p:sp>
            <p:nvSpPr>
              <p:cNvPr id="4" name="TextBox 3">
                <a:extLst>
                  <a:ext uri="{FF2B5EF4-FFF2-40B4-BE49-F238E27FC236}">
                    <a16:creationId xmlns:a16="http://schemas.microsoft.com/office/drawing/2014/main" id="{B2EAF3B4-C7F6-4549-A76D-7A2D3C9F3267}"/>
                  </a:ext>
                </a:extLst>
              </p:cNvPr>
              <p:cNvSpPr txBox="1">
                <a:spLocks noRot="1" noChangeAspect="1" noMove="1" noResize="1" noEditPoints="1" noAdjustHandles="1" noChangeArrowheads="1" noChangeShapeType="1" noTextEdit="1"/>
              </p:cNvSpPr>
              <p:nvPr/>
            </p:nvSpPr>
            <p:spPr>
              <a:xfrm>
                <a:off x="1266824" y="2152650"/>
                <a:ext cx="4905375" cy="3046988"/>
              </a:xfrm>
              <a:prstGeom prst="rect">
                <a:avLst/>
              </a:prstGeom>
              <a:blipFill>
                <a:blip r:embed="rId3"/>
                <a:stretch>
                  <a:fillRect l="-1990" t="-1600" b="-3600"/>
                </a:stretch>
              </a:blipFill>
            </p:spPr>
            <p:txBody>
              <a:bodyPr/>
              <a:lstStyle/>
              <a:p>
                <a:r>
                  <a:rPr lang="en-US">
                    <a:noFill/>
                  </a:rPr>
                  <a:t> </a:t>
                </a:r>
              </a:p>
            </p:txBody>
          </p:sp>
        </mc:Fallback>
      </mc:AlternateContent>
    </p:spTree>
    <p:extLst>
      <p:ext uri="{BB962C8B-B14F-4D97-AF65-F5344CB8AC3E}">
        <p14:creationId xmlns:p14="http://schemas.microsoft.com/office/powerpoint/2010/main" val="399069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B889-B558-4776-81E3-1F6303C72EBB}"/>
              </a:ext>
            </a:extLst>
          </p:cNvPr>
          <p:cNvSpPr>
            <a:spLocks noGrp="1"/>
          </p:cNvSpPr>
          <p:nvPr>
            <p:ph type="title"/>
          </p:nvPr>
        </p:nvSpPr>
        <p:spPr/>
        <p:txBody>
          <a:bodyPr/>
          <a:lstStyle/>
          <a:p>
            <a:r>
              <a:rPr lang="en-US" dirty="0">
                <a:solidFill>
                  <a:schemeClr val="accent1"/>
                </a:solidFill>
              </a:rPr>
              <a:t>Performance Analysis: Amdahl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832DEE-8687-4BC1-85DD-B69E5F64374E}"/>
                  </a:ext>
                </a:extLst>
              </p:cNvPr>
              <p:cNvSpPr>
                <a:spLocks noGrp="1"/>
              </p:cNvSpPr>
              <p:nvPr>
                <p:ph idx="1"/>
              </p:nvPr>
            </p:nvSpPr>
            <p:spPr/>
            <p:txBody>
              <a:bodyPr/>
              <a:lstStyle/>
              <a:p>
                <a:pPr marL="0" indent="0">
                  <a:buNone/>
                </a:pPr>
                <a:r>
                  <a:rPr lang="en-US" b="1" i="1" u="sng" dirty="0">
                    <a:solidFill>
                      <a:srgbClr val="FF0000"/>
                    </a:solidFill>
                  </a:rPr>
                  <a:t>Example 1</a:t>
                </a:r>
              </a:p>
              <a:p>
                <a:pPr marL="0" indent="0">
                  <a:buNone/>
                </a:pPr>
                <a:r>
                  <a:rPr lang="en-US" dirty="0">
                    <a:solidFill>
                      <a:schemeClr val="accent1"/>
                    </a:solidFill>
                  </a:rPr>
                  <a:t>Suppose we are trying to determine whether it is worthwhile to develop a parallel version of a program solving a particular problem. Benchmarking reveals that </a:t>
                </a:r>
                <a14:m>
                  <m:oMath xmlns:m="http://schemas.openxmlformats.org/officeDocument/2006/math">
                    <m:r>
                      <a:rPr lang="en-US" b="0" i="1" smtClean="0">
                        <a:solidFill>
                          <a:schemeClr val="tx1"/>
                        </a:solidFill>
                        <a:latin typeface="Cambria Math" panose="02040503050406030204" pitchFamily="18" charset="0"/>
                      </a:rPr>
                      <m:t>80</m:t>
                    </m:r>
                  </m:oMath>
                </a14:m>
                <a:r>
                  <a:rPr lang="en-US" dirty="0">
                    <a:solidFill>
                      <a:schemeClr val="accent1"/>
                    </a:solidFill>
                  </a:rPr>
                  <a:t> percent of the execution time is spent inside functions that we believe we can execute in parallel. The remaining </a:t>
                </a:r>
                <a14:m>
                  <m:oMath xmlns:m="http://schemas.openxmlformats.org/officeDocument/2006/math">
                    <m:r>
                      <a:rPr lang="en-US" b="0" i="1" smtClean="0">
                        <a:latin typeface="Cambria Math" panose="02040503050406030204" pitchFamily="18" charset="0"/>
                      </a:rPr>
                      <m:t>2</m:t>
                    </m:r>
                    <m:r>
                      <a:rPr lang="en-US" i="1">
                        <a:latin typeface="Cambria Math" panose="02040503050406030204" pitchFamily="18" charset="0"/>
                      </a:rPr>
                      <m:t>0</m:t>
                    </m:r>
                  </m:oMath>
                </a14:m>
                <a:r>
                  <a:rPr lang="en-US" dirty="0">
                    <a:solidFill>
                      <a:schemeClr val="accent1"/>
                    </a:solidFill>
                  </a:rPr>
                  <a:t> percent of the execution time is spent in functions that must be executed on a single processor. What is the maximum speedup that we could expect from a parallel version of the program executing on </a:t>
                </a:r>
                <a14:m>
                  <m:oMath xmlns:m="http://schemas.openxmlformats.org/officeDocument/2006/math">
                    <m:r>
                      <a:rPr lang="en-US" b="0" i="1" smtClean="0">
                        <a:latin typeface="Cambria Math" panose="02040503050406030204" pitchFamily="18" charset="0"/>
                      </a:rPr>
                      <m:t>16</m:t>
                    </m:r>
                  </m:oMath>
                </a14:m>
                <a:r>
                  <a:rPr lang="en-US" dirty="0">
                    <a:solidFill>
                      <a:schemeClr val="accent1"/>
                    </a:solidFill>
                  </a:rPr>
                  <a:t> processors? What is the maximum speedup?</a:t>
                </a:r>
              </a:p>
            </p:txBody>
          </p:sp>
        </mc:Choice>
        <mc:Fallback xmlns="">
          <p:sp>
            <p:nvSpPr>
              <p:cNvPr id="3" name="Content Placeholder 2">
                <a:extLst>
                  <a:ext uri="{FF2B5EF4-FFF2-40B4-BE49-F238E27FC236}">
                    <a16:creationId xmlns:a16="http://schemas.microsoft.com/office/drawing/2014/main" id="{3F832DEE-8687-4BC1-85DD-B69E5F64374E}"/>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69803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B889-B558-4776-81E3-1F6303C72EBB}"/>
              </a:ext>
            </a:extLst>
          </p:cNvPr>
          <p:cNvSpPr>
            <a:spLocks noGrp="1"/>
          </p:cNvSpPr>
          <p:nvPr>
            <p:ph type="title"/>
          </p:nvPr>
        </p:nvSpPr>
        <p:spPr/>
        <p:txBody>
          <a:bodyPr/>
          <a:lstStyle/>
          <a:p>
            <a:r>
              <a:rPr lang="en-US" dirty="0">
                <a:solidFill>
                  <a:schemeClr val="accent1"/>
                </a:solidFill>
              </a:rPr>
              <a:t>Performance Analysis: Amdahl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832DEE-8687-4BC1-85DD-B69E5F64374E}"/>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Solution to Example 1</a:t>
                </a:r>
              </a:p>
              <a:p>
                <a:pPr marL="0" indent="0">
                  <a:buNone/>
                </a:pPr>
                <a:r>
                  <a:rPr lang="en-US" dirty="0">
                    <a:solidFill>
                      <a:schemeClr val="accent1"/>
                    </a:solidFill>
                  </a:rPr>
                  <a:t>By Amdahl law,	</a:t>
                </a:r>
              </a:p>
              <a:p>
                <a:pPr marL="0" indent="0">
                  <a:buNone/>
                </a:pPr>
                <a:r>
                  <a:rPr lang="en-US" dirty="0">
                    <a:solidFill>
                      <a:schemeClr val="accent1"/>
                    </a:solidFill>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en>
                        </m:f>
                      </m:e>
                    </m:box>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r>
                      <a:rPr lang="en-US" b="0" i="0" smtClean="0">
                        <a:latin typeface="Cambria Math" panose="02040503050406030204" pitchFamily="18" charset="0"/>
                        <a:ea typeface="Cambria Math" panose="02040503050406030204" pitchFamily="18" charset="0"/>
                      </a:rPr>
                      <m:t>=0.20</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=16</m:t>
                    </m:r>
                  </m:oMath>
                </a14:m>
                <a:r>
                  <a:rPr lang="en-US" dirty="0">
                    <a:solidFill>
                      <a:schemeClr val="accent1"/>
                    </a:solidFill>
                  </a:rPr>
                  <a:t> into the formula above,</a:t>
                </a:r>
              </a:p>
              <a:p>
                <a:pPr marL="0" indent="0">
                  <a:buNone/>
                </a:pPr>
                <a:endParaRPr lang="en-US" dirty="0">
                  <a:solidFill>
                    <a:schemeClr val="accent1"/>
                  </a:solidFill>
                </a:endParaRP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  0.20+(1−0.20)/16</m:t>
                            </m:r>
                          </m:den>
                        </m:f>
                        <m:r>
                          <a:rPr lang="en-US" b="0" i="1" smtClean="0">
                            <a:latin typeface="Cambria Math" panose="02040503050406030204" pitchFamily="18" charset="0"/>
                            <a:ea typeface="Cambria Math" panose="02040503050406030204" pitchFamily="18" charset="0"/>
                          </a:rPr>
                          <m:t> = 4.00</m:t>
                        </m:r>
                      </m:e>
                    </m:box>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Therefore, we should expect a speedup of </a:t>
                </a:r>
                <a14:m>
                  <m:oMath xmlns:m="http://schemas.openxmlformats.org/officeDocument/2006/math">
                    <m:r>
                      <a:rPr lang="en-US"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.00</m:t>
                    </m:r>
                  </m:oMath>
                </a14:m>
                <a:r>
                  <a:rPr lang="en-US" dirty="0">
                    <a:solidFill>
                      <a:schemeClr val="accent1"/>
                    </a:solidFill>
                  </a:rPr>
                  <a:t> or less.</a:t>
                </a:r>
              </a:p>
              <a:p>
                <a:pPr marL="0" indent="0">
                  <a:buNone/>
                </a:pPr>
                <a:endParaRPr lang="en-US" dirty="0">
                  <a:solidFill>
                    <a:schemeClr val="accent1"/>
                  </a:solidFill>
                </a:endParaRPr>
              </a:p>
              <a:p>
                <a:pPr marL="0" indent="0">
                  <a:buNone/>
                </a:pPr>
                <a:r>
                  <a:rPr lang="en-US" dirty="0">
                    <a:solidFill>
                      <a:schemeClr val="accent1"/>
                    </a:solidFill>
                  </a:rPr>
                  <a:t>The maximum achievable speedup is </a:t>
                </a:r>
                <a14:m>
                  <m:oMath xmlns:m="http://schemas.openxmlformats.org/officeDocument/2006/math">
                    <m:func>
                      <m:funcPr>
                        <m:ctrlPr>
                          <a:rPr lang="en-US" i="1" smtClean="0">
                            <a:solidFill>
                              <a:schemeClr val="tx1"/>
                            </a:solidFill>
                            <a:latin typeface="Cambria Math" panose="02040503050406030204" pitchFamily="18" charset="0"/>
                          </a:rPr>
                        </m:ctrlPr>
                      </m:funcPr>
                      <m:fName>
                        <m:sSub>
                          <m:sSubPr>
                            <m:ctrlPr>
                              <a:rPr lang="en-US"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lim</m:t>
                            </m:r>
                          </m:e>
                          <m:sub>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ub>
                        </m:sSub>
                      </m:fName>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𝑓</m:t>
                                </m:r>
                              </m:num>
                              <m:den>
                                <m:r>
                                  <a:rPr lang="en-US" b="0" i="1" smtClean="0">
                                    <a:solidFill>
                                      <a:schemeClr val="tx1"/>
                                    </a:solidFill>
                                    <a:latin typeface="Cambria Math" panose="02040503050406030204" pitchFamily="18" charset="0"/>
                                  </a:rPr>
                                  <m:t>𝑝</m:t>
                                </m:r>
                              </m:den>
                            </m:f>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0.20</m:t>
                            </m:r>
                          </m:den>
                        </m:f>
                        <m:r>
                          <a:rPr lang="en-US" b="0" i="1" smtClean="0">
                            <a:solidFill>
                              <a:schemeClr val="tx1"/>
                            </a:solidFill>
                            <a:latin typeface="Cambria Math" panose="02040503050406030204" pitchFamily="18" charset="0"/>
                          </a:rPr>
                          <m:t>=5.00</m:t>
                        </m:r>
                      </m:e>
                    </m:func>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3F832DEE-8687-4BC1-85DD-B69E5F64374E}"/>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247127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36E3-D6EC-43C6-BA85-4BE7F8ED96B0}"/>
              </a:ext>
            </a:extLst>
          </p:cNvPr>
          <p:cNvSpPr>
            <a:spLocks noGrp="1"/>
          </p:cNvSpPr>
          <p:nvPr>
            <p:ph type="title"/>
          </p:nvPr>
        </p:nvSpPr>
        <p:spPr/>
        <p:txBody>
          <a:bodyPr/>
          <a:lstStyle/>
          <a:p>
            <a:r>
              <a:rPr lang="en-US" dirty="0">
                <a:solidFill>
                  <a:schemeClr val="accent1"/>
                </a:solidFill>
              </a:rPr>
              <a:t>Performance Analysis: Amdahl Effect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612A47-AE61-4ACC-9368-C4D116753A96}"/>
                  </a:ext>
                </a:extLst>
              </p:cNvPr>
              <p:cNvSpPr>
                <a:spLocks noGrp="1"/>
              </p:cNvSpPr>
              <p:nvPr>
                <p:ph idx="1"/>
              </p:nvPr>
            </p:nvSpPr>
            <p:spPr/>
            <p:txBody>
              <a:bodyPr>
                <a:normAutofit lnSpcReduction="10000"/>
              </a:bodyPr>
              <a:lstStyle/>
              <a:p>
                <a:pPr marL="0" indent="0">
                  <a:buNone/>
                </a:pPr>
                <a:r>
                  <a:rPr lang="en-US" b="1" i="1" u="sng" dirty="0">
                    <a:solidFill>
                      <a:srgbClr val="FF0000"/>
                    </a:solidFill>
                  </a:rPr>
                  <a:t>Limitations of Amdahl Law</a:t>
                </a:r>
              </a:p>
              <a:p>
                <a:pPr marL="0" indent="0">
                  <a:buNone/>
                </a:pPr>
                <a:r>
                  <a:rPr lang="en-US" dirty="0">
                    <a:solidFill>
                      <a:schemeClr val="accent1"/>
                    </a:solidFill>
                  </a:rPr>
                  <a:t>Amdahl law neglects overhead associated with the introduction of parallelism.</a:t>
                </a:r>
              </a:p>
              <a:p>
                <a:pPr lvl="1"/>
                <a:r>
                  <a:rPr lang="en-US" dirty="0">
                    <a:solidFill>
                      <a:schemeClr val="accent1"/>
                    </a:solidFill>
                  </a:rPr>
                  <a:t>Typically, the parallel overhead </a:t>
                </a:r>
                <a14:m>
                  <m:oMath xmlns:m="http://schemas.openxmlformats.org/officeDocument/2006/math">
                    <m:r>
                      <a:rPr lang="en-US" i="1" smtClean="0">
                        <a:latin typeface="Cambria Math" panose="02040503050406030204" pitchFamily="18" charset="0"/>
                        <a:ea typeface="Cambria Math" panose="02040503050406030204" pitchFamily="18" charset="0"/>
                      </a:rPr>
                      <m:t>𝜅</m:t>
                    </m:r>
                  </m:oMath>
                </a14:m>
                <a:r>
                  <a:rPr lang="en-US" dirty="0">
                    <a:solidFill>
                      <a:schemeClr val="accent1"/>
                    </a:solidFill>
                  </a:rPr>
                  <a:t> has </a:t>
                </a:r>
                <a:r>
                  <a:rPr lang="en-US" b="1" i="1" dirty="0">
                    <a:solidFill>
                      <a:srgbClr val="FF0000"/>
                    </a:solidFill>
                  </a:rPr>
                  <a:t>lower complexity </a:t>
                </a:r>
                <a:r>
                  <a:rPr lang="en-US" dirty="0">
                    <a:solidFill>
                      <a:schemeClr val="accent1"/>
                    </a:solidFill>
                  </a:rPr>
                  <a:t>than the parallelizable component </a:t>
                </a:r>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a:t>
                </a:r>
              </a:p>
              <a:p>
                <a:pPr lvl="1"/>
                <a:r>
                  <a:rPr lang="en-US" dirty="0">
                    <a:solidFill>
                      <a:schemeClr val="accent1"/>
                    </a:solidFill>
                  </a:rPr>
                  <a:t>Increasing the problem size increases the computation time </a:t>
                </a:r>
                <a:r>
                  <a:rPr lang="en-US" b="1" i="1" dirty="0">
                    <a:solidFill>
                      <a:srgbClr val="FF0000"/>
                    </a:solidFill>
                  </a:rPr>
                  <a:t>faster</a:t>
                </a:r>
                <a:r>
                  <a:rPr lang="en-US" dirty="0">
                    <a:solidFill>
                      <a:schemeClr val="accent1"/>
                    </a:solidFill>
                  </a:rPr>
                  <a:t> than it increases the communication time.</a:t>
                </a:r>
              </a:p>
              <a:p>
                <a:pPr lvl="1"/>
                <a:endParaRPr lang="en-US" dirty="0">
                  <a:solidFill>
                    <a:schemeClr val="accent1"/>
                  </a:solidFill>
                </a:endParaRPr>
              </a:p>
              <a:p>
                <a:pPr marL="0" indent="0">
                  <a:buNone/>
                </a:pPr>
                <a:r>
                  <a:rPr lang="en-US" dirty="0">
                    <a:solidFill>
                      <a:schemeClr val="accent1"/>
                    </a:solidFill>
                  </a:rPr>
                  <a:t>Hence for a </a:t>
                </a:r>
                <a:r>
                  <a:rPr lang="en-US" b="1" i="1" dirty="0">
                    <a:solidFill>
                      <a:srgbClr val="FF0000"/>
                    </a:solidFill>
                  </a:rPr>
                  <a:t>fixed number of processors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 speedup is usually an increasing function of the problem size. </a:t>
                </a:r>
              </a:p>
              <a:p>
                <a:pPr lvl="1"/>
                <a:r>
                  <a:rPr lang="en-US" dirty="0">
                    <a:solidFill>
                      <a:schemeClr val="accent1"/>
                    </a:solidFill>
                  </a:rPr>
                  <a:t>This is referred to as the </a:t>
                </a:r>
                <a:r>
                  <a:rPr lang="en-US" b="1" i="1" dirty="0">
                    <a:solidFill>
                      <a:srgbClr val="FF0000"/>
                    </a:solidFill>
                  </a:rPr>
                  <a:t>Amdahl effect</a:t>
                </a:r>
                <a:r>
                  <a:rPr lang="en-US" dirty="0">
                    <a:solidFill>
                      <a:schemeClr val="accent1"/>
                    </a:solidFill>
                  </a:rPr>
                  <a:t>. </a:t>
                </a:r>
              </a:p>
              <a:p>
                <a:pPr marL="0" indent="0">
                  <a:buNone/>
                </a:pPr>
                <a:endParaRPr lang="en-US" b="1" i="1" u="sng" dirty="0">
                  <a:solidFill>
                    <a:srgbClr val="FF0000"/>
                  </a:solidFill>
                </a:endParaRPr>
              </a:p>
            </p:txBody>
          </p:sp>
        </mc:Choice>
        <mc:Fallback>
          <p:sp>
            <p:nvSpPr>
              <p:cNvPr id="3" name="Content Placeholder 2">
                <a:extLst>
                  <a:ext uri="{FF2B5EF4-FFF2-40B4-BE49-F238E27FC236}">
                    <a16:creationId xmlns:a16="http://schemas.microsoft.com/office/drawing/2014/main" id="{71612A47-AE61-4ACC-9368-C4D116753A96}"/>
                  </a:ext>
                </a:extLst>
              </p:cNvPr>
              <p:cNvSpPr>
                <a:spLocks noGrp="1" noRot="1" noChangeAspect="1" noMove="1" noResize="1" noEditPoints="1" noAdjustHandles="1" noChangeArrowheads="1" noChangeShapeType="1" noTextEdit="1"/>
              </p:cNvSpPr>
              <p:nvPr>
                <p:ph idx="1"/>
              </p:nvPr>
            </p:nvSpPr>
            <p:spPr>
              <a:blipFill>
                <a:blip r:embed="rId2"/>
                <a:stretch>
                  <a:fillRect l="-1217" t="-3081" r="-986"/>
                </a:stretch>
              </a:blipFill>
            </p:spPr>
            <p:txBody>
              <a:bodyPr/>
              <a:lstStyle/>
              <a:p>
                <a:r>
                  <a:rPr lang="en-US">
                    <a:noFill/>
                  </a:rPr>
                  <a:t> </a:t>
                </a:r>
              </a:p>
            </p:txBody>
          </p:sp>
        </mc:Fallback>
      </mc:AlternateContent>
    </p:spTree>
    <p:extLst>
      <p:ext uri="{BB962C8B-B14F-4D97-AF65-F5344CB8AC3E}">
        <p14:creationId xmlns:p14="http://schemas.microsoft.com/office/powerpoint/2010/main" val="160557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36E3-D6EC-43C6-BA85-4BE7F8ED96B0}"/>
              </a:ext>
            </a:extLst>
          </p:cNvPr>
          <p:cNvSpPr>
            <a:spLocks noGrp="1"/>
          </p:cNvSpPr>
          <p:nvPr>
            <p:ph type="title"/>
          </p:nvPr>
        </p:nvSpPr>
        <p:spPr/>
        <p:txBody>
          <a:bodyPr/>
          <a:lstStyle/>
          <a:p>
            <a:r>
              <a:rPr lang="en-US" dirty="0">
                <a:solidFill>
                  <a:schemeClr val="accent1"/>
                </a:solidFill>
              </a:rPr>
              <a:t>Performance Analysis: Amdahl Effect</a:t>
            </a:r>
            <a:endParaRPr lang="en-US" dirty="0"/>
          </a:p>
        </p:txBody>
      </p:sp>
      <p:sp>
        <p:nvSpPr>
          <p:cNvPr id="3" name="Content Placeholder 2">
            <a:extLst>
              <a:ext uri="{FF2B5EF4-FFF2-40B4-BE49-F238E27FC236}">
                <a16:creationId xmlns:a16="http://schemas.microsoft.com/office/drawing/2014/main" id="{71612A47-AE61-4ACC-9368-C4D116753A96}"/>
              </a:ext>
            </a:extLst>
          </p:cNvPr>
          <p:cNvSpPr>
            <a:spLocks noGrp="1"/>
          </p:cNvSpPr>
          <p:nvPr>
            <p:ph idx="1"/>
          </p:nvPr>
        </p:nvSpPr>
        <p:spPr/>
        <p:txBody>
          <a:bodyPr>
            <a:normAutofit/>
          </a:bodyPr>
          <a:lstStyle/>
          <a:p>
            <a:pPr marL="0" indent="0">
              <a:buNone/>
            </a:pPr>
            <a:r>
              <a:rPr lang="en-US" b="1" i="1" u="sng" dirty="0">
                <a:solidFill>
                  <a:srgbClr val="FF0000"/>
                </a:solidFill>
              </a:rPr>
              <a:t>Limitations of Amdahl Law</a:t>
            </a:r>
          </a:p>
          <a:p>
            <a:pPr marL="0" indent="0">
              <a:buNone/>
            </a:pPr>
            <a:endParaRPr lang="en-US" b="1" i="1" u="sng" dirty="0">
              <a:solidFill>
                <a:srgbClr val="FF0000"/>
              </a:solidFill>
            </a:endParaRPr>
          </a:p>
        </p:txBody>
      </p:sp>
      <p:pic>
        <p:nvPicPr>
          <p:cNvPr id="5" name="Picture 4">
            <a:extLst>
              <a:ext uri="{FF2B5EF4-FFF2-40B4-BE49-F238E27FC236}">
                <a16:creationId xmlns:a16="http://schemas.microsoft.com/office/drawing/2014/main" id="{B2EAF41F-4B38-44A5-ABE6-27317CECB7CE}"/>
              </a:ext>
            </a:extLst>
          </p:cNvPr>
          <p:cNvPicPr>
            <a:picLocks noChangeAspect="1"/>
          </p:cNvPicPr>
          <p:nvPr/>
        </p:nvPicPr>
        <p:blipFill>
          <a:blip r:embed="rId2"/>
          <a:stretch>
            <a:fillRect/>
          </a:stretch>
        </p:blipFill>
        <p:spPr>
          <a:xfrm>
            <a:off x="5048250" y="2092325"/>
            <a:ext cx="5505450" cy="440055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510E4C6-AFA8-4ECE-96B8-961A8E0ED72E}"/>
                  </a:ext>
                </a:extLst>
              </p:cNvPr>
              <p:cNvSpPr txBox="1"/>
              <p:nvPr/>
            </p:nvSpPr>
            <p:spPr>
              <a:xfrm>
                <a:off x="877503" y="2570133"/>
                <a:ext cx="4210050" cy="2862322"/>
              </a:xfrm>
              <a:prstGeom prst="rect">
                <a:avLst/>
              </a:prstGeom>
              <a:noFill/>
            </p:spPr>
            <p:txBody>
              <a:bodyPr wrap="square" rtlCol="0">
                <a:spAutoFit/>
              </a:bodyPr>
              <a:lstStyle/>
              <a:p>
                <a:r>
                  <a:rPr lang="en-US" sz="2000" dirty="0">
                    <a:solidFill>
                      <a:schemeClr val="accent1"/>
                    </a:solidFill>
                  </a:rPr>
                  <a:t>For any </a:t>
                </a:r>
                <a:r>
                  <a:rPr lang="en-US" sz="2000" b="1" i="1" dirty="0">
                    <a:solidFill>
                      <a:srgbClr val="FF0000"/>
                    </a:solidFill>
                  </a:rPr>
                  <a:t>fixed</a:t>
                </a:r>
                <a:r>
                  <a:rPr lang="en-US" sz="2000" dirty="0">
                    <a:solidFill>
                      <a:schemeClr val="accent1"/>
                    </a:solidFill>
                  </a:rPr>
                  <a:t> number of processors, speedup is usually an increasing function of the problem size. </a:t>
                </a:r>
              </a:p>
              <a:p>
                <a:endParaRPr lang="en-US" sz="2000" dirty="0">
                  <a:solidFill>
                    <a:schemeClr val="accent1"/>
                  </a:solidFill>
                </a:endParaRPr>
              </a:p>
              <a:p>
                <a:r>
                  <a:rPr lang="en-US" sz="2000" dirty="0">
                    <a:solidFill>
                      <a:schemeClr val="accent1"/>
                    </a:solidFill>
                  </a:rPr>
                  <a:t>This is called the </a:t>
                </a:r>
                <a:r>
                  <a:rPr lang="en-US" sz="2000" b="1" i="1" dirty="0">
                    <a:solidFill>
                      <a:srgbClr val="FF0000"/>
                    </a:solidFill>
                  </a:rPr>
                  <a:t>Amdahl effect</a:t>
                </a:r>
                <a:r>
                  <a:rPr lang="en-US" sz="2000" dirty="0">
                    <a:solidFill>
                      <a:schemeClr val="accent1"/>
                    </a:solidFill>
                  </a:rPr>
                  <a:t>.</a:t>
                </a:r>
              </a:p>
              <a:p>
                <a:endParaRPr lang="en-US" sz="2000" dirty="0">
                  <a:solidFill>
                    <a:schemeClr val="accent1"/>
                  </a:solidFill>
                </a:endParaRPr>
              </a:p>
              <a:p>
                <a:r>
                  <a:rPr lang="en-US" sz="2000" b="1" i="1" dirty="0">
                    <a:solidFill>
                      <a:srgbClr val="FF0000"/>
                    </a:solidFill>
                  </a:rPr>
                  <a:t> Amdahl law </a:t>
                </a:r>
                <a:r>
                  <a:rPr lang="en-US" sz="2000" dirty="0">
                    <a:solidFill>
                      <a:schemeClr val="accent1"/>
                    </a:solidFill>
                  </a:rPr>
                  <a:t>assumes a fixed problem size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a:solidFill>
                      <a:schemeClr val="accent1"/>
                    </a:solidFill>
                  </a:rPr>
                  <a:t> so it can </a:t>
                </a:r>
                <a:r>
                  <a:rPr lang="en-US" sz="2000" b="1" i="1" dirty="0">
                    <a:solidFill>
                      <a:srgbClr val="FF0000"/>
                    </a:solidFill>
                  </a:rPr>
                  <a:t>underestimate</a:t>
                </a:r>
                <a:r>
                  <a:rPr lang="en-US" sz="2000" dirty="0">
                    <a:solidFill>
                      <a:schemeClr val="accent1"/>
                    </a:solidFill>
                  </a:rPr>
                  <a:t> speedup for large problem sizes.</a:t>
                </a:r>
              </a:p>
            </p:txBody>
          </p:sp>
        </mc:Choice>
        <mc:Fallback>
          <p:sp>
            <p:nvSpPr>
              <p:cNvPr id="6" name="TextBox 5">
                <a:extLst>
                  <a:ext uri="{FF2B5EF4-FFF2-40B4-BE49-F238E27FC236}">
                    <a16:creationId xmlns:a16="http://schemas.microsoft.com/office/drawing/2014/main" id="{0510E4C6-AFA8-4ECE-96B8-961A8E0ED72E}"/>
                  </a:ext>
                </a:extLst>
              </p:cNvPr>
              <p:cNvSpPr txBox="1">
                <a:spLocks noRot="1" noChangeAspect="1" noMove="1" noResize="1" noEditPoints="1" noAdjustHandles="1" noChangeArrowheads="1" noChangeShapeType="1" noTextEdit="1"/>
              </p:cNvSpPr>
              <p:nvPr/>
            </p:nvSpPr>
            <p:spPr>
              <a:xfrm>
                <a:off x="877503" y="2570133"/>
                <a:ext cx="4210050" cy="2862322"/>
              </a:xfrm>
              <a:prstGeom prst="rect">
                <a:avLst/>
              </a:prstGeom>
              <a:blipFill>
                <a:blip r:embed="rId3"/>
                <a:stretch>
                  <a:fillRect l="-1592" t="-1279" r="-434" b="-2985"/>
                </a:stretch>
              </a:blipFill>
            </p:spPr>
            <p:txBody>
              <a:bodyPr/>
              <a:lstStyle/>
              <a:p>
                <a:r>
                  <a:rPr lang="en-US">
                    <a:noFill/>
                  </a:rPr>
                  <a:t> </a:t>
                </a:r>
              </a:p>
            </p:txBody>
          </p:sp>
        </mc:Fallback>
      </mc:AlternateContent>
    </p:spTree>
    <p:extLst>
      <p:ext uri="{BB962C8B-B14F-4D97-AF65-F5344CB8AC3E}">
        <p14:creationId xmlns:p14="http://schemas.microsoft.com/office/powerpoint/2010/main" val="336904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1: </a:t>
            </a:r>
            <a:br>
              <a:rPr lang="en-US" sz="4400" dirty="0">
                <a:solidFill>
                  <a:schemeClr val="accent1"/>
                </a:solidFill>
              </a:rPr>
            </a:br>
            <a:r>
              <a:rPr lang="en-US" sz="4400">
                <a:solidFill>
                  <a:schemeClr val="accent1"/>
                </a:solidFill>
              </a:rPr>
              <a:t>	</a:t>
            </a:r>
            <a:br>
              <a:rPr lang="en-US" sz="4400" dirty="0">
                <a:solidFill>
                  <a:schemeClr val="accent1"/>
                </a:solidFill>
              </a:rPr>
            </a:br>
            <a:r>
              <a:rPr lang="en-US" sz="4400" dirty="0">
                <a:solidFill>
                  <a:schemeClr val="accent1"/>
                </a:solidFill>
              </a:rPr>
              <a:t>	Parallel Performance Analysis</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a:bodyPr>
          <a:lstStyle/>
          <a:p>
            <a:pPr marL="0" indent="0">
              <a:buNone/>
            </a:pPr>
            <a:r>
              <a:rPr lang="en-US" b="1" i="1" dirty="0">
                <a:solidFill>
                  <a:srgbClr val="FF0000"/>
                </a:solidFill>
              </a:rPr>
              <a:t>Amdahl law </a:t>
            </a:r>
            <a:r>
              <a:rPr lang="en-US" dirty="0">
                <a:solidFill>
                  <a:schemeClr val="accent1"/>
                </a:solidFill>
              </a:rPr>
              <a:t>assumes that </a:t>
            </a:r>
            <a:r>
              <a:rPr lang="en-US" b="1" i="1" dirty="0">
                <a:solidFill>
                  <a:srgbClr val="FF0000"/>
                </a:solidFill>
              </a:rPr>
              <a:t>minimizing execution time </a:t>
            </a:r>
            <a:r>
              <a:rPr lang="en-US" dirty="0">
                <a:solidFill>
                  <a:schemeClr val="accent1"/>
                </a:solidFill>
              </a:rPr>
              <a:t>is the focus  of parallel computing.</a:t>
            </a:r>
          </a:p>
          <a:p>
            <a:pPr lvl="1"/>
            <a:r>
              <a:rPr lang="en-US" dirty="0">
                <a:solidFill>
                  <a:schemeClr val="accent1"/>
                </a:solidFill>
              </a:rPr>
              <a:t>It treats the </a:t>
            </a:r>
            <a:r>
              <a:rPr lang="en-US" b="1" i="1" dirty="0">
                <a:solidFill>
                  <a:srgbClr val="FF0000"/>
                </a:solidFill>
              </a:rPr>
              <a:t>problem size </a:t>
            </a:r>
            <a:r>
              <a:rPr lang="en-US" dirty="0">
                <a:solidFill>
                  <a:schemeClr val="accent1"/>
                </a:solidFill>
              </a:rPr>
              <a:t>as a </a:t>
            </a:r>
            <a:r>
              <a:rPr lang="en-US" b="1" i="1" dirty="0">
                <a:solidFill>
                  <a:srgbClr val="FF0000"/>
                </a:solidFill>
              </a:rPr>
              <a:t>constant</a:t>
            </a:r>
            <a:r>
              <a:rPr lang="en-US" dirty="0">
                <a:solidFill>
                  <a:schemeClr val="accent1"/>
                </a:solidFill>
              </a:rPr>
              <a:t> and demonstrates how increasing the number of processors can reduce execution time.</a:t>
            </a:r>
          </a:p>
          <a:p>
            <a:pPr marL="457200" lvl="1" indent="0">
              <a:buNone/>
            </a:pPr>
            <a:endParaRPr lang="en-US" dirty="0">
              <a:solidFill>
                <a:schemeClr val="accent1"/>
              </a:solidFill>
            </a:endParaRPr>
          </a:p>
          <a:p>
            <a:pPr marL="0" indent="0">
              <a:buNone/>
            </a:pPr>
            <a:r>
              <a:rPr lang="en-US" dirty="0">
                <a:solidFill>
                  <a:schemeClr val="accent1"/>
                </a:solidFill>
              </a:rPr>
              <a:t>In reality, however, the goal of parallel computing is to increase the accuracy (larger number of grid points, for example) of the solution that can be computed in a </a:t>
            </a:r>
            <a:r>
              <a:rPr lang="en-US" b="1" i="1" dirty="0">
                <a:solidFill>
                  <a:srgbClr val="FF0000"/>
                </a:solidFill>
              </a:rPr>
              <a:t>fixed amount of time</a:t>
            </a:r>
            <a:r>
              <a:rPr lang="en-US" i="1" dirty="0">
                <a:solidFill>
                  <a:schemeClr val="accent1"/>
                </a:solidFill>
              </a:rPr>
              <a:t>. </a:t>
            </a:r>
          </a:p>
          <a:p>
            <a:pPr lvl="1"/>
            <a:r>
              <a:rPr lang="en-US" dirty="0">
                <a:solidFill>
                  <a:schemeClr val="accent1"/>
                </a:solidFill>
              </a:rPr>
              <a:t>In other words, we want to be able to solve the same problem of </a:t>
            </a:r>
            <a:r>
              <a:rPr lang="en-US" b="1" i="1" dirty="0">
                <a:solidFill>
                  <a:srgbClr val="FF0000"/>
                </a:solidFill>
              </a:rPr>
              <a:t>larger sizes </a:t>
            </a:r>
            <a:r>
              <a:rPr lang="en-US" dirty="0">
                <a:solidFill>
                  <a:schemeClr val="accent1"/>
                </a:solidFill>
              </a:rPr>
              <a:t>(larger number of grid points) if we have access to a parallel computer with </a:t>
            </a:r>
            <a:r>
              <a:rPr lang="en-US" b="1" i="1" dirty="0">
                <a:solidFill>
                  <a:srgbClr val="FF0000"/>
                </a:solidFill>
              </a:rPr>
              <a:t>more processors</a:t>
            </a:r>
            <a:r>
              <a:rPr lang="en-US" dirty="0">
                <a:solidFill>
                  <a:schemeClr val="accent1"/>
                </a:solidFill>
              </a:rPr>
              <a:t>.</a:t>
            </a:r>
          </a:p>
        </p:txBody>
      </p:sp>
    </p:spTree>
    <p:extLst>
      <p:ext uri="{BB962C8B-B14F-4D97-AF65-F5344CB8AC3E}">
        <p14:creationId xmlns:p14="http://schemas.microsoft.com/office/powerpoint/2010/main" val="291448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a:bodyPr>
          <a:lstStyle/>
          <a:p>
            <a:pPr marL="0" indent="0">
              <a:buNone/>
            </a:pPr>
            <a:r>
              <a:rPr lang="en-US" b="1" i="1" dirty="0">
                <a:solidFill>
                  <a:srgbClr val="FF0000"/>
                </a:solidFill>
              </a:rPr>
              <a:t>Gustafson’s law</a:t>
            </a:r>
            <a:r>
              <a:rPr lang="en-US" dirty="0">
                <a:solidFill>
                  <a:schemeClr val="accent1"/>
                </a:solidFill>
              </a:rPr>
              <a:t>, also known as </a:t>
            </a:r>
            <a:r>
              <a:rPr lang="en-US" b="1" i="1" dirty="0">
                <a:solidFill>
                  <a:srgbClr val="FF0000"/>
                </a:solidFill>
              </a:rPr>
              <a:t>Gustafson-</a:t>
            </a:r>
            <a:r>
              <a:rPr lang="en-US" b="1" i="1" dirty="0" err="1">
                <a:solidFill>
                  <a:srgbClr val="FF0000"/>
                </a:solidFill>
              </a:rPr>
              <a:t>Barsis’s</a:t>
            </a:r>
            <a:r>
              <a:rPr lang="en-US" b="1" i="1" dirty="0">
                <a:solidFill>
                  <a:srgbClr val="FF0000"/>
                </a:solidFill>
              </a:rPr>
              <a:t> law</a:t>
            </a:r>
            <a:r>
              <a:rPr lang="en-US" dirty="0">
                <a:solidFill>
                  <a:schemeClr val="accent1"/>
                </a:solidFill>
              </a:rPr>
              <a:t>, addresses these shortcomings of </a:t>
            </a:r>
            <a:r>
              <a:rPr lang="en-US" b="1" i="1" dirty="0">
                <a:solidFill>
                  <a:srgbClr val="FF0000"/>
                </a:solidFill>
              </a:rPr>
              <a:t>Amdahl law</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What happens if we treat </a:t>
            </a:r>
            <a:r>
              <a:rPr lang="en-US" b="1" i="1" dirty="0">
                <a:solidFill>
                  <a:srgbClr val="FF0000"/>
                </a:solidFill>
              </a:rPr>
              <a:t>execution time </a:t>
            </a:r>
            <a:r>
              <a:rPr lang="en-US" dirty="0">
                <a:solidFill>
                  <a:schemeClr val="accent1"/>
                </a:solidFill>
              </a:rPr>
              <a:t>as a </a:t>
            </a:r>
            <a:r>
              <a:rPr lang="en-US" b="1" i="1" dirty="0">
                <a:solidFill>
                  <a:srgbClr val="FF0000"/>
                </a:solidFill>
              </a:rPr>
              <a:t>constant</a:t>
            </a:r>
            <a:r>
              <a:rPr lang="en-US" dirty="0">
                <a:solidFill>
                  <a:schemeClr val="accent1"/>
                </a:solidFill>
              </a:rPr>
              <a:t> and let the problem size increase with the number of processors?</a:t>
            </a:r>
          </a:p>
          <a:p>
            <a:pPr marL="0" indent="0">
              <a:buNone/>
            </a:pPr>
            <a:endParaRPr lang="en-US" dirty="0">
              <a:solidFill>
                <a:schemeClr val="accent1"/>
              </a:solidFill>
            </a:endParaRPr>
          </a:p>
          <a:p>
            <a:pPr lvl="1"/>
            <a:r>
              <a:rPr lang="en-US" dirty="0">
                <a:solidFill>
                  <a:schemeClr val="accent1"/>
                </a:solidFill>
              </a:rPr>
              <a:t>The inherently </a:t>
            </a:r>
            <a:r>
              <a:rPr lang="en-US" b="1" i="1" dirty="0">
                <a:solidFill>
                  <a:srgbClr val="FF0000"/>
                </a:solidFill>
              </a:rPr>
              <a:t>sequential fraction </a:t>
            </a:r>
            <a:r>
              <a:rPr lang="en-US" dirty="0">
                <a:solidFill>
                  <a:schemeClr val="accent1"/>
                </a:solidFill>
              </a:rPr>
              <a:t>of a computation typically </a:t>
            </a:r>
            <a:r>
              <a:rPr lang="en-US" b="1" i="1" dirty="0">
                <a:solidFill>
                  <a:srgbClr val="FF0000"/>
                </a:solidFill>
              </a:rPr>
              <a:t>decreases</a:t>
            </a:r>
            <a:r>
              <a:rPr lang="en-US" dirty="0">
                <a:solidFill>
                  <a:schemeClr val="accent1"/>
                </a:solidFill>
              </a:rPr>
              <a:t> as problem size </a:t>
            </a:r>
            <a:r>
              <a:rPr lang="en-US" b="1" i="1" dirty="0">
                <a:solidFill>
                  <a:srgbClr val="FF0000"/>
                </a:solidFill>
              </a:rPr>
              <a:t>increases</a:t>
            </a:r>
            <a:r>
              <a:rPr lang="en-US" dirty="0">
                <a:solidFill>
                  <a:schemeClr val="accent1"/>
                </a:solidFill>
              </a:rPr>
              <a:t> due to </a:t>
            </a:r>
            <a:r>
              <a:rPr lang="en-US" b="1" i="1" dirty="0">
                <a:solidFill>
                  <a:srgbClr val="FF0000"/>
                </a:solidFill>
              </a:rPr>
              <a:t>Amdahl effect</a:t>
            </a:r>
            <a:r>
              <a:rPr lang="en-US" dirty="0">
                <a:solidFill>
                  <a:schemeClr val="accent1"/>
                </a:solidFill>
              </a:rPr>
              <a:t>.</a:t>
            </a:r>
          </a:p>
          <a:p>
            <a:pPr marL="457200" lvl="1" indent="0">
              <a:buNone/>
            </a:pPr>
            <a:endParaRPr lang="en-US" dirty="0">
              <a:solidFill>
                <a:schemeClr val="accent1"/>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104766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Consider the expression for speedup </a:t>
                </a:r>
              </a:p>
              <a:p>
                <a:pPr marL="0" indent="0">
                  <a:buNone/>
                </a:pPr>
                <a:r>
                  <a:rPr lang="en-US" dirty="0">
                    <a:solidFill>
                      <a:schemeClr val="accent1"/>
                    </a:solidFill>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b="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en>
                        </m:f>
                      </m:e>
                    </m:box>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t>
                </a:r>
                <a:r>
                  <a:rPr lang="en-US" dirty="0">
                    <a:solidFill>
                      <a:schemeClr val="accent1"/>
                    </a:solidFill>
                  </a:rPr>
                  <a:t>denote the fraction of time spent in the </a:t>
                </a:r>
                <a:r>
                  <a:rPr lang="en-US" b="1" i="1" dirty="0">
                    <a:solidFill>
                      <a:srgbClr val="FF0000"/>
                    </a:solidFill>
                  </a:rPr>
                  <a:t>parallel execution </a:t>
                </a:r>
                <a:r>
                  <a:rPr lang="en-US" dirty="0">
                    <a:solidFill>
                      <a:schemeClr val="accent1"/>
                    </a:solidFill>
                  </a:rPr>
                  <a:t>that performs the inherently </a:t>
                </a:r>
                <a:r>
                  <a:rPr lang="en-US" b="1" i="1" dirty="0">
                    <a:solidFill>
                      <a:srgbClr val="FF0000"/>
                    </a:solidFill>
                  </a:rPr>
                  <a:t>sequential operations</a:t>
                </a:r>
                <a:r>
                  <a:rPr lang="en-US" dirty="0">
                    <a:solidFill>
                      <a:schemeClr val="accent1"/>
                    </a:solidFill>
                  </a:rPr>
                  <a:t>. </a:t>
                </a:r>
              </a:p>
              <a:p>
                <a:pPr marL="0" indent="0">
                  <a:buNone/>
                </a:pPr>
                <a:r>
                  <a:rPr lang="en-US" b="0"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𝜎</m:t>
                            </m:r>
                          </m:num>
                          <m:den>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den>
                        </m:f>
                      </m:e>
                    </m:box>
                  </m:oMath>
                </a14:m>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Hence, the fraction of time spent in the </a:t>
                </a:r>
                <a:r>
                  <a:rPr lang="en-US" b="1" i="1" dirty="0">
                    <a:solidFill>
                      <a:srgbClr val="FF0000"/>
                    </a:solidFill>
                  </a:rPr>
                  <a:t>parallel execution</a:t>
                </a:r>
                <a:r>
                  <a:rPr lang="en-US" dirty="0">
                    <a:solidFill>
                      <a:schemeClr val="accent1"/>
                    </a:solidFill>
                  </a:rPr>
                  <a:t> that performs </a:t>
                </a:r>
                <a:r>
                  <a:rPr lang="en-US" b="1" i="1" dirty="0">
                    <a:solidFill>
                      <a:srgbClr val="FF0000"/>
                    </a:solidFill>
                  </a:rPr>
                  <a:t>parallel operations </a:t>
                </a:r>
                <a:r>
                  <a:rPr lang="en-US" dirty="0">
                    <a:solidFill>
                      <a:schemeClr val="accent1"/>
                    </a:solidFill>
                  </a:rPr>
                  <a:t>ins what remains, or </a:t>
                </a:r>
                <a14:m>
                  <m:oMath xmlns:m="http://schemas.openxmlformats.org/officeDocument/2006/math">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𝑠</m:t>
                    </m:r>
                  </m:oMath>
                </a14:m>
                <a:r>
                  <a:rPr lang="en-US" dirty="0">
                    <a:solidFill>
                      <a:schemeClr val="accent1"/>
                    </a:solidFill>
                  </a:rPr>
                  <a:t>.</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num>
                          <m:den>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den>
                        </m:f>
                      </m:e>
                    </m:box>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71EC579-DFCC-4346-8B87-8F82E6A9B7F1}"/>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54288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44AC-E48D-41A7-AE21-97E2224810CA}"/>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83D600-FBBE-4BA3-A3E4-2513BDF08A32}"/>
                  </a:ext>
                </a:extLst>
              </p:cNvPr>
              <p:cNvSpPr>
                <a:spLocks noGrp="1"/>
              </p:cNvSpPr>
              <p:nvPr>
                <p:ph idx="1"/>
              </p:nvPr>
            </p:nvSpPr>
            <p:spPr/>
            <p:txBody>
              <a:bodyPr>
                <a:normAutofit lnSpcReduction="10000"/>
              </a:bodyPr>
              <a:lstStyle/>
              <a:p>
                <a:pPr marL="0" indent="0">
                  <a:buNone/>
                </a:pPr>
                <a:r>
                  <a:rPr lang="en-US" dirty="0">
                    <a:solidFill>
                      <a:schemeClr val="accent1"/>
                    </a:solidFill>
                  </a:rPr>
                  <a:t>Hence, </a:t>
                </a:r>
              </a:p>
              <a:p>
                <a:pPr marL="0" indent="0">
                  <a:buNone/>
                </a:pP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num>
                          <m:den>
                            <m:r>
                              <a:rPr lang="en-US" b="0" i="1" smtClean="0">
                                <a:solidFill>
                                  <a:schemeClr val="tx1"/>
                                </a:solidFill>
                                <a:latin typeface="Cambria Math" panose="02040503050406030204" pitchFamily="18" charset="0"/>
                                <a:ea typeface="Cambria Math" panose="02040503050406030204" pitchFamily="18" charset="0"/>
                              </a:rPr>
                              <m:t>𝑝</m:t>
                            </m:r>
                          </m:den>
                        </m:f>
                      </m:e>
                    </m:d>
                    <m:r>
                      <a:rPr lang="en-US" b="0" i="1" smtClean="0">
                        <a:solidFill>
                          <a:schemeClr val="tx1"/>
                        </a:solidFill>
                        <a:latin typeface="Cambria Math" panose="02040503050406030204" pitchFamily="18" charset="0"/>
                        <a:ea typeface="Cambria Math" panose="02040503050406030204" pitchFamily="18" charset="0"/>
                      </a:rPr>
                      <m:t>𝑠</m:t>
                    </m:r>
                  </m:oMath>
                </a14:m>
                <a:endParaRPr lang="en-US" b="0" i="1" dirty="0">
                  <a:solidFill>
                    <a:schemeClr val="tx1"/>
                  </a:solidFill>
                  <a:latin typeface="Cambria Math" panose="02040503050406030204" pitchFamily="18" charset="0"/>
                  <a:ea typeface="Cambria Math" panose="02040503050406030204" pitchFamily="18" charset="0"/>
                </a:endParaRPr>
              </a:p>
              <a:p>
                <a:pPr marL="0" indent="0">
                  <a:buNone/>
                </a:pPr>
                <a:r>
                  <a:rPr lang="en-US" dirty="0">
                    <a:solidFill>
                      <a:schemeClr val="tx1"/>
                    </a:solidFill>
                    <a:ea typeface="Cambria Math" panose="02040503050406030204" pitchFamily="18" charset="0"/>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num>
                          <m:den>
                            <m:r>
                              <a:rPr lang="en-US" b="0" i="1" smtClean="0">
                                <a:solidFill>
                                  <a:schemeClr val="tx1"/>
                                </a:solidFill>
                                <a:latin typeface="Cambria Math" panose="02040503050406030204" pitchFamily="18" charset="0"/>
                                <a:ea typeface="Cambria Math" panose="02040503050406030204" pitchFamily="18" charset="0"/>
                              </a:rPr>
                              <m:t>𝑝</m:t>
                            </m:r>
                          </m:den>
                        </m:f>
                      </m:e>
                    </m:d>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𝑠</m:t>
                        </m:r>
                      </m:e>
                    </m:d>
                    <m:r>
                      <a:rPr lang="en-US" b="0" i="1" smtClean="0">
                        <a:solidFill>
                          <a:schemeClr val="tx1"/>
                        </a:solidFill>
                        <a:latin typeface="Cambria Math" panose="02040503050406030204" pitchFamily="18" charset="0"/>
                        <a:ea typeface="Cambria Math" panose="02040503050406030204" pitchFamily="18" charset="0"/>
                      </a:rPr>
                      <m:t>𝑝</m:t>
                    </m:r>
                  </m:oMath>
                </a14:m>
                <a:endParaRPr lang="en-US" dirty="0">
                  <a:solidFill>
                    <a:schemeClr val="accent1"/>
                  </a:solidFill>
                </a:endParaRPr>
              </a:p>
              <a:p>
                <a:pPr marL="0" indent="0">
                  <a:buNone/>
                </a:pPr>
                <a:r>
                  <a:rPr lang="en-US" dirty="0">
                    <a:solidFill>
                      <a:schemeClr val="accent1"/>
                    </a:solidFill>
                  </a:rPr>
                  <a:t>Substituting these two terms into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b="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buNone/>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en>
                        </m:f>
                      </m:e>
                    </m:box>
                  </m:oMath>
                </a14:m>
                <a:endParaRPr lang="en-US" dirty="0">
                  <a:solidFill>
                    <a:schemeClr val="accent1"/>
                  </a:solidFill>
                </a:endParaRPr>
              </a:p>
              <a:p>
                <a:pPr marL="0" indent="0">
                  <a:buNone/>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𝑠</m:t>
                        </m:r>
                      </m:e>
                    </m:d>
                    <m:r>
                      <a:rPr lang="en-US" b="0" i="1" smtClean="0">
                        <a:latin typeface="Cambria Math" panose="02040503050406030204" pitchFamily="18" charset="0"/>
                      </a:rPr>
                      <m:t>𝑝</m:t>
                    </m:r>
                  </m:oMath>
                </a14:m>
                <a:endParaRPr lang="en-US" dirty="0">
                  <a:solidFill>
                    <a:schemeClr val="accent1"/>
                  </a:solidFill>
                </a:endParaRPr>
              </a:p>
              <a:p>
                <a:pPr marL="0" indent="0">
                  <a:buNone/>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𝑠</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683D600-FBBE-4BA3-A3E4-2513BDF08A32}"/>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501227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5F42-D8A0-4227-AA4E-1E875EBEA948}"/>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E88127-11BC-4FB1-A992-543639813011}"/>
                  </a:ext>
                </a:extLst>
              </p:cNvPr>
              <p:cNvSpPr>
                <a:spLocks noGrp="1"/>
              </p:cNvSpPr>
              <p:nvPr>
                <p:ph idx="1"/>
              </p:nvPr>
            </p:nvSpPr>
            <p:spPr/>
            <p:txBody>
              <a:bodyPr>
                <a:normAutofit/>
              </a:bodyPr>
              <a:lstStyle/>
              <a:p>
                <a:pPr marL="0" indent="0">
                  <a:buNone/>
                </a:pPr>
                <a:r>
                  <a:rPr lang="en-US" b="1" i="1" u="sng" dirty="0">
                    <a:solidFill>
                      <a:srgbClr val="FF0000"/>
                    </a:solidFill>
                  </a:rPr>
                  <a:t>Gustafson’s Law</a:t>
                </a:r>
              </a:p>
              <a:p>
                <a:pPr marL="0" indent="0">
                  <a:buNone/>
                </a:pPr>
                <a:r>
                  <a:rPr lang="en-US" dirty="0">
                    <a:solidFill>
                      <a:schemeClr val="accent1"/>
                    </a:solidFill>
                  </a:rPr>
                  <a:t>Given a parallel program solving a problem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using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𝑠</m:t>
                    </m:r>
                  </m:oMath>
                </a14:m>
                <a:r>
                  <a:rPr lang="en-US" b="0" i="1" dirty="0">
                    <a:solidFill>
                      <a:schemeClr val="tx1"/>
                    </a:solidFill>
                    <a:latin typeface="Cambria Math" panose="02040503050406030204" pitchFamily="18" charset="0"/>
                    <a:ea typeface="Cambria Math" panose="02040503050406030204" pitchFamily="18" charset="0"/>
                  </a:rPr>
                  <a:t> </a:t>
                </a:r>
                <a:r>
                  <a:rPr lang="en-US" b="0" dirty="0">
                    <a:solidFill>
                      <a:schemeClr val="accent1"/>
                    </a:solidFill>
                    <a:ea typeface="Cambria Math" panose="02040503050406030204" pitchFamily="18" charset="0"/>
                  </a:rPr>
                  <a:t>denote the fraction of time spent in the parallel execution that performs </a:t>
                </a:r>
                <a:r>
                  <a:rPr lang="en-US" dirty="0">
                    <a:solidFill>
                      <a:schemeClr val="accent1"/>
                    </a:solidFill>
                    <a:ea typeface="Cambria Math" panose="02040503050406030204" pitchFamily="18" charset="0"/>
                  </a:rPr>
                  <a:t>inherently sequential operations.</a:t>
                </a:r>
                <a:endParaRPr lang="en-US" b="0" dirty="0">
                  <a:solidFill>
                    <a:schemeClr val="accent1"/>
                  </a:solidFill>
                  <a:ea typeface="Cambria Math" panose="02040503050406030204" pitchFamily="18" charset="0"/>
                </a:endParaRPr>
              </a:p>
              <a:p>
                <a:pPr marL="0" indent="0">
                  <a:buNone/>
                </a:pPr>
                <a:r>
                  <a:rPr lang="en-US" b="0" dirty="0">
                    <a:solidFill>
                      <a:schemeClr val="accent1"/>
                    </a:solidFill>
                    <a:ea typeface="Cambria Math" panose="02040503050406030204" pitchFamily="18" charset="0"/>
                  </a:rPr>
                  <a:t>The maximum speedup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ea typeface="Cambria Math" panose="02040503050406030204" pitchFamily="18" charset="0"/>
                      </a:rPr>
                      <m:t> </m:t>
                    </m:r>
                  </m:oMath>
                </a14:m>
                <a:r>
                  <a:rPr lang="en-US" b="0" dirty="0">
                    <a:solidFill>
                      <a:schemeClr val="accent1"/>
                    </a:solidFill>
                    <a:ea typeface="Cambria Math" panose="02040503050406030204" pitchFamily="18" charset="0"/>
                  </a:rPr>
                  <a:t>achievable by this parallel program is </a:t>
                </a:r>
              </a:p>
              <a:p>
                <a:pPr marL="0" indent="0" algn="ctr">
                  <a:buNone/>
                </a:pPr>
                <a:r>
                  <a:rPr lang="en-US" dirty="0">
                    <a:solidFill>
                      <a:schemeClr val="accent1"/>
                    </a:solidFill>
                  </a:rPr>
                  <a:t>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𝑠</m:t>
                      </m:r>
                    </m:oMath>
                  </m:oMathPara>
                </a14:m>
                <a:endParaRPr lang="en-US" dirty="0"/>
              </a:p>
            </p:txBody>
          </p:sp>
        </mc:Choice>
        <mc:Fallback xmlns="">
          <p:sp>
            <p:nvSpPr>
              <p:cNvPr id="3" name="Content Placeholder 2">
                <a:extLst>
                  <a:ext uri="{FF2B5EF4-FFF2-40B4-BE49-F238E27FC236}">
                    <a16:creationId xmlns:a16="http://schemas.microsoft.com/office/drawing/2014/main" id="{23E88127-11BC-4FB1-A992-543639813011}"/>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60421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5F42-D8A0-4227-AA4E-1E875EBEA948}"/>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p:sp>
        <p:nvSpPr>
          <p:cNvPr id="3" name="Content Placeholder 2">
            <a:extLst>
              <a:ext uri="{FF2B5EF4-FFF2-40B4-BE49-F238E27FC236}">
                <a16:creationId xmlns:a16="http://schemas.microsoft.com/office/drawing/2014/main" id="{23E88127-11BC-4FB1-A992-543639813011}"/>
              </a:ext>
            </a:extLst>
          </p:cNvPr>
          <p:cNvSpPr>
            <a:spLocks noGrp="1"/>
          </p:cNvSpPr>
          <p:nvPr>
            <p:ph idx="1"/>
          </p:nvPr>
        </p:nvSpPr>
        <p:spPr/>
        <p:txBody>
          <a:bodyPr>
            <a:normAutofit/>
          </a:bodyPr>
          <a:lstStyle/>
          <a:p>
            <a:pPr marL="0" indent="0">
              <a:buNone/>
            </a:pPr>
            <a:r>
              <a:rPr lang="en-US" b="1" i="1" u="sng" dirty="0">
                <a:solidFill>
                  <a:srgbClr val="FF0000"/>
                </a:solidFill>
              </a:rPr>
              <a:t>Amdahl Law  vs Gustafson’s Law</a:t>
            </a:r>
          </a:p>
          <a:p>
            <a:pPr marL="0" indent="0">
              <a:buNone/>
            </a:pPr>
            <a:r>
              <a:rPr lang="en-US" b="1" i="1" dirty="0">
                <a:solidFill>
                  <a:srgbClr val="FF0000"/>
                </a:solidFill>
              </a:rPr>
              <a:t>Amdahl law </a:t>
            </a:r>
            <a:r>
              <a:rPr lang="en-US" dirty="0">
                <a:solidFill>
                  <a:schemeClr val="accent1"/>
                </a:solidFill>
              </a:rPr>
              <a:t>begins with a sequential program and attempts to predict how fast that computation could execute on multiple processors in a corresponding parallel program.</a:t>
            </a:r>
          </a:p>
          <a:p>
            <a:pPr marL="0" indent="0">
              <a:buNone/>
            </a:pPr>
            <a:endParaRPr lang="en-US" dirty="0">
              <a:solidFill>
                <a:schemeClr val="accent1"/>
              </a:solidFill>
            </a:endParaRPr>
          </a:p>
          <a:p>
            <a:pPr marL="0" indent="0">
              <a:buNone/>
            </a:pPr>
            <a:r>
              <a:rPr lang="en-US" b="1" i="1" dirty="0">
                <a:solidFill>
                  <a:srgbClr val="FF0000"/>
                </a:solidFill>
              </a:rPr>
              <a:t>Gustafson's Law </a:t>
            </a:r>
            <a:r>
              <a:rPr lang="en-US" dirty="0">
                <a:solidFill>
                  <a:schemeClr val="accent1"/>
                </a:solidFill>
              </a:rPr>
              <a:t>does the </a:t>
            </a:r>
            <a:r>
              <a:rPr lang="en-US" b="1" i="1" dirty="0">
                <a:solidFill>
                  <a:srgbClr val="FF0000"/>
                </a:solidFill>
              </a:rPr>
              <a:t>opposite</a:t>
            </a:r>
            <a:r>
              <a:rPr lang="en-US" b="1" i="1" dirty="0">
                <a:solidFill>
                  <a:schemeClr val="accent1"/>
                </a:solidFill>
              </a:rPr>
              <a:t>: </a:t>
            </a:r>
            <a:r>
              <a:rPr lang="en-US" dirty="0">
                <a:solidFill>
                  <a:schemeClr val="accent1"/>
                </a:solidFill>
              </a:rPr>
              <a:t>It begins with a parallel computation and estimates how much faster the parallel computation is than the same computation on a single processor.</a:t>
            </a:r>
          </a:p>
          <a:p>
            <a:pPr lvl="1"/>
            <a:r>
              <a:rPr lang="en-US" dirty="0">
                <a:solidFill>
                  <a:schemeClr val="accent1"/>
                </a:solidFill>
              </a:rPr>
              <a:t>We refer to the speedup predicted by </a:t>
            </a:r>
            <a:r>
              <a:rPr lang="en-US" b="1" i="1" dirty="0">
                <a:solidFill>
                  <a:srgbClr val="FF0000"/>
                </a:solidFill>
              </a:rPr>
              <a:t>Gustafson’s law </a:t>
            </a:r>
            <a:r>
              <a:rPr lang="en-US" dirty="0">
                <a:solidFill>
                  <a:schemeClr val="accent1"/>
                </a:solidFill>
              </a:rPr>
              <a:t>as </a:t>
            </a:r>
            <a:r>
              <a:rPr lang="en-US" b="1" i="1" dirty="0">
                <a:solidFill>
                  <a:srgbClr val="FF0000"/>
                </a:solidFill>
              </a:rPr>
              <a:t>scaled speedup</a:t>
            </a:r>
            <a:r>
              <a:rPr lang="en-US" dirty="0">
                <a:solidFill>
                  <a:schemeClr val="accent1"/>
                </a:solidFill>
              </a:rPr>
              <a:t>.</a:t>
            </a:r>
          </a:p>
        </p:txBody>
      </p:sp>
    </p:spTree>
    <p:extLst>
      <p:ext uri="{BB962C8B-B14F-4D97-AF65-F5344CB8AC3E}">
        <p14:creationId xmlns:p14="http://schemas.microsoft.com/office/powerpoint/2010/main" val="1436104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E7A1-8EE0-405C-9C55-DBFBAF6C2F82}"/>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02D5A6-B186-4A6D-81D3-6A04E048D3B9}"/>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One </a:t>
                </a:r>
                <a:r>
                  <a:rPr lang="en-US" b="1" i="1" dirty="0">
                    <a:solidFill>
                      <a:srgbClr val="FF0000"/>
                    </a:solidFill>
                  </a:rPr>
                  <a:t>implicit</a:t>
                </a:r>
                <a:r>
                  <a:rPr lang="en-US" dirty="0">
                    <a:solidFill>
                      <a:schemeClr val="accent1"/>
                    </a:solidFill>
                  </a:rPr>
                  <a:t> assumption of </a:t>
                </a:r>
                <a:r>
                  <a:rPr lang="en-US" b="1" i="1" dirty="0">
                    <a:solidFill>
                      <a:srgbClr val="FF0000"/>
                    </a:solidFill>
                  </a:rPr>
                  <a:t>Gustafson’s Law </a:t>
                </a:r>
                <a:r>
                  <a:rPr lang="en-US" dirty="0">
                    <a:solidFill>
                      <a:schemeClr val="accent1"/>
                    </a:solidFill>
                  </a:rPr>
                  <a:t>is that the sequential time we compare against is the time that would be required to solve the same problem on a single processor, </a:t>
                </a:r>
                <a:r>
                  <a:rPr lang="en-US" b="1" i="1" dirty="0">
                    <a:solidFill>
                      <a:srgbClr val="FF0000"/>
                    </a:solidFill>
                  </a:rPr>
                  <a:t>if it had sufficient memory</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In many cases, assuming a single processor is only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times </a:t>
                </a:r>
                <a:r>
                  <a:rPr lang="en-US" b="1" i="1" dirty="0">
                    <a:solidFill>
                      <a:srgbClr val="FF0000"/>
                    </a:solidFill>
                  </a:rPr>
                  <a:t>slower than </a:t>
                </a:r>
                <a14:m>
                  <m:oMath xmlns:m="http://schemas.openxmlformats.org/officeDocument/2006/math">
                    <m:r>
                      <a:rPr lang="en-US" i="1">
                        <a:latin typeface="Cambria Math" panose="02040503050406030204" pitchFamily="18" charset="0"/>
                      </a:rPr>
                      <m:t>𝑝</m:t>
                    </m:r>
                  </m:oMath>
                </a14:m>
                <a:r>
                  <a:rPr lang="en-US" dirty="0">
                    <a:solidFill>
                      <a:schemeClr val="accent1"/>
                    </a:solidFill>
                  </a:rPr>
                  <a:t> processors may be </a:t>
                </a:r>
                <a:r>
                  <a:rPr lang="en-US" b="1" i="1" dirty="0">
                    <a:solidFill>
                      <a:srgbClr val="FF0000"/>
                    </a:solidFill>
                  </a:rPr>
                  <a:t>overly optimistic</a:t>
                </a:r>
                <a:r>
                  <a:rPr lang="en-US" dirty="0">
                    <a:solidFill>
                      <a:schemeClr val="accent1"/>
                    </a:solidFill>
                  </a:rPr>
                  <a:t>. For example, imagine solving a problem on a parallel computer with </a:t>
                </a:r>
                <a14:m>
                  <m:oMath xmlns:m="http://schemas.openxmlformats.org/officeDocument/2006/math">
                    <m:r>
                      <a:rPr lang="en-US" b="0" i="1" smtClean="0">
                        <a:solidFill>
                          <a:schemeClr val="tx1"/>
                        </a:solidFill>
                        <a:latin typeface="Cambria Math" panose="02040503050406030204" pitchFamily="18" charset="0"/>
                      </a:rPr>
                      <m:t>16</m:t>
                    </m:r>
                  </m:oMath>
                </a14:m>
                <a:r>
                  <a:rPr lang="en-US" dirty="0">
                    <a:solidFill>
                      <a:schemeClr val="accent1"/>
                    </a:solidFill>
                  </a:rPr>
                  <a:t> processors, each with </a:t>
                </a:r>
                <a:r>
                  <a:rPr lang="en-US" dirty="0"/>
                  <a:t>1 </a:t>
                </a:r>
                <a:r>
                  <a:rPr lang="en-US" dirty="0">
                    <a:solidFill>
                      <a:schemeClr val="accent1"/>
                    </a:solidFill>
                  </a:rPr>
                  <a:t>GB of </a:t>
                </a:r>
                <a:r>
                  <a:rPr lang="en-US" b="1" i="1" dirty="0">
                    <a:solidFill>
                      <a:srgbClr val="FF0000"/>
                    </a:solidFill>
                  </a:rPr>
                  <a:t>local memory</a:t>
                </a:r>
                <a:r>
                  <a:rPr lang="en-US" dirty="0">
                    <a:solidFill>
                      <a:schemeClr val="accent1"/>
                    </a:solidFill>
                  </a:rPr>
                  <a:t>. Suppose the dataset occupies </a:t>
                </a:r>
                <a14:m>
                  <m:oMath xmlns:m="http://schemas.openxmlformats.org/officeDocument/2006/math">
                    <m:r>
                      <a:rPr lang="en-US" b="0" i="1" smtClean="0">
                        <a:latin typeface="Cambria Math" panose="02040503050406030204" pitchFamily="18" charset="0"/>
                      </a:rPr>
                      <m:t>15</m:t>
                    </m:r>
                  </m:oMath>
                </a14:m>
                <a:r>
                  <a:rPr lang="en-US" dirty="0">
                    <a:solidFill>
                      <a:schemeClr val="accent1"/>
                    </a:solidFill>
                  </a:rPr>
                  <a:t> GB. If we tried to solve the same problem on a single processor, the entire dataset would not fit in the local memory.  If the working set of the executing program exceeded </a:t>
                </a:r>
                <a14:m>
                  <m:oMath xmlns:m="http://schemas.openxmlformats.org/officeDocument/2006/math">
                    <m:r>
                      <a:rPr lang="en-US" i="1">
                        <a:latin typeface="Cambria Math" panose="02040503050406030204" pitchFamily="18" charset="0"/>
                      </a:rPr>
                      <m:t>1</m:t>
                    </m:r>
                  </m:oMath>
                </a14:m>
                <a:r>
                  <a:rPr lang="en-US" dirty="0">
                    <a:solidFill>
                      <a:schemeClr val="accent1"/>
                    </a:solidFill>
                  </a:rPr>
                  <a:t> GB, it would begin to </a:t>
                </a:r>
                <a:r>
                  <a:rPr lang="en-US" b="1" i="1" dirty="0">
                    <a:solidFill>
                      <a:srgbClr val="FF0000"/>
                    </a:solidFill>
                  </a:rPr>
                  <a:t>trash</a:t>
                </a:r>
                <a:r>
                  <a:rPr lang="en-US" dirty="0">
                    <a:solidFill>
                      <a:schemeClr val="accent1"/>
                    </a:solidFill>
                  </a:rPr>
                  <a:t>, taking much more than </a:t>
                </a:r>
                <a14:m>
                  <m:oMath xmlns:m="http://schemas.openxmlformats.org/officeDocument/2006/math">
                    <m:r>
                      <a:rPr lang="en-US" i="1">
                        <a:latin typeface="Cambria Math" panose="02040503050406030204" pitchFamily="18" charset="0"/>
                      </a:rPr>
                      <m:t>16</m:t>
                    </m:r>
                  </m:oMath>
                </a14:m>
                <a:r>
                  <a:rPr lang="en-US" dirty="0">
                    <a:solidFill>
                      <a:schemeClr val="accent1"/>
                    </a:solidFill>
                  </a:rPr>
                  <a:t> times as long to execute the parallel fraction of the program as the group of </a:t>
                </a:r>
                <a14:m>
                  <m:oMath xmlns:m="http://schemas.openxmlformats.org/officeDocument/2006/math">
                    <m:r>
                      <a:rPr lang="en-US" i="1">
                        <a:latin typeface="Cambria Math" panose="02040503050406030204" pitchFamily="18" charset="0"/>
                      </a:rPr>
                      <m:t>16</m:t>
                    </m:r>
                  </m:oMath>
                </a14:m>
                <a:r>
                  <a:rPr lang="en-US" dirty="0">
                    <a:solidFill>
                      <a:schemeClr val="accent1"/>
                    </a:solidFill>
                  </a:rPr>
                  <a:t> processors.</a:t>
                </a:r>
              </a:p>
            </p:txBody>
          </p:sp>
        </mc:Choice>
        <mc:Fallback xmlns="">
          <p:sp>
            <p:nvSpPr>
              <p:cNvPr id="3" name="Content Placeholder 2">
                <a:extLst>
                  <a:ext uri="{FF2B5EF4-FFF2-40B4-BE49-F238E27FC236}">
                    <a16:creationId xmlns:a16="http://schemas.microsoft.com/office/drawing/2014/main" id="{D602D5A6-B186-4A6D-81D3-6A04E048D3B9}"/>
                  </a:ext>
                </a:extLst>
              </p:cNvPr>
              <p:cNvSpPr>
                <a:spLocks noGrp="1" noRot="1" noChangeAspect="1" noMove="1" noResize="1" noEditPoints="1" noAdjustHandles="1" noChangeArrowheads="1" noChangeShapeType="1" noTextEdit="1"/>
              </p:cNvSpPr>
              <p:nvPr>
                <p:ph idx="1"/>
              </p:nvPr>
            </p:nvSpPr>
            <p:spPr>
              <a:blipFill>
                <a:blip r:embed="rId2"/>
                <a:stretch>
                  <a:fillRect l="-1043" t="-2801" r="-1391"/>
                </a:stretch>
              </a:blipFill>
            </p:spPr>
            <p:txBody>
              <a:bodyPr/>
              <a:lstStyle/>
              <a:p>
                <a:r>
                  <a:rPr lang="en-US">
                    <a:noFill/>
                  </a:rPr>
                  <a:t> </a:t>
                </a:r>
              </a:p>
            </p:txBody>
          </p:sp>
        </mc:Fallback>
      </mc:AlternateContent>
    </p:spTree>
    <p:extLst>
      <p:ext uri="{BB962C8B-B14F-4D97-AF65-F5344CB8AC3E}">
        <p14:creationId xmlns:p14="http://schemas.microsoft.com/office/powerpoint/2010/main" val="304831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6474-6E9A-4700-AC74-760E4C2599EE}"/>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F3ACF0-31C1-4DF7-B7AD-55AF8E850003}"/>
                  </a:ext>
                </a:extLst>
              </p:cNvPr>
              <p:cNvSpPr>
                <a:spLocks noGrp="1"/>
              </p:cNvSpPr>
              <p:nvPr>
                <p:ph idx="1"/>
              </p:nvPr>
            </p:nvSpPr>
            <p:spPr/>
            <p:txBody>
              <a:bodyPr/>
              <a:lstStyle/>
              <a:p>
                <a:pPr marL="0" indent="0">
                  <a:buNone/>
                </a:pPr>
                <a:r>
                  <a:rPr lang="en-US" b="1" i="1" u="sng" dirty="0">
                    <a:solidFill>
                      <a:srgbClr val="FF0000"/>
                    </a:solidFill>
                  </a:rPr>
                  <a:t>Example 2</a:t>
                </a:r>
              </a:p>
              <a:p>
                <a:pPr marL="0" indent="0">
                  <a:buNone/>
                </a:pPr>
                <a:r>
                  <a:rPr lang="en-US" dirty="0">
                    <a:solidFill>
                      <a:schemeClr val="accent1"/>
                    </a:solidFill>
                  </a:rPr>
                  <a:t>Suppose the total execution time for a parallel application is </a:t>
                </a:r>
                <a14:m>
                  <m:oMath xmlns:m="http://schemas.openxmlformats.org/officeDocument/2006/math">
                    <m:r>
                      <a:rPr lang="en-US" b="0" i="1" smtClean="0">
                        <a:solidFill>
                          <a:schemeClr val="tx1"/>
                        </a:solidFill>
                        <a:latin typeface="Cambria Math" panose="02040503050406030204" pitchFamily="18" charset="0"/>
                      </a:rPr>
                      <m:t>1,040</m:t>
                    </m:r>
                  </m:oMath>
                </a14:m>
                <a:r>
                  <a:rPr lang="en-US" dirty="0">
                    <a:solidFill>
                      <a:schemeClr val="accent1"/>
                    </a:solidFill>
                  </a:rPr>
                  <a:t> seconds on </a:t>
                </a:r>
                <a14:m>
                  <m:oMath xmlns:m="http://schemas.openxmlformats.org/officeDocument/2006/math">
                    <m:r>
                      <a:rPr lang="en-US" b="0" i="1" smtClean="0">
                        <a:latin typeface="Cambria Math" panose="02040503050406030204" pitchFamily="18" charset="0"/>
                      </a:rPr>
                      <m:t>32</m:t>
                    </m:r>
                  </m:oMath>
                </a14:m>
                <a:r>
                  <a:rPr lang="en-US" dirty="0">
                    <a:solidFill>
                      <a:schemeClr val="accent1"/>
                    </a:solidFill>
                  </a:rPr>
                  <a:t> cores, but </a:t>
                </a:r>
                <a14:m>
                  <m:oMath xmlns:m="http://schemas.openxmlformats.org/officeDocument/2006/math">
                    <m:r>
                      <a:rPr lang="en-US" b="0" i="1" smtClean="0">
                        <a:latin typeface="Cambria Math" panose="02040503050406030204" pitchFamily="18" charset="0"/>
                      </a:rPr>
                      <m:t>14</m:t>
                    </m:r>
                  </m:oMath>
                </a14:m>
                <a:r>
                  <a:rPr lang="en-US" dirty="0">
                    <a:solidFill>
                      <a:schemeClr val="accent1"/>
                    </a:solidFill>
                  </a:rPr>
                  <a:t> seconds of that time is for sequential execution on one of these </a:t>
                </a:r>
                <a14:m>
                  <m:oMath xmlns:m="http://schemas.openxmlformats.org/officeDocument/2006/math">
                    <m:r>
                      <a:rPr lang="en-US" i="1">
                        <a:latin typeface="Cambria Math" panose="02040503050406030204" pitchFamily="18" charset="0"/>
                      </a:rPr>
                      <m:t>32</m:t>
                    </m:r>
                  </m:oMath>
                </a14:m>
                <a:r>
                  <a:rPr lang="en-US" dirty="0">
                    <a:solidFill>
                      <a:schemeClr val="accent1"/>
                    </a:solidFill>
                  </a:rPr>
                  <a:t> cores. What is the speedup of this application over the same dataset being run on a single thread (if it were possible)?</a:t>
                </a:r>
              </a:p>
              <a:p>
                <a:pPr marL="0" indent="0">
                  <a:buNone/>
                </a:pPr>
                <a:endParaRPr lang="en-US"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60F3ACF0-31C1-4DF7-B7AD-55AF8E85000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78974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61E8-3212-42F1-B2EF-AA0B783920CE}"/>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82A861-EA71-446D-94D7-C3B76E8DEEBC}"/>
                  </a:ext>
                </a:extLst>
              </p:cNvPr>
              <p:cNvSpPr>
                <a:spLocks noGrp="1"/>
              </p:cNvSpPr>
              <p:nvPr>
                <p:ph idx="1"/>
              </p:nvPr>
            </p:nvSpPr>
            <p:spPr/>
            <p:txBody>
              <a:bodyPr/>
              <a:lstStyle/>
              <a:p>
                <a:pPr marL="0" indent="0">
                  <a:buNone/>
                </a:pPr>
                <a:r>
                  <a:rPr lang="en-US" u="sng" dirty="0">
                    <a:solidFill>
                      <a:srgbClr val="FF0000"/>
                    </a:solidFill>
                  </a:rPr>
                  <a:t>Solution to Example 2</a:t>
                </a:r>
              </a:p>
              <a:p>
                <a:pPr marL="0" indent="0">
                  <a:buNone/>
                </a:pPr>
                <a:r>
                  <a:rPr lang="en-US" dirty="0">
                    <a:solidFill>
                      <a:schemeClr val="accent1"/>
                    </a:solidFill>
                  </a:rPr>
                  <a:t>The serial fraction </a:t>
                </a:r>
                <a14:m>
                  <m:oMath xmlns:m="http://schemas.openxmlformats.org/officeDocument/2006/math">
                    <m:r>
                      <a:rPr lang="en-US" b="0" i="1" smtClean="0">
                        <a:latin typeface="Cambria Math" panose="02040503050406030204" pitchFamily="18" charset="0"/>
                      </a:rPr>
                      <m:t>𝑠</m:t>
                    </m:r>
                  </m:oMath>
                </a14:m>
                <a:r>
                  <a:rPr lang="en-US" dirty="0">
                    <a:solidFill>
                      <a:schemeClr val="accent1"/>
                    </a:solidFill>
                  </a:rPr>
                  <a:t> is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14</m:t>
                        </m:r>
                        <m:r>
                          <a:rPr lang="en-US" b="0" i="1" smtClean="0">
                            <a:latin typeface="Cambria Math" panose="02040503050406030204" pitchFamily="18" charset="0"/>
                          </a:rPr>
                          <m:t> </m:t>
                        </m:r>
                        <m:r>
                          <a:rPr lang="en-US" b="0" i="1" smtClean="0">
                            <a:latin typeface="Cambria Math" panose="02040503050406030204" pitchFamily="18" charset="0"/>
                          </a:rPr>
                          <m:t>𝑠𝑒𝑐𝑜𝑛𝑑𝑠</m:t>
                        </m:r>
                      </m:num>
                      <m:den>
                        <m:r>
                          <a:rPr lang="en-US" b="0" i="1" smtClean="0">
                            <a:latin typeface="Cambria Math" panose="02040503050406030204" pitchFamily="18" charset="0"/>
                          </a:rPr>
                          <m:t>1040 </m:t>
                        </m:r>
                        <m:r>
                          <a:rPr lang="en-US" b="0" i="1" smtClean="0">
                            <a:latin typeface="Cambria Math" panose="02040503050406030204" pitchFamily="18" charset="0"/>
                          </a:rPr>
                          <m:t>𝑠𝑒𝑐𝑜𝑛𝑑𝑠</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≈0.013</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=0.013</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𝑝</m:t>
                    </m:r>
                    <m:r>
                      <a:rPr lang="en-US" b="0" i="1" smtClean="0">
                        <a:latin typeface="Cambria Math" panose="02040503050406030204" pitchFamily="18" charset="0"/>
                      </a:rPr>
                      <m:t>=32</m:t>
                    </m:r>
                  </m:oMath>
                </a14:m>
                <a:r>
                  <a:rPr lang="en-US" dirty="0">
                    <a:solidFill>
                      <a:schemeClr val="accent1"/>
                    </a:solidFill>
                  </a:rPr>
                  <a:t> into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r>
                      <a:rPr lang="en-US" b="0" i="1" smtClean="0">
                        <a:latin typeface="Cambria Math" panose="02040503050406030204" pitchFamily="18" charset="0"/>
                      </a:rPr>
                      <m:t>𝑠</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32+</m:t>
                    </m:r>
                    <m:d>
                      <m:dPr>
                        <m:ctrlPr>
                          <a:rPr lang="en-US" b="0" i="1" smtClean="0">
                            <a:latin typeface="Cambria Math" panose="02040503050406030204" pitchFamily="18" charset="0"/>
                          </a:rPr>
                        </m:ctrlPr>
                      </m:dPr>
                      <m:e>
                        <m:r>
                          <a:rPr lang="en-US" b="0" i="1" smtClean="0">
                            <a:latin typeface="Cambria Math" panose="02040503050406030204" pitchFamily="18" charset="0"/>
                          </a:rPr>
                          <m:t>1−32</m:t>
                        </m:r>
                      </m:e>
                    </m:d>
                    <m:d>
                      <m:dPr>
                        <m:ctrlPr>
                          <a:rPr lang="en-US" b="0" i="1" smtClean="0">
                            <a:latin typeface="Cambria Math" panose="02040503050406030204" pitchFamily="18" charset="0"/>
                          </a:rPr>
                        </m:ctrlPr>
                      </m:dPr>
                      <m:e>
                        <m:r>
                          <a:rPr lang="en-US" b="0" i="1" smtClean="0">
                            <a:latin typeface="Cambria Math" panose="02040503050406030204" pitchFamily="18" charset="0"/>
                          </a:rPr>
                          <m:t>0.013</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31.6</m:t>
                    </m:r>
                  </m:oMath>
                </a14:m>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982A861-EA71-446D-94D7-C3B76E8DEEB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99040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FAB4-7B8D-482A-9677-57792EFC7F55}"/>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E3DC69-BBA8-43F3-B533-11D08774C028}"/>
                  </a:ext>
                </a:extLst>
              </p:cNvPr>
              <p:cNvSpPr>
                <a:spLocks noGrp="1"/>
              </p:cNvSpPr>
              <p:nvPr>
                <p:ph idx="1"/>
              </p:nvPr>
            </p:nvSpPr>
            <p:spPr/>
            <p:txBody>
              <a:bodyPr/>
              <a:lstStyle/>
              <a:p>
                <a:pPr marL="0" indent="0">
                  <a:buNone/>
                </a:pPr>
                <a:r>
                  <a:rPr lang="en-US" dirty="0">
                    <a:solidFill>
                      <a:schemeClr val="accent1"/>
                    </a:solidFill>
                  </a:rPr>
                  <a:t>Could we had used </a:t>
                </a:r>
                <a:r>
                  <a:rPr lang="en-US" b="1" i="1" dirty="0">
                    <a:solidFill>
                      <a:srgbClr val="FF0000"/>
                    </a:solidFill>
                  </a:rPr>
                  <a:t>Amdahl law</a:t>
                </a:r>
                <a:r>
                  <a:rPr lang="en-US" dirty="0">
                    <a:solidFill>
                      <a:schemeClr val="accent1"/>
                    </a:solidFill>
                  </a:rPr>
                  <a:t> to compute this speedup estimate?</a:t>
                </a:r>
              </a:p>
              <a:p>
                <a:pPr marL="0" indent="0">
                  <a:buNone/>
                </a:pPr>
                <a:r>
                  <a:rPr lang="en-US" dirty="0">
                    <a:solidFill>
                      <a:schemeClr val="accent1"/>
                    </a:solidFill>
                  </a:rPr>
                  <a:t>If we take </a:t>
                </a:r>
                <a14:m>
                  <m:oMath xmlns:m="http://schemas.openxmlformats.org/officeDocument/2006/math">
                    <m:r>
                      <a:rPr lang="en-US" b="0" i="1" smtClean="0">
                        <a:latin typeface="Cambria Math" panose="02040503050406030204" pitchFamily="18" charset="0"/>
                        <a:ea typeface="Cambria Math" panose="02040503050406030204" pitchFamily="18" charset="0"/>
                      </a:rPr>
                      <m:t>0.013</m:t>
                    </m:r>
                  </m:oMath>
                </a14:m>
                <a:r>
                  <a:rPr lang="en-US" dirty="0">
                    <a:solidFill>
                      <a:schemeClr val="accent1"/>
                    </a:solidFill>
                  </a:rPr>
                  <a:t> as the sequential fraction and plug this into the inequality of </a:t>
                </a:r>
                <a:r>
                  <a:rPr lang="en-US" b="1" i="1" dirty="0">
                    <a:solidFill>
                      <a:srgbClr val="FF0000"/>
                    </a:solidFill>
                  </a:rPr>
                  <a:t>Amdahl law</a:t>
                </a:r>
                <a:r>
                  <a:rPr lang="en-US" dirty="0">
                    <a:solidFill>
                      <a:schemeClr val="accent1"/>
                    </a:solidFill>
                  </a:rPr>
                  <a:t>, we will get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𝑝</m:t>
                                  </m:r>
                                </m:den>
                              </m:f>
                            </m:den>
                          </m:f>
                        </m:e>
                      </m:box>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0.013+</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1−0.013</m:t>
                              </m:r>
                            </m:num>
                            <m:den>
                              <m:r>
                                <a:rPr lang="en-US" b="0" i="1" smtClean="0">
                                  <a:latin typeface="Cambria Math" panose="02040503050406030204" pitchFamily="18" charset="0"/>
                                  <a:ea typeface="Cambria Math" panose="02040503050406030204" pitchFamily="18" charset="0"/>
                                </a:rPr>
                                <m:t>32</m:t>
                              </m:r>
                            </m:den>
                          </m:f>
                        </m:den>
                      </m:f>
                      <m:r>
                        <a:rPr lang="en-US" b="0" i="1" smtClean="0">
                          <a:latin typeface="Cambria Math" panose="02040503050406030204" pitchFamily="18" charset="0"/>
                          <a:ea typeface="Cambria Math" panose="02040503050406030204" pitchFamily="18" charset="0"/>
                        </a:rPr>
                        <m:t>≈22.8</m:t>
                      </m:r>
                    </m:oMath>
                  </m:oMathPara>
                </a14:m>
                <a:endParaRPr lang="en-US" dirty="0">
                  <a:solidFill>
                    <a:schemeClr val="accent1"/>
                  </a:solidFill>
                </a:endParaRPr>
              </a:p>
              <a:p>
                <a:pPr marL="0" indent="0">
                  <a:buNone/>
                </a:pPr>
                <a:r>
                  <a:rPr lang="en-US" dirty="0">
                    <a:solidFill>
                      <a:schemeClr val="accent1"/>
                    </a:solidFill>
                  </a:rPr>
                  <a:t>However, this is a </a:t>
                </a:r>
                <a:r>
                  <a:rPr lang="en-US" b="1" i="1" dirty="0">
                    <a:solidFill>
                      <a:srgbClr val="FF0000"/>
                    </a:solidFill>
                  </a:rPr>
                  <a:t>wrong</a:t>
                </a:r>
                <a:r>
                  <a:rPr lang="en-US" dirty="0">
                    <a:solidFill>
                      <a:schemeClr val="accent1"/>
                    </a:solidFill>
                  </a:rPr>
                  <a:t> calculation since the sequential fraction is relative to the parallel execution time of the </a:t>
                </a:r>
                <a14:m>
                  <m:oMath xmlns:m="http://schemas.openxmlformats.org/officeDocument/2006/math">
                    <m:r>
                      <a:rPr lang="en-US" b="0" i="1" smtClean="0">
                        <a:latin typeface="Cambria Math" panose="02040503050406030204" pitchFamily="18" charset="0"/>
                      </a:rPr>
                      <m:t>32</m:t>
                    </m:r>
                  </m:oMath>
                </a14:m>
                <a:r>
                  <a:rPr lang="en-US" dirty="0">
                    <a:solidFill>
                      <a:schemeClr val="accent1"/>
                    </a:solidFill>
                  </a:rPr>
                  <a:t>-core execution.</a:t>
                </a:r>
              </a:p>
            </p:txBody>
          </p:sp>
        </mc:Choice>
        <mc:Fallback>
          <p:sp>
            <p:nvSpPr>
              <p:cNvPr id="3" name="Content Placeholder 2">
                <a:extLst>
                  <a:ext uri="{FF2B5EF4-FFF2-40B4-BE49-F238E27FC236}">
                    <a16:creationId xmlns:a16="http://schemas.microsoft.com/office/drawing/2014/main" id="{13E3DC69-BBA8-43F3-B533-11D08774C02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2942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DC09-06C8-4E2B-8DD6-9A9FE4ECAC0C}"/>
              </a:ext>
            </a:extLst>
          </p:cNvPr>
          <p:cNvSpPr>
            <a:spLocks noGrp="1"/>
          </p:cNvSpPr>
          <p:nvPr>
            <p:ph type="title"/>
          </p:nvPr>
        </p:nvSpPr>
        <p:spPr/>
        <p:txBody>
          <a:bodyPr/>
          <a:lstStyle/>
          <a:p>
            <a:r>
              <a:rPr lang="en-US" dirty="0">
                <a:solidFill>
                  <a:schemeClr val="accent1"/>
                </a:solidFill>
              </a:rPr>
              <a:t>Performance Analysis: Speedup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7EF63-AB5B-4264-B4D5-55FE802B7F17}"/>
                  </a:ext>
                </a:extLst>
              </p:cNvPr>
              <p:cNvSpPr>
                <a:spLocks noGrp="1"/>
              </p:cNvSpPr>
              <p:nvPr>
                <p:ph idx="1"/>
              </p:nvPr>
            </p:nvSpPr>
            <p:spPr/>
            <p:txBody>
              <a:bodyPr/>
              <a:lstStyle/>
              <a:p>
                <a:pPr marL="0" indent="0">
                  <a:buNone/>
                </a:pPr>
                <a:r>
                  <a:rPr lang="en-US" b="1" i="1" dirty="0">
                    <a:solidFill>
                      <a:srgbClr val="FF0000"/>
                    </a:solidFill>
                  </a:rPr>
                  <a:t>	</a:t>
                </a:r>
                <a:r>
                  <a:rPr lang="en-US" dirty="0">
                    <a:solidFill>
                      <a:schemeClr val="accent1"/>
                    </a:solidFill>
                  </a:rPr>
                  <a:t>We develop a </a:t>
                </a:r>
                <a:r>
                  <a:rPr lang="en-US" b="1" i="1" dirty="0">
                    <a:solidFill>
                      <a:srgbClr val="FF0000"/>
                    </a:solidFill>
                  </a:rPr>
                  <a:t>parallel</a:t>
                </a:r>
                <a:r>
                  <a:rPr lang="en-US" dirty="0">
                    <a:solidFill>
                      <a:schemeClr val="accent1"/>
                    </a:solidFill>
                  </a:rPr>
                  <a:t> program in the hope that it will run </a:t>
                </a:r>
                <a:r>
                  <a:rPr lang="en-US" b="1" i="1" dirty="0">
                    <a:solidFill>
                      <a:srgbClr val="FF0000"/>
                    </a:solidFill>
                  </a:rPr>
                  <a:t>faster</a:t>
                </a:r>
                <a:r>
                  <a:rPr lang="en-US" dirty="0">
                    <a:solidFill>
                      <a:schemeClr val="accent1"/>
                    </a:solidFill>
                  </a:rPr>
                  <a:t> than its </a:t>
                </a:r>
                <a:r>
                  <a:rPr lang="en-US" b="1" i="1" dirty="0">
                    <a:solidFill>
                      <a:srgbClr val="FF0000"/>
                    </a:solidFill>
                  </a:rPr>
                  <a:t>sequential</a:t>
                </a:r>
                <a:r>
                  <a:rPr lang="en-US" dirty="0">
                    <a:solidFill>
                      <a:schemeClr val="accent1"/>
                    </a:solidFill>
                  </a:rPr>
                  <a:t> counterpart.</a:t>
                </a:r>
              </a:p>
              <a:p>
                <a:pPr marL="0" indent="0">
                  <a:buNone/>
                </a:pPr>
                <a:endParaRPr lang="en-US" dirty="0">
                  <a:solidFill>
                    <a:schemeClr val="accent1"/>
                  </a:solidFill>
                </a:endParaRPr>
              </a:p>
              <a:p>
                <a:pPr marL="0" indent="0">
                  <a:buNone/>
                </a:pPr>
                <a:r>
                  <a:rPr lang="th-TH" b="1" i="1" dirty="0">
                    <a:solidFill>
                      <a:schemeClr val="accent1"/>
                    </a:solidFill>
                  </a:rPr>
                  <a:t>	</a:t>
                </a:r>
                <a:r>
                  <a:rPr lang="en-US" b="1" i="1" dirty="0">
                    <a:solidFill>
                      <a:srgbClr val="FF0000"/>
                    </a:solidFill>
                  </a:rPr>
                  <a:t>Speedup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solidFill>
                      <a:schemeClr val="accent1"/>
                    </a:solidFill>
                  </a:rPr>
                  <a:t> is a measure that captures the relative benefit of the parallel program that runs on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oMath>
                </a14:m>
                <a:r>
                  <a:rPr lang="en-US" dirty="0">
                    <a:solidFill>
                      <a:schemeClr val="accent1"/>
                    </a:solidFill>
                  </a:rPr>
                  <a:t>processors solving the computational problem of size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m:t>
                    </m:r>
                  </m:oMath>
                </a14:m>
                <a:r>
                  <a:rPr lang="en-US" dirty="0">
                    <a:solidFill>
                      <a:schemeClr val="accent1"/>
                    </a:solidFill>
                  </a:rPr>
                  <a:t>as the </a:t>
                </a:r>
                <a:r>
                  <a:rPr lang="en-US" b="1" i="1" dirty="0">
                    <a:solidFill>
                      <a:srgbClr val="FF0000"/>
                    </a:solidFill>
                  </a:rPr>
                  <a:t>ratio</a:t>
                </a:r>
                <a:r>
                  <a:rPr lang="en-US" dirty="0">
                    <a:solidFill>
                      <a:schemeClr val="accent1"/>
                    </a:solidFill>
                  </a:rPr>
                  <a:t> between </a:t>
                </a:r>
                <a:r>
                  <a:rPr lang="en-US" b="1" i="1" dirty="0">
                    <a:solidFill>
                      <a:srgbClr val="FF0000"/>
                    </a:solidFill>
                  </a:rPr>
                  <a:t>sequential execution time</a:t>
                </a:r>
                <a:r>
                  <a:rPr lang="en-US" dirty="0"/>
                  <a:t>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 </m:t>
                    </m:r>
                  </m:oMath>
                </a14:m>
                <a:r>
                  <a:rPr lang="en-US" dirty="0">
                    <a:solidFill>
                      <a:schemeClr val="accent1"/>
                    </a:solidFill>
                  </a:rPr>
                  <a:t>and </a:t>
                </a:r>
                <a:r>
                  <a:rPr lang="en-US" b="1" i="1" dirty="0">
                    <a:solidFill>
                      <a:srgbClr val="FF0000"/>
                    </a:solidFill>
                  </a:rPr>
                  <a:t>parallel execution time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i="1"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den>
                        </m:f>
                      </m:e>
                    </m:box>
                  </m:oMath>
                </a14:m>
                <a:endParaRPr lang="en-US" dirty="0">
                  <a:solidFill>
                    <a:srgbClr val="FF0000"/>
                  </a:solidFill>
                </a:endParaRPr>
              </a:p>
              <a:p>
                <a:pPr marL="0" indent="0">
                  <a:buNone/>
                </a:pP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5DA7EF63-AB5B-4264-B4D5-55FE802B7F1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32933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3F06-CE6F-4BA2-801E-A5E8201FB701}"/>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623EEC-B0C5-4ED3-B2E2-060B5D89C9B2}"/>
                  </a:ext>
                </a:extLst>
              </p:cNvPr>
              <p:cNvSpPr>
                <a:spLocks noGrp="1"/>
              </p:cNvSpPr>
              <p:nvPr>
                <p:ph idx="1"/>
              </p:nvPr>
            </p:nvSpPr>
            <p:spPr/>
            <p:txBody>
              <a:bodyPr>
                <a:normAutofit fontScale="92500" lnSpcReduction="10000"/>
              </a:bodyPr>
              <a:lstStyle/>
              <a:p>
                <a:pPr marL="0" indent="0">
                  <a:buNone/>
                </a:pPr>
                <a:r>
                  <a:rPr lang="en-US" sz="2200" dirty="0">
                    <a:solidFill>
                      <a:schemeClr val="accent1"/>
                    </a:solidFill>
                  </a:rPr>
                  <a:t>How can we use </a:t>
                </a:r>
                <a:r>
                  <a:rPr lang="en-US" sz="2200" b="1" i="1" dirty="0">
                    <a:solidFill>
                      <a:srgbClr val="FF0000"/>
                    </a:solidFill>
                  </a:rPr>
                  <a:t>Amdahl law </a:t>
                </a:r>
                <a:r>
                  <a:rPr lang="en-US" sz="2200" dirty="0">
                    <a:solidFill>
                      <a:schemeClr val="accent1"/>
                    </a:solidFill>
                  </a:rPr>
                  <a:t>correctly to get the correct speedup in this situation? </a:t>
                </a:r>
              </a:p>
              <a:p>
                <a:pPr marL="0" indent="0">
                  <a:buNone/>
                </a:pPr>
                <a:endParaRPr lang="en-US" sz="2200" dirty="0">
                  <a:solidFill>
                    <a:schemeClr val="accent1"/>
                  </a:solidFill>
                </a:endParaRPr>
              </a:p>
              <a:p>
                <a:pPr marL="0" indent="0">
                  <a:buNone/>
                </a:pPr>
                <a:r>
                  <a:rPr lang="en-US" sz="2200" dirty="0">
                    <a:solidFill>
                      <a:schemeClr val="accent1"/>
                    </a:solidFill>
                  </a:rPr>
                  <a:t>The parallel execution time is </a:t>
                </a:r>
                <a14:m>
                  <m:oMath xmlns:m="http://schemas.openxmlformats.org/officeDocument/2006/math">
                    <m:r>
                      <a:rPr lang="en-US" sz="2200" b="0" i="0" smtClean="0">
                        <a:solidFill>
                          <a:schemeClr val="tx1"/>
                        </a:solidFill>
                        <a:latin typeface="Cambria Math" panose="02040503050406030204" pitchFamily="18" charset="0"/>
                      </a:rPr>
                      <m:t>1040−14= </m:t>
                    </m:r>
                    <m:r>
                      <a:rPr lang="en-US" sz="2200" b="0" i="1" smtClean="0">
                        <a:solidFill>
                          <a:schemeClr val="tx1"/>
                        </a:solidFill>
                        <a:latin typeface="Cambria Math" panose="02040503050406030204" pitchFamily="18" charset="0"/>
                      </a:rPr>
                      <m:t>1,026</m:t>
                    </m:r>
                  </m:oMath>
                </a14:m>
                <a:r>
                  <a:rPr lang="en-US" sz="2200" dirty="0">
                    <a:solidFill>
                      <a:schemeClr val="accent1"/>
                    </a:solidFill>
                  </a:rPr>
                  <a:t> seconds.</a:t>
                </a:r>
              </a:p>
              <a:p>
                <a:pPr marL="0" indent="0">
                  <a:buNone/>
                </a:pPr>
                <a:endParaRPr lang="en-US" sz="2200" dirty="0">
                  <a:solidFill>
                    <a:schemeClr val="accent1"/>
                  </a:solidFill>
                </a:endParaRPr>
              </a:p>
              <a:p>
                <a:pPr marL="0" indent="0">
                  <a:buNone/>
                </a:pPr>
                <a:r>
                  <a:rPr lang="en-US" sz="2200" dirty="0">
                    <a:solidFill>
                      <a:schemeClr val="accent1"/>
                    </a:solidFill>
                  </a:rPr>
                  <a:t>That is, the total amount of work done by the </a:t>
                </a:r>
                <a14:m>
                  <m:oMath xmlns:m="http://schemas.openxmlformats.org/officeDocument/2006/math">
                    <m:r>
                      <a:rPr lang="en-US" sz="2200" b="0" i="1" smtClean="0">
                        <a:latin typeface="Cambria Math" panose="02040503050406030204" pitchFamily="18" charset="0"/>
                      </a:rPr>
                      <m:t>32</m:t>
                    </m:r>
                  </m:oMath>
                </a14:m>
                <a:r>
                  <a:rPr lang="en-US" sz="2200" dirty="0">
                    <a:solidFill>
                      <a:schemeClr val="accent1"/>
                    </a:solidFill>
                  </a:rPr>
                  <a:t>-core execution is </a:t>
                </a:r>
                <a14:m>
                  <m:oMath xmlns:m="http://schemas.openxmlformats.org/officeDocument/2006/math">
                    <m:r>
                      <a:rPr lang="en-US" sz="2200" i="1">
                        <a:latin typeface="Cambria Math" panose="02040503050406030204" pitchFamily="18" charset="0"/>
                      </a:rPr>
                      <m:t>1,026</m:t>
                    </m:r>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32+14=32,846</m:t>
                    </m:r>
                  </m:oMath>
                </a14:m>
                <a:r>
                  <a:rPr lang="en-US" sz="2200" dirty="0">
                    <a:solidFill>
                      <a:schemeClr val="accent1"/>
                    </a:solidFill>
                  </a:rPr>
                  <a:t> seconds, which is the amount of time the sequential program would take to run the problem of the same size.</a:t>
                </a:r>
              </a:p>
              <a:p>
                <a:pPr lvl="1"/>
                <a:r>
                  <a:rPr lang="en-US" sz="1800" dirty="0">
                    <a:solidFill>
                      <a:schemeClr val="accent1"/>
                    </a:solidFill>
                  </a:rPr>
                  <a:t>Therefore, the sequential fraction is </a:t>
                </a:r>
                <a14:m>
                  <m:oMath xmlns:m="http://schemas.openxmlformats.org/officeDocument/2006/math">
                    <m:f>
                      <m:fPr>
                        <m:ctrlPr>
                          <a:rPr lang="en-US" sz="1800" b="0" i="1" smtClean="0">
                            <a:solidFill>
                              <a:schemeClr val="tx1"/>
                            </a:solidFill>
                            <a:latin typeface="Cambria Math" panose="02040503050406030204" pitchFamily="18" charset="0"/>
                          </a:rPr>
                        </m:ctrlPr>
                      </m:fPr>
                      <m:num>
                        <m:r>
                          <a:rPr lang="en-US" sz="1800" b="0" i="0" smtClean="0">
                            <a:solidFill>
                              <a:schemeClr val="tx1"/>
                            </a:solidFill>
                            <a:latin typeface="Cambria Math" panose="02040503050406030204" pitchFamily="18" charset="0"/>
                          </a:rPr>
                          <m:t>14</m:t>
                        </m:r>
                      </m:num>
                      <m:den>
                        <m:r>
                          <a:rPr lang="en-US" sz="1800" b="0" i="0" smtClean="0">
                            <a:solidFill>
                              <a:schemeClr val="tx1"/>
                            </a:solidFill>
                            <a:latin typeface="Cambria Math" panose="02040503050406030204" pitchFamily="18" charset="0"/>
                          </a:rPr>
                          <m:t>32,846</m:t>
                        </m:r>
                      </m:den>
                    </m:f>
                    <m:r>
                      <a:rPr lang="en-US" sz="1800" b="0" i="0"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≈0.000426</m:t>
                    </m:r>
                  </m:oMath>
                </a14:m>
                <a:r>
                  <a:rPr lang="en-US" sz="1800" dirty="0">
                    <a:solidFill>
                      <a:schemeClr val="accent1"/>
                    </a:solidFill>
                  </a:rPr>
                  <a:t> or </a:t>
                </a:r>
                <a14:m>
                  <m:oMath xmlns:m="http://schemas.openxmlformats.org/officeDocument/2006/math">
                    <m:r>
                      <a:rPr lang="en-US" sz="1800" b="0" i="1" smtClean="0">
                        <a:solidFill>
                          <a:schemeClr val="tx1"/>
                        </a:solidFill>
                        <a:latin typeface="Cambria Math" panose="02040503050406030204" pitchFamily="18" charset="0"/>
                      </a:rPr>
                      <m:t>0.0426%</m:t>
                    </m:r>
                  </m:oMath>
                </a14:m>
                <a:r>
                  <a:rPr lang="en-US" sz="1800" dirty="0">
                    <a:solidFill>
                      <a:schemeClr val="accent1"/>
                    </a:solidFill>
                  </a:rPr>
                  <a:t>.</a:t>
                </a:r>
              </a:p>
              <a:p>
                <a:pPr lvl="1"/>
                <a:endParaRPr lang="en-US" sz="1800" dirty="0">
                  <a:solidFill>
                    <a:schemeClr val="accent1"/>
                  </a:solidFill>
                </a:endParaRPr>
              </a:p>
              <a:p>
                <a:pPr marL="0" indent="0">
                  <a:buNone/>
                </a:pPr>
                <a:r>
                  <a:rPr lang="en-US" sz="2200" dirty="0">
                    <a:solidFill>
                      <a:schemeClr val="accent1"/>
                    </a:solidFill>
                  </a:rPr>
                  <a:t>Now we can take </a:t>
                </a:r>
                <a14:m>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0.000426</m:t>
                    </m:r>
                  </m:oMath>
                </a14:m>
                <a:r>
                  <a:rPr lang="en-US" sz="2200" dirty="0">
                    <a:solidFill>
                      <a:schemeClr val="accent1"/>
                    </a:solidFill>
                  </a:rPr>
                  <a:t> as the sequential fraction </a:t>
                </a:r>
                <a14:m>
                  <m:oMath xmlns:m="http://schemas.openxmlformats.org/officeDocument/2006/math">
                    <m:r>
                      <a:rPr lang="en-US" sz="2200" i="1">
                        <a:latin typeface="Cambria Math" panose="02040503050406030204" pitchFamily="18" charset="0"/>
                      </a:rPr>
                      <m:t>𝑓</m:t>
                    </m:r>
                  </m:oMath>
                </a14:m>
                <a:r>
                  <a:rPr lang="en-US" sz="2200" dirty="0">
                    <a:solidFill>
                      <a:schemeClr val="accent1"/>
                    </a:solidFill>
                  </a:rPr>
                  <a:t>.</a:t>
                </a:r>
              </a:p>
              <a:p>
                <a:pPr lvl="1"/>
                <a:r>
                  <a:rPr lang="en-US" sz="1800" dirty="0">
                    <a:solidFill>
                      <a:schemeClr val="accent1"/>
                    </a:solidFill>
                  </a:rPr>
                  <a:t>Plugging </a:t>
                </a:r>
                <a14:m>
                  <m:oMath xmlns:m="http://schemas.openxmlformats.org/officeDocument/2006/math">
                    <m:r>
                      <a:rPr lang="en-US" sz="1800" i="1" smtClean="0">
                        <a:latin typeface="Cambria Math" panose="02040503050406030204" pitchFamily="18" charset="0"/>
                      </a:rPr>
                      <m:t>𝑓</m:t>
                    </m:r>
                    <m:r>
                      <a:rPr lang="en-US" sz="1800" b="0" i="1" smtClean="0">
                        <a:latin typeface="Cambria Math" panose="02040503050406030204" pitchFamily="18" charset="0"/>
                      </a:rPr>
                      <m:t>=0.000426</m:t>
                    </m:r>
                  </m:oMath>
                </a14:m>
                <a:r>
                  <a:rPr lang="en-US" sz="1800" dirty="0">
                    <a:solidFill>
                      <a:schemeClr val="accent1"/>
                    </a:solidFill>
                  </a:rPr>
                  <a:t> into the inequality of </a:t>
                </a:r>
                <a:r>
                  <a:rPr lang="en-US" sz="1800" b="1" i="1" dirty="0">
                    <a:solidFill>
                      <a:srgbClr val="FF0000"/>
                    </a:solidFill>
                  </a:rPr>
                  <a:t>Amdahl law</a:t>
                </a:r>
                <a:r>
                  <a:rPr lang="en-US" sz="1800" dirty="0">
                    <a:solidFill>
                      <a:schemeClr val="accent1"/>
                    </a:solidFill>
                  </a:rPr>
                  <a:t>, </a:t>
                </a:r>
              </a:p>
              <a:p>
                <a:pPr marL="0" indent="0" algn="ctr">
                  <a:buNone/>
                </a:pPr>
                <a:r>
                  <a:rPr lang="en-US" dirty="0">
                    <a:solidFill>
                      <a:schemeClr val="accent1"/>
                    </a:solidFill>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𝑝</m:t>
                                </m:r>
                              </m:den>
                            </m:f>
                          </m:den>
                        </m:f>
                      </m:e>
                    </m:box>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0.000426+</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1−0.000426</m:t>
                            </m:r>
                          </m:num>
                          <m:den>
                            <m:r>
                              <a:rPr lang="en-US" b="0" i="1" smtClean="0">
                                <a:latin typeface="Cambria Math" panose="02040503050406030204" pitchFamily="18" charset="0"/>
                                <a:ea typeface="Cambria Math" panose="02040503050406030204" pitchFamily="18" charset="0"/>
                              </a:rPr>
                              <m:t>32</m:t>
                            </m:r>
                          </m:den>
                        </m:f>
                      </m:den>
                    </m:f>
                    <m:r>
                      <a:rPr lang="en-US" b="0" i="1" smtClean="0">
                        <a:latin typeface="Cambria Math" panose="02040503050406030204" pitchFamily="18" charset="0"/>
                        <a:ea typeface="Cambria Math" panose="02040503050406030204" pitchFamily="18" charset="0"/>
                      </a:rPr>
                      <m:t>≈31.6</m:t>
                    </m:r>
                  </m:oMath>
                </a14:m>
                <a:r>
                  <a:rPr lang="en-US" dirty="0">
                    <a:solidFill>
                      <a:schemeClr val="accent1"/>
                    </a:solidFill>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30623EEC-B0C5-4ED3-B2E2-060B5D89C9B2}"/>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705688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lstStyle/>
              <a:p>
                <a:pPr marL="0" indent="0">
                  <a:buNone/>
                </a:pPr>
                <a:r>
                  <a:rPr lang="en-US" b="1" i="1" u="sng" dirty="0">
                    <a:solidFill>
                      <a:srgbClr val="FF0000"/>
                    </a:solidFill>
                  </a:rPr>
                  <a:t>The Karp-Flatt Metric</a:t>
                </a:r>
              </a:p>
              <a:p>
                <a:pPr marL="0" indent="0">
                  <a:buNone/>
                </a:pPr>
                <a:r>
                  <a:rPr lang="en-US" dirty="0">
                    <a:solidFill>
                      <a:schemeClr val="accent1"/>
                    </a:solidFill>
                  </a:rPr>
                  <a:t>Because Amdahl’s law and Gustafson's law ignore the parallel overhead 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oMath>
                </a14:m>
                <a:r>
                  <a:rPr lang="en-US" dirty="0">
                    <a:solidFill>
                      <a:schemeClr val="accent1"/>
                    </a:solidFill>
                  </a:rPr>
                  <a:t>, they can overestimate speedup or scaled speedup. </a:t>
                </a:r>
              </a:p>
              <a:p>
                <a:pPr marL="0" indent="0">
                  <a:buNone/>
                </a:pPr>
                <a:r>
                  <a:rPr lang="en-US" dirty="0">
                    <a:solidFill>
                      <a:schemeClr val="accent1"/>
                    </a:solidFill>
                  </a:rPr>
                  <a:t>Karp and Flatt proposed another metric, called the </a:t>
                </a:r>
                <a:r>
                  <a:rPr lang="en-US" b="1" i="1" dirty="0">
                    <a:solidFill>
                      <a:srgbClr val="FF0000"/>
                    </a:solidFill>
                  </a:rPr>
                  <a:t>experimentally determined serial fraction</a:t>
                </a:r>
                <a:r>
                  <a:rPr lang="en-US" dirty="0">
                    <a:solidFill>
                      <a:schemeClr val="accent1"/>
                    </a:solidFill>
                  </a:rPr>
                  <a:t>, which can provide valuable performance insights. </a:t>
                </a:r>
              </a:p>
              <a:p>
                <a:pPr marL="0" indent="0">
                  <a:buNone/>
                </a:pPr>
                <a:r>
                  <a:rPr lang="en-US" dirty="0">
                    <a:solidFill>
                      <a:schemeClr val="accent1"/>
                    </a:solidFill>
                  </a:rPr>
                  <a:t>We define the </a:t>
                </a:r>
                <a:r>
                  <a:rPr lang="en-US" b="1" i="1" dirty="0">
                    <a:solidFill>
                      <a:srgbClr val="FF0000"/>
                    </a:solidFill>
                  </a:rPr>
                  <a:t>experimentally determined serial fraction </a:t>
                </a:r>
                <a14:m>
                  <m:oMath xmlns:m="http://schemas.openxmlformats.org/officeDocument/2006/math">
                    <m:r>
                      <m:rPr>
                        <m:sty m:val="p"/>
                      </m:rPr>
                      <a:rPr lang="en-US" b="0" i="0" smtClean="0">
                        <a:solidFill>
                          <a:schemeClr val="tx1"/>
                        </a:solidFill>
                        <a:latin typeface="Cambria Math" panose="02040503050406030204" pitchFamily="18" charset="0"/>
                      </a:rPr>
                      <m:t>e</m:t>
                    </m:r>
                  </m:oMath>
                </a14:m>
                <a:r>
                  <a:rPr lang="en-US" dirty="0">
                    <a:solidFill>
                      <a:schemeClr val="accent1"/>
                    </a:solidFill>
                  </a:rPr>
                  <a:t> of a parallel computation as</a:t>
                </a: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endParaRPr lang="en-US" b="1" i="1" u="sng" dirty="0">
                  <a:solidFill>
                    <a:srgbClr val="FF0000"/>
                  </a:solidFill>
                </a:endParaRPr>
              </a:p>
            </p:txBody>
          </p:sp>
        </mc:Choice>
        <mc:Fallback>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4186507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r>
                  <a:rPr lang="en-US" dirty="0">
                    <a:solidFill>
                      <a:schemeClr val="accent1"/>
                    </a:solidFill>
                  </a:rPr>
                  <a:t>Hence, </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We may now rewrite the </a:t>
                </a:r>
                <a:r>
                  <a:rPr lang="en-US" b="1" i="1" dirty="0">
                    <a:solidFill>
                      <a:srgbClr val="FF0000"/>
                    </a:solidFill>
                  </a:rPr>
                  <a:t>parallel execution time </a:t>
                </a:r>
                <a:r>
                  <a:rPr lang="en-US" dirty="0">
                    <a:solidFill>
                      <a:schemeClr val="accent1"/>
                    </a:solidFill>
                  </a:rPr>
                  <a:t>as </a:t>
                </a:r>
              </a:p>
              <a:p>
                <a:pPr marL="0" indent="0">
                  <a:buNone/>
                </a:pPr>
                <a:endParaRPr lang="en-US" dirty="0">
                  <a:solidFill>
                    <a:schemeClr val="accent1"/>
                  </a:solidFill>
                </a:endParaRPr>
              </a:p>
              <a:p>
                <a:pPr marL="457200" lvl="1"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endParaRPr lang="en-US" i="1" dirty="0">
                  <a:solidFill>
                    <a:schemeClr val="accent1"/>
                  </a:solidFill>
                </a:endParaRPr>
              </a:p>
              <a:p>
                <a:pPr marL="457200" lvl="1" indent="0">
                  <a:buNone/>
                </a:pPr>
                <a:endParaRPr lang="en-US" i="1" dirty="0">
                  <a:solidFill>
                    <a:schemeClr val="accent1"/>
                  </a:solidFill>
                </a:endParaRPr>
              </a:p>
              <a:p>
                <a:pPr marL="0" indent="0">
                  <a:buNone/>
                </a:pPr>
                <a:r>
                  <a:rPr lang="en-US" dirty="0">
                    <a:solidFill>
                      <a:schemeClr val="accent1"/>
                    </a:solidFill>
                  </a:rPr>
                  <a:t>Since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0"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ψ</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Then,</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endParaRPr lang="en-US" i="1" dirty="0">
                  <a:solidFill>
                    <a:schemeClr val="accent1"/>
                  </a:solidFill>
                </a:endParaRPr>
              </a:p>
              <a:p>
                <a:pPr marL="0" indent="0">
                  <a:buNone/>
                </a:pPr>
                <a:endParaRPr lang="en-US" dirty="0">
                  <a:solidFill>
                    <a:schemeClr val="accent1"/>
                  </a:solidFill>
                </a:endParaRPr>
              </a:p>
              <a:p>
                <a:pPr marL="0" indent="0">
                  <a:buNone/>
                </a:pPr>
                <a:endParaRPr lang="en-US" b="1" i="1" u="sng" dirty="0">
                  <a:solidFill>
                    <a:srgbClr val="FF0000"/>
                  </a:solidFill>
                </a:endParaRPr>
              </a:p>
            </p:txBody>
          </p:sp>
        </mc:Choice>
        <mc:Fallback>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3264886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a:bodyPr>
              <a:lstStyle/>
              <a:p>
                <a:pPr marL="0" indent="0">
                  <a:buNone/>
                </a:pPr>
                <a:r>
                  <a:rPr lang="en-US" dirty="0">
                    <a:solidFill>
                      <a:schemeClr val="accent1"/>
                    </a:solidFill>
                  </a:rPr>
                  <a:t>Rearranging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r>
                  <a:rPr lang="en-US" i="1" dirty="0">
                    <a:solidFill>
                      <a:schemeClr val="accent1"/>
                    </a:solidFill>
                  </a:rPr>
                  <a:t>,</a:t>
                </a:r>
              </a:p>
              <a:p>
                <a:pPr marL="0" indent="0">
                  <a:buNone/>
                </a:pPr>
                <a:endParaRPr lang="en-US" i="1" dirty="0">
                  <a:solidFill>
                    <a:schemeClr val="accent1"/>
                  </a:solidFill>
                </a:endParaRPr>
              </a:p>
              <a:p>
                <a:pPr marL="0" indent="0">
                  <a:buNone/>
                </a:pPr>
                <a:endParaRPr lang="en-US" i="1"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𝜓</m:t>
                              </m:r>
                            </m:den>
                          </m:f>
                          <m:r>
                            <a:rPr lang="en-US" i="1">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𝑝</m:t>
                              </m:r>
                            </m:den>
                          </m:f>
                        </m:num>
                        <m:den>
                          <m:r>
                            <a:rPr lang="en-US" b="0" i="1" smtClean="0">
                              <a:solidFill>
                                <a:schemeClr val="tx1"/>
                              </a:solidFill>
                              <a:latin typeface="Cambria Math" panose="02040503050406030204" pitchFamily="18" charset="0"/>
                            </a:rPr>
                            <m:t>1−</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𝑝</m:t>
                              </m:r>
                            </m:den>
                          </m:f>
                        </m:den>
                      </m:f>
                    </m:oMath>
                  </m:oMathPara>
                </a14:m>
                <a:endParaRPr lang="en-US" i="1" dirty="0">
                  <a:solidFill>
                    <a:schemeClr val="accent1"/>
                  </a:solidFill>
                </a:endParaRPr>
              </a:p>
              <a:p>
                <a:pPr marL="0" indent="0">
                  <a:buNone/>
                </a:pPr>
                <a:endParaRPr lang="en-US" dirty="0">
                  <a:solidFill>
                    <a:schemeClr val="accent1"/>
                  </a:solidFill>
                </a:endParaRPr>
              </a:p>
              <a:p>
                <a:pPr marL="0" indent="0">
                  <a:buNone/>
                </a:pPr>
                <a:endParaRPr lang="en-US" b="1" i="1" u="sng" dirty="0">
                  <a:solidFill>
                    <a:srgbClr val="FF0000"/>
                  </a:solidFill>
                </a:endParaRPr>
              </a:p>
            </p:txBody>
          </p:sp>
        </mc:Choice>
        <mc:Fallback>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96784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a:bodyPr>
              <a:lstStyle/>
              <a:p>
                <a:pPr marL="0" indent="0">
                  <a:buNone/>
                </a:pPr>
                <a:r>
                  <a:rPr lang="en-US" b="1" i="1" u="sng" dirty="0">
                    <a:solidFill>
                      <a:srgbClr val="FF0000"/>
                    </a:solidFill>
                  </a:rPr>
                  <a:t>The Karp-Flatt Metric</a:t>
                </a:r>
              </a:p>
              <a:p>
                <a:pPr marL="0" indent="0">
                  <a:buNone/>
                </a:pPr>
                <a:r>
                  <a:rPr lang="en-US" dirty="0">
                    <a:solidFill>
                      <a:schemeClr val="accent1"/>
                    </a:solidFill>
                  </a:rPr>
                  <a:t>Given a parallel computation exhibiting speedup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solidFill>
                      <a:schemeClr val="accent1"/>
                    </a:solidFill>
                  </a:rPr>
                  <a:t> on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 where </a:t>
                </a:r>
                <a14:m>
                  <m:oMath xmlns:m="http://schemas.openxmlformats.org/officeDocument/2006/math">
                    <m:r>
                      <a:rPr lang="en-US" i="1">
                        <a:latin typeface="Cambria Math" panose="02040503050406030204" pitchFamily="18" charset="0"/>
                      </a:rPr>
                      <m:t>𝑝</m:t>
                    </m:r>
                    <m:r>
                      <a:rPr lang="en-US" b="0" i="0" smtClean="0">
                        <a:latin typeface="Cambria Math" panose="02040503050406030204" pitchFamily="18" charset="0"/>
                      </a:rPr>
                      <m:t>&gt;1</m:t>
                    </m:r>
                  </m:oMath>
                </a14:m>
                <a:r>
                  <a:rPr lang="en-US" dirty="0">
                    <a:solidFill>
                      <a:schemeClr val="accent1"/>
                    </a:solidFill>
                  </a:rPr>
                  <a:t>, the experimentally determined serial fraction </a:t>
                </a:r>
                <a14:m>
                  <m:oMath xmlns:m="http://schemas.openxmlformats.org/officeDocument/2006/math">
                    <m:r>
                      <a:rPr lang="en-US" i="1">
                        <a:latin typeface="Cambria Math" panose="02040503050406030204" pitchFamily="18" charset="0"/>
                      </a:rPr>
                      <m:t>𝑒</m:t>
                    </m:r>
                  </m:oMath>
                </a14:m>
                <a:r>
                  <a:rPr lang="en-US" dirty="0">
                    <a:solidFill>
                      <a:schemeClr val="accent1"/>
                    </a:solidFill>
                  </a:rPr>
                  <a:t> is defined as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𝜓</m:t>
                              </m:r>
                            </m:den>
                          </m:f>
                          <m:r>
                            <a:rPr lang="en-US" i="1">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𝑝</m:t>
                              </m:r>
                            </m:den>
                          </m:f>
                        </m:num>
                        <m:den>
                          <m:r>
                            <a:rPr lang="en-US" b="0" i="1" smtClean="0">
                              <a:solidFill>
                                <a:schemeClr val="tx1"/>
                              </a:solidFill>
                              <a:latin typeface="Cambria Math" panose="02040503050406030204" pitchFamily="18" charset="0"/>
                            </a:rPr>
                            <m:t>1−</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𝑝</m:t>
                              </m:r>
                            </m:den>
                          </m:f>
                        </m:den>
                      </m:f>
                    </m:oMath>
                  </m:oMathPara>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81691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sp>
        <p:nvSpPr>
          <p:cNvPr id="3" name="Content Placeholder 2">
            <a:extLst>
              <a:ext uri="{FF2B5EF4-FFF2-40B4-BE49-F238E27FC236}">
                <a16:creationId xmlns:a16="http://schemas.microsoft.com/office/drawing/2014/main" id="{1D1D3857-A558-4BC7-8A59-2C3DB9F09668}"/>
              </a:ext>
            </a:extLst>
          </p:cNvPr>
          <p:cNvSpPr>
            <a:spLocks noGrp="1"/>
          </p:cNvSpPr>
          <p:nvPr>
            <p:ph idx="1"/>
          </p:nvPr>
        </p:nvSpPr>
        <p:spPr/>
        <p:txBody>
          <a:bodyPr>
            <a:normAutofit fontScale="92500"/>
          </a:bodyPr>
          <a:lstStyle/>
          <a:p>
            <a:pPr marL="0" indent="0">
              <a:buNone/>
            </a:pPr>
            <a:r>
              <a:rPr lang="en-US" dirty="0">
                <a:solidFill>
                  <a:schemeClr val="accent1"/>
                </a:solidFill>
              </a:rPr>
              <a:t>The experimentally determined serial fraction is a useful metric for </a:t>
            </a:r>
            <a:r>
              <a:rPr lang="en-US" b="1" i="1" dirty="0">
                <a:solidFill>
                  <a:srgbClr val="FF0000"/>
                </a:solidFill>
              </a:rPr>
              <a:t>two </a:t>
            </a:r>
            <a:r>
              <a:rPr lang="en-US" dirty="0">
                <a:solidFill>
                  <a:schemeClr val="accent1"/>
                </a:solidFill>
              </a:rPr>
              <a:t>reasons.</a:t>
            </a:r>
          </a:p>
          <a:p>
            <a:pPr lvl="1"/>
            <a:r>
              <a:rPr lang="en-US" dirty="0">
                <a:solidFill>
                  <a:schemeClr val="accent1"/>
                </a:solidFill>
              </a:rPr>
              <a:t>It takes into account parallel overhead that Amdahl’s law and Gustafson's law ignore </a:t>
            </a:r>
          </a:p>
          <a:p>
            <a:pPr lvl="1"/>
            <a:r>
              <a:rPr lang="en-US" dirty="0">
                <a:solidFill>
                  <a:schemeClr val="accent1"/>
                </a:solidFill>
              </a:rPr>
              <a:t>It can help us detect other sources of overhead or inefficiency that are ignored in our simple model of parallel execution time.</a:t>
            </a:r>
          </a:p>
          <a:p>
            <a:pPr marL="0" indent="0">
              <a:buNone/>
            </a:pPr>
            <a:r>
              <a:rPr lang="en-US" dirty="0">
                <a:solidFill>
                  <a:schemeClr val="accent1"/>
                </a:solidFill>
              </a:rPr>
              <a:t>For a problem of fixed size, the efficiency of a parallel computation typically decreases as the number of processors increases.</a:t>
            </a:r>
          </a:p>
          <a:p>
            <a:pPr marL="0" indent="0">
              <a:buNone/>
            </a:pPr>
            <a:r>
              <a:rPr lang="en-US" dirty="0">
                <a:solidFill>
                  <a:schemeClr val="accent1"/>
                </a:solidFill>
              </a:rPr>
              <a:t>By using  the </a:t>
            </a:r>
            <a:r>
              <a:rPr lang="en-US" b="1" i="1" dirty="0">
                <a:solidFill>
                  <a:srgbClr val="FF0000"/>
                </a:solidFill>
              </a:rPr>
              <a:t>experimentally determined serial fraction</a:t>
            </a:r>
            <a:r>
              <a:rPr lang="en-US" dirty="0">
                <a:solidFill>
                  <a:schemeClr val="accent1"/>
                </a:solidFill>
              </a:rPr>
              <a:t>, we can determine whether this inefficiency decrease is due to </a:t>
            </a:r>
          </a:p>
          <a:p>
            <a:pPr marL="971550" lvl="1" indent="-514350">
              <a:buFont typeface="+mj-lt"/>
              <a:buAutoNum type="arabicPeriod"/>
            </a:pPr>
            <a:r>
              <a:rPr lang="en-US" dirty="0">
                <a:solidFill>
                  <a:schemeClr val="accent1"/>
                </a:solidFill>
              </a:rPr>
              <a:t>Limited opportunities for parallelism </a:t>
            </a:r>
          </a:p>
          <a:p>
            <a:pPr marL="971550" lvl="1" indent="-514350">
              <a:buFont typeface="+mj-lt"/>
              <a:buAutoNum type="arabicPeriod"/>
            </a:pPr>
            <a:r>
              <a:rPr lang="en-US" dirty="0">
                <a:solidFill>
                  <a:schemeClr val="accent1"/>
                </a:solidFill>
              </a:rPr>
              <a:t>Increases in algorithmic or architecture overhead</a:t>
            </a:r>
          </a:p>
          <a:p>
            <a:pPr marL="971550" lvl="1" indent="-514350">
              <a:buFont typeface="+mj-lt"/>
              <a:buAutoNum type="arabicPeriod"/>
            </a:pPr>
            <a:endParaRPr lang="en-US" dirty="0">
              <a:solidFill>
                <a:schemeClr val="accent1"/>
              </a:solidFill>
            </a:endParaRPr>
          </a:p>
        </p:txBody>
      </p:sp>
    </p:spTree>
    <p:extLst>
      <p:ext uri="{BB962C8B-B14F-4D97-AF65-F5344CB8AC3E}">
        <p14:creationId xmlns:p14="http://schemas.microsoft.com/office/powerpoint/2010/main" val="245424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pic>
        <p:nvPicPr>
          <p:cNvPr id="5" name="Content Placeholder 4">
            <a:extLst>
              <a:ext uri="{FF2B5EF4-FFF2-40B4-BE49-F238E27FC236}">
                <a16:creationId xmlns:a16="http://schemas.microsoft.com/office/drawing/2014/main" id="{D966AA9D-9E5D-4FD2-83EA-CD8D82C8C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479" y="2365771"/>
            <a:ext cx="8363071" cy="1629569"/>
          </a:xfrm>
        </p:spPr>
      </p:pic>
      <p:sp>
        <p:nvSpPr>
          <p:cNvPr id="6" name="TextBox 5">
            <a:extLst>
              <a:ext uri="{FF2B5EF4-FFF2-40B4-BE49-F238E27FC236}">
                <a16:creationId xmlns:a16="http://schemas.microsoft.com/office/drawing/2014/main" id="{06AF7505-4FA0-4F75-BA4A-9CEC376B1AA6}"/>
              </a:ext>
            </a:extLst>
          </p:cNvPr>
          <p:cNvSpPr txBox="1"/>
          <p:nvPr/>
        </p:nvSpPr>
        <p:spPr>
          <a:xfrm>
            <a:off x="1638300" y="4105275"/>
            <a:ext cx="8886825" cy="1569660"/>
          </a:xfrm>
          <a:prstGeom prst="rect">
            <a:avLst/>
          </a:prstGeom>
          <a:noFill/>
        </p:spPr>
        <p:txBody>
          <a:bodyPr wrap="square" rtlCol="0">
            <a:spAutoFit/>
          </a:bodyPr>
          <a:lstStyle/>
          <a:p>
            <a:r>
              <a:rPr lang="en-US" sz="2400" dirty="0">
                <a:solidFill>
                  <a:schemeClr val="accent1"/>
                </a:solidFill>
              </a:rPr>
              <a:t>Since </a:t>
            </a:r>
            <a:r>
              <a:rPr lang="en-US" sz="2400" b="1" i="1" dirty="0">
                <a:solidFill>
                  <a:srgbClr val="FF0000"/>
                </a:solidFill>
              </a:rPr>
              <a:t>experimentally determined serial fraction </a:t>
            </a:r>
            <a:r>
              <a:rPr lang="en-US" sz="2400" dirty="0">
                <a:solidFill>
                  <a:schemeClr val="accent1"/>
                </a:solidFill>
              </a:rPr>
              <a:t>is not increasing with the number of processors, the primary reason for the poor speedup is the limited opportunity for parallelism, that is, the large fraction of the computation that is inherently sequential.</a:t>
            </a:r>
          </a:p>
        </p:txBody>
      </p:sp>
    </p:spTree>
    <p:extLst>
      <p:ext uri="{BB962C8B-B14F-4D97-AF65-F5344CB8AC3E}">
        <p14:creationId xmlns:p14="http://schemas.microsoft.com/office/powerpoint/2010/main" val="2169352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sp>
        <p:nvSpPr>
          <p:cNvPr id="6" name="TextBox 5">
            <a:extLst>
              <a:ext uri="{FF2B5EF4-FFF2-40B4-BE49-F238E27FC236}">
                <a16:creationId xmlns:a16="http://schemas.microsoft.com/office/drawing/2014/main" id="{06AF7505-4FA0-4F75-BA4A-9CEC376B1AA6}"/>
              </a:ext>
            </a:extLst>
          </p:cNvPr>
          <p:cNvSpPr txBox="1"/>
          <p:nvPr/>
        </p:nvSpPr>
        <p:spPr>
          <a:xfrm>
            <a:off x="1638300" y="4105275"/>
            <a:ext cx="8886825" cy="1200329"/>
          </a:xfrm>
          <a:prstGeom prst="rect">
            <a:avLst/>
          </a:prstGeom>
          <a:noFill/>
        </p:spPr>
        <p:txBody>
          <a:bodyPr wrap="square" rtlCol="0">
            <a:spAutoFit/>
          </a:bodyPr>
          <a:lstStyle/>
          <a:p>
            <a:r>
              <a:rPr lang="en-US" sz="2400" dirty="0">
                <a:solidFill>
                  <a:schemeClr val="accent1"/>
                </a:solidFill>
              </a:rPr>
              <a:t>Since </a:t>
            </a:r>
            <a:r>
              <a:rPr lang="en-US" sz="2400" b="1" i="1" dirty="0">
                <a:solidFill>
                  <a:srgbClr val="FF0000"/>
                </a:solidFill>
              </a:rPr>
              <a:t>experimentally determined serial fraction </a:t>
            </a:r>
            <a:r>
              <a:rPr lang="en-US" sz="2400" dirty="0">
                <a:solidFill>
                  <a:schemeClr val="accent1"/>
                </a:solidFill>
              </a:rPr>
              <a:t>is steadily increasing with the number of processors, the primary reason for the poor speedup is parallel overhead.</a:t>
            </a:r>
          </a:p>
        </p:txBody>
      </p:sp>
      <p:pic>
        <p:nvPicPr>
          <p:cNvPr id="8" name="Content Placeholder 7">
            <a:extLst>
              <a:ext uri="{FF2B5EF4-FFF2-40B4-BE49-F238E27FC236}">
                <a16:creationId xmlns:a16="http://schemas.microsoft.com/office/drawing/2014/main" id="{7F6EC5DE-2794-4F5A-A820-084D0F43BE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563" y="2105025"/>
            <a:ext cx="9224873" cy="1685925"/>
          </a:xfrm>
        </p:spPr>
      </p:pic>
    </p:spTree>
    <p:extLst>
      <p:ext uri="{BB962C8B-B14F-4D97-AF65-F5344CB8AC3E}">
        <p14:creationId xmlns:p14="http://schemas.microsoft.com/office/powerpoint/2010/main" val="337392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E93D-EA9D-44E3-8156-A0AE5523C5EA}"/>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7829AD-E854-409F-882F-F9C3E7AD8CE2}"/>
                  </a:ext>
                </a:extLst>
              </p:cNvPr>
              <p:cNvSpPr>
                <a:spLocks noGrp="1"/>
              </p:cNvSpPr>
              <p:nvPr>
                <p:ph idx="1"/>
              </p:nvPr>
            </p:nvSpPr>
            <p:spPr/>
            <p:txBody>
              <a:bodyPr>
                <a:normAutofit lnSpcReduction="10000"/>
              </a:bodyPr>
              <a:lstStyle/>
              <a:p>
                <a:pPr marL="0" indent="0">
                  <a:buNone/>
                </a:pPr>
                <a:r>
                  <a:rPr lang="en-US" b="1" i="1" u="sng" dirty="0">
                    <a:solidFill>
                      <a:srgbClr val="FF0000"/>
                    </a:solidFill>
                  </a:rPr>
                  <a:t>The Isoefficiency Metric</a:t>
                </a:r>
              </a:p>
              <a:p>
                <a:pPr marL="0" indent="0">
                  <a:buNone/>
                </a:pPr>
                <a:r>
                  <a:rPr lang="en-US" dirty="0">
                    <a:solidFill>
                      <a:schemeClr val="accent1"/>
                    </a:solidFill>
                  </a:rPr>
                  <a:t>We shall refer to a </a:t>
                </a:r>
                <a:r>
                  <a:rPr lang="en-US" b="1" i="1" dirty="0">
                    <a:solidFill>
                      <a:srgbClr val="FF0000"/>
                    </a:solidFill>
                  </a:rPr>
                  <a:t>parallel program </a:t>
                </a:r>
                <a:r>
                  <a:rPr lang="en-US" dirty="0">
                    <a:solidFill>
                      <a:schemeClr val="accent1"/>
                    </a:solidFill>
                  </a:rPr>
                  <a:t>executing on a </a:t>
                </a:r>
                <a:r>
                  <a:rPr lang="en-US" b="1" i="1" dirty="0">
                    <a:solidFill>
                      <a:srgbClr val="FF0000"/>
                    </a:solidFill>
                  </a:rPr>
                  <a:t>parallel computer </a:t>
                </a:r>
                <a:r>
                  <a:rPr lang="en-US" dirty="0">
                    <a:solidFill>
                      <a:schemeClr val="accent1"/>
                    </a:solidFill>
                  </a:rPr>
                  <a:t>as a </a:t>
                </a:r>
                <a:r>
                  <a:rPr lang="en-US" b="1" i="1" dirty="0">
                    <a:solidFill>
                      <a:srgbClr val="FF0000"/>
                    </a:solidFill>
                  </a:rPr>
                  <a:t>parallel system</a:t>
                </a:r>
                <a:r>
                  <a:rPr lang="en-US" dirty="0">
                    <a:solidFill>
                      <a:schemeClr val="accent1"/>
                    </a:solidFill>
                  </a:rPr>
                  <a:t>. </a:t>
                </a:r>
              </a:p>
              <a:p>
                <a:pPr lvl="1"/>
                <a:r>
                  <a:rPr lang="en-US" dirty="0">
                    <a:solidFill>
                      <a:schemeClr val="accent1"/>
                    </a:solidFill>
                  </a:rPr>
                  <a:t>The </a:t>
                </a:r>
                <a:r>
                  <a:rPr lang="en-US" b="1" i="1" dirty="0">
                    <a:solidFill>
                      <a:srgbClr val="FF0000"/>
                    </a:solidFill>
                  </a:rPr>
                  <a:t>scalability</a:t>
                </a:r>
                <a:r>
                  <a:rPr lang="en-US" dirty="0">
                    <a:solidFill>
                      <a:schemeClr val="accent1"/>
                    </a:solidFill>
                  </a:rPr>
                  <a:t> of a parallel system is a measure of its ability to increase performance as the number of processors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 </m:t>
                    </m:r>
                  </m:oMath>
                </a14:m>
                <a:r>
                  <a:rPr lang="en-US" dirty="0">
                    <a:solidFill>
                      <a:schemeClr val="accent1"/>
                    </a:solidFill>
                  </a:rPr>
                  <a:t>increases.</a:t>
                </a:r>
              </a:p>
              <a:p>
                <a:pPr marL="457200" lvl="1" indent="0">
                  <a:buNone/>
                </a:pPr>
                <a:endParaRPr lang="en-US" dirty="0">
                  <a:solidFill>
                    <a:schemeClr val="accent1"/>
                  </a:solidFill>
                </a:endParaRPr>
              </a:p>
              <a:p>
                <a:pPr marL="0" indent="0">
                  <a:buNone/>
                </a:pPr>
                <a:r>
                  <a:rPr lang="en-US" dirty="0">
                    <a:solidFill>
                      <a:schemeClr val="accent1"/>
                    </a:solidFill>
                  </a:rPr>
                  <a:t>Typically, </a:t>
                </a:r>
                <a:r>
                  <a:rPr lang="en-US" b="1" i="1" dirty="0">
                    <a:solidFill>
                      <a:srgbClr val="FF0000"/>
                    </a:solidFill>
                  </a:rPr>
                  <a:t>speedup</a:t>
                </a:r>
                <a:r>
                  <a:rPr lang="en-US" dirty="0">
                    <a:solidFill>
                      <a:schemeClr val="accent1"/>
                    </a:solidFill>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ea typeface="Cambria Math" panose="02040503050406030204" pitchFamily="18" charset="0"/>
                      </a:rPr>
                      <m:t> </m:t>
                    </m:r>
                  </m:oMath>
                </a14:m>
                <a:r>
                  <a:rPr lang="en-US" dirty="0">
                    <a:solidFill>
                      <a:schemeClr val="accent1"/>
                    </a:solidFill>
                  </a:rPr>
                  <a:t>and hence </a:t>
                </a:r>
                <a:r>
                  <a:rPr lang="en-US" b="1" i="1" dirty="0">
                    <a:solidFill>
                      <a:srgbClr val="FF0000"/>
                    </a:solidFill>
                  </a:rPr>
                  <a:t>efficiency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solidFill>
                      <a:schemeClr val="accent1"/>
                    </a:solidFill>
                  </a:rPr>
                  <a:t> are typically an increasing function of the problem size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oMath>
                </a14:m>
                <a:r>
                  <a:rPr lang="en-US" dirty="0">
                    <a:solidFill>
                      <a:schemeClr val="accent1"/>
                    </a:solidFill>
                  </a:rPr>
                  <a:t>, because the communication complexity is usually lower than the computational complexity, i.e., </a:t>
                </a:r>
                <a:r>
                  <a:rPr lang="en-US" b="1" i="1" dirty="0">
                    <a:solidFill>
                      <a:srgbClr val="FF0000"/>
                    </a:solidFill>
                  </a:rPr>
                  <a:t>Amdahl effect</a:t>
                </a:r>
                <a:r>
                  <a:rPr lang="en-US" dirty="0">
                    <a:solidFill>
                      <a:schemeClr val="accent1"/>
                    </a:solidFill>
                  </a:rPr>
                  <a:t>.</a:t>
                </a:r>
              </a:p>
              <a:p>
                <a:pPr lvl="1"/>
                <a:r>
                  <a:rPr lang="en-US" dirty="0">
                    <a:solidFill>
                      <a:schemeClr val="accent1"/>
                    </a:solidFill>
                  </a:rPr>
                  <a:t>In order to maintain the same level of efficiency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solidFill>
                      <a:schemeClr val="accent1"/>
                    </a:solidFill>
                  </a:rPr>
                  <a:t> when the number of processors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is increased, we can increase the problem size </a:t>
                </a:r>
                <a14:m>
                  <m:oMath xmlns:m="http://schemas.openxmlformats.org/officeDocument/2006/math">
                    <m:r>
                      <a:rPr lang="en-US" i="1">
                        <a:latin typeface="Cambria Math" panose="02040503050406030204" pitchFamily="18" charset="0"/>
                        <a:ea typeface="Cambria Math" panose="02040503050406030204" pitchFamily="18" charset="0"/>
                      </a:rPr>
                      <m:t>𝑛</m:t>
                    </m:r>
                  </m:oMath>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2B7829AD-E854-409F-882F-F9C3E7AD8CE2}"/>
                  </a:ext>
                </a:extLst>
              </p:cNvPr>
              <p:cNvSpPr>
                <a:spLocks noGrp="1" noRot="1" noChangeAspect="1" noMove="1" noResize="1" noEditPoints="1" noAdjustHandles="1" noChangeArrowheads="1" noChangeShapeType="1" noTextEdit="1"/>
              </p:cNvSpPr>
              <p:nvPr>
                <p:ph idx="1"/>
              </p:nvPr>
            </p:nvSpPr>
            <p:spPr>
              <a:blipFill>
                <a:blip r:embed="rId2"/>
                <a:stretch>
                  <a:fillRect l="-1217" t="-3081" r="-1217"/>
                </a:stretch>
              </a:blipFill>
            </p:spPr>
            <p:txBody>
              <a:bodyPr/>
              <a:lstStyle/>
              <a:p>
                <a:r>
                  <a:rPr lang="en-US">
                    <a:noFill/>
                  </a:rPr>
                  <a:t> </a:t>
                </a:r>
              </a:p>
            </p:txBody>
          </p:sp>
        </mc:Fallback>
      </mc:AlternateContent>
    </p:spTree>
    <p:extLst>
      <p:ext uri="{BB962C8B-B14F-4D97-AF65-F5344CB8AC3E}">
        <p14:creationId xmlns:p14="http://schemas.microsoft.com/office/powerpoint/2010/main" val="586340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E93D-EA9D-44E3-8156-A0AE5523C5EA}"/>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7829AD-E854-409F-882F-F9C3E7AD8CE2}"/>
                  </a:ext>
                </a:extLst>
              </p:cNvPr>
              <p:cNvSpPr>
                <a:spLocks noGrp="1"/>
              </p:cNvSpPr>
              <p:nvPr>
                <p:ph idx="1"/>
              </p:nvPr>
            </p:nvSpPr>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f>
                                <m:fPr>
                                  <m:ctrlPr>
                                    <a:rPr lang="en-US" b="0" i="0" smtClean="0">
                                      <a:latin typeface="Cambria Math" panose="02040503050406030204" pitchFamily="18" charset="0"/>
                                      <a:ea typeface="Cambria Math" panose="02040503050406030204" pitchFamily="18" charset="0"/>
                                    </a:rPr>
                                  </m:ctrlPr>
                                </m:fPr>
                                <m:num>
                                  <m:r>
                                    <a:rPr lang="el-GR" b="0" i="1" smtClean="0">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𝑝</m:t>
                                  </m:r>
                                </m:den>
                              </m:f>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den>
                          </m:f>
                        </m:e>
                      </m:box>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e>
                              </m:d>
                            </m:num>
                            <m:den>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m:rPr>
                                  <m:nor/>
                                </m:rPr>
                                <a:rPr lang="en-US" b="0" i="1" smtClean="0">
                                  <a:latin typeface="Cambria Math" panose="02040503050406030204" pitchFamily="18" charset="0"/>
                                </a:rPr>
                                <m:t> </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oMath>
                  </m:oMathPara>
                </a14:m>
                <a:endParaRPr lang="en-US" dirty="0">
                  <a:solidFill>
                    <a:schemeClr val="accent1"/>
                  </a:solidFill>
                </a:endParaRPr>
              </a:p>
              <a:p>
                <a:pPr marL="0" indent="0">
                  <a:buNone/>
                </a:pPr>
                <a:r>
                  <a:rPr lang="en-US" dirty="0">
                    <a:solidFill>
                      <a:schemeClr val="accent1"/>
                    </a:solidFill>
                  </a:rPr>
                  <a:t>Let us denote the total amount of time spent by all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solidFill>
                      <a:schemeClr val="accent1"/>
                    </a:solidFill>
                  </a:rPr>
                  <a:t>processors doing work </a:t>
                </a:r>
                <a:r>
                  <a:rPr lang="en-US" b="1" i="1" dirty="0">
                    <a:solidFill>
                      <a:srgbClr val="FF0000"/>
                    </a:solidFill>
                  </a:rPr>
                  <a:t>not done</a:t>
                </a:r>
                <a:r>
                  <a:rPr lang="en-US" dirty="0">
                    <a:solidFill>
                      <a:schemeClr val="accent1"/>
                    </a:solidFill>
                  </a:rPr>
                  <a:t> by the sequential program by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lvl="1"/>
                <a:r>
                  <a:rPr lang="en-US" sz="2000" dirty="0">
                    <a:solidFill>
                      <a:schemeClr val="accent1"/>
                    </a:solidFill>
                  </a:rPr>
                  <a:t>One component of this time is the time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−1</m:t>
                    </m:r>
                  </m:oMath>
                </a14:m>
                <a:r>
                  <a:rPr lang="en-US" sz="2000" dirty="0">
                    <a:solidFill>
                      <a:schemeClr val="accent1"/>
                    </a:solidFill>
                  </a:rPr>
                  <a:t> processors spend waiting idly while the single processor executes the </a:t>
                </a:r>
                <a:r>
                  <a:rPr lang="en-US" sz="2000" b="1" i="1" dirty="0">
                    <a:solidFill>
                      <a:srgbClr val="FF0000"/>
                    </a:solidFill>
                  </a:rPr>
                  <a:t>inherently sequential fraction</a:t>
                </a:r>
                <a:r>
                  <a:rPr lang="en-US" sz="2000" dirty="0">
                    <a:solidFill>
                      <a:schemeClr val="accent1"/>
                    </a:solidFill>
                  </a:rPr>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oMath>
                </a14:m>
                <a:endParaRPr lang="en-US" sz="2000" dirty="0">
                  <a:solidFill>
                    <a:schemeClr val="accent1"/>
                  </a:solidFill>
                </a:endParaRPr>
              </a:p>
              <a:p>
                <a:pPr marL="457200" lvl="1" indent="0">
                  <a:buNone/>
                </a:pPr>
                <a:endParaRPr lang="en-US" sz="2000" dirty="0">
                  <a:solidFill>
                    <a:schemeClr val="accent1"/>
                  </a:solidFill>
                </a:endParaRPr>
              </a:p>
              <a:p>
                <a:pPr lvl="1"/>
                <a:r>
                  <a:rPr lang="en-US" sz="2000" dirty="0">
                    <a:solidFill>
                      <a:schemeClr val="accent1"/>
                    </a:solidFill>
                  </a:rPr>
                  <a:t>The other component of this time is the time all </a:t>
                </a:r>
                <a14:m>
                  <m:oMath xmlns:m="http://schemas.openxmlformats.org/officeDocument/2006/math">
                    <m:r>
                      <a:rPr lang="en-US" sz="2000" b="0" i="1" smtClean="0">
                        <a:latin typeface="Cambria Math" panose="02040503050406030204" pitchFamily="18" charset="0"/>
                      </a:rPr>
                      <m:t>𝑝</m:t>
                    </m:r>
                  </m:oMath>
                </a14:m>
                <a:r>
                  <a:rPr lang="en-US" sz="2000" dirty="0">
                    <a:solidFill>
                      <a:schemeClr val="accent1"/>
                    </a:solidFill>
                  </a:rPr>
                  <a:t> processors spend performing interprocessor communications and redundant computations as part of </a:t>
                </a:r>
                <a:r>
                  <a:rPr lang="en-US" sz="2000" b="1" i="1" dirty="0">
                    <a:solidFill>
                      <a:srgbClr val="FF0000"/>
                    </a:solidFill>
                  </a:rPr>
                  <a:t>parallelization overhead</a:t>
                </a:r>
                <a:r>
                  <a:rPr lang="en-US" sz="2000" dirty="0">
                    <a:solidFill>
                      <a:schemeClr val="accent1"/>
                    </a:solidFill>
                  </a:rPr>
                  <a:t>: </a:t>
                </a:r>
                <a14:m>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ea typeface="Cambria Math" panose="02040503050406030204" pitchFamily="18" charset="0"/>
                      </a:rPr>
                      <m:t>𝜅</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𝑛</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𝑝</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p>
              <a:p>
                <a:pPr marL="1371600" lvl="3" indent="0">
                  <a:buNone/>
                </a:pPr>
                <a:endParaRPr lang="en-US" dirty="0">
                  <a:solidFill>
                    <a:schemeClr val="accent1"/>
                  </a:solidFill>
                </a:endParaRPr>
              </a:p>
              <a:p>
                <a:pPr marL="1371600" lvl="3" indent="0" algn="ctr">
                  <a:buNone/>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2B7829AD-E854-409F-882F-F9C3E7AD8CE2}"/>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27243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AC21-955D-4F7F-A14A-057CB601E663}"/>
              </a:ext>
            </a:extLst>
          </p:cNvPr>
          <p:cNvSpPr>
            <a:spLocks noGrp="1"/>
          </p:cNvSpPr>
          <p:nvPr>
            <p:ph type="title"/>
          </p:nvPr>
        </p:nvSpPr>
        <p:spPr/>
        <p:txBody>
          <a:bodyPr/>
          <a:lstStyle/>
          <a:p>
            <a:r>
              <a:rPr lang="en-US" dirty="0">
                <a:solidFill>
                  <a:schemeClr val="accent1"/>
                </a:solidFill>
              </a:rPr>
              <a:t>Performance Analysis: Parallel Execution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DBA99F-58B1-4E3B-A7C7-0DCB0C3C7336}"/>
                  </a:ext>
                </a:extLst>
              </p:cNvPr>
              <p:cNvSpPr>
                <a:spLocks noGrp="1"/>
              </p:cNvSpPr>
              <p:nvPr>
                <p:ph idx="1"/>
              </p:nvPr>
            </p:nvSpPr>
            <p:spPr/>
            <p:txBody>
              <a:bodyPr>
                <a:normAutofit lnSpcReduction="10000"/>
              </a:bodyPr>
              <a:lstStyle/>
              <a:p>
                <a:pPr marL="0" indent="0">
                  <a:buNone/>
                </a:pPr>
                <a:r>
                  <a:rPr lang="en-US" b="1" i="1" dirty="0">
                    <a:solidFill>
                      <a:srgbClr val="FF0000"/>
                    </a:solidFill>
                  </a:rPr>
                  <a:t>Parallel execution time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b="0" i="0" smtClean="0">
                        <a:latin typeface="Cambria Math" panose="02040503050406030204" pitchFamily="18" charset="0"/>
                      </a:rPr>
                      <m:t>)</m:t>
                    </m:r>
                  </m:oMath>
                </a14:m>
                <a:r>
                  <a:rPr lang="en-US" dirty="0">
                    <a:solidFill>
                      <a:schemeClr val="accent1"/>
                    </a:solidFill>
                  </a:rPr>
                  <a:t> is the time that elapses from the moment a parallel computation starts until the moment the last processor finishes execution.</a:t>
                </a:r>
              </a:p>
              <a:p>
                <a:pPr marL="0" indent="0">
                  <a:buNone/>
                </a:pPr>
                <a:endParaRPr lang="en-US" dirty="0">
                  <a:solidFill>
                    <a:schemeClr val="accent1"/>
                  </a:solidFill>
                </a:endParaRPr>
              </a:p>
              <a:p>
                <a:pPr marL="0" indent="0">
                  <a:buNone/>
                </a:pPr>
                <a:r>
                  <a:rPr lang="en-US" b="1" i="1" dirty="0">
                    <a:solidFill>
                      <a:srgbClr val="FF0000"/>
                    </a:solidFill>
                  </a:rPr>
                  <a:t>Parallel execution time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oMath>
                </a14:m>
                <a:r>
                  <a:rPr lang="en-US" dirty="0">
                    <a:solidFill>
                      <a:schemeClr val="accent1"/>
                    </a:solidFill>
                  </a:rPr>
                  <a:t> can be broken down into </a:t>
                </a:r>
                <a:r>
                  <a:rPr lang="en-US" b="1" i="1" dirty="0">
                    <a:solidFill>
                      <a:srgbClr val="FF0000"/>
                    </a:solidFill>
                  </a:rPr>
                  <a:t>three</a:t>
                </a:r>
                <a:r>
                  <a:rPr lang="en-US" dirty="0">
                    <a:solidFill>
                      <a:schemeClr val="accent1"/>
                    </a:solidFill>
                  </a:rPr>
                  <a:t> components:</a:t>
                </a:r>
              </a:p>
              <a:p>
                <a:pPr marL="0" indent="0">
                  <a:buNone/>
                </a:pPr>
                <a:endParaRPr lang="en-US" dirty="0">
                  <a:solidFill>
                    <a:schemeClr val="accent1"/>
                  </a:solidFill>
                </a:endParaRPr>
              </a:p>
              <a:p>
                <a:pPr lvl="1"/>
                <a:r>
                  <a:rPr lang="en-US" dirty="0">
                    <a:solidFill>
                      <a:schemeClr val="accent1"/>
                    </a:solidFill>
                  </a:rPr>
                  <a:t>Computations that must be performed sequentially</a:t>
                </a:r>
              </a:p>
              <a:p>
                <a:pPr lvl="1"/>
                <a:r>
                  <a:rPr lang="en-US" dirty="0">
                    <a:solidFill>
                      <a:schemeClr val="accent1"/>
                    </a:solidFill>
                  </a:rPr>
                  <a:t>Computations that can be performed in parallel</a:t>
                </a:r>
              </a:p>
              <a:p>
                <a:pPr lvl="1"/>
                <a:r>
                  <a:rPr lang="en-US" dirty="0">
                    <a:solidFill>
                      <a:schemeClr val="accent1"/>
                    </a:solidFill>
                  </a:rPr>
                  <a:t>Parallelization overhead, i.e., communication operations and redundant computations</a:t>
                </a:r>
              </a:p>
            </p:txBody>
          </p:sp>
        </mc:Choice>
        <mc:Fallback xmlns="">
          <p:sp>
            <p:nvSpPr>
              <p:cNvPr id="3" name="Content Placeholder 2">
                <a:extLst>
                  <a:ext uri="{FF2B5EF4-FFF2-40B4-BE49-F238E27FC236}">
                    <a16:creationId xmlns:a16="http://schemas.microsoft.com/office/drawing/2014/main" id="{B2DBA99F-58B1-4E3B-A7C7-0DCB0C3C7336}"/>
                  </a:ext>
                </a:extLst>
              </p:cNvPr>
              <p:cNvSpPr>
                <a:spLocks noGrp="1" noRot="1" noChangeAspect="1" noMove="1" noResize="1" noEditPoints="1" noAdjustHandles="1" noChangeArrowheads="1" noChangeShapeType="1" noTextEdit="1"/>
              </p:cNvSpPr>
              <p:nvPr>
                <p:ph idx="1"/>
              </p:nvPr>
            </p:nvSpPr>
            <p:spPr>
              <a:blipFill>
                <a:blip r:embed="rId2"/>
                <a:stretch>
                  <a:fillRect l="-1217" t="-3081" b="-420"/>
                </a:stretch>
              </a:blipFill>
            </p:spPr>
            <p:txBody>
              <a:bodyPr/>
              <a:lstStyle/>
              <a:p>
                <a:r>
                  <a:rPr lang="en-US">
                    <a:noFill/>
                  </a:rPr>
                  <a:t> </a:t>
                </a:r>
              </a:p>
            </p:txBody>
          </p:sp>
        </mc:Fallback>
      </mc:AlternateContent>
    </p:spTree>
    <p:extLst>
      <p:ext uri="{BB962C8B-B14F-4D97-AF65-F5344CB8AC3E}">
        <p14:creationId xmlns:p14="http://schemas.microsoft.com/office/powerpoint/2010/main" val="1693631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76E3-57B4-4BAF-9220-A0EE7CE79CD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2506F0-71EA-4148-AFF4-CF478FA9140C}"/>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Substituting</a:t>
                </a:r>
                <a:r>
                  <a:rPr lang="en-US" dirty="0"/>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t> </a:t>
                </a:r>
                <a:r>
                  <a:rPr lang="en-US" dirty="0">
                    <a:solidFill>
                      <a:schemeClr val="accent1"/>
                    </a:solidFill>
                  </a:rPr>
                  <a:t>into the inequality </a:t>
                </a:r>
                <a14:m>
                  <m:oMath xmlns:m="http://schemas.openxmlformats.org/officeDocument/2006/math">
                    <m:box>
                      <m:boxPr>
                        <m:ctrlPr>
                          <a:rPr lang="en-US" i="1">
                            <a:latin typeface="Cambria Math" panose="02040503050406030204" pitchFamily="18" charset="0"/>
                          </a:rPr>
                        </m:ctrlPr>
                      </m:boxPr>
                      <m:e>
                        <m:argPr>
                          <m:argSz m:val="-1"/>
                        </m:argPr>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en>
                      </m:f>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 </a:t>
                </a: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en>
                    </m:f>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en>
                                </m:f>
                              </m:e>
                            </m:box>
                          </m:den>
                        </m:f>
                      </m:e>
                    </m:box>
                  </m:oMath>
                </a14:m>
                <a:endParaRPr lang="en-US" dirty="0">
                  <a:solidFill>
                    <a:schemeClr val="accent1"/>
                  </a:solidFill>
                </a:endParaRPr>
              </a:p>
              <a:p>
                <a:pPr marL="0" indent="0">
                  <a:buNone/>
                </a:pPr>
                <a:r>
                  <a:rPr lang="en-US" dirty="0">
                    <a:solidFill>
                      <a:schemeClr val="accent1"/>
                    </a:solidFill>
                  </a:rPr>
                  <a:t>Recalling that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tx1"/>
                    </a:solidFill>
                  </a:rPr>
                  <a:t> </a:t>
                </a:r>
                <a:r>
                  <a:rPr lang="en-US" dirty="0">
                    <a:solidFill>
                      <a:schemeClr val="accent1"/>
                    </a:solidFill>
                  </a:rPr>
                  <a:t>represents </a:t>
                </a:r>
                <a:r>
                  <a:rPr lang="en-US" b="1" i="1" dirty="0">
                    <a:solidFill>
                      <a:srgbClr val="FF0000"/>
                    </a:solidFill>
                  </a:rPr>
                  <a:t>sequential time execution</a:t>
                </a:r>
                <a:r>
                  <a:rPr lang="en-US" dirty="0">
                    <a:solidFill>
                      <a:schemeClr val="accent1"/>
                    </a:solidFill>
                  </a:rPr>
                  <a:t>, </a:t>
                </a:r>
              </a:p>
              <a:p>
                <a:pPr marL="0" indent="0">
                  <a:buNone/>
                </a:pPr>
                <a:r>
                  <a:rPr lang="en-US" dirty="0">
                    <a:solidFill>
                      <a:schemeClr val="accent1"/>
                    </a:solidFill>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en>
                            </m:f>
                          </m:e>
                        </m:box>
                      </m:den>
                    </m:f>
                    <m:r>
                      <a:rPr lang="en-US" b="0" i="1" smtClean="0">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m:t>
                                        </m:r>
                                      </m:sub>
                                    </m:sSub>
                                  </m:num>
                                  <m:den>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en>
                                </m:f>
                              </m:e>
                            </m:box>
                          </m:den>
                        </m:f>
                      </m:e>
                    </m:box>
                  </m:oMath>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292506F0-71EA-4148-AFF4-CF478FA9140C}"/>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p:spTree>
    <p:extLst>
      <p:ext uri="{BB962C8B-B14F-4D97-AF65-F5344CB8AC3E}">
        <p14:creationId xmlns:p14="http://schemas.microsoft.com/office/powerpoint/2010/main" val="2061837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76E3-57B4-4BAF-9220-A0EE7CE79CD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2506F0-71EA-4148-AFF4-CF478FA9140C}"/>
                  </a:ext>
                </a:extLst>
              </p:cNvPr>
              <p:cNvSpPr>
                <a:spLocks noGrp="1"/>
              </p:cNvSpPr>
              <p:nvPr>
                <p:ph idx="1"/>
              </p:nvPr>
            </p:nvSpPr>
            <p:spPr/>
            <p:txBody>
              <a:bodyPr>
                <a:normAutofit/>
              </a:bodyPr>
              <a:lstStyle/>
              <a:p>
                <a:pPr marL="0" indent="0">
                  <a:buNone/>
                </a:pPr>
                <a:r>
                  <a:rPr lang="en-US" dirty="0">
                    <a:solidFill>
                      <a:schemeClr val="accent1"/>
                    </a:solidFill>
                  </a:rPr>
                  <a:t>Rearranging the inequality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m:t>
                                        </m:r>
                                      </m:sub>
                                    </m:sSub>
                                  </m:num>
                                  <m:den>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en>
                                </m:f>
                              </m:e>
                            </m:box>
                          </m:den>
                        </m:f>
                      </m:e>
                    </m:box>
                  </m:oMath>
                </a14:m>
                <a:r>
                  <a:rPr lang="en-US" dirty="0">
                    <a:solidFill>
                      <a:schemeClr val="accent1"/>
                    </a:solidFill>
                  </a:rPr>
                  <a:t>,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𝜀</m:t>
                              </m:r>
                            </m:num>
                            <m:den>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𝜀</m:t>
                              </m:r>
                            </m:den>
                          </m:f>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e>
                      </m:box>
                    </m:oMath>
                  </m:oMathPara>
                </a14:m>
                <a:endParaRPr lang="en-US" dirty="0">
                  <a:solidFill>
                    <a:schemeClr val="accent1"/>
                  </a:solidFill>
                </a:endParaRPr>
              </a:p>
              <a:p>
                <a:pPr marL="0" indent="0">
                  <a:buNone/>
                </a:pPr>
                <a:r>
                  <a:rPr lang="en-US" b="1" i="1" u="sng" dirty="0">
                    <a:solidFill>
                      <a:srgbClr val="FF0000"/>
                    </a:solidFill>
                  </a:rPr>
                  <a:t>Observation</a:t>
                </a:r>
                <a:r>
                  <a:rPr lang="en-US" b="1" i="1" dirty="0">
                    <a:solidFill>
                      <a:srgbClr val="FF0000"/>
                    </a:solidFill>
                  </a:rPr>
                  <a:t>:</a:t>
                </a:r>
                <a:r>
                  <a:rPr lang="en-US" dirty="0">
                    <a:solidFill>
                      <a:schemeClr val="accent1"/>
                    </a:solidFill>
                  </a:rPr>
                  <a:t> If we want to maintain a </a:t>
                </a:r>
                <a:r>
                  <a:rPr lang="en-US" b="1" i="1" dirty="0">
                    <a:solidFill>
                      <a:srgbClr val="FF0000"/>
                    </a:solidFill>
                  </a:rPr>
                  <a:t>constant level of efficiency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𝜀</m:t>
                    </m:r>
                  </m:oMath>
                </a14:m>
                <a:r>
                  <a:rPr lang="en-US" dirty="0">
                    <a:solidFill>
                      <a:schemeClr val="accent1"/>
                    </a:solidFill>
                  </a:rPr>
                  <a:t>, the term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𝜀</m:t>
                        </m:r>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𝜀</m:t>
                        </m:r>
                      </m:den>
                    </m:f>
                  </m:oMath>
                </a14:m>
                <a:r>
                  <a:rPr lang="en-US" dirty="0">
                    <a:solidFill>
                      <a:schemeClr val="accent1"/>
                    </a:solidFill>
                  </a:rPr>
                  <a:t> must be a </a:t>
                </a:r>
                <a:r>
                  <a:rPr lang="en-US" b="1" i="1" dirty="0">
                    <a:solidFill>
                      <a:srgbClr val="FF0000"/>
                    </a:solidFill>
                  </a:rPr>
                  <a:t>constant</a:t>
                </a:r>
                <a:r>
                  <a:rPr lang="en-US" dirty="0">
                    <a:solidFill>
                      <a:schemeClr val="accent1"/>
                    </a:solidFill>
                  </a:rPr>
                  <a:t>.</a:t>
                </a:r>
              </a:p>
              <a:p>
                <a:pPr marL="0" indent="0">
                  <a:buNone/>
                </a:pPr>
                <a:r>
                  <a:rPr lang="en-US" dirty="0">
                    <a:solidFill>
                      <a:schemeClr val="accent1"/>
                    </a:solidFill>
                  </a:rPr>
                  <a:t>Therefore, the formula simplifies to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r>
                            <a:rPr lang="en-US" b="0" i="1" smtClean="0">
                              <a:solidFill>
                                <a:schemeClr val="tx1"/>
                              </a:solidFill>
                              <a:latin typeface="Cambria Math" panose="02040503050406030204" pitchFamily="18" charset="0"/>
                            </a:rPr>
                            <m:t>𝐶</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e>
                      </m:box>
                    </m:oMath>
                  </m:oMathPara>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292506F0-71EA-4148-AFF4-CF478FA9140C}"/>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en-US">
                    <a:noFill/>
                  </a:rPr>
                  <a:t> </a:t>
                </a:r>
              </a:p>
            </p:txBody>
          </p:sp>
        </mc:Fallback>
      </mc:AlternateContent>
    </p:spTree>
    <p:extLst>
      <p:ext uri="{BB962C8B-B14F-4D97-AF65-F5344CB8AC3E}">
        <p14:creationId xmlns:p14="http://schemas.microsoft.com/office/powerpoint/2010/main" val="1807595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2710-B870-4782-B7DC-0ADFFAEB254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333089-74E2-47A8-9CA5-829B161E20DC}"/>
                  </a:ext>
                </a:extLst>
              </p:cNvPr>
              <p:cNvSpPr>
                <a:spLocks noGrp="1"/>
              </p:cNvSpPr>
              <p:nvPr>
                <p:ph idx="1"/>
              </p:nvPr>
            </p:nvSpPr>
            <p:spPr/>
            <p:txBody>
              <a:bodyPr/>
              <a:lstStyle/>
              <a:p>
                <a:pPr marL="0" indent="0">
                  <a:buNone/>
                </a:pPr>
                <a:r>
                  <a:rPr lang="en-US" b="1" i="1" u="sng" dirty="0">
                    <a:solidFill>
                      <a:srgbClr val="FF0000"/>
                    </a:solidFill>
                  </a:rPr>
                  <a:t>Isoefficiency Relation</a:t>
                </a:r>
              </a:p>
              <a:p>
                <a:pPr marL="0" indent="0">
                  <a:buNone/>
                </a:pPr>
                <a:r>
                  <a:rPr lang="en-US" dirty="0">
                    <a:solidFill>
                      <a:schemeClr val="accent1"/>
                    </a:solidFill>
                  </a:rPr>
                  <a:t>Suppose a parallel system exhibits efficiency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a:t>
                </a:r>
              </a:p>
              <a:p>
                <a:pPr marL="0" indent="0">
                  <a:buNone/>
                </a:pPr>
                <a:r>
                  <a:rPr lang="en-US" dirty="0">
                    <a:solidFill>
                      <a:schemeClr val="accent1"/>
                    </a:solidFill>
                  </a:rPr>
                  <a:t>Define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C</m:t>
                    </m:r>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l-GR" i="1">
                            <a:latin typeface="Cambria Math" panose="02040503050406030204" pitchFamily="18" charset="0"/>
                            <a:ea typeface="Cambria Math" panose="02040503050406030204" pitchFamily="18" charset="0"/>
                          </a:rPr>
                          <m:t>ε</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𝜀</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e>
                        </m:d>
                      </m:den>
                    </m:f>
                  </m:oMath>
                </a14:m>
                <a:r>
                  <a:rPr lang="en-US" dirty="0"/>
                  <a:t> </a:t>
                </a:r>
                <a:r>
                  <a:rPr lang="en-US" dirty="0">
                    <a:solidFill>
                      <a:schemeClr val="accent1"/>
                    </a:solidFill>
                  </a:rPr>
                  <a:t>and</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r>
                  <a:rPr lang="en-US" dirty="0"/>
                  <a:t> </a:t>
                </a:r>
              </a:p>
              <a:p>
                <a:pPr marL="0" indent="0">
                  <a:buNone/>
                </a:pPr>
                <a:r>
                  <a:rPr lang="en-US" dirty="0">
                    <a:solidFill>
                      <a:schemeClr val="accent1"/>
                    </a:solidFill>
                  </a:rPr>
                  <a:t>In order to maintain the same level of efficiency as the number of processors</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increases, the problem size </a:t>
                </a:r>
                <a14:m>
                  <m:oMath xmlns:m="http://schemas.openxmlformats.org/officeDocument/2006/math">
                    <m:r>
                      <a:rPr lang="en-US" i="1">
                        <a:latin typeface="Cambria Math" panose="02040503050406030204" pitchFamily="18" charset="0"/>
                        <a:ea typeface="Cambria Math" panose="02040503050406030204" pitchFamily="18" charset="0"/>
                      </a:rPr>
                      <m:t>𝑛</m:t>
                    </m:r>
                  </m:oMath>
                </a14:m>
                <a:r>
                  <a:rPr lang="en-US" dirty="0">
                    <a:solidFill>
                      <a:schemeClr val="accent1"/>
                    </a:solidFill>
                  </a:rPr>
                  <a:t> must be increased so that the following inequality holds:</a:t>
                </a:r>
              </a:p>
              <a:p>
                <a:pPr marL="0" indent="0">
                  <a:buNone/>
                </a:pPr>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0A333089-74E2-47A8-9CA5-829B161E20D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28359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8C14-5A94-4FC4-8AE2-AF2451CF4F2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FDE147-9C21-4CB0-843E-EFEDB984C3FD}"/>
                  </a:ext>
                </a:extLst>
              </p:cNvPr>
              <p:cNvSpPr>
                <a:spLocks noGrp="1"/>
              </p:cNvSpPr>
              <p:nvPr>
                <p:ph idx="1"/>
              </p:nvPr>
            </p:nvSpPr>
            <p:spPr/>
            <p:txBody>
              <a:bodyPr/>
              <a:lstStyle/>
              <a:p>
                <a:pPr marL="0" indent="0">
                  <a:buNone/>
                </a:pPr>
                <a:r>
                  <a:rPr lang="en-US" dirty="0">
                    <a:solidFill>
                      <a:schemeClr val="accent1"/>
                    </a:solidFill>
                  </a:rPr>
                  <a:t>We can use a parallel system’s </a:t>
                </a:r>
                <a:r>
                  <a:rPr lang="en-US" b="1" i="1" dirty="0">
                    <a:solidFill>
                      <a:srgbClr val="FF0000"/>
                    </a:solidFill>
                  </a:rPr>
                  <a:t>isoefficiency relation </a:t>
                </a:r>
                <a:r>
                  <a:rPr lang="en-US" dirty="0">
                    <a:solidFill>
                      <a:schemeClr val="accent1"/>
                    </a:solidFill>
                  </a:rPr>
                  <a:t>to determine the range of the number of processors </a:t>
                </a:r>
                <a14:m>
                  <m:oMath xmlns:m="http://schemas.openxmlformats.org/officeDocument/2006/math">
                    <m:r>
                      <a:rPr lang="en-US" b="0" i="1" smtClean="0">
                        <a:latin typeface="Cambria Math" panose="02040503050406030204" pitchFamily="18" charset="0"/>
                      </a:rPr>
                      <m:t>𝑝</m:t>
                    </m:r>
                  </m:oMath>
                </a14:m>
                <a:r>
                  <a:rPr lang="en-US" dirty="0">
                    <a:solidFill>
                      <a:schemeClr val="accent1"/>
                    </a:solidFill>
                  </a:rPr>
                  <a:t> for which </a:t>
                </a:r>
                <a:r>
                  <a:rPr lang="en-US" b="1" i="1" dirty="0">
                    <a:solidFill>
                      <a:srgbClr val="FF0000"/>
                    </a:solidFill>
                  </a:rPr>
                  <a:t>a particular level of efficiency </a:t>
                </a:r>
                <a:r>
                  <a:rPr lang="en-US" dirty="0">
                    <a:solidFill>
                      <a:schemeClr val="accent1"/>
                    </a:solidFill>
                  </a:rPr>
                  <a:t>can be maintained.</a:t>
                </a:r>
              </a:p>
              <a:p>
                <a:pPr marL="0" indent="0">
                  <a:buNone/>
                </a:pPr>
                <a:endParaRPr lang="en-US" dirty="0">
                  <a:solidFill>
                    <a:schemeClr val="accent1"/>
                  </a:solidFill>
                </a:endParaRPr>
              </a:p>
              <a:p>
                <a:pPr lvl="1"/>
                <a:r>
                  <a:rPr lang="en-US" dirty="0">
                    <a:solidFill>
                      <a:schemeClr val="accent1"/>
                    </a:solidFill>
                  </a:rPr>
                  <a:t>Since parallel overhead</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increases when the number of processors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increases, the way to maintain efficiency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oMath>
                </a14:m>
                <a:r>
                  <a:rPr lang="en-US" dirty="0">
                    <a:solidFill>
                      <a:schemeClr val="accent1"/>
                    </a:solidFill>
                  </a:rPr>
                  <a:t> when increasing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is to increase the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marL="457200" lvl="1" indent="0">
                  <a:buNone/>
                </a:pPr>
                <a:endParaRPr lang="en-US" dirty="0">
                  <a:solidFill>
                    <a:schemeClr val="accent1"/>
                  </a:solidFill>
                </a:endParaRPr>
              </a:p>
              <a:p>
                <a:pPr lvl="1"/>
                <a:r>
                  <a:rPr lang="en-US" dirty="0">
                    <a:solidFill>
                      <a:schemeClr val="accent1"/>
                    </a:solidFill>
                  </a:rPr>
                  <a:t>The maximum problem size a parallel system can solve is limited by the </a:t>
                </a:r>
                <a:r>
                  <a:rPr lang="en-US" b="1" i="1" dirty="0">
                    <a:solidFill>
                      <a:srgbClr val="FF0000"/>
                    </a:solidFill>
                  </a:rPr>
                  <a:t>amount of main memory </a:t>
                </a:r>
                <a:r>
                  <a:rPr lang="en-US" dirty="0">
                    <a:solidFill>
                      <a:schemeClr val="accent1"/>
                    </a:solidFill>
                  </a:rPr>
                  <a:t>that is available.</a:t>
                </a:r>
              </a:p>
              <a:p>
                <a:pPr lvl="2"/>
                <a:r>
                  <a:rPr lang="en-US" dirty="0">
                    <a:solidFill>
                      <a:schemeClr val="accent1"/>
                    </a:solidFill>
                  </a:rPr>
                  <a:t>Therefore, we treat the amount of main memory as the limiting factor</a:t>
                </a:r>
              </a:p>
            </p:txBody>
          </p:sp>
        </mc:Choice>
        <mc:Fallback>
          <p:sp>
            <p:nvSpPr>
              <p:cNvPr id="3" name="Content Placeholder 2">
                <a:extLst>
                  <a:ext uri="{FF2B5EF4-FFF2-40B4-BE49-F238E27FC236}">
                    <a16:creationId xmlns:a16="http://schemas.microsoft.com/office/drawing/2014/main" id="{60FDE147-9C21-4CB0-843E-EFEDB984C3FD}"/>
                  </a:ext>
                </a:extLst>
              </p:cNvPr>
              <p:cNvSpPr>
                <a:spLocks noGrp="1" noRot="1" noChangeAspect="1" noMove="1" noResize="1" noEditPoints="1" noAdjustHandles="1" noChangeArrowheads="1" noChangeShapeType="1" noTextEdit="1"/>
              </p:cNvSpPr>
              <p:nvPr>
                <p:ph idx="1"/>
              </p:nvPr>
            </p:nvSpPr>
            <p:spPr>
              <a:blipFill>
                <a:blip r:embed="rId2"/>
                <a:stretch>
                  <a:fillRect l="-1217" t="-2241" b="-420"/>
                </a:stretch>
              </a:blipFill>
            </p:spPr>
            <p:txBody>
              <a:bodyPr/>
              <a:lstStyle/>
              <a:p>
                <a:r>
                  <a:rPr lang="en-US">
                    <a:noFill/>
                  </a:rPr>
                  <a:t> </a:t>
                </a:r>
              </a:p>
            </p:txBody>
          </p:sp>
        </mc:Fallback>
      </mc:AlternateContent>
    </p:spTree>
    <p:extLst>
      <p:ext uri="{BB962C8B-B14F-4D97-AF65-F5344CB8AC3E}">
        <p14:creationId xmlns:p14="http://schemas.microsoft.com/office/powerpoint/2010/main" val="1921750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F430-3341-4242-B243-CFC5921066C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FE984A-A659-4CB8-9B06-707BA74DCC49}"/>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Suppose a parallel system has </a:t>
                </a:r>
                <a:r>
                  <a:rPr lang="en-US" b="1" i="1" dirty="0">
                    <a:solidFill>
                      <a:srgbClr val="FF0000"/>
                    </a:solidFill>
                  </a:rPr>
                  <a:t>isoefficiency relation </a:t>
                </a:r>
                <a:r>
                  <a:rPr lang="en-US" dirty="0">
                    <a:solidFill>
                      <a:schemeClr val="accent1"/>
                    </a:solidFill>
                  </a:rPr>
                  <a:t>of the form:</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m:oMathPara>
                </a14:m>
                <a:endParaRPr lang="en-US" dirty="0"/>
              </a:p>
              <a:p>
                <a:pPr marL="0" indent="0">
                  <a:buNone/>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a14:m>
                <a:r>
                  <a:rPr lang="en-US" dirty="0">
                    <a:solidFill>
                      <a:schemeClr val="accent1"/>
                    </a:solidFill>
                  </a:rPr>
                  <a:t> denotes the amount of main memory used to store a problem instance of size </a:t>
                </a:r>
                <a14:m>
                  <m:oMath xmlns:m="http://schemas.openxmlformats.org/officeDocument/2006/math">
                    <m:r>
                      <a:rPr lang="en-US" i="1">
                        <a:latin typeface="Cambria Math" panose="02040503050406030204" pitchFamily="18" charset="0"/>
                      </a:rPr>
                      <m:t>𝑛</m:t>
                    </m:r>
                  </m:oMath>
                </a14:m>
                <a:r>
                  <a:rPr lang="en-US" dirty="0">
                    <a:solidFill>
                      <a:schemeClr val="accent1"/>
                    </a:solidFill>
                  </a:rPr>
                  <a:t>, the relation </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oMath>
                  </m:oMathPara>
                </a14:m>
                <a:endParaRPr lang="en-US" dirty="0"/>
              </a:p>
              <a:p>
                <a:pPr marL="0" indent="0">
                  <a:buNone/>
                </a:pPr>
                <a:r>
                  <a:rPr lang="en-US" dirty="0">
                    <a:solidFill>
                      <a:schemeClr val="accent1"/>
                    </a:solidFill>
                  </a:rPr>
                  <a:t>indicates how the amount of main memory used must increase as a function of the number of processors </a:t>
                </a:r>
                <a14:m>
                  <m:oMath xmlns:m="http://schemas.openxmlformats.org/officeDocument/2006/math">
                    <m:r>
                      <a:rPr lang="en-US" i="1" smtClean="0">
                        <a:latin typeface="Cambria Math" panose="02040503050406030204" pitchFamily="18" charset="0"/>
                      </a:rPr>
                      <m:t>𝑝</m:t>
                    </m:r>
                  </m:oMath>
                </a14:m>
                <a:r>
                  <a:rPr lang="en-US" dirty="0">
                    <a:solidFill>
                      <a:schemeClr val="accent1"/>
                    </a:solidFill>
                  </a:rPr>
                  <a:t> to maintain a constant level of efficiency.</a:t>
                </a:r>
              </a:p>
              <a:p>
                <a:pPr marL="0" indent="0">
                  <a:buNone/>
                </a:pPr>
                <a:r>
                  <a:rPr lang="en-US" dirty="0">
                    <a:solidFill>
                      <a:schemeClr val="accent1"/>
                    </a:solidFill>
                  </a:rPr>
                  <a:t>Applying  </a:t>
                </a:r>
                <a14:m>
                  <m:oMath xmlns:m="http://schemas.openxmlformats.org/officeDocument/2006/math">
                    <m:r>
                      <a:rPr lang="en-US" b="0" i="1" smtClean="0">
                        <a:latin typeface="Cambria Math" panose="02040503050406030204" pitchFamily="18" charset="0"/>
                      </a:rPr>
                      <m:t>𝑀</m:t>
                    </m:r>
                  </m:oMath>
                </a14:m>
                <a:r>
                  <a:rPr lang="en-US" dirty="0">
                    <a:solidFill>
                      <a:schemeClr val="accent1"/>
                    </a:solidFill>
                  </a:rPr>
                  <a:t> to the last inequality, </a:t>
                </a:r>
              </a:p>
              <a:p>
                <a:pPr marL="0" indent="0">
                  <a:buNone/>
                </a:pPr>
                <a:r>
                  <a:rPr lang="en-US" dirty="0">
                    <a:solidFill>
                      <a:schemeClr val="accent1"/>
                    </a:solidFill>
                  </a:rPr>
                  <a:t>				</a:t>
                </a:r>
                <a14:m>
                  <m:oMath xmlns:m="http://schemas.openxmlformats.org/officeDocument/2006/math">
                    <m:r>
                      <a:rPr lang="en-US" b="0" i="1" smtClean="0">
                        <a:latin typeface="Cambria Math" panose="02040503050406030204" pitchFamily="18" charset="0"/>
                      </a:rPr>
                      <m:t>𝑀</m:t>
                    </m:r>
                    <m:r>
                      <a:rPr lang="en-US" b="0" i="0"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r>
                      <a:rPr lang="en-US" b="0" i="1" smtClean="0">
                        <a:latin typeface="Cambria Math" panose="02040503050406030204" pitchFamily="18" charset="0"/>
                      </a:rPr>
                      <m:t>)</m:t>
                    </m:r>
                  </m:oMath>
                </a14:m>
                <a:endParaRPr lang="en-US" dirty="0"/>
              </a:p>
              <a:p>
                <a:pPr marL="0" indent="0">
                  <a:buNone/>
                </a:pPr>
                <a:r>
                  <a:rPr lang="en-US" dirty="0">
                    <a:solidFill>
                      <a:schemeClr val="accent1"/>
                    </a:solidFill>
                  </a:rPr>
                  <a:t>Therefore, </a:t>
                </a:r>
              </a:p>
              <a:p>
                <a:pPr marL="0" indent="0">
                  <a:buNone/>
                </a:pPr>
                <a:r>
                  <a:rPr lang="en-US" dirty="0"/>
                  <a:t>				</a:t>
                </a:r>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r>
                      <a:rPr lang="en-US" b="0" i="1" smtClean="0">
                        <a:latin typeface="Cambria Math" panose="02040503050406030204" pitchFamily="18" charset="0"/>
                      </a:rPr>
                      <m:t>)</m:t>
                    </m:r>
                  </m:oMath>
                </a14:m>
                <a:endParaRPr lang="en-US" dirty="0"/>
              </a:p>
              <a:p>
                <a:pPr marL="0" indent="0">
                  <a:buNone/>
                </a:pPr>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B9FE984A-A659-4CB8-9B06-707BA74DCC49}"/>
                  </a:ext>
                </a:extLst>
              </p:cNvPr>
              <p:cNvSpPr>
                <a:spLocks noGrp="1" noRot="1" noChangeAspect="1" noMove="1" noResize="1" noEditPoints="1" noAdjustHandles="1" noChangeArrowheads="1" noChangeShapeType="1" noTextEdit="1"/>
              </p:cNvSpPr>
              <p:nvPr>
                <p:ph idx="1"/>
              </p:nvPr>
            </p:nvSpPr>
            <p:spPr>
              <a:blipFill>
                <a:blip r:embed="rId2"/>
                <a:stretch>
                  <a:fillRect l="-928" t="-3221" r="-754"/>
                </a:stretch>
              </a:blipFill>
            </p:spPr>
            <p:txBody>
              <a:bodyPr/>
              <a:lstStyle/>
              <a:p>
                <a:r>
                  <a:rPr lang="en-US">
                    <a:noFill/>
                  </a:rPr>
                  <a:t> </a:t>
                </a:r>
              </a:p>
            </p:txBody>
          </p:sp>
        </mc:Fallback>
      </mc:AlternateContent>
    </p:spTree>
    <p:extLst>
      <p:ext uri="{BB962C8B-B14F-4D97-AF65-F5344CB8AC3E}">
        <p14:creationId xmlns:p14="http://schemas.microsoft.com/office/powerpoint/2010/main" val="621771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F430-3341-4242-B243-CFC5921066C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FE984A-A659-4CB8-9B06-707BA74DCC49}"/>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Observe that the total amount of main memory is a linear function of the number processors </a:t>
                </a:r>
                <a14:m>
                  <m:oMath xmlns:m="http://schemas.openxmlformats.org/officeDocument/2006/math">
                    <m:r>
                      <a:rPr lang="en-US" i="1" smtClean="0">
                        <a:latin typeface="Cambria Math" panose="02040503050406030204" pitchFamily="18" charset="0"/>
                      </a:rPr>
                      <m:t>𝑝</m:t>
                    </m:r>
                  </m:oMath>
                </a14:m>
                <a:r>
                  <a:rPr lang="en-US" dirty="0">
                    <a:solidFill>
                      <a:schemeClr val="accent1"/>
                    </a:solidFill>
                  </a:rPr>
                  <a:t> used.</a:t>
                </a:r>
              </a:p>
              <a:p>
                <a:pPr marL="0" indent="0">
                  <a:buNone/>
                </a:pPr>
                <a:endParaRPr lang="en-US" dirty="0">
                  <a:solidFill>
                    <a:schemeClr val="accent1"/>
                  </a:solidFill>
                </a:endParaRPr>
              </a:p>
              <a:p>
                <a:pPr marL="0" indent="0">
                  <a:buNone/>
                </a:pPr>
                <a:r>
                  <a:rPr lang="en-US" dirty="0">
                    <a:solidFill>
                      <a:schemeClr val="accent1"/>
                    </a:solidFill>
                  </a:rPr>
                  <a:t>The function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a:t>
                </a:r>
                <a:r>
                  <a:rPr lang="en-US" dirty="0">
                    <a:solidFill>
                      <a:schemeClr val="accent1"/>
                    </a:solidFill>
                  </a:rPr>
                  <a:t>indicates how the amount of main memory used </a:t>
                </a:r>
                <a:r>
                  <a:rPr lang="en-US" b="1" i="1" dirty="0">
                    <a:solidFill>
                      <a:srgbClr val="FF0000"/>
                    </a:solidFill>
                  </a:rPr>
                  <a:t>per processor </a:t>
                </a:r>
                <a:r>
                  <a:rPr lang="en-US" dirty="0">
                    <a:solidFill>
                      <a:schemeClr val="accent1"/>
                    </a:solidFill>
                  </a:rPr>
                  <a:t>must increase as a function of </a:t>
                </a:r>
                <a14:m>
                  <m:oMath xmlns:m="http://schemas.openxmlformats.org/officeDocument/2006/math">
                    <m:r>
                      <a:rPr lang="en-US" i="1">
                        <a:latin typeface="Cambria Math" panose="02040503050406030204" pitchFamily="18" charset="0"/>
                      </a:rPr>
                      <m:t>𝑝</m:t>
                    </m:r>
                  </m:oMath>
                </a14:m>
                <a:r>
                  <a:rPr lang="en-US" dirty="0">
                    <a:solidFill>
                      <a:schemeClr val="accent1"/>
                    </a:solidFill>
                  </a:rPr>
                  <a:t> in order to maintain the same level of efficiency. </a:t>
                </a:r>
              </a:p>
              <a:p>
                <a:pPr marL="457200" lvl="1" indent="0">
                  <a:buNone/>
                </a:pPr>
                <a:endParaRPr lang="en-US" dirty="0">
                  <a:solidFill>
                    <a:schemeClr val="accent1"/>
                  </a:solidFill>
                </a:endParaRPr>
              </a:p>
              <a:p>
                <a:pPr lvl="1"/>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a:t>
                </a:r>
                <a:r>
                  <a:rPr lang="en-US" dirty="0">
                    <a:solidFill>
                      <a:schemeClr val="accent1"/>
                    </a:solidFill>
                  </a:rPr>
                  <a:t>is referred to as </a:t>
                </a:r>
                <a:r>
                  <a:rPr lang="en-US" b="1" i="1" dirty="0">
                    <a:solidFill>
                      <a:srgbClr val="FF0000"/>
                    </a:solidFill>
                  </a:rPr>
                  <a:t>the scalability function</a:t>
                </a:r>
                <a:r>
                  <a:rPr lang="en-US" dirty="0">
                    <a:solidFill>
                      <a:schemeClr val="accent1"/>
                    </a:solidFill>
                  </a:rPr>
                  <a:t>.</a:t>
                </a:r>
              </a:p>
              <a:p>
                <a:pPr marL="457200" lvl="1" indent="0">
                  <a:buNone/>
                </a:pPr>
                <a:endParaRPr lang="en-US" dirty="0">
                  <a:solidFill>
                    <a:schemeClr val="accent1"/>
                  </a:solidFill>
                </a:endParaRPr>
              </a:p>
              <a:p>
                <a:pPr lvl="1"/>
                <a:r>
                  <a:rPr lang="en-US" dirty="0">
                    <a:solidFill>
                      <a:schemeClr val="accent1"/>
                    </a:solidFill>
                  </a:rPr>
                  <a:t>The </a:t>
                </a:r>
                <a:r>
                  <a:rPr lang="en-US" b="1" dirty="0">
                    <a:solidFill>
                      <a:srgbClr val="FF0000"/>
                    </a:solidFill>
                  </a:rPr>
                  <a:t>lower </a:t>
                </a:r>
                <a:r>
                  <a:rPr lang="en-US" dirty="0">
                    <a:solidFill>
                      <a:schemeClr val="accent1"/>
                    </a:solidFill>
                  </a:rPr>
                  <a:t>the complexity of </a:t>
                </a:r>
                <a:r>
                  <a:rPr lang="en-US" b="1" i="1" dirty="0">
                    <a:solidFill>
                      <a:srgbClr val="FF0000"/>
                    </a:solidFill>
                  </a:rPr>
                  <a:t>the scalability function</a:t>
                </a:r>
                <a:r>
                  <a:rPr lang="en-US" dirty="0">
                    <a:solidFill>
                      <a:schemeClr val="accent1"/>
                    </a:solidFill>
                  </a:rPr>
                  <a:t>, the </a:t>
                </a:r>
                <a:r>
                  <a:rPr lang="en-US" b="1" i="1" dirty="0">
                    <a:solidFill>
                      <a:srgbClr val="FF0000"/>
                    </a:solidFill>
                  </a:rPr>
                  <a:t>more scalable </a:t>
                </a:r>
                <a:r>
                  <a:rPr lang="en-US" dirty="0">
                    <a:solidFill>
                      <a:schemeClr val="accent1"/>
                    </a:solidFill>
                  </a:rPr>
                  <a:t>a parallel system</a:t>
                </a:r>
              </a:p>
              <a:p>
                <a:pPr marL="457200" lvl="1" indent="0">
                  <a:buNone/>
                </a:pPr>
                <a:endParaRPr lang="en-US" dirty="0">
                  <a:solidFill>
                    <a:schemeClr val="accent1"/>
                  </a:solidFill>
                </a:endParaRPr>
              </a:p>
              <a:p>
                <a:pPr lvl="1"/>
                <a:r>
                  <a:rPr lang="en-US" dirty="0">
                    <a:solidFill>
                      <a:schemeClr val="accent1"/>
                    </a:solidFill>
                  </a:rPr>
                  <a:t>If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r>
                  <a:rPr lang="en-US" dirty="0"/>
                  <a:t> </a:t>
                </a:r>
                <a:r>
                  <a:rPr lang="en-US" dirty="0">
                    <a:solidFill>
                      <a:schemeClr val="accent1"/>
                    </a:solidFill>
                  </a:rPr>
                  <a:t>memory requirements per processor are </a:t>
                </a:r>
                <a:r>
                  <a:rPr lang="en-US" b="1" i="1" dirty="0">
                    <a:solidFill>
                      <a:srgbClr val="FF0000"/>
                    </a:solidFill>
                  </a:rPr>
                  <a:t>constant</a:t>
                </a:r>
                <a:r>
                  <a:rPr lang="en-US" dirty="0">
                    <a:solidFill>
                      <a:schemeClr val="accent1"/>
                    </a:solidFill>
                  </a:rPr>
                  <a:t>, and the parallel system is </a:t>
                </a:r>
                <a:r>
                  <a:rPr lang="en-US" b="1" i="1" dirty="0">
                    <a:solidFill>
                      <a:srgbClr val="FF0000"/>
                    </a:solidFill>
                  </a:rPr>
                  <a:t>perfectly scalable</a:t>
                </a:r>
                <a:r>
                  <a:rPr lang="en-US" dirty="0">
                    <a:solidFill>
                      <a:schemeClr val="accent1"/>
                    </a:solidFill>
                  </a:rPr>
                  <a:t>.</a:t>
                </a:r>
              </a:p>
              <a:p>
                <a:pPr marL="457200" lvl="1" indent="0">
                  <a:buNone/>
                </a:pPr>
                <a:endParaRPr lang="en-US" dirty="0">
                  <a:solidFill>
                    <a:schemeClr val="accent1"/>
                  </a:solidFill>
                </a:endParaRPr>
              </a:p>
              <a:p>
                <a:pPr marL="0" indent="0">
                  <a:buNone/>
                </a:pPr>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B9FE984A-A659-4CB8-9B06-707BA74DCC49}"/>
                  </a:ext>
                </a:extLst>
              </p:cNvPr>
              <p:cNvSpPr>
                <a:spLocks noGrp="1" noRot="1" noChangeAspect="1" noMove="1" noResize="1" noEditPoints="1" noAdjustHandles="1" noChangeArrowheads="1" noChangeShapeType="1" noTextEdit="1"/>
              </p:cNvSpPr>
              <p:nvPr>
                <p:ph idx="1"/>
              </p:nvPr>
            </p:nvSpPr>
            <p:spPr>
              <a:blipFill>
                <a:blip r:embed="rId2"/>
                <a:stretch>
                  <a:fillRect l="-1043" t="-3501" r="-812" b="-1401"/>
                </a:stretch>
              </a:blipFill>
            </p:spPr>
            <p:txBody>
              <a:bodyPr/>
              <a:lstStyle/>
              <a:p>
                <a:r>
                  <a:rPr lang="en-US">
                    <a:noFill/>
                  </a:rPr>
                  <a:t> </a:t>
                </a:r>
              </a:p>
            </p:txBody>
          </p:sp>
        </mc:Fallback>
      </mc:AlternateContent>
    </p:spTree>
    <p:extLst>
      <p:ext uri="{BB962C8B-B14F-4D97-AF65-F5344CB8AC3E}">
        <p14:creationId xmlns:p14="http://schemas.microsoft.com/office/powerpoint/2010/main" val="157390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F8F52C-3B5C-4F4E-B29B-D44A5D7E6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2899" y="1690688"/>
            <a:ext cx="4216626" cy="4886325"/>
          </a:xfrm>
          <a:prstGeom prst="rect">
            <a:avLst/>
          </a:prstGeom>
        </p:spPr>
      </p:pic>
      <p:sp>
        <p:nvSpPr>
          <p:cNvPr id="2" name="Title 1">
            <a:extLst>
              <a:ext uri="{FF2B5EF4-FFF2-40B4-BE49-F238E27FC236}">
                <a16:creationId xmlns:a16="http://schemas.microsoft.com/office/drawing/2014/main" id="{74A98C9C-CF52-47AE-80EC-F8794B438C3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59AB834-7701-4086-A302-9A8437C3ADC6}"/>
                  </a:ext>
                </a:extLst>
              </p:cNvPr>
              <p:cNvSpPr txBox="1"/>
              <p:nvPr/>
            </p:nvSpPr>
            <p:spPr>
              <a:xfrm>
                <a:off x="838200" y="1885950"/>
                <a:ext cx="6010275" cy="4247317"/>
              </a:xfrm>
              <a:prstGeom prst="rect">
                <a:avLst/>
              </a:prstGeom>
              <a:noFill/>
            </p:spPr>
            <p:txBody>
              <a:bodyPr wrap="square" rtlCol="0">
                <a:spAutoFit/>
              </a:bodyPr>
              <a:lstStyle/>
              <a:p>
                <a:r>
                  <a:rPr lang="en-US" dirty="0">
                    <a:solidFill>
                      <a:schemeClr val="accent1"/>
                    </a:solidFill>
                  </a:rPr>
                  <a:t>The way to maintain efficiency </a:t>
                </a:r>
                <a14:m>
                  <m:oMath xmlns:m="http://schemas.openxmlformats.org/officeDocument/2006/math">
                    <m:r>
                      <a:rPr lang="el-GR" i="1" smtClean="0">
                        <a:latin typeface="Cambria Math" panose="02040503050406030204" pitchFamily="18" charset="0"/>
                        <a:ea typeface="Cambria Math" panose="02040503050406030204" pitchFamily="18" charset="0"/>
                      </a:rPr>
                      <m:t>𝜀</m:t>
                    </m:r>
                    <m:r>
                      <a:rPr lang="en-US" i="1">
                        <a:latin typeface="Cambria Math" panose="02040503050406030204" pitchFamily="18" charset="0"/>
                      </a:rPr>
                      <m:t> </m:t>
                    </m:r>
                  </m:oMath>
                </a14:m>
                <a:r>
                  <a:rPr lang="en-US" dirty="0">
                    <a:solidFill>
                      <a:schemeClr val="accent1"/>
                    </a:solidFill>
                  </a:rPr>
                  <a:t>when increasing the number of processors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 </m:t>
                    </m:r>
                  </m:oMath>
                </a14:m>
                <a:r>
                  <a:rPr lang="en-US" dirty="0">
                    <a:solidFill>
                      <a:schemeClr val="accent1"/>
                    </a:solidFill>
                  </a:rPr>
                  <a:t>is to increase the size </a:t>
                </a:r>
                <a14:m>
                  <m:oMath xmlns:m="http://schemas.openxmlformats.org/officeDocument/2006/math">
                    <m:r>
                      <a:rPr lang="en-US" b="0" i="1" smtClean="0">
                        <a:latin typeface="Cambria Math" panose="02040503050406030204" pitchFamily="18" charset="0"/>
                      </a:rPr>
                      <m:t>𝑛</m:t>
                    </m:r>
                  </m:oMath>
                </a14:m>
                <a:r>
                  <a:rPr lang="en-US" dirty="0">
                    <a:solidFill>
                      <a:schemeClr val="accent1"/>
                    </a:solidFill>
                  </a:rPr>
                  <a:t> of the problem being solved. </a:t>
                </a:r>
              </a:p>
              <a:p>
                <a:br>
                  <a:rPr lang="en-US" dirty="0">
                    <a:solidFill>
                      <a:schemeClr val="accent1"/>
                    </a:solidFill>
                  </a:rPr>
                </a:br>
                <a:r>
                  <a:rPr lang="en-US" dirty="0">
                    <a:solidFill>
                      <a:schemeClr val="accent1"/>
                    </a:solidFill>
                  </a:rPr>
                  <a:t>The </a:t>
                </a:r>
                <a:r>
                  <a:rPr lang="en-US" b="1" i="1" dirty="0">
                    <a:solidFill>
                      <a:srgbClr val="FF0000"/>
                    </a:solidFill>
                  </a:rPr>
                  <a:t>maximum problem size </a:t>
                </a:r>
                <a14:m>
                  <m:oMath xmlns:m="http://schemas.openxmlformats.org/officeDocument/2006/math">
                    <m:r>
                      <a:rPr lang="en-US" i="1">
                        <a:latin typeface="Cambria Math" panose="02040503050406030204" pitchFamily="18" charset="0"/>
                      </a:rPr>
                      <m:t>𝑛</m:t>
                    </m:r>
                  </m:oMath>
                </a14:m>
                <a:r>
                  <a:rPr lang="en-US" dirty="0">
                    <a:solidFill>
                      <a:schemeClr val="accent1"/>
                    </a:solidFill>
                  </a:rPr>
                  <a:t> is limited by the amount of memory that is available, which is a linear function of the number of processors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a:t>
                </a:r>
              </a:p>
              <a:p>
                <a:endParaRPr lang="en-US" dirty="0">
                  <a:solidFill>
                    <a:schemeClr val="accent1"/>
                  </a:solidFill>
                </a:endParaRPr>
              </a:p>
              <a:p>
                <a:r>
                  <a:rPr lang="en-US" dirty="0">
                    <a:solidFill>
                      <a:schemeClr val="accent1"/>
                    </a:solidFill>
                  </a:rPr>
                  <a:t>Starting with the </a:t>
                </a:r>
                <a:r>
                  <a:rPr lang="en-US" b="1" i="1" dirty="0">
                    <a:solidFill>
                      <a:srgbClr val="FF0000"/>
                    </a:solidFill>
                  </a:rPr>
                  <a:t>isoefficiency relation</a:t>
                </a:r>
                <a:r>
                  <a:rPr lang="en-US" dirty="0">
                    <a:solidFill>
                      <a:schemeClr val="accent1"/>
                    </a:solidFill>
                  </a:rPr>
                  <a:t>, and taking into account memory requirements as a function of </a:t>
                </a:r>
                <a14:m>
                  <m:oMath xmlns:m="http://schemas.openxmlformats.org/officeDocument/2006/math">
                    <m:r>
                      <a:rPr lang="en-US" b="0" i="1" smtClean="0">
                        <a:latin typeface="Cambria Math" panose="02040503050406030204" pitchFamily="18" charset="0"/>
                      </a:rPr>
                      <m:t>𝑛</m:t>
                    </m:r>
                  </m:oMath>
                </a14:m>
                <a:r>
                  <a:rPr lang="en-US" dirty="0">
                    <a:solidFill>
                      <a:schemeClr val="accent1"/>
                    </a:solidFill>
                  </a:rPr>
                  <a:t>, we can determine how the amount of memory used </a:t>
                </a:r>
                <a:r>
                  <a:rPr lang="en-US" b="1" i="1" dirty="0">
                    <a:solidFill>
                      <a:srgbClr val="FF0000"/>
                    </a:solidFill>
                  </a:rPr>
                  <a:t>per processor </a:t>
                </a:r>
                <a:r>
                  <a:rPr lang="en-US" dirty="0">
                    <a:solidFill>
                      <a:schemeClr val="accent1"/>
                    </a:solidFill>
                  </a:rPr>
                  <a:t>must increase as a function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to maintain efficiency.</a:t>
                </a:r>
              </a:p>
              <a:p>
                <a:endParaRPr lang="en-US" dirty="0">
                  <a:solidFill>
                    <a:schemeClr val="accent1"/>
                  </a:solidFill>
                </a:endParaRPr>
              </a:p>
              <a:p>
                <a:r>
                  <a:rPr lang="en-US" dirty="0">
                    <a:solidFill>
                      <a:schemeClr val="accent1"/>
                    </a:solidFill>
                  </a:rPr>
                  <a:t>The </a:t>
                </a:r>
                <a:r>
                  <a:rPr lang="en-US" b="1" dirty="0">
                    <a:solidFill>
                      <a:srgbClr val="FF0000"/>
                    </a:solidFill>
                  </a:rPr>
                  <a:t>lower </a:t>
                </a:r>
                <a:r>
                  <a:rPr lang="en-US" dirty="0">
                    <a:solidFill>
                      <a:schemeClr val="accent1"/>
                    </a:solidFill>
                  </a:rPr>
                  <a:t>the complexity of this function, the </a:t>
                </a:r>
                <a:r>
                  <a:rPr lang="en-US" b="1" i="1" dirty="0">
                    <a:solidFill>
                      <a:srgbClr val="FF0000"/>
                    </a:solidFill>
                  </a:rPr>
                  <a:t>more scalable </a:t>
                </a:r>
                <a:r>
                  <a:rPr lang="en-US" dirty="0">
                    <a:solidFill>
                      <a:schemeClr val="accent1"/>
                    </a:solidFill>
                  </a:rPr>
                  <a:t>the parallel system.</a:t>
                </a:r>
              </a:p>
            </p:txBody>
          </p:sp>
        </mc:Choice>
        <mc:Fallback>
          <p:sp>
            <p:nvSpPr>
              <p:cNvPr id="5" name="TextBox 4">
                <a:extLst>
                  <a:ext uri="{FF2B5EF4-FFF2-40B4-BE49-F238E27FC236}">
                    <a16:creationId xmlns:a16="http://schemas.microsoft.com/office/drawing/2014/main" id="{759AB834-7701-4086-A302-9A8437C3ADC6}"/>
                  </a:ext>
                </a:extLst>
              </p:cNvPr>
              <p:cNvSpPr txBox="1">
                <a:spLocks noRot="1" noChangeAspect="1" noMove="1" noResize="1" noEditPoints="1" noAdjustHandles="1" noChangeArrowheads="1" noChangeShapeType="1" noTextEdit="1"/>
              </p:cNvSpPr>
              <p:nvPr/>
            </p:nvSpPr>
            <p:spPr>
              <a:xfrm>
                <a:off x="838200" y="1885950"/>
                <a:ext cx="6010275" cy="4247317"/>
              </a:xfrm>
              <a:prstGeom prst="rect">
                <a:avLst/>
              </a:prstGeom>
              <a:blipFill>
                <a:blip r:embed="rId3"/>
                <a:stretch>
                  <a:fillRect l="-914" t="-717" b="-1291"/>
                </a:stretch>
              </a:blipFill>
            </p:spPr>
            <p:txBody>
              <a:bodyPr/>
              <a:lstStyle/>
              <a:p>
                <a:r>
                  <a:rPr lang="en-US">
                    <a:noFill/>
                  </a:rPr>
                  <a:t> </a:t>
                </a:r>
              </a:p>
            </p:txBody>
          </p:sp>
        </mc:Fallback>
      </mc:AlternateContent>
    </p:spTree>
    <p:extLst>
      <p:ext uri="{BB962C8B-B14F-4D97-AF65-F5344CB8AC3E}">
        <p14:creationId xmlns:p14="http://schemas.microsoft.com/office/powerpoint/2010/main" val="2653209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387B-F65D-4A1F-9A1C-F01960054C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00F003-70A9-49A4-832F-C1976A38FC4D}"/>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Example 3</a:t>
                </a:r>
              </a:p>
              <a:p>
                <a:pPr marL="0" indent="0">
                  <a:buNone/>
                </a:pPr>
                <a:r>
                  <a:rPr lang="en-US" dirty="0">
                    <a:solidFill>
                      <a:schemeClr val="accent1"/>
                    </a:solidFill>
                  </a:rPr>
                  <a:t>Consider a parallel system that performs a reduction operation on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values.</a:t>
                </a:r>
              </a:p>
              <a:p>
                <a:pPr marL="0" indent="0">
                  <a:buNone/>
                </a:pPr>
                <a:endParaRPr lang="en-US" dirty="0">
                  <a:solidFill>
                    <a:schemeClr val="accent1"/>
                  </a:solidFill>
                </a:endParaRPr>
              </a:p>
              <a:p>
                <a:pPr marL="0" indent="0">
                  <a:buNone/>
                </a:pPr>
                <a:r>
                  <a:rPr lang="en-US" dirty="0">
                    <a:solidFill>
                      <a:schemeClr val="accent1"/>
                    </a:solidFill>
                  </a:rPr>
                  <a:t>The complexity of the sequential reduction algorithm takes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reduction step has time complexity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e>
                        </m:func>
                      </m:e>
                    </m:d>
                  </m:oMath>
                </a14:m>
                <a:r>
                  <a:rPr lang="en-US" dirty="0">
                    <a:solidFill>
                      <a:schemeClr val="accent1"/>
                    </a:solidFill>
                  </a:rPr>
                  <a:t> in which </a:t>
                </a:r>
                <a:r>
                  <a:rPr lang="en-US" b="1" i="1" dirty="0">
                    <a:solidFill>
                      <a:srgbClr val="FF0000"/>
                    </a:solidFill>
                  </a:rPr>
                  <a:t>every</a:t>
                </a:r>
                <a:r>
                  <a:rPr lang="en-US" dirty="0">
                    <a:solidFill>
                      <a:schemeClr val="accent1"/>
                    </a:solidFill>
                  </a:rPr>
                  <a:t> processor participates.</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𝑝</m:t>
                            </m:r>
                          </m:e>
                        </m:func>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𝑝</m:t>
                            </m:r>
                          </m:e>
                        </m:func>
                      </m:e>
                    </m:d>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Note that the </a:t>
                </a:r>
                <a:r>
                  <a:rPr lang="en-US" b="1" i="1" dirty="0">
                    <a:solidFill>
                      <a:srgbClr val="FF0000"/>
                    </a:solidFill>
                  </a:rPr>
                  <a:t>Big-Oh</a:t>
                </a:r>
                <a:r>
                  <a:rPr lang="en-US" dirty="0">
                    <a:solidFill>
                      <a:schemeClr val="accent1"/>
                    </a:solidFill>
                  </a:rPr>
                  <a:t> notation </a:t>
                </a:r>
                <a:r>
                  <a:rPr lang="en-US" b="1" i="1" dirty="0">
                    <a:solidFill>
                      <a:srgbClr val="FF0000"/>
                    </a:solidFill>
                  </a:rPr>
                  <a:t>ignores constants</a:t>
                </a:r>
                <a:r>
                  <a:rPr lang="en-US" dirty="0">
                    <a:solidFill>
                      <a:schemeClr val="accent1"/>
                    </a:solidFill>
                  </a:rPr>
                  <a:t>, but we assume they are </a:t>
                </a:r>
                <a:r>
                  <a:rPr lang="en-US" b="1" i="1" dirty="0">
                    <a:solidFill>
                      <a:srgbClr val="FF0000"/>
                    </a:solidFill>
                  </a:rPr>
                  <a:t>folded into </a:t>
                </a:r>
                <a:r>
                  <a:rPr lang="en-US" dirty="0">
                    <a:solidFill>
                      <a:schemeClr val="accent1"/>
                    </a:solidFill>
                  </a:rPr>
                  <a:t>the </a:t>
                </a:r>
                <a:r>
                  <a:rPr lang="en-US" b="1" i="1" dirty="0">
                    <a:solidFill>
                      <a:srgbClr val="FF0000"/>
                    </a:solidFill>
                  </a:rPr>
                  <a:t>efficiency constant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𝐶</m:t>
                    </m:r>
                  </m:oMath>
                </a14:m>
                <a:r>
                  <a:rPr lang="en-US" dirty="0">
                    <a:solidFill>
                      <a:schemeClr val="accent1"/>
                    </a:solidFill>
                  </a:rPr>
                  <a:t>.</a:t>
                </a:r>
              </a:p>
            </p:txBody>
          </p:sp>
        </mc:Choice>
        <mc:Fallback>
          <p:sp>
            <p:nvSpPr>
              <p:cNvPr id="3" name="Content Placeholder 2">
                <a:extLst>
                  <a:ext uri="{FF2B5EF4-FFF2-40B4-BE49-F238E27FC236}">
                    <a16:creationId xmlns:a16="http://schemas.microsoft.com/office/drawing/2014/main" id="{7C00F003-70A9-49A4-832F-C1976A38FC4D}"/>
                  </a:ext>
                </a:extLst>
              </p:cNvPr>
              <p:cNvSpPr>
                <a:spLocks noGrp="1" noRot="1" noChangeAspect="1" noMove="1" noResize="1" noEditPoints="1" noAdjustHandles="1" noChangeArrowheads="1" noChangeShapeType="1" noTextEdit="1"/>
              </p:cNvSpPr>
              <p:nvPr>
                <p:ph idx="1"/>
              </p:nvPr>
            </p:nvSpPr>
            <p:spPr>
              <a:blipFill>
                <a:blip r:embed="rId2"/>
                <a:stretch>
                  <a:fillRect l="-928" t="-3221" b="-2521"/>
                </a:stretch>
              </a:blipFill>
            </p:spPr>
            <p:txBody>
              <a:bodyPr/>
              <a:lstStyle/>
              <a:p>
                <a:r>
                  <a:rPr lang="en-US">
                    <a:noFill/>
                  </a:rPr>
                  <a:t> </a:t>
                </a:r>
              </a:p>
            </p:txBody>
          </p:sp>
        </mc:Fallback>
      </mc:AlternateContent>
    </p:spTree>
    <p:extLst>
      <p:ext uri="{BB962C8B-B14F-4D97-AF65-F5344CB8AC3E}">
        <p14:creationId xmlns:p14="http://schemas.microsoft.com/office/powerpoint/2010/main" val="575424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387B-F65D-4A1F-9A1C-F01960054C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00F003-70A9-49A4-832F-C1976A38FC4D}"/>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Example 3 (continued)</a:t>
                </a:r>
              </a:p>
              <a:p>
                <a:pPr marL="0" indent="0">
                  <a:buNone/>
                </a:pPr>
                <a:r>
                  <a:rPr lang="en-US" dirty="0">
                    <a:solidFill>
                      <a:schemeClr val="accent1"/>
                    </a:solidFill>
                  </a:rPr>
                  <a:t>Then, the isoefficiency relation for this parallel reduction algorithm is</a:t>
                </a: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The </a:t>
                </a:r>
                <a:r>
                  <a:rPr lang="en-US" b="1" i="1" dirty="0">
                    <a:solidFill>
                      <a:srgbClr val="FF0000"/>
                    </a:solidFill>
                  </a:rPr>
                  <a:t>sequential </a:t>
                </a:r>
                <a:r>
                  <a:rPr lang="en-US" dirty="0">
                    <a:solidFill>
                      <a:schemeClr val="accent1"/>
                    </a:solidFill>
                  </a:rPr>
                  <a:t>algorithm reduces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values so the </a:t>
                </a:r>
                <a:r>
                  <a:rPr lang="en-US" b="1" i="1" dirty="0">
                    <a:solidFill>
                      <a:srgbClr val="FF0000"/>
                    </a:solidFill>
                  </a:rPr>
                  <a:t>spatial </a:t>
                </a:r>
                <a:r>
                  <a:rPr lang="en-US" dirty="0">
                    <a:solidFill>
                      <a:schemeClr val="accent1"/>
                    </a:solidFill>
                  </a:rPr>
                  <a:t>complexity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Therefore, </a:t>
                </a:r>
              </a:p>
              <a:p>
                <a:pPr marL="0" indent="0">
                  <a:buNone/>
                </a:pPr>
                <a:r>
                  <a:rPr lang="en-US" dirty="0">
                    <a:solidFill>
                      <a:schemeClr val="accent1"/>
                    </a:solidFill>
                  </a:rPr>
                  <a:t>	</a:t>
                </a:r>
                <a:r>
                  <a:rPr lang="en-US" b="0" dirty="0"/>
                  <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Then,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e>
                          </m:func>
                        </m:num>
                        <m:den>
                          <m:r>
                            <a:rPr lang="en-US" b="0" i="1" smtClean="0">
                              <a:latin typeface="Cambria Math" panose="02040503050406030204" pitchFamily="18" charset="0"/>
                            </a:rPr>
                            <m:t>𝑝</m:t>
                          </m:r>
                        </m:den>
                      </m:f>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problem size per processor must grow as </a:t>
                </a:r>
                <a14:m>
                  <m:oMath xmlns:m="http://schemas.openxmlformats.org/officeDocument/2006/math">
                    <m:func>
                      <m:funcPr>
                        <m:ctrlPr>
                          <a:rPr lang="en-US" b="0" i="1" smtClean="0">
                            <a:latin typeface="Cambria Math" panose="02040503050406030204" pitchFamily="18" charset="0"/>
                            <a:ea typeface="Cambria Math" panose="02040503050406030204" pitchFamily="18" charset="0"/>
                          </a:rPr>
                        </m:ctrlPr>
                      </m:funcPr>
                      <m:fName>
                        <m:r>
                          <m:rPr>
                            <m:sty m:val="p"/>
                          </m:rPr>
                          <a:rPr lang="el-GR" b="0" i="1" smtClean="0">
                            <a:latin typeface="Cambria Math" panose="02040503050406030204" pitchFamily="18" charset="0"/>
                            <a:ea typeface="Cambria Math" panose="02040503050406030204" pitchFamily="18" charset="0"/>
                          </a:rPr>
                          <m:t>Θ</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e>
                    </m:func>
                  </m:oMath>
                </a14:m>
                <a:r>
                  <a:rPr lang="en-US" dirty="0">
                    <a:solidFill>
                      <a:schemeClr val="accent1"/>
                    </a:solidFill>
                  </a:rPr>
                  <a:t>.</a:t>
                </a:r>
              </a:p>
            </p:txBody>
          </p:sp>
        </mc:Choice>
        <mc:Fallback>
          <p:sp>
            <p:nvSpPr>
              <p:cNvPr id="3" name="Content Placeholder 2">
                <a:extLst>
                  <a:ext uri="{FF2B5EF4-FFF2-40B4-BE49-F238E27FC236}">
                    <a16:creationId xmlns:a16="http://schemas.microsoft.com/office/drawing/2014/main" id="{7C00F003-70A9-49A4-832F-C1976A38FC4D}"/>
                  </a:ext>
                </a:extLst>
              </p:cNvPr>
              <p:cNvSpPr>
                <a:spLocks noGrp="1" noRot="1" noChangeAspect="1" noMove="1" noResize="1" noEditPoints="1" noAdjustHandles="1" noChangeArrowheads="1" noChangeShapeType="1" noTextEdit="1"/>
              </p:cNvSpPr>
              <p:nvPr>
                <p:ph idx="1"/>
              </p:nvPr>
            </p:nvSpPr>
            <p:spPr>
              <a:blipFill>
                <a:blip r:embed="rId2"/>
                <a:stretch>
                  <a:fillRect l="-638" t="-2521" b="-2101"/>
                </a:stretch>
              </a:blipFill>
            </p:spPr>
            <p:txBody>
              <a:bodyPr/>
              <a:lstStyle/>
              <a:p>
                <a:r>
                  <a:rPr lang="en-US">
                    <a:noFill/>
                  </a:rPr>
                  <a:t> </a:t>
                </a:r>
              </a:p>
            </p:txBody>
          </p:sp>
        </mc:Fallback>
      </mc:AlternateContent>
    </p:spTree>
    <p:extLst>
      <p:ext uri="{BB962C8B-B14F-4D97-AF65-F5344CB8AC3E}">
        <p14:creationId xmlns:p14="http://schemas.microsoft.com/office/powerpoint/2010/main" val="3621093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92500" lnSpcReduction="10000"/>
              </a:bodyPr>
              <a:lstStyle/>
              <a:p>
                <a:pPr marL="0" indent="0">
                  <a:buNone/>
                </a:pPr>
                <a:r>
                  <a:rPr lang="en-US" b="1" i="1" u="sng" dirty="0">
                    <a:solidFill>
                      <a:srgbClr val="FF0000"/>
                    </a:solidFill>
                  </a:rPr>
                  <a:t>Example 4</a:t>
                </a:r>
              </a:p>
              <a:p>
                <a:pPr marL="0" indent="0">
                  <a:buNone/>
                </a:pPr>
                <a:r>
                  <a:rPr lang="en-US" dirty="0">
                    <a:solidFill>
                      <a:schemeClr val="accent1"/>
                    </a:solidFill>
                  </a:rPr>
                  <a:t>Let’s determine the isoefficiency relation for a parallel implementation of Floyd’s algorithm. </a:t>
                </a:r>
              </a:p>
              <a:p>
                <a:pPr marL="0" indent="0">
                  <a:buNone/>
                </a:pPr>
                <a:r>
                  <a:rPr lang="en-US" dirty="0">
                    <a:solidFill>
                      <a:schemeClr val="accent1"/>
                    </a:solidFill>
                  </a:rPr>
                  <a:t>The sequential algorithm has time complexity of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3</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r>
                  <a:rPr lang="en-US" dirty="0">
                    <a:solidFill>
                      <a:schemeClr val="accent1"/>
                    </a:solidFill>
                  </a:rPr>
                  <a:t>Each of the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oMath>
                </a14:m>
                <a:r>
                  <a:rPr lang="en-US" dirty="0">
                    <a:solidFill>
                      <a:schemeClr val="accent1"/>
                    </a:solidFill>
                  </a:rPr>
                  <a:t>processors executing the parallel algorithm spends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performing communications.</a:t>
                </a:r>
              </a:p>
              <a:p>
                <a:pPr marL="0" indent="0">
                  <a:buNone/>
                </a:pPr>
                <a:r>
                  <a:rPr lang="en-US" dirty="0">
                    <a:solidFill>
                      <a:schemeClr val="accent1"/>
                    </a:solidFill>
                  </a:rPr>
                  <a:t>Hence, the isoefficiency relation is </a:t>
                </a:r>
              </a:p>
              <a:p>
                <a:pPr marL="0" indent="0">
                  <a:buNone/>
                </a:pPr>
                <a:r>
                  <a:rPr lang="en-US" dirty="0">
                    <a:solidFill>
                      <a:schemeClr val="accent1"/>
                    </a:solidFill>
                  </a:rPr>
                  <a:t>			</a:t>
                </a:r>
                <a:r>
                  <a:rPr lang="en-US" b="0" dirty="0">
                    <a:solidFill>
                      <a:schemeClr val="tx1"/>
                    </a:solidFill>
                  </a:rPr>
                  <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3</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Thus, </a:t>
                </a:r>
              </a:p>
              <a:p>
                <a:pPr marL="0" indent="0">
                  <a:buNone/>
                </a:pPr>
                <a:r>
                  <a:rPr lang="en-US" dirty="0">
                    <a:solidFill>
                      <a:schemeClr val="tx1"/>
                    </a:solidFill>
                  </a:rPr>
                  <a:t>			</a:t>
                </a:r>
                <a:r>
                  <a:rPr lang="en-US" i="1"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175945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lstStyle/>
              <a:p>
                <a:pPr marL="0" indent="0">
                  <a:buNone/>
                </a:pPr>
                <a:r>
                  <a:rPr lang="en-US" dirty="0">
                    <a:solidFill>
                      <a:schemeClr val="accent1"/>
                    </a:solidFill>
                  </a:rPr>
                  <a:t>A simple model of </a:t>
                </a:r>
                <a:r>
                  <a:rPr lang="en-US" b="1" i="1" dirty="0">
                    <a:solidFill>
                      <a:srgbClr val="FF0000"/>
                    </a:solidFill>
                  </a:rPr>
                  <a:t>parallel execution time</a:t>
                </a:r>
                <a:r>
                  <a:rPr lang="en-US" dirty="0">
                    <a:solidFill>
                      <a:schemeClr val="accent1"/>
                    </a:solidFill>
                  </a:rPr>
                  <a:t>:</a:t>
                </a:r>
              </a:p>
              <a:p>
                <a:pPr marL="0" indent="0">
                  <a:buNone/>
                </a:pPr>
                <a:r>
                  <a:rPr lang="en-US" dirty="0">
                    <a:solidFill>
                      <a:schemeClr val="accent1"/>
                    </a:solidFill>
                  </a:rPr>
                  <a:t>Let </a:t>
                </a:r>
                <a:endParaRPr lang="th-TH" dirty="0">
                  <a:solidFill>
                    <a:schemeClr val="accent1"/>
                  </a:solidFill>
                </a:endParaRPr>
              </a:p>
              <a:p>
                <a:pPr lvl="1"/>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a:t>
                </a:r>
                <a:r>
                  <a:rPr lang="en-US" dirty="0">
                    <a:solidFill>
                      <a:schemeClr val="accent1"/>
                    </a:solidFill>
                  </a:rPr>
                  <a:t>denote the inherently sequential fraction of the computation,</a:t>
                </a:r>
              </a:p>
              <a:p>
                <a:pPr lvl="1"/>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a:solidFill>
                      <a:schemeClr val="accent1"/>
                    </a:solidFill>
                  </a:rPr>
                  <a:t>denote the  fraction of the computation that can be executed in parallel</a:t>
                </a:r>
              </a:p>
              <a:p>
                <a:pPr lvl="1"/>
                <a14:m>
                  <m:oMath xmlns:m="http://schemas.openxmlformats.org/officeDocument/2006/math">
                    <m:r>
                      <a:rPr lang="en-US" i="1">
                        <a:latin typeface="Cambria Math" panose="02040503050406030204" pitchFamily="18" charset="0"/>
                        <a:ea typeface="Cambria Math" panose="02040503050406030204" pitchFamily="18" charset="0"/>
                      </a:rPr>
                      <m:t>𝜅</m:t>
                    </m:r>
                  </m:oMath>
                </a14:m>
                <a:r>
                  <a:rPr lang="en-US" dirty="0">
                    <a:solidFill>
                      <a:schemeClr val="accent1"/>
                    </a:solidFill>
                  </a:rPr>
                  <a:t> denote the time required due to parallel overhead</a:t>
                </a: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39041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62500" lnSpcReduction="20000"/>
              </a:bodyPr>
              <a:lstStyle/>
              <a:p>
                <a:pPr marL="0" indent="0">
                  <a:buNone/>
                </a:pPr>
                <a:r>
                  <a:rPr lang="en-US" b="1" i="1" u="sng" dirty="0">
                    <a:solidFill>
                      <a:srgbClr val="FF0000"/>
                    </a:solidFill>
                  </a:rPr>
                  <a:t>Example 4 (continued)</a:t>
                </a:r>
              </a:p>
              <a:p>
                <a:pPr marL="0" indent="0">
                  <a:buNone/>
                </a:pPr>
                <a:r>
                  <a:rPr lang="en-US" dirty="0">
                    <a:solidFill>
                      <a:schemeClr val="accent1"/>
                    </a:solidFill>
                  </a:rPr>
                  <a:t>The isoefficiency relation is </a:t>
                </a:r>
              </a:p>
              <a:p>
                <a:pPr marL="0" indent="0">
                  <a:buNone/>
                </a:pPr>
                <a:r>
                  <a:rPr lang="en-US" dirty="0">
                    <a:solidFill>
                      <a:schemeClr val="tx1"/>
                    </a:solidFill>
                  </a:rPr>
                  <a:t>			</a:t>
                </a:r>
                <a:r>
                  <a:rPr lang="en-US" i="1"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This  looks like the same relation we had in </a:t>
                </a:r>
                <a:r>
                  <a:rPr lang="en-US" b="1" i="1" dirty="0">
                    <a:solidFill>
                      <a:srgbClr val="FF0000"/>
                    </a:solidFill>
                  </a:rPr>
                  <a:t>Example 3</a:t>
                </a:r>
                <a:r>
                  <a:rPr lang="en-US" dirty="0">
                    <a:solidFill>
                      <a:schemeClr val="accent1"/>
                    </a:solidFill>
                  </a:rPr>
                  <a:t>.</a:t>
                </a:r>
              </a:p>
              <a:p>
                <a:pPr marL="0" indent="0">
                  <a:buNone/>
                </a:pPr>
                <a:r>
                  <a:rPr lang="en-US" dirty="0">
                    <a:solidFill>
                      <a:schemeClr val="accent1"/>
                    </a:solidFill>
                  </a:rPr>
                  <a:t>However, we have to be careful to consider the memory requirements associated with the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marL="0" indent="0">
                  <a:buNone/>
                </a:pPr>
                <a:r>
                  <a:rPr lang="en-US" dirty="0">
                    <a:solidFill>
                      <a:schemeClr val="accent1"/>
                    </a:solidFill>
                  </a:rPr>
                  <a:t>In the case of Floyd’s algorithm, the amount of memory needed to store a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solidFill>
                      <a:schemeClr val="accent1"/>
                    </a:solidFill>
                  </a:rPr>
                  <a:t>, that is, </a:t>
                </a:r>
                <a14:m>
                  <m:oMath xmlns:m="http://schemas.openxmlformats.org/officeDocument/2006/math">
                    <m:r>
                      <a:rPr lang="en-US" b="0" i="1" smtClean="0">
                        <a:latin typeface="Cambria Math" panose="02040503050406030204" pitchFamily="18" charset="0"/>
                      </a:rPr>
                      <m:t>𝑀</m:t>
                    </m:r>
                    <m:d>
                      <m:dPr>
                        <m:ctrlPr>
                          <a:rPr lang="en-US" b="0" i="0" smtClean="0">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solidFill>
                      <a:schemeClr val="accent1"/>
                    </a:solidFill>
                  </a:rPr>
                  <a:t>.</a:t>
                </a:r>
              </a:p>
              <a:p>
                <a:pPr marL="0" indent="0">
                  <a:buNone/>
                </a:pPr>
                <a:r>
                  <a:rPr lang="en-US" dirty="0">
                    <a:solidFill>
                      <a:schemeClr val="accent1"/>
                    </a:solidFill>
                  </a:rPr>
                  <a:t>The scalability function of this parallel system is</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fName>
                                <m:e>
                                  <m:r>
                                    <a:rPr lang="en-US" b="0" i="1" smtClean="0">
                                      <a:latin typeface="Cambria Math" panose="02040503050406030204" pitchFamily="18" charset="0"/>
                                    </a:rPr>
                                    <m:t>𝑝</m:t>
                                  </m:r>
                                </m:e>
                              </m:func>
                              <m:r>
                                <a:rPr lang="en-US" b="0" i="1" smtClean="0">
                                  <a:latin typeface="Cambria Math" panose="02040503050406030204" pitchFamily="18" charset="0"/>
                                </a:rPr>
                                <m:t> </m:t>
                              </m:r>
                            </m:e>
                          </m:d>
                        </m:num>
                        <m:den>
                          <m:r>
                            <a:rPr lang="en-US" b="0" i="1" smtClean="0">
                              <a:latin typeface="Cambria Math" panose="02040503050406030204" pitchFamily="18" charset="0"/>
                            </a:rPr>
                            <m:t>𝑝</m:t>
                          </m:r>
                        </m:den>
                      </m:f>
                      <m:r>
                        <a:rPr lang="en-US" b="0" i="1" smtClean="0">
                          <a:latin typeface="Cambria Math" panose="02040503050406030204" pitchFamily="18" charset="0"/>
                        </a:rPr>
                        <m:t>=</m:t>
                      </m:r>
                      <m:r>
                        <a:rPr lang="en-US" b="0" i="0"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func>
                                <m:funcPr>
                                  <m:ctrlPr>
                                    <a:rPr lang="en-US" i="1">
                                      <a:latin typeface="Cambria Math" panose="02040503050406030204" pitchFamily="18" charset="0"/>
                                      <a:ea typeface="Cambria Math" panose="02040503050406030204" pitchFamily="18" charset="0"/>
                                    </a:rPr>
                                  </m:ctrlPr>
                                </m:funcPr>
                                <m:fName>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r>
                                    <a:rPr lang="en-US">
                                      <a:latin typeface="Cambria Math" panose="02040503050406030204" pitchFamily="18" charset="0"/>
                                      <a:ea typeface="Cambria Math" panose="02040503050406030204" pitchFamily="18" charset="0"/>
                                    </a:rPr>
                                    <m:t> </m:t>
                                  </m:r>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e>
                              </m:func>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rPr>
                            <m:t>𝑝</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func>
                            <m:funcPr>
                              <m:ctrlPr>
                                <a:rPr lang="en-US" i="1">
                                  <a:latin typeface="Cambria Math" panose="02040503050406030204" pitchFamily="18" charset="0"/>
                                  <a:ea typeface="Cambria Math" panose="02040503050406030204" pitchFamily="18" charset="0"/>
                                </a:rPr>
                              </m:ctrlPr>
                            </m:funcPr>
                            <m:fName>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r>
                                <a:rPr lang="en-US">
                                  <a:latin typeface="Cambria Math" panose="02040503050406030204" pitchFamily="18" charset="0"/>
                                  <a:ea typeface="Cambria Math" panose="02040503050406030204" pitchFamily="18" charset="0"/>
                                </a:rPr>
                                <m:t> </m:t>
                              </m:r>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e>
                          </m:func>
                        </m:e>
                        <m:sup>
                          <m:r>
                            <a:rPr lang="en-US" i="1">
                              <a:latin typeface="Cambria Math" panose="02040503050406030204" pitchFamily="18" charset="0"/>
                              <a:ea typeface="Cambria Math" panose="02040503050406030204" pitchFamily="18" charset="0"/>
                            </a:rPr>
                            <m:t>2</m:t>
                          </m:r>
                        </m:sup>
                      </m:sSup>
                    </m:oMath>
                  </m:oMathPara>
                </a14:m>
                <a:endParaRPr lang="en-US" dirty="0">
                  <a:solidFill>
                    <a:schemeClr val="accent1"/>
                  </a:solidFill>
                </a:endParaRPr>
              </a:p>
              <a:p>
                <a:pPr marL="0" indent="0">
                  <a:buNone/>
                </a:pPr>
                <a:r>
                  <a:rPr lang="en-US" dirty="0">
                    <a:solidFill>
                      <a:schemeClr val="accent1"/>
                    </a:solidFill>
                  </a:rPr>
                  <a:t>Thus, this parallel system has poor scalability compared to parallel reduction in </a:t>
                </a:r>
                <a:r>
                  <a:rPr lang="en-US" b="1" i="1" dirty="0">
                    <a:solidFill>
                      <a:srgbClr val="FF0000"/>
                    </a:solidFill>
                  </a:rPr>
                  <a:t>Example 3</a:t>
                </a:r>
                <a:r>
                  <a:rPr lang="en-US" dirty="0">
                    <a:solidFill>
                      <a:schemeClr val="accent1"/>
                    </a:solidFill>
                  </a:rPr>
                  <a:t>.</a:t>
                </a:r>
              </a:p>
              <a:p>
                <a:pPr marL="0" indent="0">
                  <a:buNone/>
                </a:pPr>
                <a:r>
                  <a:rPr lang="en-US" dirty="0">
                    <a:solidFill>
                      <a:schemeClr val="accent1"/>
                    </a:solidFill>
                  </a:rPr>
                  <a:t>	</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1859064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Example 5</a:t>
                </a:r>
              </a:p>
              <a:p>
                <a:pPr marL="0" indent="0">
                  <a:buNone/>
                </a:pPr>
                <a:r>
                  <a:rPr lang="en-US" dirty="0">
                    <a:solidFill>
                      <a:schemeClr val="accent1"/>
                    </a:solidFill>
                  </a:rPr>
                  <a:t>Consider a parallel system implementing a finite difference method to solve a partial differential equation. </a:t>
                </a:r>
              </a:p>
              <a:p>
                <a:pPr marL="0" indent="0">
                  <a:buNone/>
                </a:pPr>
                <a:br>
                  <a:rPr lang="en-US" dirty="0">
                    <a:solidFill>
                      <a:schemeClr val="accent1"/>
                    </a:solidFill>
                  </a:rPr>
                </a:br>
                <a:r>
                  <a:rPr lang="en-US" dirty="0">
                    <a:solidFill>
                      <a:schemeClr val="accent1"/>
                    </a:solidFill>
                  </a:rPr>
                  <a:t>The problem is represented by an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𝑛</m:t>
                    </m:r>
                  </m:oMath>
                </a14:m>
                <a:r>
                  <a:rPr lang="en-US" dirty="0">
                    <a:solidFill>
                      <a:schemeClr val="accent1"/>
                    </a:solidFill>
                  </a:rPr>
                  <a:t> grid, where each processor is responsible for a subgrid of size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𝑛</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𝑝</m:t>
                            </m:r>
                          </m:e>
                        </m:rad>
                      </m:den>
                    </m:f>
                    <m:r>
                      <a:rPr lang="en-US" b="0" i="1" smtClean="0">
                        <a:latin typeface="Cambria Math" panose="02040503050406030204" pitchFamily="18" charset="0"/>
                      </a:rPr>
                      <m:t>)</m:t>
                    </m:r>
                    <m:r>
                      <a:rPr lang="en-US" i="1">
                        <a:latin typeface="Cambria Math" panose="02040503050406030204" pitchFamily="18" charset="0"/>
                      </a:rPr>
                      <m:t> ×</m:t>
                    </m:r>
                    <m:r>
                      <a:rPr lang="en-US" b="0" i="1" smtClean="0">
                        <a:latin typeface="Cambria Math" panose="02040503050406030204" pitchFamily="18" charset="0"/>
                      </a:rPr>
                      <m:t>(</m:t>
                    </m:r>
                    <m:f>
                      <m:fPr>
                        <m:ctrlPr>
                          <a:rPr lang="en-US" b="0" i="0"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den>
                    </m:f>
                    <m:r>
                      <a:rPr lang="en-US" b="0" i="1" smtClean="0">
                        <a:latin typeface="Cambria Math" panose="02040503050406030204" pitchFamily="18" charset="0"/>
                      </a:rPr>
                      <m:t>)</m:t>
                    </m:r>
                  </m:oMath>
                </a14:m>
                <a:r>
                  <a:rPr lang="en-US" dirty="0">
                    <a:solidFill>
                      <a:schemeClr val="accent1"/>
                    </a:solidFill>
                  </a:rPr>
                  <a:t>. </a:t>
                </a:r>
              </a:p>
              <a:p>
                <a:pPr marL="0" indent="0">
                  <a:buNone/>
                </a:pPr>
                <a:r>
                  <a:rPr lang="en-US" dirty="0">
                    <a:solidFill>
                      <a:schemeClr val="accent1"/>
                    </a:solidFill>
                  </a:rPr>
                  <a:t>During each iteration of the algorithm, every processor sends boundary values to its neighbors; the time needed to perform these communications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per iteration.</a:t>
                </a:r>
              </a:p>
              <a:p>
                <a:pPr marL="0" indent="0">
                  <a:buNone/>
                </a:pPr>
                <a:endParaRPr lang="en-US" dirty="0">
                  <a:solidFill>
                    <a:schemeClr val="accent1"/>
                  </a:solidFill>
                </a:endParaRPr>
              </a:p>
              <a:p>
                <a:pPr marL="0" indent="0">
                  <a:buNone/>
                </a:pPr>
                <a:r>
                  <a:rPr lang="en-US" dirty="0">
                    <a:solidFill>
                      <a:schemeClr val="accent1"/>
                    </a:solidFill>
                  </a:rPr>
                  <a:t>The time complexity of the sequential algorithm solving this problem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per iteration.</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1043" t="-3501" r="-1333" b="-560"/>
                </a:stretch>
              </a:blipFill>
            </p:spPr>
            <p:txBody>
              <a:bodyPr/>
              <a:lstStyle/>
              <a:p>
                <a:r>
                  <a:rPr lang="en-US">
                    <a:noFill/>
                  </a:rPr>
                  <a:t> </a:t>
                </a:r>
              </a:p>
            </p:txBody>
          </p:sp>
        </mc:Fallback>
      </mc:AlternateContent>
    </p:spTree>
    <p:extLst>
      <p:ext uri="{BB962C8B-B14F-4D97-AF65-F5344CB8AC3E}">
        <p14:creationId xmlns:p14="http://schemas.microsoft.com/office/powerpoint/2010/main" val="2377537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0962-24D4-4639-9151-DB964378AA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p:pic>
        <p:nvPicPr>
          <p:cNvPr id="5" name="Content Placeholder 4">
            <a:extLst>
              <a:ext uri="{FF2B5EF4-FFF2-40B4-BE49-F238E27FC236}">
                <a16:creationId xmlns:a16="http://schemas.microsoft.com/office/drawing/2014/main" id="{DCE7DE09-2A9E-47C8-9C24-3CEE54F891D7}"/>
              </a:ext>
            </a:extLst>
          </p:cNvPr>
          <p:cNvPicPr>
            <a:picLocks noGrp="1" noChangeAspect="1"/>
          </p:cNvPicPr>
          <p:nvPr>
            <p:ph idx="1"/>
          </p:nvPr>
        </p:nvPicPr>
        <p:blipFill>
          <a:blip r:embed="rId2"/>
          <a:stretch>
            <a:fillRect/>
          </a:stretch>
        </p:blipFill>
        <p:spPr>
          <a:xfrm>
            <a:off x="2314575" y="2067719"/>
            <a:ext cx="7562850" cy="3867150"/>
          </a:xfrm>
        </p:spPr>
      </p:pic>
    </p:spTree>
    <p:extLst>
      <p:ext uri="{BB962C8B-B14F-4D97-AF65-F5344CB8AC3E}">
        <p14:creationId xmlns:p14="http://schemas.microsoft.com/office/powerpoint/2010/main" val="2608490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9F34-F8E5-40BE-98D2-301976AA1422}"/>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EE2C6A-1443-4485-8D7C-074FBDF5F01B}"/>
                  </a:ext>
                </a:extLst>
              </p:cNvPr>
              <p:cNvSpPr>
                <a:spLocks noGrp="1"/>
              </p:cNvSpPr>
              <p:nvPr>
                <p:ph idx="1"/>
              </p:nvPr>
            </p:nvSpPr>
            <p:spPr/>
            <p:txBody>
              <a:bodyPr>
                <a:normAutofit fontScale="92500" lnSpcReduction="10000"/>
              </a:bodyPr>
              <a:lstStyle/>
              <a:p>
                <a:pPr marL="0" indent="0">
                  <a:buNone/>
                </a:pPr>
                <a:r>
                  <a:rPr lang="en-US" b="1" i="1" u="sng" dirty="0">
                    <a:solidFill>
                      <a:srgbClr val="FF0000"/>
                    </a:solidFill>
                  </a:rPr>
                  <a:t>Example 5 (continued)</a:t>
                </a:r>
              </a:p>
              <a:p>
                <a:pPr marL="0" indent="0">
                  <a:buNone/>
                </a:pPr>
                <a:r>
                  <a:rPr lang="en-US" dirty="0">
                    <a:solidFill>
                      <a:schemeClr val="accent1"/>
                    </a:solidFill>
                  </a:rPr>
                  <a:t>The isoefficiency relation for this parallel system is </a:t>
                </a:r>
              </a:p>
              <a:p>
                <a:pPr marL="0" indent="0">
                  <a:buNone/>
                </a:pPr>
                <a:r>
                  <a:rPr lang="en-US" dirty="0">
                    <a:solidFill>
                      <a:schemeClr val="accent1"/>
                    </a:solidFill>
                  </a:rPr>
                  <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𝑛</m:t>
                        </m:r>
                      </m:num>
                      <m:den>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den>
                    </m:f>
                  </m:oMath>
                </a14:m>
                <a:endParaRPr lang="en-US" dirty="0">
                  <a:solidFill>
                    <a:schemeClr val="tx1"/>
                  </a:solidFill>
                </a:endParaRPr>
              </a:p>
              <a:p>
                <a:pPr marL="0" indent="0">
                  <a:buNone/>
                </a:pPr>
                <a:r>
                  <a:rPr lang="en-US" dirty="0">
                    <a:solidFill>
                      <a:schemeClr val="accent1"/>
                    </a:solidFill>
                  </a:rPr>
                  <a:t>Thus,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 </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oMath>
                </a14:m>
                <a:endParaRPr lang="en-US" dirty="0">
                  <a:solidFill>
                    <a:schemeClr val="accent1"/>
                  </a:solidFill>
                </a:endParaRPr>
              </a:p>
              <a:p>
                <a:pPr marL="0" indent="0">
                  <a:buNone/>
                </a:pPr>
                <a:r>
                  <a:rPr lang="en-US" dirty="0">
                    <a:solidFill>
                      <a:schemeClr val="accent1"/>
                    </a:solidFill>
                  </a:rPr>
                  <a:t>A problem instance has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so the grid contains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solidFill>
                      <a:schemeClr val="accent1"/>
                    </a:solidFill>
                  </a:rPr>
                  <a:t> elements.</a:t>
                </a:r>
              </a:p>
              <a:p>
                <a:pPr marL="0" indent="0">
                  <a:buNone/>
                </a:pPr>
                <a:r>
                  <a:rPr lang="en-US" dirty="0">
                    <a:solidFill>
                      <a:schemeClr val="accent1"/>
                    </a:solidFill>
                  </a:rPr>
                  <a:t>Therefore,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solidFill>
                      <a:schemeClr val="accent1"/>
                    </a:solidFill>
                  </a:rPr>
                  <a:t>.</a:t>
                </a:r>
              </a:p>
              <a:p>
                <a:pPr marL="0" indent="0">
                  <a:buNone/>
                </a:pPr>
                <a:r>
                  <a:rPr lang="en-US" dirty="0">
                    <a:solidFill>
                      <a:schemeClr val="accent1"/>
                    </a:solidFill>
                  </a:rPr>
                  <a:t>				</a:t>
                </a:r>
                <a:r>
                  <a:rPr lang="en-US" b="0"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𝑝</m:t>
                            </m:r>
                          </m:e>
                        </m:rad>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rPr>
                          <m:t>𝑝</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oMath>
                </a14:m>
                <a:endParaRPr lang="en-US" dirty="0">
                  <a:solidFill>
                    <a:schemeClr val="accent1"/>
                  </a:solidFill>
                </a:endParaRPr>
              </a:p>
              <a:p>
                <a:pPr marL="0" indent="0">
                  <a:buNone/>
                </a:pPr>
                <a:r>
                  <a:rPr lang="en-US" dirty="0">
                    <a:solidFill>
                      <a:schemeClr val="accent1"/>
                    </a:solidFill>
                  </a:rPr>
                  <a:t>The scalability function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 meaning that the parallel system is </a:t>
                </a:r>
                <a:r>
                  <a:rPr lang="en-US" b="1" i="1" dirty="0">
                    <a:solidFill>
                      <a:srgbClr val="FF0000"/>
                    </a:solidFill>
                  </a:rPr>
                  <a:t>perfectly scalable</a:t>
                </a:r>
                <a:r>
                  <a:rPr lang="en-US" dirty="0">
                    <a:solidFill>
                      <a:schemeClr val="accent1"/>
                    </a:solidFill>
                  </a:rPr>
                  <a:t>.</a:t>
                </a:r>
              </a:p>
              <a:p>
                <a:pPr marL="0" indent="0">
                  <a:buNone/>
                </a:pPr>
                <a:endParaRPr lang="en-US" dirty="0"/>
              </a:p>
            </p:txBody>
          </p:sp>
        </mc:Choice>
        <mc:Fallback>
          <p:sp>
            <p:nvSpPr>
              <p:cNvPr id="3" name="Content Placeholder 2">
                <a:extLst>
                  <a:ext uri="{FF2B5EF4-FFF2-40B4-BE49-F238E27FC236}">
                    <a16:creationId xmlns:a16="http://schemas.microsoft.com/office/drawing/2014/main" id="{24EE2C6A-1443-4485-8D7C-074FBDF5F01B}"/>
                  </a:ext>
                </a:extLst>
              </p:cNvPr>
              <p:cNvSpPr>
                <a:spLocks noGrp="1" noRot="1" noChangeAspect="1" noMove="1" noResize="1" noEditPoints="1" noAdjustHandles="1" noChangeArrowheads="1" noChangeShapeType="1" noTextEdit="1"/>
              </p:cNvSpPr>
              <p:nvPr>
                <p:ph idx="1"/>
              </p:nvPr>
            </p:nvSpPr>
            <p:spPr>
              <a:blipFill>
                <a:blip r:embed="rId2"/>
                <a:stretch>
                  <a:fillRect l="-1043" t="-2801" r="-522" b="-980"/>
                </a:stretch>
              </a:blipFill>
            </p:spPr>
            <p:txBody>
              <a:bodyPr/>
              <a:lstStyle/>
              <a:p>
                <a:r>
                  <a:rPr lang="en-US">
                    <a:noFill/>
                  </a:rPr>
                  <a:t> </a:t>
                </a:r>
              </a:p>
            </p:txBody>
          </p:sp>
        </mc:Fallback>
      </mc:AlternateContent>
    </p:spTree>
    <p:extLst>
      <p:ext uri="{BB962C8B-B14F-4D97-AF65-F5344CB8AC3E}">
        <p14:creationId xmlns:p14="http://schemas.microsoft.com/office/powerpoint/2010/main" val="394651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executing on a </a:t>
                </a:r>
                <a:r>
                  <a:rPr lang="en-US" b="1" i="1" dirty="0">
                    <a:solidFill>
                      <a:srgbClr val="FF0000"/>
                    </a:solidFill>
                  </a:rPr>
                  <a:t>single processor</a:t>
                </a:r>
                <a:r>
                  <a:rPr lang="en-US" dirty="0">
                    <a:solidFill>
                      <a:schemeClr val="accent1"/>
                    </a:solidFill>
                  </a:rPr>
                  <a:t>, requires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a:solidFill>
                      <a:schemeClr val="accent1"/>
                    </a:solidFill>
                  </a:rPr>
                  <a:t>units of time to execute. </a:t>
                </a:r>
              </a:p>
              <a:p>
                <a:pPr marL="0" indent="0">
                  <a:buNone/>
                </a:pPr>
                <a:endParaRPr lang="en-US" dirty="0">
                  <a:solidFill>
                    <a:schemeClr val="accent1"/>
                  </a:solidFill>
                </a:endParaRPr>
              </a:p>
              <a:p>
                <a:pPr lvl="1"/>
                <a:r>
                  <a:rPr lang="en-US" dirty="0">
                    <a:solidFill>
                      <a:schemeClr val="accent1"/>
                    </a:solidFill>
                  </a:rPr>
                  <a:t>It requires </a:t>
                </a:r>
                <a:r>
                  <a:rPr lang="en-US" b="1" i="1" dirty="0">
                    <a:solidFill>
                      <a:srgbClr val="FF0000"/>
                    </a:solidFill>
                  </a:rPr>
                  <a:t>no inter-processor communications </a:t>
                </a:r>
                <a:r>
                  <a:rPr lang="en-US" dirty="0">
                    <a:solidFill>
                      <a:schemeClr val="accent1"/>
                    </a:solidFill>
                  </a:rPr>
                  <a:t>so its expression for sequential execution time does not contain the 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oMath>
                </a14:m>
                <a:r>
                  <a:rPr lang="en-US" dirty="0">
                    <a:solidFill>
                      <a:schemeClr val="accent1"/>
                    </a:solidFill>
                  </a:rPr>
                  <a:t>. </a:t>
                </a:r>
              </a:p>
              <a:p>
                <a:pPr marL="457200" lvl="1" indent="0">
                  <a:buNone/>
                </a:pPr>
                <a:endParaRPr lang="en-US" dirty="0"/>
              </a:p>
              <a:p>
                <a:pPr marL="457200" lvl="1" indent="0">
                  <a:buNone/>
                </a:pPr>
                <a:r>
                  <a:rPr lang="en-US" dirty="0"/>
                  <a:t>				</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𝜎</m:t>
                    </m:r>
                  </m:oMath>
                </a14:m>
                <a:r>
                  <a:rPr lang="en-US"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1217" t="-1961" r="-1449"/>
                </a:stretch>
              </a:blipFill>
            </p:spPr>
            <p:txBody>
              <a:bodyPr/>
              <a:lstStyle/>
              <a:p>
                <a:r>
                  <a:rPr lang="en-US">
                    <a:noFill/>
                  </a:rPr>
                  <a:t> </a:t>
                </a:r>
              </a:p>
            </p:txBody>
          </p:sp>
        </mc:Fallback>
      </mc:AlternateContent>
    </p:spTree>
    <p:extLst>
      <p:ext uri="{BB962C8B-B14F-4D97-AF65-F5344CB8AC3E}">
        <p14:creationId xmlns:p14="http://schemas.microsoft.com/office/powerpoint/2010/main" val="129770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Suppose that</a:t>
                </a:r>
              </a:p>
              <a:p>
                <a:r>
                  <a:rPr lang="en-US" dirty="0">
                    <a:solidFill>
                      <a:schemeClr val="accent1"/>
                    </a:solidFill>
                  </a:rPr>
                  <a:t> the 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contains a fraction that is </a:t>
                </a:r>
                <a:r>
                  <a:rPr lang="en-US" b="1" i="1" dirty="0">
                    <a:solidFill>
                      <a:srgbClr val="FF0000"/>
                    </a:solidFill>
                  </a:rPr>
                  <a:t>not parallelizable </a:t>
                </a:r>
                <a:r>
                  <a:rPr lang="en-US" dirty="0">
                    <a:solidFill>
                      <a:schemeClr val="accent1"/>
                    </a:solidFill>
                  </a:rPr>
                  <a:t>and it contributes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solidFill>
                      <a:schemeClr val="accent1"/>
                    </a:solidFill>
                  </a:rPr>
                  <a:t> time units to the total execution time of the sequential program, no matter how many processors are available</a:t>
                </a:r>
              </a:p>
              <a:p>
                <a:pPr marL="0" indent="0">
                  <a:buNone/>
                </a:pPr>
                <a:endParaRPr lang="en-US" dirty="0">
                  <a:solidFill>
                    <a:schemeClr val="accent1"/>
                  </a:solidFill>
                </a:endParaRPr>
              </a:p>
              <a:p>
                <a:r>
                  <a:rPr lang="en-US" dirty="0">
                    <a:solidFill>
                      <a:schemeClr val="accent1"/>
                    </a:solidFill>
                  </a:rPr>
                  <a:t>The 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contains a fraction that is </a:t>
                </a:r>
                <a:r>
                  <a:rPr lang="en-US" b="1" i="1" dirty="0">
                    <a:solidFill>
                      <a:srgbClr val="FF0000"/>
                    </a:solidFill>
                  </a:rPr>
                  <a:t>parallelizable </a:t>
                </a:r>
                <a:r>
                  <a:rPr lang="en-US" dirty="0">
                    <a:solidFill>
                      <a:schemeClr val="accent1"/>
                    </a:solidFill>
                  </a:rPr>
                  <a:t>and it contributes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a:solidFill>
                      <a:schemeClr val="accent1"/>
                    </a:solidFill>
                  </a:rPr>
                  <a:t> time units to the total execution time of the sequential program and this parallelizable fraction </a:t>
                </a:r>
                <a:r>
                  <a:rPr lang="en-US" b="1" i="1" dirty="0">
                    <a:solidFill>
                      <a:srgbClr val="FF0000"/>
                    </a:solidFill>
                  </a:rPr>
                  <a:t>divides up perfectly </a:t>
                </a:r>
                <a:r>
                  <a:rPr lang="en-US" dirty="0">
                    <a:solidFill>
                      <a:schemeClr val="accent1"/>
                    </a:solidFill>
                  </a:rPr>
                  <a:t>among the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oMath>
                </a14:m>
                <a:r>
                  <a:rPr lang="en-US" dirty="0">
                    <a:solidFill>
                      <a:schemeClr val="accent1"/>
                    </a:solidFill>
                  </a:rPr>
                  <a:t>processors</a:t>
                </a:r>
              </a:p>
              <a:p>
                <a:pPr marL="0" indent="0">
                  <a:buNone/>
                </a:pPr>
                <a:endParaRPr lang="en-US" dirty="0">
                  <a:solidFill>
                    <a:schemeClr val="accent1"/>
                  </a:solidFill>
                </a:endParaRPr>
              </a:p>
              <a:p>
                <a:pPr lvl="1"/>
                <a:r>
                  <a:rPr lang="en-US" dirty="0">
                    <a:solidFill>
                      <a:schemeClr val="accent1"/>
                    </a:solidFill>
                  </a:rPr>
                  <a:t>Thus, the time needed to perform these computations is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Therefore, the expression for </a:t>
                </a:r>
                <a:r>
                  <a:rPr lang="en-US" b="1" i="1" dirty="0">
                    <a:solidFill>
                      <a:srgbClr val="FF0000"/>
                    </a:solidFill>
                  </a:rPr>
                  <a:t>parallel execution time </a:t>
                </a:r>
                <a:r>
                  <a:rPr lang="en-US" dirty="0">
                    <a:solidFill>
                      <a:schemeClr val="accent1"/>
                    </a:solidFill>
                  </a:rPr>
                  <a:t>is</a:t>
                </a:r>
              </a:p>
              <a:p>
                <a:pPr marL="0" indent="0">
                  <a:buNone/>
                </a:pPr>
                <a:endParaRPr lang="en-US" b="1" i="1" dirty="0">
                  <a:solidFill>
                    <a:srgbClr val="FF0000"/>
                  </a:solidFill>
                </a:endParaRPr>
              </a:p>
              <a:p>
                <a:pPr marL="0" indent="0" algn="ctr">
                  <a:buNone/>
                </a:pPr>
                <a:r>
                  <a:rPr lang="en-US" b="1" i="1" dirty="0">
                    <a:solidFill>
                      <a:srgbClr val="FF0000"/>
                    </a:solidFill>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𝑝</m:t>
                        </m:r>
                      </m:den>
                    </m:f>
                    <m:r>
                      <a:rPr lang="en-US" b="0" i="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𝜅</m:t>
                    </m:r>
                  </m:oMath>
                </a14:m>
                <a:r>
                  <a:rPr lang="en-US" dirty="0"/>
                  <a:t> </a:t>
                </a: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638" t="-2521" r="-464"/>
                </a:stretch>
              </a:blipFill>
            </p:spPr>
            <p:txBody>
              <a:bodyPr/>
              <a:lstStyle/>
              <a:p>
                <a:r>
                  <a:rPr lang="en-US">
                    <a:noFill/>
                  </a:rPr>
                  <a:t> </a:t>
                </a:r>
              </a:p>
            </p:txBody>
          </p:sp>
        </mc:Fallback>
      </mc:AlternateContent>
    </p:spTree>
    <p:extLst>
      <p:ext uri="{BB962C8B-B14F-4D97-AF65-F5344CB8AC3E}">
        <p14:creationId xmlns:p14="http://schemas.microsoft.com/office/powerpoint/2010/main" val="357523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8FCF-A6F1-4516-A506-EE180BAE807E}"/>
              </a:ext>
            </a:extLst>
          </p:cNvPr>
          <p:cNvSpPr>
            <a:spLocks noGrp="1"/>
          </p:cNvSpPr>
          <p:nvPr>
            <p:ph type="title"/>
          </p:nvPr>
        </p:nvSpPr>
        <p:spPr/>
        <p:txBody>
          <a:bodyPr/>
          <a:lstStyle/>
          <a:p>
            <a:r>
              <a:rPr lang="en-US" dirty="0">
                <a:solidFill>
                  <a:schemeClr val="accent1"/>
                </a:solidFill>
              </a:rPr>
              <a:t>Performance Analysis: U-Bound on Speedup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956CBD-2014-4A83-95AA-1F090429104C}"/>
                  </a:ext>
                </a:extLst>
              </p:cNvPr>
              <p:cNvSpPr>
                <a:spLocks noGrp="1"/>
              </p:cNvSpPr>
              <p:nvPr>
                <p:ph idx="1"/>
              </p:nvPr>
            </p:nvSpPr>
            <p:spPr/>
            <p:txBody>
              <a:bodyPr>
                <a:normAutofit/>
              </a:bodyPr>
              <a:lstStyle/>
              <a:p>
                <a:pPr marL="0" indent="0">
                  <a:buNone/>
                </a:pPr>
                <a:r>
                  <a:rPr lang="en-US" b="1" i="1" dirty="0">
                    <a:solidFill>
                      <a:srgbClr val="FF0000"/>
                    </a:solidFill>
                  </a:rPr>
                  <a:t>Speedup </a:t>
                </a:r>
                <a:r>
                  <a:rPr lang="en-US" dirty="0">
                    <a:solidFill>
                      <a:schemeClr val="accent1"/>
                    </a:solidFill>
                  </a:rPr>
                  <a:t>is the ratio between sequential execution time and parallel execution time.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𝑝</m:t>
                              </m:r>
                            </m:sub>
                          </m:sSub>
                        </m:den>
                      </m:f>
                      <m:r>
                        <a:rPr lang="en-US" b="0" i="1" smtClean="0">
                          <a:latin typeface="Cambria Math" panose="02040503050406030204" pitchFamily="18" charset="0"/>
                        </a:rPr>
                        <m:t>    </m:t>
                      </m:r>
                    </m:oMath>
                  </m:oMathPara>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φ</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den>
                        </m:f>
                      </m:e>
                    </m:box>
                  </m:oMath>
                </a14:m>
                <a:endParaRPr lang="en-US" dirty="0"/>
              </a:p>
              <a:p>
                <a:pPr marL="0" indent="0">
                  <a:buNone/>
                </a:pPr>
                <a:r>
                  <a:rPr lang="en-US" dirty="0">
                    <a:solidFill>
                      <a:schemeClr val="accent1"/>
                    </a:solidFill>
                  </a:rPr>
                  <a:t>The </a:t>
                </a:r>
                <a:r>
                  <a:rPr lang="en-US" b="1" i="1" dirty="0">
                    <a:solidFill>
                      <a:srgbClr val="FF0000"/>
                    </a:solidFill>
                  </a:rPr>
                  <a:t>inequality</a:t>
                </a:r>
                <a:r>
                  <a:rPr lang="en-US" dirty="0">
                    <a:solidFill>
                      <a:schemeClr val="accent1"/>
                    </a:solidFill>
                  </a:rPr>
                  <a:t> arises from the optimistic assumption that the parallel fraction can be </a:t>
                </a:r>
                <a:r>
                  <a:rPr lang="en-US" b="1" i="1" dirty="0">
                    <a:solidFill>
                      <a:srgbClr val="FF0000"/>
                    </a:solidFill>
                  </a:rPr>
                  <a:t>divided perfectly </a:t>
                </a:r>
                <a:r>
                  <a:rPr lang="en-US" dirty="0">
                    <a:solidFill>
                      <a:schemeClr val="accent1"/>
                    </a:solidFill>
                  </a:rPr>
                  <a:t>among the </a:t>
                </a:r>
                <a14:m>
                  <m:oMath xmlns:m="http://schemas.openxmlformats.org/officeDocument/2006/math">
                    <m:r>
                      <a:rPr lang="en-US" i="1" smtClean="0">
                        <a:latin typeface="Cambria Math" panose="02040503050406030204" pitchFamily="18" charset="0"/>
                        <a:ea typeface="Cambria Math" panose="02040503050406030204" pitchFamily="18" charset="0"/>
                      </a:rPr>
                      <m:t>𝑝</m:t>
                    </m:r>
                  </m:oMath>
                </a14:m>
                <a:r>
                  <a:rPr lang="en-US" dirty="0">
                    <a:solidFill>
                      <a:schemeClr val="accent1"/>
                    </a:solidFill>
                  </a:rPr>
                  <a:t> processors.</a:t>
                </a:r>
              </a:p>
              <a:p>
                <a:pPr lvl="1"/>
                <a:r>
                  <a:rPr lang="en-US" dirty="0">
                    <a:solidFill>
                      <a:schemeClr val="accent1"/>
                    </a:solidFill>
                  </a:rPr>
                  <a:t>Otherwise, the parallel execution time will be </a:t>
                </a:r>
                <a:r>
                  <a:rPr lang="en-US" b="1" i="1" dirty="0">
                    <a:solidFill>
                      <a:srgbClr val="FF0000"/>
                    </a:solidFill>
                  </a:rPr>
                  <a:t>larger</a:t>
                </a:r>
                <a:r>
                  <a:rPr lang="en-US" dirty="0">
                    <a:solidFill>
                      <a:schemeClr val="accent1"/>
                    </a:solidFill>
                  </a:rPr>
                  <a:t>, and the speedup will be </a:t>
                </a:r>
                <a:r>
                  <a:rPr lang="en-US" b="1" i="1" dirty="0">
                    <a:solidFill>
                      <a:srgbClr val="FF0000"/>
                    </a:solidFill>
                  </a:rPr>
                  <a:t>smaller</a:t>
                </a:r>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DF956CBD-2014-4A83-95AA-1F090429104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94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687E-D19C-4BD0-B338-951F2D6DFD9A}"/>
              </a:ext>
            </a:extLst>
          </p:cNvPr>
          <p:cNvSpPr>
            <a:spLocks noGrp="1"/>
          </p:cNvSpPr>
          <p:nvPr>
            <p:ph type="title"/>
          </p:nvPr>
        </p:nvSpPr>
        <p:spPr/>
        <p:txBody>
          <a:bodyPr/>
          <a:lstStyle/>
          <a:p>
            <a:r>
              <a:rPr lang="en-US" dirty="0">
                <a:solidFill>
                  <a:schemeClr val="accent1"/>
                </a:solidFill>
              </a:rPr>
              <a:t>Performance Analysis: Parallel Overhead</a:t>
            </a:r>
            <a:endParaRPr lang="en-US" dirty="0"/>
          </a:p>
        </p:txBody>
      </p:sp>
      <p:sp>
        <p:nvSpPr>
          <p:cNvPr id="3" name="Content Placeholder 2">
            <a:extLst>
              <a:ext uri="{FF2B5EF4-FFF2-40B4-BE49-F238E27FC236}">
                <a16:creationId xmlns:a16="http://schemas.microsoft.com/office/drawing/2014/main" id="{F4133D44-0A11-4F13-A86A-2B9FA97F1B74}"/>
              </a:ext>
            </a:extLst>
          </p:cNvPr>
          <p:cNvSpPr>
            <a:spLocks noGrp="1"/>
          </p:cNvSpPr>
          <p:nvPr>
            <p:ph idx="1"/>
          </p:nvPr>
        </p:nvSpPr>
        <p:spPr/>
        <p:txBody>
          <a:bodyPr/>
          <a:lstStyle/>
          <a:p>
            <a:pPr marL="0" indent="0">
              <a:buNone/>
            </a:pPr>
            <a:r>
              <a:rPr lang="en-US" sz="2000" dirty="0">
                <a:solidFill>
                  <a:schemeClr val="accent1"/>
                </a:solidFill>
              </a:rPr>
              <a:t>Adding more processors </a:t>
            </a:r>
            <a:r>
              <a:rPr lang="en-US" sz="2000" b="1" i="1" dirty="0">
                <a:solidFill>
                  <a:srgbClr val="FF0000"/>
                </a:solidFill>
              </a:rPr>
              <a:t>reduces</a:t>
            </a:r>
            <a:r>
              <a:rPr lang="en-US" sz="2000" dirty="0">
                <a:solidFill>
                  <a:schemeClr val="accent1"/>
                </a:solidFill>
              </a:rPr>
              <a:t> the </a:t>
            </a:r>
            <a:r>
              <a:rPr lang="en-US" sz="2000" b="1" i="1" dirty="0">
                <a:solidFill>
                  <a:srgbClr val="FF0000"/>
                </a:solidFill>
              </a:rPr>
              <a:t>computation time </a:t>
            </a:r>
            <a:r>
              <a:rPr lang="en-US" sz="2000" dirty="0">
                <a:solidFill>
                  <a:schemeClr val="accent1"/>
                </a:solidFill>
              </a:rPr>
              <a:t>by dividing the work among  more processors, but </a:t>
            </a:r>
            <a:r>
              <a:rPr lang="en-US" sz="2000" b="1" i="1" dirty="0">
                <a:solidFill>
                  <a:srgbClr val="FF0000"/>
                </a:solidFill>
              </a:rPr>
              <a:t>increases</a:t>
            </a:r>
            <a:r>
              <a:rPr lang="en-US" sz="2000" dirty="0">
                <a:solidFill>
                  <a:schemeClr val="accent1"/>
                </a:solidFill>
              </a:rPr>
              <a:t> the </a:t>
            </a:r>
            <a:r>
              <a:rPr lang="en-US" sz="2000" b="1" i="1" dirty="0">
                <a:solidFill>
                  <a:srgbClr val="FF0000"/>
                </a:solidFill>
              </a:rPr>
              <a:t>communication time</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At some point, the communication time increase is larger than the computation time decrease. </a:t>
            </a:r>
          </a:p>
          <a:p>
            <a:pPr lvl="1"/>
            <a:r>
              <a:rPr lang="en-US" sz="2000" dirty="0">
                <a:solidFill>
                  <a:schemeClr val="accent1"/>
                </a:solidFill>
              </a:rPr>
              <a:t>At this point, the parallel execution time begins to increase.</a:t>
            </a:r>
          </a:p>
          <a:p>
            <a:pPr marL="0" indent="0">
              <a:buNone/>
            </a:pPr>
            <a:endParaRPr lang="en-US" sz="1800" dirty="0">
              <a:solidFill>
                <a:schemeClr val="accent1"/>
              </a:solidFill>
            </a:endParaRPr>
          </a:p>
        </p:txBody>
      </p:sp>
      <p:pic>
        <p:nvPicPr>
          <p:cNvPr id="5" name="Picture 4">
            <a:extLst>
              <a:ext uri="{FF2B5EF4-FFF2-40B4-BE49-F238E27FC236}">
                <a16:creationId xmlns:a16="http://schemas.microsoft.com/office/drawing/2014/main" id="{FA7D54CC-01B2-4BFF-BC30-82823E5B7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938" y="3885337"/>
            <a:ext cx="3147932" cy="2828925"/>
          </a:xfrm>
          <a:prstGeom prst="rect">
            <a:avLst/>
          </a:prstGeom>
        </p:spPr>
      </p:pic>
      <p:sp>
        <p:nvSpPr>
          <p:cNvPr id="7" name="TextBox 6">
            <a:extLst>
              <a:ext uri="{FF2B5EF4-FFF2-40B4-BE49-F238E27FC236}">
                <a16:creationId xmlns:a16="http://schemas.microsoft.com/office/drawing/2014/main" id="{FEB7DA31-6468-454B-ADAE-8894DB29B8B8}"/>
              </a:ext>
            </a:extLst>
          </p:cNvPr>
          <p:cNvSpPr txBox="1"/>
          <p:nvPr/>
        </p:nvSpPr>
        <p:spPr>
          <a:xfrm>
            <a:off x="1371600" y="4422637"/>
            <a:ext cx="5372100" cy="1754326"/>
          </a:xfrm>
          <a:prstGeom prst="rect">
            <a:avLst/>
          </a:prstGeom>
          <a:noFill/>
        </p:spPr>
        <p:txBody>
          <a:bodyPr wrap="square" rtlCol="0">
            <a:spAutoFit/>
          </a:bodyPr>
          <a:lstStyle/>
          <a:p>
            <a:pPr marL="0" indent="0">
              <a:buNone/>
            </a:pPr>
            <a:r>
              <a:rPr lang="en-US" sz="1800" dirty="0">
                <a:solidFill>
                  <a:schemeClr val="accent1"/>
                </a:solidFill>
              </a:rPr>
              <a:t>The figure on the right demonstrates that a non-trivial parallel algorithm has a </a:t>
            </a:r>
            <a:r>
              <a:rPr lang="en-US" sz="1800" b="1" i="1" dirty="0">
                <a:solidFill>
                  <a:srgbClr val="FF0000"/>
                </a:solidFill>
              </a:rPr>
              <a:t>computation component (black bars) </a:t>
            </a:r>
            <a:r>
              <a:rPr lang="en-US" sz="1800" dirty="0">
                <a:solidFill>
                  <a:schemeClr val="accent1"/>
                </a:solidFill>
              </a:rPr>
              <a:t>that is a decreasing function of the number of processors and a </a:t>
            </a:r>
            <a:r>
              <a:rPr lang="en-US" sz="1800" b="1" i="1" dirty="0">
                <a:solidFill>
                  <a:srgbClr val="FF0000"/>
                </a:solidFill>
              </a:rPr>
              <a:t>communication component (gray bars) </a:t>
            </a:r>
            <a:r>
              <a:rPr lang="en-US" sz="1800" dirty="0">
                <a:solidFill>
                  <a:schemeClr val="accent1"/>
                </a:solidFill>
              </a:rPr>
              <a:t>that is an increasing function of the number of processors.</a:t>
            </a:r>
          </a:p>
        </p:txBody>
      </p:sp>
    </p:spTree>
    <p:extLst>
      <p:ext uri="{BB962C8B-B14F-4D97-AF65-F5344CB8AC3E}">
        <p14:creationId xmlns:p14="http://schemas.microsoft.com/office/powerpoint/2010/main" val="176984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10183</TotalTime>
  <Words>3972</Words>
  <Application>Microsoft Office PowerPoint</Application>
  <PresentationFormat>Widescreen</PresentationFormat>
  <Paragraphs>385</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Parallel Computing</vt:lpstr>
      <vt:lpstr>PowerPoint Presentation</vt:lpstr>
      <vt:lpstr>Performance Analysis: Speedup</vt:lpstr>
      <vt:lpstr>Performance Analysis: Parallel Execution Time</vt:lpstr>
      <vt:lpstr>Performance Analysis: Parallel Execution Time</vt:lpstr>
      <vt:lpstr>Performance Analysis: Parallel Execution Time</vt:lpstr>
      <vt:lpstr>Performance Analysis: Parallel Execution Time</vt:lpstr>
      <vt:lpstr>Performance Analysis: U-Bound on Speedup </vt:lpstr>
      <vt:lpstr>Performance Analysis: Parallel Overhead</vt:lpstr>
      <vt:lpstr>Performance Analysis: Efficiency</vt:lpstr>
      <vt:lpstr>Performance Analysis: Amdahl Law</vt:lpstr>
      <vt:lpstr>Performance Analysis: Amdahl Law</vt:lpstr>
      <vt:lpstr>Performance Analysis: Amdahl Law</vt:lpstr>
      <vt:lpstr>Performance Analysis: Amdahl Law</vt:lpstr>
      <vt:lpstr>Performance Analysis: Amdahl Law</vt:lpstr>
      <vt:lpstr>Performance Analysis: Amdahl Law</vt:lpstr>
      <vt:lpstr>Performance Analysis: Amdahl Law</vt:lpstr>
      <vt:lpstr>Performance Analysis: Amdahl Effect</vt:lpstr>
      <vt:lpstr>Performance Analysis: Amdahl Effect</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2164</cp:revision>
  <cp:lastPrinted>2021-01-15T06:00:12Z</cp:lastPrinted>
  <dcterms:created xsi:type="dcterms:W3CDTF">2020-08-01T06:16:01Z</dcterms:created>
  <dcterms:modified xsi:type="dcterms:W3CDTF">2021-01-15T06:01:43Z</dcterms:modified>
</cp:coreProperties>
</file>