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2" r:id="rId3"/>
    <p:sldId id="356" r:id="rId5"/>
    <p:sldId id="357" r:id="rId6"/>
    <p:sldId id="456" r:id="rId7"/>
    <p:sldId id="615" r:id="rId8"/>
    <p:sldId id="614" r:id="rId9"/>
    <p:sldId id="617" r:id="rId10"/>
    <p:sldId id="459" r:id="rId11"/>
    <p:sldId id="619" r:id="rId12"/>
    <p:sldId id="618" r:id="rId13"/>
    <p:sldId id="621" r:id="rId14"/>
    <p:sldId id="622" r:id="rId15"/>
    <p:sldId id="624" r:id="rId16"/>
    <p:sldId id="626" r:id="rId17"/>
    <p:sldId id="627" r:id="rId18"/>
    <p:sldId id="631" r:id="rId19"/>
    <p:sldId id="632" r:id="rId20"/>
    <p:sldId id="630" r:id="rId21"/>
    <p:sldId id="635" r:id="rId22"/>
    <p:sldId id="320" r:id="rId23"/>
  </p:sldIdLst>
  <p:sldSz cx="11522075" cy="6480175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BA8E4-77DD-4CA9-92F5-E711E293B4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D032D-9267-4A75-9CAD-1D2DD3D7AF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D032D-9267-4A75-9CAD-1D2DD3D7AF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AF82D-1A94-5740-ACE7-59C7B1B975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051348" y="508766"/>
            <a:ext cx="1706574" cy="58911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ppt模板背景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2075" cy="6467240"/>
          </a:xfrm>
          <a:prstGeom prst="rect">
            <a:avLst/>
          </a:prstGeom>
        </p:spPr>
      </p:pic>
      <p:sp>
        <p:nvSpPr>
          <p:cNvPr id="37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4448979" y="2162366"/>
            <a:ext cx="6324135" cy="599912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3780" b="1">
                <a:solidFill>
                  <a:srgbClr val="18419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标题微软雅黑</a:t>
            </a:r>
            <a:r>
              <a:rPr kumimoji="1" lang="en-US" altLang="zh-CN" dirty="0"/>
              <a:t>40</a:t>
            </a:r>
            <a:r>
              <a:rPr kumimoji="1" lang="zh-CN" altLang="en-US" dirty="0"/>
              <a:t>号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52" y="508766"/>
            <a:ext cx="1706835" cy="58911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" y="186"/>
            <a:ext cx="11522075" cy="648017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  <a:ln>
            <a:noFill/>
          </a:ln>
        </p:spPr>
      </p:pic>
      <p:sp>
        <p:nvSpPr>
          <p:cNvPr id="3" name="饼形 2"/>
          <p:cNvSpPr/>
          <p:nvPr userDrawn="1"/>
        </p:nvSpPr>
        <p:spPr>
          <a:xfrm rot="10800000">
            <a:off x="10991215" y="5953760"/>
            <a:ext cx="1057910" cy="1057910"/>
          </a:xfrm>
          <a:prstGeom prst="pie">
            <a:avLst>
              <a:gd name="adj1" fmla="val 0"/>
              <a:gd name="adj2" fmla="val 5402582"/>
            </a:avLst>
          </a:prstGeom>
          <a:gradFill>
            <a:gsLst>
              <a:gs pos="0">
                <a:srgbClr val="9EE256"/>
              </a:gs>
              <a:gs pos="100000">
                <a:schemeClr val="accent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572" y="208411"/>
            <a:ext cx="1706835" cy="589119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9414620" y="6131979"/>
            <a:ext cx="1648207" cy="2523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04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深信服科技内部系列课程</a:t>
            </a:r>
            <a:endParaRPr lang="zh-CN" altLang="en-US" sz="104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饼形 1"/>
          <p:cNvSpPr/>
          <p:nvPr userDrawn="1"/>
        </p:nvSpPr>
        <p:spPr>
          <a:xfrm>
            <a:off x="-838200" y="-848360"/>
            <a:ext cx="1645920" cy="1645920"/>
          </a:xfrm>
          <a:prstGeom prst="pie">
            <a:avLst>
              <a:gd name="adj1" fmla="val 0"/>
              <a:gd name="adj2" fmla="val 54025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标题 4"/>
          <p:cNvSpPr txBox="1">
            <a:spLocks noGrp="1"/>
          </p:cNvSpPr>
          <p:nvPr>
            <p:ph type="title"/>
          </p:nvPr>
        </p:nvSpPr>
        <p:spPr bwMode="auto">
          <a:xfrm>
            <a:off x="807720" y="133985"/>
            <a:ext cx="6967220" cy="560705"/>
          </a:xfr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 flipH="1">
            <a:off x="10669270" y="6132195"/>
            <a:ext cx="1701165" cy="292163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B77D227A-1AE4-4BCD-9973-754D0181BA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92143" y="6006162"/>
            <a:ext cx="2592467" cy="345009"/>
          </a:xfrm>
        </p:spPr>
        <p:txBody>
          <a:bodyPr/>
          <a:lstStyle/>
          <a:p>
            <a:fld id="{380A3F99-7F3B-934E-BBE9-EBF0943034A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16687" y="6006162"/>
            <a:ext cx="3888700" cy="34500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7465" y="6006162"/>
            <a:ext cx="2592467" cy="345009"/>
          </a:xfrm>
        </p:spPr>
        <p:txBody>
          <a:bodyPr/>
          <a:lstStyle/>
          <a:p>
            <a:fld id="{33BD424C-6360-534F-B2E4-2A5C9CE2F5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543525" y="6085624"/>
            <a:ext cx="1648208" cy="2523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04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深信服科技内部系列课程</a:t>
            </a:r>
            <a:endParaRPr lang="zh-CN" altLang="en-US" sz="104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9051348" y="508766"/>
            <a:ext cx="1706574" cy="5891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0"/>
          <p:cNvSpPr>
            <a:spLocks noGrp="1"/>
          </p:cNvSpPr>
          <p:nvPr/>
        </p:nvSpPr>
        <p:spPr>
          <a:xfrm>
            <a:off x="6049010" y="4536440"/>
            <a:ext cx="5306060" cy="705485"/>
          </a:xfrm>
          <a:prstGeom prst="rect">
            <a:avLst/>
          </a:prstGeom>
          <a:noFill/>
        </p:spPr>
        <p:txBody>
          <a:bodyPr vert="horz" lIns="86402" tIns="43201" rIns="86402" bIns="43201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zh-CN" sz="2400" dirty="0">
                <a:solidFill>
                  <a:schemeClr val="tx2"/>
                </a:solidFill>
              </a:rPr>
              <a:t>MSS</a:t>
            </a:r>
            <a:r>
              <a:rPr kumimoji="1" lang="zh-CN" altLang="en-US" sz="2400" dirty="0">
                <a:solidFill>
                  <a:schemeClr val="tx2"/>
                </a:solidFill>
              </a:rPr>
              <a:t>海外业务组</a:t>
            </a:r>
            <a:r>
              <a:rPr kumimoji="1" lang="en-US" altLang="zh-CN" sz="2400" dirty="0">
                <a:solidFill>
                  <a:schemeClr val="tx2"/>
                </a:solidFill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</a:rPr>
              <a:t>马少杰</a:t>
            </a:r>
            <a:endParaRPr kumimoji="1"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" name="文本占位符 20"/>
          <p:cNvSpPr>
            <a:spLocks noGrp="1"/>
          </p:cNvSpPr>
          <p:nvPr/>
        </p:nvSpPr>
        <p:spPr>
          <a:xfrm>
            <a:off x="5960285" y="2502859"/>
            <a:ext cx="4366448" cy="705618"/>
          </a:xfrm>
          <a:prstGeom prst="rect">
            <a:avLst/>
          </a:prstGeom>
          <a:noFill/>
        </p:spPr>
        <p:txBody>
          <a:bodyPr vert="horz" lIns="86402" tIns="43201" rIns="86402" bIns="43201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zh-CN" sz="4800" dirty="0">
                <a:solidFill>
                  <a:schemeClr val="tx2"/>
                </a:solidFill>
              </a:rPr>
              <a:t>Nginx</a:t>
            </a:r>
            <a:r>
              <a:rPr kumimoji="1" lang="zh-CN" altLang="en-US" sz="4800" dirty="0">
                <a:solidFill>
                  <a:schemeClr val="tx2"/>
                </a:solidFill>
              </a:rPr>
              <a:t>学习分享</a:t>
            </a:r>
            <a:endParaRPr kumimoji="1" lang="zh-CN" alt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" y="168"/>
            <a:ext cx="11520011" cy="6480006"/>
          </a:xfrm>
          <a:prstGeom prst="rect">
            <a:avLst/>
          </a:prstGeom>
        </p:spPr>
      </p:pic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5482449" y="2624782"/>
            <a:ext cx="4148455" cy="645795"/>
          </a:xfrm>
          <a:prstGeom prst="rect">
            <a:avLst/>
          </a:prstGeom>
          <a:noFill/>
          <a:ln>
            <a:noFill/>
          </a:ln>
        </p:spPr>
        <p:txBody>
          <a:bodyPr wrap="none" lIns="64802" tIns="32401" rIns="64802" bIns="32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 n</a:t>
            </a:r>
            <a:r>
              <a:rPr lang="en-US" altLang="zh-CN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r>
              <a:rPr lang="zh-CN" alt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源码</a:t>
            </a:r>
            <a:r>
              <a:rPr lang="zh-CN" alt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378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符 6"/>
          <p:cNvCxnSpPr/>
          <p:nvPr/>
        </p:nvCxnSpPr>
        <p:spPr>
          <a:xfrm flipV="1">
            <a:off x="5686202" y="3395888"/>
            <a:ext cx="4886209" cy="1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59120" y="3450590"/>
            <a:ext cx="37611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源码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启动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请求处理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 flipH="1">
            <a:off x="635" y="0"/>
            <a:ext cx="1701165" cy="2921635"/>
          </a:xfrm>
        </p:spPr>
        <p:txBody>
          <a:bodyPr/>
          <a:lstStyle/>
          <a:p>
            <a:r>
              <a:rPr lang="en-US" altLang="zh-CN"/>
              <a:t>Page</a:t>
            </a:r>
            <a:fld id="{B77D227A-1AE4-4BCD-9973-754D0181BA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源码分析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0045" y="1224280"/>
            <a:ext cx="384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源码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目录说明：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800225"/>
            <a:ext cx="8677275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源码分析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846455"/>
            <a:ext cx="6546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启动：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函数执行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368425"/>
            <a:ext cx="4874895" cy="4976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" y="168"/>
            <a:ext cx="11520011" cy="6480006"/>
          </a:xfrm>
          <a:prstGeom prst="rect">
            <a:avLst/>
          </a:prstGeom>
        </p:spPr>
      </p:pic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5482449" y="2624782"/>
            <a:ext cx="3044825" cy="645795"/>
          </a:xfrm>
          <a:prstGeom prst="rect">
            <a:avLst/>
          </a:prstGeom>
          <a:noFill/>
          <a:ln>
            <a:noFill/>
          </a:ln>
        </p:spPr>
        <p:txBody>
          <a:bodyPr wrap="none" lIns="64802" tIns="32401" rIns="64802" bIns="32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 </a:t>
            </a:r>
            <a:r>
              <a:rPr 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openrety</a:t>
            </a:r>
            <a:endParaRPr lang="en-US" sz="378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符 6"/>
          <p:cNvCxnSpPr/>
          <p:nvPr/>
        </p:nvCxnSpPr>
        <p:spPr>
          <a:xfrm flipV="1">
            <a:off x="5686202" y="3395888"/>
            <a:ext cx="4886209" cy="1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59120" y="3450590"/>
            <a:ext cx="3761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openrety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openresty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解决了什么问题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openrety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4145" y="1080135"/>
            <a:ext cx="3840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几大分支：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5100" y="2484755"/>
            <a:ext cx="5233035" cy="1443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/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480" y="1728470"/>
            <a:ext cx="3761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开源版：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nginx.org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商业版：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nginx.com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阿里：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Tengine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Openresty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335" y="4752340"/>
            <a:ext cx="6292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MSS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portal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用的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哪个分支？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openrety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390" y="1058545"/>
            <a:ext cx="8700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简单理解（不严谨）：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nginx + lua = openresty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luajit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openresty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的两大基石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官网：https://openresty.org/cn/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3168015"/>
            <a:ext cx="1111377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openrety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1008380"/>
            <a:ext cx="384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1.openresty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luajit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即时编译：静态编译与动态编译的结合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785" y="71755"/>
            <a:ext cx="5859780" cy="37357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390" y="2807970"/>
            <a:ext cx="3361690" cy="1883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原生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解释器与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luajit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的区别：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原生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解释执行，而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luajit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即时编译，决定哪些热函数编译成系统机器码，提高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执行效率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85" y="3959860"/>
            <a:ext cx="3730625" cy="2327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openrety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935990"/>
            <a:ext cx="4138930" cy="5099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00675" y="1440180"/>
            <a:ext cx="5147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参考：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openresty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最佳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实践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" y="168"/>
            <a:ext cx="11520011" cy="6480006"/>
          </a:xfrm>
          <a:prstGeom prst="rect">
            <a:avLst/>
          </a:prstGeom>
        </p:spPr>
      </p:pic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5482449" y="2624782"/>
            <a:ext cx="1824355" cy="645795"/>
          </a:xfrm>
          <a:prstGeom prst="rect">
            <a:avLst/>
          </a:prstGeom>
          <a:noFill/>
          <a:ln>
            <a:noFill/>
          </a:ln>
        </p:spPr>
        <p:txBody>
          <a:bodyPr wrap="none" lIns="64802" tIns="32401" rIns="64802" bIns="32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05 </a:t>
            </a:r>
            <a:r>
              <a:rPr lang="zh-CN" alt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78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符 6"/>
          <p:cNvCxnSpPr/>
          <p:nvPr/>
        </p:nvCxnSpPr>
        <p:spPr>
          <a:xfrm flipV="1">
            <a:off x="5686202" y="3395888"/>
            <a:ext cx="4886209" cy="1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zh-CN" altLang="en-US"/>
              <a:t>讨论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2435" y="1440180"/>
            <a:ext cx="69018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openresty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追求性能，让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服务跑在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内部，充分使用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的非阻塞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模型，还使用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luajit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即时编译解释器，来做热函数或者热代码块的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编译。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8875" y="2807970"/>
            <a:ext cx="6510020" cy="154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这些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io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多路复用，性能瓶颈在哪里？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协议栈由内核完成，通知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copy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用户态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要想支持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c10M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？怎么绕开协议栈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DPDK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什么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6580" y="2918460"/>
            <a:ext cx="38404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怎么更好的使用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openresty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的高效；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大型项目全都使用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编写业务代码不现实；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lua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有很全的第三方库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吗；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546090" y="864235"/>
            <a:ext cx="715010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376670" y="1899285"/>
            <a:ext cx="3456305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阶段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9249" y="1397228"/>
            <a:ext cx="3689350" cy="3769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900" dirty="0">
                <a:gradFill>
                  <a:gsLst>
                    <a:gs pos="0">
                      <a:srgbClr val="6FBA2C"/>
                    </a:gs>
                    <a:gs pos="100000">
                      <a:srgbClr val="00479D"/>
                    </a:gs>
                  </a:gsLst>
                  <a:lin ang="36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3200" dirty="0">
                <a:gradFill>
                  <a:gsLst>
                    <a:gs pos="0">
                      <a:srgbClr val="6FBA2C"/>
                    </a:gs>
                    <a:gs pos="100000">
                      <a:srgbClr val="00479D"/>
                    </a:gs>
                  </a:gsLst>
                  <a:lin ang="36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ontents</a:t>
            </a:r>
            <a:endParaRPr lang="en-US" altLang="zh-CN" sz="3200" dirty="0">
              <a:gradFill>
                <a:gsLst>
                  <a:gs pos="0">
                    <a:srgbClr val="6FBA2C"/>
                  </a:gs>
                  <a:gs pos="100000">
                    <a:srgbClr val="00479D"/>
                  </a:gs>
                </a:gsLst>
                <a:lin ang="36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546090" y="2933700"/>
            <a:ext cx="715010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76670" y="2933700"/>
            <a:ext cx="3456305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源码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0275" y="2613660"/>
            <a:ext cx="20116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7200" b="1" dirty="0">
                <a:gradFill>
                  <a:gsLst>
                    <a:gs pos="0">
                      <a:srgbClr val="6FBA2C"/>
                    </a:gs>
                    <a:gs pos="100000">
                      <a:srgbClr val="00479D"/>
                    </a:gs>
                  </a:gsLst>
                  <a:lin ang="3600000" scaled="0"/>
                </a:gra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  <a:endParaRPr lang="zh-CN" altLang="en-US" sz="7200" b="1" dirty="0">
              <a:gradFill>
                <a:gsLst>
                  <a:gs pos="0">
                    <a:srgbClr val="6FBA2C"/>
                  </a:gs>
                  <a:gs pos="100000">
                    <a:srgbClr val="00479D"/>
                  </a:gs>
                </a:gsLst>
                <a:lin ang="3600000" scaled="0"/>
              </a:gra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546090" y="4047490"/>
            <a:ext cx="715010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04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376670" y="4047490"/>
            <a:ext cx="3456305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&amp;openresty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46090" y="1899285"/>
            <a:ext cx="715010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76670" y="864235"/>
            <a:ext cx="3456305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nginx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46090" y="5040630"/>
            <a:ext cx="715010" cy="65786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05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9055" y="5043805"/>
            <a:ext cx="3456305" cy="770890"/>
          </a:xfrm>
          <a:prstGeom prst="round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浏览器发送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经历了什么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310202" y="3302609"/>
            <a:ext cx="3975161" cy="348985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5" name="PA-矩形 4"/>
          <p:cNvSpPr/>
          <p:nvPr/>
        </p:nvSpPr>
        <p:spPr>
          <a:xfrm>
            <a:off x="6219255" y="2430148"/>
            <a:ext cx="4277774" cy="877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100" b="1" dirty="0">
                <a:gradFill>
                  <a:gsLst>
                    <a:gs pos="0">
                      <a:srgbClr val="6FBA2C"/>
                    </a:gs>
                    <a:gs pos="100000">
                      <a:srgbClr val="00479D"/>
                    </a:gs>
                  </a:gsLst>
                  <a:lin ang="3600000" scaled="0"/>
                </a:gra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5100" b="1" dirty="0">
              <a:gradFill>
                <a:gsLst>
                  <a:gs pos="0">
                    <a:srgbClr val="6FBA2C"/>
                  </a:gs>
                  <a:gs pos="100000">
                    <a:srgbClr val="00479D"/>
                  </a:gs>
                </a:gsLst>
                <a:lin ang="3600000"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PA-矩形 6"/>
          <p:cNvSpPr/>
          <p:nvPr/>
        </p:nvSpPr>
        <p:spPr>
          <a:xfrm>
            <a:off x="6310202" y="3302610"/>
            <a:ext cx="3975161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700" dirty="0">
                <a:solidFill>
                  <a:schemeClr val="bg1"/>
                </a:solidFill>
              </a:rPr>
              <a:t>2022</a:t>
            </a:r>
            <a:r>
              <a:rPr lang="zh-CN" altLang="en-US" sz="1700" dirty="0">
                <a:solidFill>
                  <a:schemeClr val="bg1"/>
                </a:solidFill>
              </a:rPr>
              <a:t>深信服科技</a:t>
            </a:r>
            <a:endParaRPr lang="zh-CN" alt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" y="168"/>
            <a:ext cx="11520011" cy="6480006"/>
          </a:xfrm>
          <a:prstGeom prst="rect">
            <a:avLst/>
          </a:prstGeom>
        </p:spPr>
      </p:pic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5482449" y="2624782"/>
            <a:ext cx="3188335" cy="645795"/>
          </a:xfrm>
          <a:prstGeom prst="rect">
            <a:avLst/>
          </a:prstGeom>
          <a:noFill/>
          <a:ln>
            <a:noFill/>
          </a:ln>
        </p:spPr>
        <p:txBody>
          <a:bodyPr wrap="none" lIns="64802" tIns="32401" rIns="64802" bIns="32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 n</a:t>
            </a:r>
            <a:r>
              <a:rPr lang="en-US" altLang="zh-CN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r>
              <a:rPr lang="zh-CN" alt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378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符 6"/>
          <p:cNvCxnSpPr/>
          <p:nvPr/>
        </p:nvCxnSpPr>
        <p:spPr>
          <a:xfrm flipV="1">
            <a:off x="5686202" y="3395888"/>
            <a:ext cx="4886209" cy="1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59120" y="3450590"/>
            <a:ext cx="3761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图解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 flipH="1">
            <a:off x="635" y="0"/>
            <a:ext cx="1701165" cy="2921635"/>
          </a:xfrm>
        </p:spPr>
        <p:txBody>
          <a:bodyPr/>
          <a:lstStyle/>
          <a:p>
            <a:r>
              <a:rPr lang="en-US" altLang="zh-CN"/>
              <a:t>Page</a:t>
            </a:r>
            <a:fld id="{B77D227A-1AE4-4BCD-9973-754D0181BA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架构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4505" y="215900"/>
            <a:ext cx="7227570" cy="63004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2304415"/>
            <a:ext cx="4147185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76620" y="1080135"/>
            <a:ext cx="5008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代码层面看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的启动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680" y="1080135"/>
            <a:ext cx="4848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启动代码流程图（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9570" y="1656080"/>
            <a:ext cx="5087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源码跟踪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./nginx -s reload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是怎么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处理的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665" y="2617470"/>
            <a:ext cx="3324860" cy="35871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" y="1656080"/>
            <a:ext cx="558165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0090" y="1080135"/>
            <a:ext cx="4773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的多进程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网络模型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090" y="1800225"/>
            <a:ext cx="31210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通过跟踪代码，我们了解到：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ngx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进程先监听端口后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fork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子进程，子进程拥有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master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的文件描述符，也就是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linsten fd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是所有进程都打开的，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worker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可以从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linsten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的套接字中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accept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新连接处理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多个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worker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进程通过抢一把共享互斥锁accept_mutex，决定谁来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accept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新连接，一旦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accept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后续读取请求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解析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返回客户端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关闭连接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95" y="1800225"/>
            <a:ext cx="3359785" cy="4353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53425" y="1728470"/>
            <a:ext cx="2980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worker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主循环：ngx_worker_process_cycle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25205" y="1158875"/>
            <a:ext cx="2222500" cy="51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代码跟踪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660" y="3312160"/>
            <a:ext cx="4256405" cy="2337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" y="168"/>
            <a:ext cx="11520011" cy="6480006"/>
          </a:xfrm>
          <a:prstGeom prst="rect">
            <a:avLst/>
          </a:prstGeom>
        </p:spPr>
      </p:pic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5482449" y="2624782"/>
            <a:ext cx="4148455" cy="645795"/>
          </a:xfrm>
          <a:prstGeom prst="rect">
            <a:avLst/>
          </a:prstGeom>
          <a:noFill/>
          <a:ln>
            <a:noFill/>
          </a:ln>
        </p:spPr>
        <p:txBody>
          <a:bodyPr wrap="none" lIns="64802" tIns="32401" rIns="64802" bIns="3240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 n</a:t>
            </a:r>
            <a:r>
              <a:rPr lang="en-US" altLang="zh-CN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r>
              <a:rPr lang="zh-CN" alt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zh-CN" altLang="en-US" sz="378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zh-CN" altLang="en-US" sz="378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线连接符 6"/>
          <p:cNvCxnSpPr/>
          <p:nvPr/>
        </p:nvCxnSpPr>
        <p:spPr>
          <a:xfrm flipV="1">
            <a:off x="5686202" y="3395888"/>
            <a:ext cx="4886209" cy="1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659120" y="3450590"/>
            <a:ext cx="3761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阶段图解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nginx11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个执行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阶段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 flipH="1">
            <a:off x="635" y="0"/>
            <a:ext cx="1701165" cy="2921635"/>
          </a:xfrm>
        </p:spPr>
        <p:txBody>
          <a:bodyPr/>
          <a:lstStyle/>
          <a:p>
            <a:r>
              <a:rPr lang="en-US" altLang="zh-CN"/>
              <a:t>Page</a:t>
            </a:r>
            <a:fld id="{B77D227A-1AE4-4BCD-9973-754D0181BA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执行阶段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944370"/>
            <a:ext cx="3141980" cy="4262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190" y="1080135"/>
            <a:ext cx="635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请求在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ngx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中要经过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那些阶段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85" y="1871980"/>
            <a:ext cx="51816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5185" y="133985"/>
            <a:ext cx="4163695" cy="560705"/>
          </a:xfrm>
        </p:spPr>
        <p:txBody>
          <a:bodyPr wrap="square"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ginx</a:t>
            </a:r>
            <a:r>
              <a:rPr>
                <a:solidFill>
                  <a:schemeClr val="accent1">
                    <a:lumMod val="75000"/>
                  </a:schemeClr>
                </a:solidFill>
                <a:sym typeface="+mn-ea"/>
              </a:rPr>
              <a:t>执行阶段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2520315"/>
            <a:ext cx="6877050" cy="3409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6580" y="792480"/>
            <a:ext cx="77793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原理：在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启动解析配置文件初始化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模块时，在每个处理阶段嵌入相应的钩子函数，如在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accsess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阶段：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ngx_http_access_handler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，每个请求到达时都要按照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个流程阶段顺序执行（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模板模式）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（待深入理解，不做展开讨论）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bdcfdd7-45bb-4a7d-8c88-9e38e87ad82f"/>
  <p:tag name="COMMONDATA" val="eyJoZGlkIjoiNDJhMzRkOTBkZDY5ZjIzOWMzYTcyOTE4ZWRiOTE0M2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lang="zh-CN" altLang="en-US" sz="2800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华文细黑"/>
        <a:cs typeface=""/>
      </a:majorFont>
      <a:minorFont>
        <a:latin typeface="Calibri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WPS 演示</Application>
  <PresentationFormat/>
  <Paragraphs>149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 Light</vt:lpstr>
      <vt:lpstr>Calibri</vt:lpstr>
      <vt:lpstr>Arial Unicode MS</vt:lpstr>
      <vt:lpstr>华文细黑</vt:lpstr>
      <vt:lpstr>Office 主题</vt:lpstr>
      <vt:lpstr>PowerPoint 演示文稿</vt:lpstr>
      <vt:lpstr>PowerPoint 演示文稿</vt:lpstr>
      <vt:lpstr>PowerPoint 演示文稿</vt:lpstr>
      <vt:lpstr>nginx架构</vt:lpstr>
      <vt:lpstr>nginx架构</vt:lpstr>
      <vt:lpstr>nginx架构</vt:lpstr>
      <vt:lpstr>PowerPoint 演示文稿</vt:lpstr>
      <vt:lpstr>nginx执行阶段</vt:lpstr>
      <vt:lpstr>nginx执行阶段</vt:lpstr>
      <vt:lpstr>PowerPoint 演示文稿</vt:lpstr>
      <vt:lpstr>nginx源码分析</vt:lpstr>
      <vt:lpstr>nginx源码分析</vt:lpstr>
      <vt:lpstr>PowerPoint 演示文稿</vt:lpstr>
      <vt:lpstr>openrety</vt:lpstr>
      <vt:lpstr>openrety</vt:lpstr>
      <vt:lpstr>openrety</vt:lpstr>
      <vt:lpstr>openrety</vt:lpstr>
      <vt:lpstr>PowerPoint 演示文稿</vt:lpstr>
      <vt:lpstr>openrety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EKKO-PC</cp:lastModifiedBy>
  <cp:revision>133</cp:revision>
  <dcterms:created xsi:type="dcterms:W3CDTF">2020-06-12T01:16:00Z</dcterms:created>
  <dcterms:modified xsi:type="dcterms:W3CDTF">2022-11-04T17:20:46Z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ED96BEE625FA4FF48A094C29DD3FC832</vt:lpwstr>
  </property>
</Properties>
</file>