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2" r:id="rId11"/>
    <p:sldId id="268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576195" y="192405"/>
            <a:ext cx="784860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Министерство образования и науки Российской Федерации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Муромский институт (филиал)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федерального государственного бюджетного образовательного учреждения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высшего профессионального образования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«Владимирский государственный университет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имени Александра Григорьевича и Николая Григорьевича Столетовых»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(МИ (филиал) ВлГУ)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78790" y="3085465"/>
            <a:ext cx="112337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Курсовая работа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На тему «А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втоматизированн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информационн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систем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 поликлиники»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875270" y="5225415"/>
            <a:ext cx="419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Автор работы: Косолапова Е. А.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Руководитель работы: Колпаков А.А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0"/>
            <a:ext cx="10515600" cy="975995"/>
          </a:xfrm>
        </p:spPr>
        <p:txBody>
          <a:bodyPr/>
          <a:p>
            <a:r>
              <a:rPr lang="ru-RU" altLang="en-US" sz="40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20700" y="777240"/>
            <a:ext cx="7784465" cy="573405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Удаление записи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 b="16038"/>
          <a:stretch>
            <a:fillRect/>
          </a:stretch>
        </p:blipFill>
        <p:spPr>
          <a:xfrm>
            <a:off x="647700" y="1210945"/>
            <a:ext cx="9431020" cy="20224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359785"/>
            <a:ext cx="9448800" cy="206692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47700" y="5638800"/>
            <a:ext cx="94488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 Doctors SET IsDeleted = 1 WHERE Surname_d = @Surname AND First_Name_d = @FirstName AND Patronymic_d = @Patronymic AND IsDeleted = 0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21130"/>
            <a:ext cx="10515600" cy="4351338"/>
          </a:xfrm>
        </p:spPr>
        <p:txBody>
          <a:bodyPr/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автоматизированная</a:t>
            </a:r>
            <a:r>
              <a:rPr lang="en-US" altLang="ru-RU"/>
              <a:t> </a:t>
            </a:r>
            <a:r>
              <a:rPr lang="en-US" altLang="en-US"/>
              <a:t>информационная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поставленной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спроектирована</a:t>
            </a:r>
            <a:r>
              <a:rPr lang="en-US" altLang="ru-RU"/>
              <a:t> </a:t>
            </a:r>
            <a:r>
              <a:rPr lang="en-US" altLang="en-US"/>
              <a:t>структура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, </a:t>
            </a:r>
            <a:r>
              <a:rPr lang="en-US" altLang="en-US"/>
              <a:t>был</a:t>
            </a:r>
            <a:r>
              <a:rPr lang="en-US" altLang="ru-RU"/>
              <a:t> </a:t>
            </a:r>
            <a:r>
              <a:rPr lang="en-US" altLang="en-US"/>
              <a:t>разработан</a:t>
            </a:r>
            <a:r>
              <a:rPr lang="en-US" altLang="ru-RU"/>
              <a:t> </a:t>
            </a:r>
            <a:r>
              <a:rPr lang="en-US" altLang="en-US"/>
              <a:t>пошаговый</a:t>
            </a:r>
            <a:r>
              <a:rPr lang="en-US" altLang="ru-RU"/>
              <a:t> </a:t>
            </a:r>
            <a:r>
              <a:rPr lang="en-US" altLang="en-US"/>
              <a:t>алгоритм</a:t>
            </a:r>
            <a:r>
              <a:rPr lang="en-US" altLang="ru-RU"/>
              <a:t>,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которого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создана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, </a:t>
            </a:r>
            <a:r>
              <a:rPr lang="en-US" altLang="en-US"/>
              <a:t>которая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среде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Visual Studio 2022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#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использованием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Firebird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592455"/>
            <a:ext cx="10515600" cy="965835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Цели и задачи работы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10690"/>
            <a:ext cx="10515600" cy="3877310"/>
          </a:xfrm>
        </p:spPr>
        <p:txBody>
          <a:bodyPr>
            <a:normAutofit fontScale="70000"/>
          </a:bodyPr>
          <a:p>
            <a:r>
              <a:rPr lang="en-US" altLang="en-US"/>
              <a:t>Актуальность</a:t>
            </a:r>
            <a:r>
              <a:rPr lang="en-US" altLang="ru-RU"/>
              <a:t> </a:t>
            </a:r>
            <a:r>
              <a:rPr lang="en-US" altLang="en-US"/>
              <a:t>разработки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(</a:t>
            </a:r>
            <a:r>
              <a:rPr lang="en-US" altLang="en-US"/>
              <a:t>АИС</a:t>
            </a:r>
            <a:r>
              <a:rPr lang="en-US" altLang="ru-RU"/>
              <a:t>)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 </a:t>
            </a:r>
            <a:r>
              <a:rPr lang="en-US" altLang="en-US"/>
              <a:t>обусловлена</a:t>
            </a:r>
            <a:r>
              <a:rPr lang="en-US" altLang="ru-RU"/>
              <a:t> </a:t>
            </a:r>
            <a:r>
              <a:rPr lang="en-US" altLang="en-US"/>
              <a:t>необходимостью</a:t>
            </a:r>
            <a:r>
              <a:rPr lang="en-US" altLang="ru-RU"/>
              <a:t> </a:t>
            </a:r>
            <a:r>
              <a:rPr lang="en-US" altLang="en-US"/>
              <a:t>оптимизации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о</a:t>
            </a:r>
            <a:r>
              <a:rPr lang="en-US" altLang="ru-RU"/>
              <a:t> </a:t>
            </a:r>
            <a:r>
              <a:rPr lang="en-US" altLang="en-US"/>
              <a:t>пациентах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условиях</a:t>
            </a:r>
            <a:r>
              <a:rPr lang="en-US" altLang="ru-RU"/>
              <a:t> </a:t>
            </a:r>
            <a:r>
              <a:rPr lang="en-US" altLang="en-US"/>
              <a:t>растущего</a:t>
            </a:r>
            <a:r>
              <a:rPr lang="en-US" altLang="ru-RU"/>
              <a:t> </a:t>
            </a:r>
            <a:r>
              <a:rPr lang="en-US" altLang="en-US"/>
              <a:t>потока</a:t>
            </a:r>
            <a:r>
              <a:rPr lang="en-US" altLang="ru-RU"/>
              <a:t> </a:t>
            </a:r>
            <a:r>
              <a:rPr lang="en-US" altLang="en-US"/>
              <a:t>пациентов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ограниченных</a:t>
            </a:r>
            <a:r>
              <a:rPr lang="en-US" altLang="ru-RU"/>
              <a:t> </a:t>
            </a:r>
            <a:r>
              <a:rPr lang="en-US" altLang="en-US"/>
              <a:t>ресурсов</a:t>
            </a:r>
            <a:r>
              <a:rPr lang="en-US" altLang="ru-RU"/>
              <a:t> </a:t>
            </a:r>
            <a:r>
              <a:rPr lang="en-US" altLang="en-US"/>
              <a:t>АИС</a:t>
            </a:r>
            <a:r>
              <a:rPr lang="en-US" altLang="ru-RU"/>
              <a:t> </a:t>
            </a:r>
            <a:r>
              <a:rPr lang="en-US" altLang="en-US"/>
              <a:t>помогает</a:t>
            </a:r>
            <a:r>
              <a:rPr lang="en-US" altLang="ru-RU"/>
              <a:t> </a:t>
            </a:r>
            <a:r>
              <a:rPr lang="en-US" altLang="en-US"/>
              <a:t>сократить</a:t>
            </a:r>
            <a:r>
              <a:rPr lang="en-US" altLang="ru-RU"/>
              <a:t> </a:t>
            </a:r>
            <a:r>
              <a:rPr lang="en-US" altLang="en-US"/>
              <a:t>время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администрирование</a:t>
            </a:r>
            <a:r>
              <a:rPr lang="en-US" altLang="ru-RU"/>
              <a:t>, </a:t>
            </a:r>
            <a:r>
              <a:rPr lang="en-US" altLang="en-US"/>
              <a:t>снизить</a:t>
            </a:r>
            <a:r>
              <a:rPr lang="en-US" altLang="ru-RU"/>
              <a:t> </a:t>
            </a:r>
            <a:r>
              <a:rPr lang="en-US" altLang="en-US"/>
              <a:t>вероятность</a:t>
            </a:r>
            <a:r>
              <a:rPr lang="en-US" altLang="ru-RU"/>
              <a:t> </a:t>
            </a:r>
            <a:r>
              <a:rPr lang="en-US" altLang="en-US"/>
              <a:t>ошибок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обеспечить</a:t>
            </a:r>
            <a:r>
              <a:rPr lang="en-US" altLang="ru-RU"/>
              <a:t> </a:t>
            </a:r>
            <a:r>
              <a:rPr lang="en-US" altLang="en-US"/>
              <a:t>более</a:t>
            </a:r>
            <a:r>
              <a:rPr lang="en-US" altLang="ru-RU"/>
              <a:t> </a:t>
            </a:r>
            <a:r>
              <a:rPr lang="en-US" altLang="en-US"/>
              <a:t>эффективное</a:t>
            </a:r>
            <a:r>
              <a:rPr lang="en-US" altLang="ru-RU"/>
              <a:t> </a:t>
            </a:r>
            <a:r>
              <a:rPr lang="en-US" altLang="en-US"/>
              <a:t>взаимодействие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медицинским</a:t>
            </a:r>
            <a:r>
              <a:rPr lang="en-US" altLang="ru-RU"/>
              <a:t> </a:t>
            </a:r>
            <a:r>
              <a:rPr lang="en-US" altLang="en-US"/>
              <a:t>персоналом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пациентами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Целью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1.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концептуальной</a:t>
            </a:r>
            <a:r>
              <a:rPr lang="en-US" altLang="ru-RU"/>
              <a:t>, </a:t>
            </a:r>
            <a:r>
              <a:rPr lang="en-US" altLang="en-US"/>
              <a:t>логической</a:t>
            </a:r>
            <a:r>
              <a:rPr lang="en-US" altLang="ru-RU"/>
              <a:t>,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2.</a:t>
            </a:r>
            <a:r>
              <a:rPr lang="en-US" altLang="en-US"/>
              <a:t>Реализация</a:t>
            </a:r>
            <a:r>
              <a:rPr lang="en-US" altLang="ru-RU"/>
              <a:t>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базе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3.</a:t>
            </a:r>
            <a:r>
              <a:rPr lang="en-US" altLang="en-US"/>
              <a:t>Написание</a:t>
            </a:r>
            <a:r>
              <a:rPr lang="en-US" altLang="ru-RU"/>
              <a:t> </a:t>
            </a:r>
            <a:r>
              <a:rPr lang="en-US" altLang="en-US"/>
              <a:t>обработчиков</a:t>
            </a:r>
            <a:r>
              <a:rPr lang="en-US" altLang="ru-RU"/>
              <a:t> </a:t>
            </a:r>
            <a:r>
              <a:rPr lang="en-US" altLang="en-US"/>
              <a:t>событий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функций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Концептуальная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65" name="Изображение 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105" y="1387475"/>
            <a:ext cx="9241790" cy="503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Логическая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2" name="Изображение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1347470"/>
            <a:ext cx="5977890" cy="52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Физическая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3" name="Изображение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1403350"/>
            <a:ext cx="600329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15" y="258445"/>
            <a:ext cx="10515600" cy="647700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75310" y="6364605"/>
            <a:ext cx="3256280" cy="416560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Calibri" panose="020F0502020204030204"/>
              </a:rPr>
              <a:t>Окно авторизации</a:t>
            </a:r>
            <a:endParaRPr lang="en-US" altLang="zh-CN" sz="2400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871855"/>
            <a:ext cx="2613660" cy="264668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1088390"/>
            <a:ext cx="7915275" cy="514159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3685540"/>
            <a:ext cx="2674620" cy="265049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463030" y="6336030"/>
            <a:ext cx="168846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Calibri" panose="020F0502020204030204"/>
              </a:rPr>
              <a:t>Главное окно</a:t>
            </a:r>
            <a:endParaRPr lang="en-US" altLang="zh-CN" sz="2000">
              <a:latin typeface="Times New Roman" panose="020206030504050203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621645" cy="858520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90700"/>
            <a:ext cx="9598025" cy="291973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7700" y="1116965"/>
            <a:ext cx="590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Добавление новой записи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47700" y="5024755"/>
            <a:ext cx="11436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INSERT INTO Doctors (Surname_d, First_Name_d, Patronymic_d, Specialty, Experience) VALUES (@Surname_d, @First_Name_d, @Patronymic_d, @Specialty, @Experience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390505" cy="699135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47700" y="525780"/>
            <a:ext cx="7913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sz="2400">
                <a:latin typeface="Times New Roman" panose="02020603050405020304" charset="0"/>
                <a:cs typeface="Times New Roman" panose="02020603050405020304" charset="0"/>
              </a:rPr>
              <a:t>Вывод и редактирование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47700" y="33102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SELECT * FROM Diagnoses WHERE IsDeleted = 0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986155"/>
            <a:ext cx="8334375" cy="2324100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647700" y="6101715"/>
            <a:ext cx="10939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UPDATE Patients SET Address = @Address, Snils = @Snils, BirthDate = @BirthDate WHERE Surname_d = @Surname AND First_Name_d = @FirstName AND Patronymic_d = @Patronymic</a:t>
            </a:r>
            <a:endParaRPr lang="ru-RU" altLang="en-US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647440"/>
            <a:ext cx="8306435" cy="2509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100" y="93980"/>
            <a:ext cx="10515600" cy="588645"/>
          </a:xfrm>
        </p:spPr>
        <p:txBody>
          <a:bodyPr>
            <a:noAutofit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546100" y="682625"/>
            <a:ext cx="662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Фильтрация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90195" y="3667760"/>
            <a:ext cx="1117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SELECT v.VisitId, " +</a:t>
            </a:r>
            <a:endParaRPr lang="en-US" altLang="ru-RU"/>
          </a:p>
          <a:p>
            <a:r>
              <a:rPr lang="en-US" altLang="ru-RU"/>
              <a:t>                         "d.Surname_D || ' ' || d.First_Name_d || ' ' || d.Patronymic_d AS DoctorName, " +</a:t>
            </a:r>
            <a:endParaRPr lang="en-US" altLang="ru-RU"/>
          </a:p>
          <a:p>
            <a:r>
              <a:rPr lang="en-US" altLang="ru-RU"/>
              <a:t>                         "p.Surname_D || ' ' || p.First_Name_d || ' ' || p.Patronymic_d AS PatientName, " +</a:t>
            </a:r>
            <a:endParaRPr lang="en-US" altLang="ru-RU"/>
          </a:p>
          <a:p>
            <a:r>
              <a:rPr lang="en-US" altLang="ru-RU"/>
              <a:t>                         "p.Snils AS Snils, " +  </a:t>
            </a:r>
            <a:endParaRPr lang="en-US" altLang="ru-RU"/>
          </a:p>
          <a:p>
            <a:r>
              <a:rPr lang="en-US" altLang="ru-RU"/>
              <a:t>                         "v.VisitDate, diag.DiagnosisName " +</a:t>
            </a:r>
            <a:endParaRPr lang="en-US" altLang="ru-RU"/>
          </a:p>
          <a:p>
            <a:r>
              <a:rPr lang="en-US" altLang="ru-RU"/>
              <a:t>                         "FROM Visits v " +</a:t>
            </a:r>
            <a:endParaRPr lang="en-US" altLang="ru-RU"/>
          </a:p>
          <a:p>
            <a:r>
              <a:rPr lang="en-US" altLang="ru-RU"/>
              <a:t>                         "JOIN Doctors d ON v.DoctorId = d.DoctorId " +</a:t>
            </a:r>
            <a:endParaRPr lang="en-US" altLang="ru-RU"/>
          </a:p>
          <a:p>
            <a:r>
              <a:rPr lang="en-US" altLang="ru-RU"/>
              <a:t>                         "JOIN Patients p ON v.PatientId = p.PatientId " +</a:t>
            </a:r>
            <a:endParaRPr lang="en-US" altLang="ru-RU"/>
          </a:p>
          <a:p>
            <a:r>
              <a:rPr lang="en-US" altLang="ru-RU"/>
              <a:t>                         "JOIN Diagnoses diag ON v.DiagnosisId = diag.DiagnosisId " +</a:t>
            </a:r>
            <a:endParaRPr lang="en-US" altLang="ru-RU"/>
          </a:p>
          <a:p>
            <a:r>
              <a:rPr lang="en-US" altLang="ru-RU"/>
              <a:t>                         "WHERE v.VisitDate BETWEEN @startDate AND @endDate AND v.IsDeleted = 0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1223645"/>
            <a:ext cx="8258175" cy="224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2989</Words>
  <Application>WPS Presentation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Times New Roman</vt:lpstr>
      <vt:lpstr>Calibri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Цели и задачи работы</vt:lpstr>
      <vt:lpstr>Концептуальная модель</vt:lpstr>
      <vt:lpstr>Логическая модель</vt:lpstr>
      <vt:lpstr>Физическая модель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katerina</cp:lastModifiedBy>
  <cp:revision>4</cp:revision>
  <dcterms:created xsi:type="dcterms:W3CDTF">2025-01-08T14:20:00Z</dcterms:created>
  <dcterms:modified xsi:type="dcterms:W3CDTF">2025-01-09T06:39:35Z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A6C7356393A34D85B23A824E65F2AD93_12</vt:lpwstr>
  </property>
</Properties>
</file>