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2576195" y="192405"/>
            <a:ext cx="7848600" cy="18148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Calibri" panose="020F0502020204030204"/>
              </a:rPr>
              <a:t>Министерство образования и науки Российской Федерации</a:t>
            </a:r>
            <a:endParaRPr lang="en-US" altLang="zh-CN" sz="1600">
              <a:latin typeface="Times New Roman" panose="02020603050405020304"/>
              <a:ea typeface="Calibri" panose="020F0502020204030204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Times New Roman" panose="02020603050405020304"/>
                <a:ea typeface="Calibri" panose="020F0502020204030204"/>
              </a:rPr>
              <a:t>Муромский институт (филиал)</a:t>
            </a:r>
            <a:endParaRPr lang="en-US" altLang="zh-CN" sz="1600" b="1">
              <a:latin typeface="Times New Roman" panose="02020603050405020304"/>
              <a:ea typeface="Calibri" panose="020F0502020204030204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Calibri" panose="020F0502020204030204"/>
              </a:rPr>
              <a:t>федерального государственного бюджетного образовательного учреждения</a:t>
            </a:r>
            <a:endParaRPr lang="en-US" altLang="zh-CN" sz="1600">
              <a:latin typeface="Times New Roman" panose="02020603050405020304"/>
              <a:ea typeface="Calibri" panose="020F0502020204030204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Calibri" panose="020F0502020204030204"/>
              </a:rPr>
              <a:t>высшего профессионального образования</a:t>
            </a:r>
            <a:endParaRPr lang="en-US" altLang="zh-CN" sz="1600">
              <a:latin typeface="Times New Roman" panose="02020603050405020304"/>
              <a:ea typeface="Calibri" panose="020F0502020204030204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Times New Roman" panose="02020603050405020304"/>
                <a:ea typeface="Calibri" panose="020F0502020204030204"/>
              </a:rPr>
              <a:t>«Владимирский государственный университет</a:t>
            </a:r>
            <a:endParaRPr lang="en-US" altLang="zh-CN" sz="1600" b="1">
              <a:latin typeface="Times New Roman" panose="02020603050405020304"/>
              <a:ea typeface="Calibri" panose="020F0502020204030204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Times New Roman" panose="02020603050405020304"/>
                <a:ea typeface="Calibri" panose="020F0502020204030204"/>
              </a:rPr>
              <a:t>имени Александра Григорьевича и Николая Григорьевича Столетовых»</a:t>
            </a:r>
            <a:endParaRPr lang="en-US" altLang="zh-CN" sz="1600" b="1">
              <a:latin typeface="Times New Roman" panose="02020603050405020304"/>
              <a:ea typeface="Calibri" panose="020F0502020204030204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Calibri" panose="020F0502020204030204"/>
              </a:rPr>
              <a:t>(МИ (филиал) ВлГУ)</a:t>
            </a:r>
            <a:endParaRPr lang="en-US" altLang="zh-CN" sz="1600">
              <a:latin typeface="Times New Roman" panose="02020603050405020304"/>
              <a:ea typeface="Calibri" panose="020F0502020204030204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78790" y="3085465"/>
            <a:ext cx="112337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Курсовая работа</a:t>
            </a:r>
            <a:endParaRPr lang="ru-RU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На тему «А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втоматизированн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ая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информационн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ая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систем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а поликлиники»</a:t>
            </a:r>
            <a:endParaRPr lang="ru-RU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7875270" y="5225415"/>
            <a:ext cx="4196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Автор работы: Косолапова Е. А.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Руководитель работы: Колпаков А.А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592455"/>
            <a:ext cx="10515600" cy="965835"/>
          </a:xfrm>
        </p:spPr>
        <p:txBody>
          <a:bodyPr/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</a:rPr>
              <a:t>Цели и задачи работы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710690"/>
            <a:ext cx="10515600" cy="3877310"/>
          </a:xfrm>
        </p:spPr>
        <p:txBody>
          <a:bodyPr>
            <a:normAutofit fontScale="70000"/>
          </a:bodyPr>
          <a:p>
            <a:r>
              <a:rPr lang="en-US" altLang="en-US"/>
              <a:t>Актуальность</a:t>
            </a:r>
            <a:r>
              <a:rPr lang="en-US" altLang="ru-RU"/>
              <a:t> </a:t>
            </a:r>
            <a:r>
              <a:rPr lang="en-US" altLang="en-US"/>
              <a:t>разработки</a:t>
            </a:r>
            <a:r>
              <a:rPr lang="en-US" altLang="ru-RU"/>
              <a:t> </a:t>
            </a:r>
            <a:r>
              <a:rPr lang="en-US" altLang="en-US"/>
              <a:t>автоматизированной</a:t>
            </a:r>
            <a:r>
              <a:rPr lang="en-US" altLang="ru-RU"/>
              <a:t> </a:t>
            </a:r>
            <a:r>
              <a:rPr lang="en-US" altLang="en-US"/>
              <a:t>информационной</a:t>
            </a:r>
            <a:r>
              <a:rPr lang="en-US" altLang="ru-RU"/>
              <a:t> </a:t>
            </a:r>
            <a:r>
              <a:rPr lang="en-US" altLang="en-US"/>
              <a:t>системы</a:t>
            </a:r>
            <a:r>
              <a:rPr lang="en-US" altLang="ru-RU"/>
              <a:t> (</a:t>
            </a:r>
            <a:r>
              <a:rPr lang="en-US" altLang="en-US"/>
              <a:t>АИС</a:t>
            </a:r>
            <a:r>
              <a:rPr lang="en-US" altLang="ru-RU"/>
              <a:t>)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поликлиники</a:t>
            </a:r>
            <a:r>
              <a:rPr lang="en-US" altLang="ru-RU"/>
              <a:t> </a:t>
            </a:r>
            <a:r>
              <a:rPr lang="en-US" altLang="en-US"/>
              <a:t>обусловлена</a:t>
            </a:r>
            <a:r>
              <a:rPr lang="en-US" altLang="ru-RU"/>
              <a:t> </a:t>
            </a:r>
            <a:r>
              <a:rPr lang="en-US" altLang="en-US"/>
              <a:t>необходимостью</a:t>
            </a:r>
            <a:r>
              <a:rPr lang="en-US" altLang="ru-RU"/>
              <a:t> </a:t>
            </a:r>
            <a:r>
              <a:rPr lang="en-US" altLang="en-US"/>
              <a:t>оптимизации</a:t>
            </a:r>
            <a:r>
              <a:rPr lang="en-US" altLang="ru-RU"/>
              <a:t> </a:t>
            </a:r>
            <a:r>
              <a:rPr lang="en-US" altLang="en-US"/>
              <a:t>управления</a:t>
            </a:r>
            <a:r>
              <a:rPr lang="en-US" altLang="ru-RU"/>
              <a:t> </a:t>
            </a:r>
            <a:r>
              <a:rPr lang="en-US" altLang="en-US"/>
              <a:t>данными</a:t>
            </a:r>
            <a:r>
              <a:rPr lang="en-US" altLang="ru-RU"/>
              <a:t> </a:t>
            </a:r>
            <a:r>
              <a:rPr lang="en-US" altLang="en-US"/>
              <a:t>о</a:t>
            </a:r>
            <a:r>
              <a:rPr lang="en-US" altLang="ru-RU"/>
              <a:t> </a:t>
            </a:r>
            <a:r>
              <a:rPr lang="en-US" altLang="en-US"/>
              <a:t>пациентах</a:t>
            </a:r>
            <a:r>
              <a:rPr lang="en-US" altLang="ru-RU"/>
              <a:t>.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условиях</a:t>
            </a:r>
            <a:r>
              <a:rPr lang="en-US" altLang="ru-RU"/>
              <a:t> </a:t>
            </a:r>
            <a:r>
              <a:rPr lang="en-US" altLang="en-US"/>
              <a:t>растущего</a:t>
            </a:r>
            <a:r>
              <a:rPr lang="en-US" altLang="ru-RU"/>
              <a:t> </a:t>
            </a:r>
            <a:r>
              <a:rPr lang="en-US" altLang="en-US"/>
              <a:t>потока</a:t>
            </a:r>
            <a:r>
              <a:rPr lang="en-US" altLang="ru-RU"/>
              <a:t> </a:t>
            </a:r>
            <a:r>
              <a:rPr lang="en-US" altLang="en-US"/>
              <a:t>пациентов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ограниченных</a:t>
            </a:r>
            <a:r>
              <a:rPr lang="en-US" altLang="ru-RU"/>
              <a:t> </a:t>
            </a:r>
            <a:r>
              <a:rPr lang="en-US" altLang="en-US"/>
              <a:t>ресурсов</a:t>
            </a:r>
            <a:r>
              <a:rPr lang="en-US" altLang="ru-RU"/>
              <a:t> </a:t>
            </a:r>
            <a:r>
              <a:rPr lang="en-US" altLang="en-US"/>
              <a:t>АИС</a:t>
            </a:r>
            <a:r>
              <a:rPr lang="en-US" altLang="ru-RU"/>
              <a:t> </a:t>
            </a:r>
            <a:r>
              <a:rPr lang="en-US" altLang="en-US"/>
              <a:t>помогает</a:t>
            </a:r>
            <a:r>
              <a:rPr lang="en-US" altLang="ru-RU"/>
              <a:t> </a:t>
            </a:r>
            <a:r>
              <a:rPr lang="en-US" altLang="en-US"/>
              <a:t>сократить</a:t>
            </a:r>
            <a:r>
              <a:rPr lang="en-US" altLang="ru-RU"/>
              <a:t> </a:t>
            </a:r>
            <a:r>
              <a:rPr lang="en-US" altLang="en-US"/>
              <a:t>время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администрирование</a:t>
            </a:r>
            <a:r>
              <a:rPr lang="en-US" altLang="ru-RU"/>
              <a:t>, </a:t>
            </a:r>
            <a:r>
              <a:rPr lang="en-US" altLang="en-US"/>
              <a:t>снизить</a:t>
            </a:r>
            <a:r>
              <a:rPr lang="en-US" altLang="ru-RU"/>
              <a:t> </a:t>
            </a:r>
            <a:r>
              <a:rPr lang="en-US" altLang="en-US"/>
              <a:t>вероятность</a:t>
            </a:r>
            <a:r>
              <a:rPr lang="en-US" altLang="ru-RU"/>
              <a:t> </a:t>
            </a:r>
            <a:r>
              <a:rPr lang="en-US" altLang="en-US"/>
              <a:t>ошибок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обеспечить</a:t>
            </a:r>
            <a:r>
              <a:rPr lang="en-US" altLang="ru-RU"/>
              <a:t> </a:t>
            </a:r>
            <a:r>
              <a:rPr lang="en-US" altLang="en-US"/>
              <a:t>более</a:t>
            </a:r>
            <a:r>
              <a:rPr lang="en-US" altLang="ru-RU"/>
              <a:t> </a:t>
            </a:r>
            <a:r>
              <a:rPr lang="en-US" altLang="en-US"/>
              <a:t>эффективное</a:t>
            </a:r>
            <a:r>
              <a:rPr lang="en-US" altLang="ru-RU"/>
              <a:t> </a:t>
            </a:r>
            <a:r>
              <a:rPr lang="en-US" altLang="en-US"/>
              <a:t>взаимодействие</a:t>
            </a:r>
            <a:r>
              <a:rPr lang="en-US" altLang="ru-RU"/>
              <a:t> </a:t>
            </a:r>
            <a:r>
              <a:rPr lang="en-US" altLang="en-US"/>
              <a:t>между</a:t>
            </a:r>
            <a:r>
              <a:rPr lang="en-US" altLang="ru-RU"/>
              <a:t> </a:t>
            </a:r>
            <a:r>
              <a:rPr lang="en-US" altLang="en-US"/>
              <a:t>медицинским</a:t>
            </a:r>
            <a:r>
              <a:rPr lang="en-US" altLang="ru-RU"/>
              <a:t> </a:t>
            </a:r>
            <a:r>
              <a:rPr lang="en-US" altLang="en-US"/>
              <a:t>персоналом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пациентами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/>
              <a:t>Целью</a:t>
            </a:r>
            <a:r>
              <a:rPr lang="en-US" altLang="ru-RU"/>
              <a:t> </a:t>
            </a:r>
            <a:r>
              <a:rPr lang="en-US" altLang="en-US"/>
              <a:t>данной</a:t>
            </a:r>
            <a:r>
              <a:rPr lang="en-US" altLang="ru-RU"/>
              <a:t> </a:t>
            </a:r>
            <a:r>
              <a:rPr lang="en-US" altLang="en-US"/>
              <a:t>курсовой</a:t>
            </a:r>
            <a:r>
              <a:rPr lang="en-US" altLang="ru-RU"/>
              <a:t> </a:t>
            </a:r>
            <a:r>
              <a:rPr lang="en-US" altLang="en-US"/>
              <a:t>работы</a:t>
            </a:r>
            <a:r>
              <a:rPr lang="en-US" altLang="ru-RU"/>
              <a:t> </a:t>
            </a:r>
            <a:r>
              <a:rPr lang="en-US" altLang="en-US"/>
              <a:t>является</a:t>
            </a:r>
            <a:r>
              <a:rPr lang="en-US" altLang="ru-RU"/>
              <a:t> </a:t>
            </a:r>
            <a:r>
              <a:rPr lang="en-US" altLang="en-US"/>
              <a:t>разработка</a:t>
            </a:r>
            <a:r>
              <a:rPr lang="en-US" altLang="ru-RU"/>
              <a:t> </a:t>
            </a:r>
            <a:r>
              <a:rPr lang="en-US" altLang="en-US"/>
              <a:t>автоматизированной</a:t>
            </a:r>
            <a:r>
              <a:rPr lang="en-US" altLang="ru-RU"/>
              <a:t> </a:t>
            </a:r>
            <a:r>
              <a:rPr lang="en-US" altLang="en-US"/>
              <a:t>информационной</a:t>
            </a:r>
            <a:r>
              <a:rPr lang="en-US" altLang="ru-RU"/>
              <a:t> </a:t>
            </a:r>
            <a:r>
              <a:rPr lang="en-US" altLang="en-US"/>
              <a:t>системы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поликлиники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/>
              <a:t>Основные</a:t>
            </a:r>
            <a:r>
              <a:rPr lang="en-US" altLang="ru-RU"/>
              <a:t> </a:t>
            </a:r>
            <a:r>
              <a:rPr lang="en-US" altLang="en-US"/>
              <a:t>задачи</a:t>
            </a:r>
            <a:r>
              <a:rPr lang="en-US" altLang="ru-RU"/>
              <a:t>:</a:t>
            </a:r>
            <a:endParaRPr lang="en-US" altLang="ru-RU"/>
          </a:p>
          <a:p>
            <a:r>
              <a:rPr lang="en-US" altLang="ru-RU"/>
              <a:t>1.</a:t>
            </a:r>
            <a:r>
              <a:rPr lang="en-US" altLang="en-US"/>
              <a:t>Разработка</a:t>
            </a:r>
            <a:r>
              <a:rPr lang="en-US" altLang="ru-RU"/>
              <a:t> </a:t>
            </a:r>
            <a:r>
              <a:rPr lang="en-US" altLang="en-US"/>
              <a:t>концептуальной</a:t>
            </a:r>
            <a:r>
              <a:rPr lang="en-US" altLang="ru-RU"/>
              <a:t>, </a:t>
            </a:r>
            <a:r>
              <a:rPr lang="en-US" altLang="en-US"/>
              <a:t>логической</a:t>
            </a:r>
            <a:r>
              <a:rPr lang="en-US" altLang="ru-RU"/>
              <a:t>, </a:t>
            </a:r>
            <a:r>
              <a:rPr lang="en-US" altLang="en-US"/>
              <a:t>физической</a:t>
            </a:r>
            <a:r>
              <a:rPr lang="en-US" altLang="ru-RU"/>
              <a:t> </a:t>
            </a:r>
            <a:r>
              <a:rPr lang="en-US" altLang="en-US"/>
              <a:t>моделей</a:t>
            </a:r>
            <a:r>
              <a:rPr lang="en-US" altLang="ru-RU"/>
              <a:t> </a:t>
            </a:r>
            <a:r>
              <a:rPr lang="en-US" altLang="en-US"/>
              <a:t>базы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ru-RU"/>
              <a:t>2.</a:t>
            </a:r>
            <a:r>
              <a:rPr lang="en-US" altLang="en-US"/>
              <a:t>Реализация</a:t>
            </a:r>
            <a:r>
              <a:rPr lang="en-US" altLang="ru-RU"/>
              <a:t> </a:t>
            </a:r>
            <a:r>
              <a:rPr lang="en-US" altLang="en-US"/>
              <a:t>физической</a:t>
            </a:r>
            <a:r>
              <a:rPr lang="en-US" altLang="ru-RU"/>
              <a:t> </a:t>
            </a:r>
            <a:r>
              <a:rPr lang="en-US" altLang="en-US"/>
              <a:t>модели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базе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ru-RU"/>
              <a:t>3.</a:t>
            </a:r>
            <a:r>
              <a:rPr lang="en-US" altLang="en-US"/>
              <a:t>Написание</a:t>
            </a:r>
            <a:r>
              <a:rPr lang="en-US" altLang="ru-RU"/>
              <a:t> </a:t>
            </a:r>
            <a:r>
              <a:rPr lang="en-US" altLang="en-US"/>
              <a:t>обработчиков</a:t>
            </a:r>
            <a:r>
              <a:rPr lang="en-US" altLang="ru-RU"/>
              <a:t> </a:t>
            </a:r>
            <a:r>
              <a:rPr lang="en-US" altLang="en-US"/>
              <a:t>событий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функций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работы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данными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БД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</a:rPr>
              <a:t>Концептуальная модель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65" name="Изображение 1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75105" y="1387475"/>
            <a:ext cx="9241790" cy="5033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</a:rPr>
              <a:t>Логическая модель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82" name="Изображение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4430" y="1347470"/>
            <a:ext cx="5977890" cy="5224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</a:rPr>
              <a:t>Физическая модель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83" name="Изображение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6335" y="1403350"/>
            <a:ext cx="6003290" cy="51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</a:rPr>
              <a:t>Тестирование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71" name="Изображение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713865"/>
            <a:ext cx="4114165" cy="37992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овое поле 3"/>
          <p:cNvSpPr txBox="1"/>
          <p:nvPr/>
        </p:nvSpPr>
        <p:spPr>
          <a:xfrm>
            <a:off x="647700" y="5513070"/>
            <a:ext cx="4583430" cy="416560"/>
          </a:xfrm>
          <a:prstGeom prst="rect">
            <a:avLst/>
          </a:prstGeom>
        </p:spPr>
        <p:txBody>
          <a:bodyPr>
            <a:noAutofit/>
          </a:bodyPr>
          <a:p>
            <a:pPr marL="0" indent="0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latin typeface="Times New Roman" panose="02020603050405020304"/>
                <a:ea typeface="Calibri" panose="020F0502020204030204"/>
              </a:rPr>
              <a:t>Окно авторизации</a:t>
            </a:r>
            <a:endParaRPr lang="en-US" altLang="zh-CN" sz="2400">
              <a:latin typeface="Times New Roman" panose="02020603050405020304"/>
              <a:ea typeface="Calibri" panose="020F0502020204030204"/>
            </a:endParaRPr>
          </a:p>
        </p:txBody>
      </p:sp>
      <p:pic>
        <p:nvPicPr>
          <p:cNvPr id="572" name="Изображение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495" y="1713865"/>
            <a:ext cx="5932170" cy="38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5230495" y="552862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latin typeface="Times New Roman" panose="02020603050405020304"/>
                <a:ea typeface="Calibri" panose="020F0502020204030204"/>
              </a:rPr>
              <a:t> Главное окно программы</a:t>
            </a:r>
            <a:endParaRPr lang="en-US" altLang="zh-CN" sz="2400">
              <a:latin typeface="Times New Roman" panose="02020603050405020304"/>
              <a:ea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</a:rPr>
              <a:t>Тестирование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73" name="Изображение 2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2250" y="1282700"/>
            <a:ext cx="5448935" cy="47301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овое поле 3"/>
          <p:cNvSpPr txBox="1"/>
          <p:nvPr/>
        </p:nvSpPr>
        <p:spPr>
          <a:xfrm>
            <a:off x="1492250" y="6012815"/>
            <a:ext cx="652272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latin typeface="Times New Roman" panose="02020603050405020304"/>
                <a:ea typeface="Calibri" panose="020F0502020204030204"/>
              </a:rPr>
              <a:t>Окно с визитами, диагнозами пациентов</a:t>
            </a:r>
            <a:endParaRPr lang="en-US" altLang="zh-CN" sz="2400">
              <a:latin typeface="Times New Roman" panose="02020603050405020304"/>
              <a:ea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421130"/>
            <a:ext cx="10515600" cy="4351338"/>
          </a:xfrm>
        </p:spPr>
        <p:txBody>
          <a:bodyPr/>
          <a:p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ходе</a:t>
            </a:r>
            <a:r>
              <a:rPr lang="en-US" altLang="ru-RU"/>
              <a:t> </a:t>
            </a:r>
            <a:r>
              <a:rPr lang="en-US" altLang="en-US"/>
              <a:t>данной</a:t>
            </a:r>
            <a:r>
              <a:rPr lang="en-US" altLang="ru-RU"/>
              <a:t> </a:t>
            </a:r>
            <a:r>
              <a:rPr lang="en-US" altLang="en-US"/>
              <a:t>курсовой</a:t>
            </a:r>
            <a:r>
              <a:rPr lang="en-US" altLang="ru-RU"/>
              <a:t> </a:t>
            </a:r>
            <a:r>
              <a:rPr lang="en-US" altLang="en-US"/>
              <a:t>работы</a:t>
            </a:r>
            <a:r>
              <a:rPr lang="en-US" altLang="ru-RU"/>
              <a:t> </a:t>
            </a:r>
            <a:r>
              <a:rPr lang="en-US" altLang="en-US"/>
              <a:t>была</a:t>
            </a:r>
            <a:r>
              <a:rPr lang="en-US" altLang="ru-RU"/>
              <a:t> </a:t>
            </a:r>
            <a:r>
              <a:rPr lang="en-US" altLang="en-US"/>
              <a:t>разработана</a:t>
            </a:r>
            <a:r>
              <a:rPr lang="en-US" altLang="ru-RU"/>
              <a:t> </a:t>
            </a:r>
            <a:r>
              <a:rPr lang="en-US" altLang="en-US"/>
              <a:t>автоматизированная</a:t>
            </a:r>
            <a:r>
              <a:rPr lang="en-US" altLang="ru-RU"/>
              <a:t> </a:t>
            </a:r>
            <a:r>
              <a:rPr lang="en-US" altLang="en-US"/>
              <a:t>информационная</a:t>
            </a:r>
            <a:r>
              <a:rPr lang="en-US" altLang="ru-RU"/>
              <a:t> </a:t>
            </a:r>
            <a:r>
              <a:rPr lang="en-US" altLang="en-US"/>
              <a:t>система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поликлиники</a:t>
            </a:r>
            <a:r>
              <a:rPr lang="en-US" altLang="ru-RU"/>
              <a:t>.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достижения</a:t>
            </a:r>
            <a:r>
              <a:rPr lang="en-US" altLang="ru-RU"/>
              <a:t> </a:t>
            </a:r>
            <a:r>
              <a:rPr lang="en-US" altLang="en-US"/>
              <a:t>поставленной</a:t>
            </a:r>
            <a:r>
              <a:rPr lang="en-US" altLang="ru-RU"/>
              <a:t> </a:t>
            </a:r>
            <a:r>
              <a:rPr lang="en-US" altLang="en-US"/>
              <a:t>цели</a:t>
            </a:r>
            <a:r>
              <a:rPr lang="en-US" altLang="ru-RU"/>
              <a:t> </a:t>
            </a:r>
            <a:r>
              <a:rPr lang="en-US" altLang="en-US"/>
              <a:t>была</a:t>
            </a:r>
            <a:r>
              <a:rPr lang="en-US" altLang="ru-RU"/>
              <a:t> </a:t>
            </a:r>
            <a:r>
              <a:rPr lang="en-US" altLang="en-US"/>
              <a:t>спроектирована</a:t>
            </a:r>
            <a:r>
              <a:rPr lang="en-US" altLang="ru-RU"/>
              <a:t> </a:t>
            </a:r>
            <a:r>
              <a:rPr lang="en-US" altLang="en-US"/>
              <a:t>структура</a:t>
            </a:r>
            <a:r>
              <a:rPr lang="en-US" altLang="ru-RU"/>
              <a:t> </a:t>
            </a:r>
            <a:r>
              <a:rPr lang="en-US" altLang="en-US"/>
              <a:t>БД</a:t>
            </a:r>
            <a:r>
              <a:rPr lang="en-US" altLang="ru-RU"/>
              <a:t>, </a:t>
            </a:r>
            <a:r>
              <a:rPr lang="en-US" altLang="en-US"/>
              <a:t>был</a:t>
            </a:r>
            <a:r>
              <a:rPr lang="en-US" altLang="ru-RU"/>
              <a:t> </a:t>
            </a:r>
            <a:r>
              <a:rPr lang="en-US" altLang="en-US"/>
              <a:t>разработан</a:t>
            </a:r>
            <a:r>
              <a:rPr lang="en-US" altLang="ru-RU"/>
              <a:t> </a:t>
            </a:r>
            <a:r>
              <a:rPr lang="en-US" altLang="en-US"/>
              <a:t>пошаговый</a:t>
            </a:r>
            <a:r>
              <a:rPr lang="en-US" altLang="ru-RU"/>
              <a:t> </a:t>
            </a:r>
            <a:r>
              <a:rPr lang="en-US" altLang="en-US"/>
              <a:t>алгоритм</a:t>
            </a:r>
            <a:r>
              <a:rPr lang="en-US" altLang="ru-RU"/>
              <a:t>,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основе</a:t>
            </a:r>
            <a:r>
              <a:rPr lang="en-US" altLang="ru-RU"/>
              <a:t> </a:t>
            </a:r>
            <a:r>
              <a:rPr lang="en-US" altLang="en-US"/>
              <a:t>которого</a:t>
            </a:r>
            <a:r>
              <a:rPr lang="en-US" altLang="ru-RU"/>
              <a:t> </a:t>
            </a:r>
            <a:r>
              <a:rPr lang="en-US" altLang="en-US"/>
              <a:t>была</a:t>
            </a:r>
            <a:r>
              <a:rPr lang="en-US" altLang="ru-RU"/>
              <a:t> </a:t>
            </a:r>
            <a:r>
              <a:rPr lang="en-US" altLang="en-US"/>
              <a:t>создана</a:t>
            </a:r>
            <a:r>
              <a:rPr lang="en-US" altLang="ru-RU"/>
              <a:t> </a:t>
            </a:r>
            <a:r>
              <a:rPr lang="en-US" altLang="en-US"/>
              <a:t>программа</a:t>
            </a:r>
            <a:r>
              <a:rPr lang="en-US" altLang="ru-RU"/>
              <a:t>, </a:t>
            </a:r>
            <a:r>
              <a:rPr lang="en-US" altLang="en-US"/>
              <a:t>которая</a:t>
            </a:r>
            <a:r>
              <a:rPr lang="en-US" altLang="ru-RU"/>
              <a:t> </a:t>
            </a:r>
            <a:r>
              <a:rPr lang="en-US" altLang="en-US"/>
              <a:t>была</a:t>
            </a:r>
            <a:r>
              <a:rPr lang="en-US" altLang="ru-RU"/>
              <a:t> </a:t>
            </a:r>
            <a:r>
              <a:rPr lang="en-US" altLang="en-US"/>
              <a:t>реализована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среде</a:t>
            </a:r>
            <a:r>
              <a:rPr lang="en-US" altLang="ru-RU"/>
              <a:t> </a:t>
            </a:r>
            <a:r>
              <a:rPr lang="en-US" altLang="en-US"/>
              <a:t>программирования</a:t>
            </a:r>
            <a:r>
              <a:rPr lang="en-US" altLang="ru-RU"/>
              <a:t> Visual Studio 2022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языке</a:t>
            </a:r>
            <a:r>
              <a:rPr lang="en-US" altLang="ru-RU"/>
              <a:t> </a:t>
            </a:r>
            <a:r>
              <a:rPr lang="en-US" altLang="en-US"/>
              <a:t>программирования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#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использованием</a:t>
            </a:r>
            <a:r>
              <a:rPr lang="en-US" altLang="ru-RU"/>
              <a:t> </a:t>
            </a:r>
            <a:r>
              <a:rPr lang="en-US" altLang="en-US"/>
              <a:t>СУБД</a:t>
            </a:r>
            <a:r>
              <a:rPr lang="en-US" altLang="ru-RU"/>
              <a:t> Firebird</a:t>
            </a:r>
            <a:endParaRPr lang="en-US" alt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WPS Presentation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Times New Roman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katerina</cp:lastModifiedBy>
  <cp:revision>2</cp:revision>
  <dcterms:created xsi:type="dcterms:W3CDTF">2025-01-08T14:20:09Z</dcterms:created>
  <dcterms:modified xsi:type="dcterms:W3CDTF">2025-01-08T14:49:13Z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A6C7356393A34D85B23A824E65F2AD93_12</vt:lpwstr>
  </property>
</Properties>
</file>