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6" r:id="rId10"/>
    <p:sldId id="265" r:id="rId11"/>
    <p:sldId id="262" r:id="rId12"/>
    <p:sldId id="268" r:id="rId13"/>
    <p:sldId id="263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2576195" y="192405"/>
            <a:ext cx="7848600" cy="18148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Calibri" panose="020F0502020204030204"/>
              </a:rPr>
              <a:t>Министерство образования и науки Российской Федерации</a:t>
            </a:r>
            <a:endParaRPr lang="en-US" altLang="zh-CN" sz="1600">
              <a:latin typeface="Times New Roman" panose="02020603050405020304"/>
              <a:ea typeface="Calibri" panose="020F0502020204030204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Calibri" panose="020F0502020204030204"/>
              </a:rPr>
              <a:t>Муромский институт (филиал)</a:t>
            </a:r>
            <a:endParaRPr lang="en-US" altLang="zh-CN" sz="1600" b="1">
              <a:latin typeface="Times New Roman" panose="02020603050405020304"/>
              <a:ea typeface="Calibri" panose="020F0502020204030204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Calibri" panose="020F0502020204030204"/>
              </a:rPr>
              <a:t>федерального государственного бюджетного образовательного учреждения</a:t>
            </a:r>
            <a:endParaRPr lang="en-US" altLang="zh-CN" sz="1600">
              <a:latin typeface="Times New Roman" panose="02020603050405020304"/>
              <a:ea typeface="Calibri" panose="020F0502020204030204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Calibri" panose="020F0502020204030204"/>
              </a:rPr>
              <a:t>высшего профессионального образования</a:t>
            </a:r>
            <a:endParaRPr lang="en-US" altLang="zh-CN" sz="1600">
              <a:latin typeface="Times New Roman" panose="02020603050405020304"/>
              <a:ea typeface="Calibri" panose="020F0502020204030204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Calibri" panose="020F0502020204030204"/>
              </a:rPr>
              <a:t>«Владимирский государственный университет</a:t>
            </a:r>
            <a:endParaRPr lang="en-US" altLang="zh-CN" sz="1600" b="1">
              <a:latin typeface="Times New Roman" panose="02020603050405020304"/>
              <a:ea typeface="Calibri" panose="020F0502020204030204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Calibri" panose="020F0502020204030204"/>
              </a:rPr>
              <a:t>имени Александра Григорьевича и Николая Григорьевича Столетовых»</a:t>
            </a:r>
            <a:endParaRPr lang="en-US" altLang="zh-CN" sz="1600" b="1">
              <a:latin typeface="Times New Roman" panose="02020603050405020304"/>
              <a:ea typeface="Calibri" panose="020F0502020204030204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Calibri" panose="020F0502020204030204"/>
              </a:rPr>
              <a:t>(МИ (филиал) ВлГУ)</a:t>
            </a:r>
            <a:endParaRPr lang="en-US" altLang="zh-CN" sz="1600">
              <a:latin typeface="Times New Roman" panose="02020603050405020304"/>
              <a:ea typeface="Calibri" panose="020F0502020204030204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78790" y="3085465"/>
            <a:ext cx="112337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Курсовая работа</a:t>
            </a:r>
            <a:endParaRPr lang="ru-RU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На тему «А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втоматизированн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ая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информационн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ая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систем</a:t>
            </a: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а поликлиники»</a:t>
            </a:r>
            <a:endParaRPr lang="ru-RU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7875270" y="5225415"/>
            <a:ext cx="41967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Автор работы: Косолапова Е. А.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Руководитель работы: Колпаков А.А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100" y="93980"/>
            <a:ext cx="10515600" cy="588645"/>
          </a:xfrm>
        </p:spPr>
        <p:txBody>
          <a:bodyPr>
            <a:normAutofit fontScale="90000"/>
          </a:bodyPr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Тестирование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546100" y="567690"/>
            <a:ext cx="6624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Фильтрация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028065"/>
            <a:ext cx="6064885" cy="1005205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" y="3298190"/>
            <a:ext cx="6087110" cy="993775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/>
          <a:srcRect b="16758"/>
          <a:stretch>
            <a:fillRect/>
          </a:stretch>
        </p:blipFill>
        <p:spPr>
          <a:xfrm>
            <a:off x="648970" y="4449445"/>
            <a:ext cx="6099175" cy="2122805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130425"/>
            <a:ext cx="6064885" cy="10102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700" y="0"/>
            <a:ext cx="10515600" cy="975995"/>
          </a:xfrm>
        </p:spPr>
        <p:txBody>
          <a:bodyPr/>
          <a:p>
            <a:r>
              <a:rPr lang="ru-RU" altLang="en-US"/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20700" y="777240"/>
            <a:ext cx="7784465" cy="573405"/>
          </a:xfrm>
        </p:spPr>
        <p:txBody>
          <a:bodyPr/>
          <a:p>
            <a:r>
              <a:rPr lang="ru-RU" altLang="en-US"/>
              <a:t>Удаление записи</a:t>
            </a:r>
            <a:endParaRPr lang="ru-RU" altLang="en-US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rcRect b="16038"/>
          <a:stretch>
            <a:fillRect/>
          </a:stretch>
        </p:blipFill>
        <p:spPr>
          <a:xfrm>
            <a:off x="647700" y="1210945"/>
            <a:ext cx="9431020" cy="202247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602355"/>
            <a:ext cx="9448800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421130"/>
            <a:ext cx="10515600" cy="4351338"/>
          </a:xfrm>
        </p:spPr>
        <p:txBody>
          <a:bodyPr/>
          <a:p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ходе</a:t>
            </a:r>
            <a:r>
              <a:rPr lang="en-US" altLang="ru-RU"/>
              <a:t> </a:t>
            </a:r>
            <a:r>
              <a:rPr lang="en-US" altLang="en-US"/>
              <a:t>данной</a:t>
            </a:r>
            <a:r>
              <a:rPr lang="en-US" altLang="ru-RU"/>
              <a:t> </a:t>
            </a:r>
            <a:r>
              <a:rPr lang="en-US" altLang="en-US"/>
              <a:t>курсовой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 </a:t>
            </a:r>
            <a:r>
              <a:rPr lang="en-US" altLang="en-US"/>
              <a:t>была</a:t>
            </a:r>
            <a:r>
              <a:rPr lang="en-US" altLang="ru-RU"/>
              <a:t> </a:t>
            </a:r>
            <a:r>
              <a:rPr lang="en-US" altLang="en-US"/>
              <a:t>разработана</a:t>
            </a:r>
            <a:r>
              <a:rPr lang="en-US" altLang="ru-RU"/>
              <a:t> </a:t>
            </a:r>
            <a:r>
              <a:rPr lang="en-US" altLang="en-US"/>
              <a:t>автоматизированная</a:t>
            </a:r>
            <a:r>
              <a:rPr lang="en-US" altLang="ru-RU"/>
              <a:t> </a:t>
            </a:r>
            <a:r>
              <a:rPr lang="en-US" altLang="en-US"/>
              <a:t>информационная</a:t>
            </a:r>
            <a:r>
              <a:rPr lang="en-US" altLang="ru-RU"/>
              <a:t> </a:t>
            </a:r>
            <a:r>
              <a:rPr lang="en-US" altLang="en-US"/>
              <a:t>система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поликлиники</a:t>
            </a:r>
            <a:r>
              <a:rPr lang="en-US" altLang="ru-RU"/>
              <a:t>.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достижения</a:t>
            </a:r>
            <a:r>
              <a:rPr lang="en-US" altLang="ru-RU"/>
              <a:t> </a:t>
            </a:r>
            <a:r>
              <a:rPr lang="en-US" altLang="en-US"/>
              <a:t>поставленной</a:t>
            </a:r>
            <a:r>
              <a:rPr lang="en-US" altLang="ru-RU"/>
              <a:t> </a:t>
            </a:r>
            <a:r>
              <a:rPr lang="en-US" altLang="en-US"/>
              <a:t>цели</a:t>
            </a:r>
            <a:r>
              <a:rPr lang="en-US" altLang="ru-RU"/>
              <a:t> </a:t>
            </a:r>
            <a:r>
              <a:rPr lang="en-US" altLang="en-US"/>
              <a:t>была</a:t>
            </a:r>
            <a:r>
              <a:rPr lang="en-US" altLang="ru-RU"/>
              <a:t> </a:t>
            </a:r>
            <a:r>
              <a:rPr lang="en-US" altLang="en-US"/>
              <a:t>спроектирована</a:t>
            </a:r>
            <a:r>
              <a:rPr lang="en-US" altLang="ru-RU"/>
              <a:t> </a:t>
            </a:r>
            <a:r>
              <a:rPr lang="en-US" altLang="en-US"/>
              <a:t>структура</a:t>
            </a:r>
            <a:r>
              <a:rPr lang="en-US" altLang="ru-RU"/>
              <a:t> </a:t>
            </a:r>
            <a:r>
              <a:rPr lang="en-US" altLang="en-US"/>
              <a:t>БД</a:t>
            </a:r>
            <a:r>
              <a:rPr lang="en-US" altLang="ru-RU"/>
              <a:t>, </a:t>
            </a:r>
            <a:r>
              <a:rPr lang="en-US" altLang="en-US"/>
              <a:t>был</a:t>
            </a:r>
            <a:r>
              <a:rPr lang="en-US" altLang="ru-RU"/>
              <a:t> </a:t>
            </a:r>
            <a:r>
              <a:rPr lang="en-US" altLang="en-US"/>
              <a:t>разработан</a:t>
            </a:r>
            <a:r>
              <a:rPr lang="en-US" altLang="ru-RU"/>
              <a:t> </a:t>
            </a:r>
            <a:r>
              <a:rPr lang="en-US" altLang="en-US"/>
              <a:t>пошаговый</a:t>
            </a:r>
            <a:r>
              <a:rPr lang="en-US" altLang="ru-RU"/>
              <a:t> </a:t>
            </a:r>
            <a:r>
              <a:rPr lang="en-US" altLang="en-US"/>
              <a:t>алгоритм</a:t>
            </a:r>
            <a:r>
              <a:rPr lang="en-US" altLang="ru-RU"/>
              <a:t>,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основе</a:t>
            </a:r>
            <a:r>
              <a:rPr lang="en-US" altLang="ru-RU"/>
              <a:t> </a:t>
            </a:r>
            <a:r>
              <a:rPr lang="en-US" altLang="en-US"/>
              <a:t>которого</a:t>
            </a:r>
            <a:r>
              <a:rPr lang="en-US" altLang="ru-RU"/>
              <a:t> </a:t>
            </a:r>
            <a:r>
              <a:rPr lang="en-US" altLang="en-US"/>
              <a:t>была</a:t>
            </a:r>
            <a:r>
              <a:rPr lang="en-US" altLang="ru-RU"/>
              <a:t> </a:t>
            </a:r>
            <a:r>
              <a:rPr lang="en-US" altLang="en-US"/>
              <a:t>создана</a:t>
            </a:r>
            <a:r>
              <a:rPr lang="en-US" altLang="ru-RU"/>
              <a:t> </a:t>
            </a:r>
            <a:r>
              <a:rPr lang="en-US" altLang="en-US"/>
              <a:t>программа</a:t>
            </a:r>
            <a:r>
              <a:rPr lang="en-US" altLang="ru-RU"/>
              <a:t>, </a:t>
            </a:r>
            <a:r>
              <a:rPr lang="en-US" altLang="en-US"/>
              <a:t>которая</a:t>
            </a:r>
            <a:r>
              <a:rPr lang="en-US" altLang="ru-RU"/>
              <a:t> </a:t>
            </a:r>
            <a:r>
              <a:rPr lang="en-US" altLang="en-US"/>
              <a:t>была</a:t>
            </a:r>
            <a:r>
              <a:rPr lang="en-US" altLang="ru-RU"/>
              <a:t> </a:t>
            </a:r>
            <a:r>
              <a:rPr lang="en-US" altLang="en-US"/>
              <a:t>реализована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среде</a:t>
            </a:r>
            <a:r>
              <a:rPr lang="en-US" altLang="ru-RU"/>
              <a:t> </a:t>
            </a:r>
            <a:r>
              <a:rPr lang="en-US" altLang="en-US"/>
              <a:t>программирования</a:t>
            </a:r>
            <a:r>
              <a:rPr lang="en-US" altLang="ru-RU"/>
              <a:t> Visual Studio 2022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языке</a:t>
            </a:r>
            <a:r>
              <a:rPr lang="en-US" altLang="ru-RU"/>
              <a:t> </a:t>
            </a:r>
            <a:r>
              <a:rPr lang="en-US" altLang="en-US"/>
              <a:t>программирования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#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использованием</a:t>
            </a:r>
            <a:r>
              <a:rPr lang="en-US" altLang="ru-RU"/>
              <a:t> </a:t>
            </a:r>
            <a:r>
              <a:rPr lang="en-US" altLang="en-US"/>
              <a:t>СУБД</a:t>
            </a:r>
            <a:r>
              <a:rPr lang="en-US" altLang="ru-RU"/>
              <a:t> Firebird</a:t>
            </a:r>
            <a:endParaRPr lang="en-US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592455"/>
            <a:ext cx="10515600" cy="965835"/>
          </a:xfrm>
        </p:spPr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Цели и задачи работы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710690"/>
            <a:ext cx="10515600" cy="3877310"/>
          </a:xfrm>
        </p:spPr>
        <p:txBody>
          <a:bodyPr>
            <a:normAutofit fontScale="70000"/>
          </a:bodyPr>
          <a:p>
            <a:r>
              <a:rPr lang="en-US" altLang="en-US"/>
              <a:t>Актуальность</a:t>
            </a:r>
            <a:r>
              <a:rPr lang="en-US" altLang="ru-RU"/>
              <a:t> </a:t>
            </a:r>
            <a:r>
              <a:rPr lang="en-US" altLang="en-US"/>
              <a:t>разработки</a:t>
            </a:r>
            <a:r>
              <a:rPr lang="en-US" altLang="ru-RU"/>
              <a:t> </a:t>
            </a:r>
            <a:r>
              <a:rPr lang="en-US" altLang="en-US"/>
              <a:t>автоматизированной</a:t>
            </a:r>
            <a:r>
              <a:rPr lang="en-US" altLang="ru-RU"/>
              <a:t> </a:t>
            </a:r>
            <a:r>
              <a:rPr lang="en-US" altLang="en-US"/>
              <a:t>информационной</a:t>
            </a:r>
            <a:r>
              <a:rPr lang="en-US" altLang="ru-RU"/>
              <a:t> </a:t>
            </a:r>
            <a:r>
              <a:rPr lang="en-US" altLang="en-US"/>
              <a:t>системы</a:t>
            </a:r>
            <a:r>
              <a:rPr lang="en-US" altLang="ru-RU"/>
              <a:t> (</a:t>
            </a:r>
            <a:r>
              <a:rPr lang="en-US" altLang="en-US"/>
              <a:t>АИС</a:t>
            </a:r>
            <a:r>
              <a:rPr lang="en-US" altLang="ru-RU"/>
              <a:t>)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поликлиники</a:t>
            </a:r>
            <a:r>
              <a:rPr lang="en-US" altLang="ru-RU"/>
              <a:t> </a:t>
            </a:r>
            <a:r>
              <a:rPr lang="en-US" altLang="en-US"/>
              <a:t>обусловлена</a:t>
            </a:r>
            <a:r>
              <a:rPr lang="en-US" altLang="ru-RU"/>
              <a:t> </a:t>
            </a:r>
            <a:r>
              <a:rPr lang="en-US" altLang="en-US"/>
              <a:t>необходимостью</a:t>
            </a:r>
            <a:r>
              <a:rPr lang="en-US" altLang="ru-RU"/>
              <a:t> </a:t>
            </a:r>
            <a:r>
              <a:rPr lang="en-US" altLang="en-US"/>
              <a:t>оптимизации</a:t>
            </a:r>
            <a:r>
              <a:rPr lang="en-US" altLang="ru-RU"/>
              <a:t> </a:t>
            </a:r>
            <a:r>
              <a:rPr lang="en-US" altLang="en-US"/>
              <a:t>управления</a:t>
            </a:r>
            <a:r>
              <a:rPr lang="en-US" altLang="ru-RU"/>
              <a:t> </a:t>
            </a:r>
            <a:r>
              <a:rPr lang="en-US" altLang="en-US"/>
              <a:t>данными</a:t>
            </a:r>
            <a:r>
              <a:rPr lang="en-US" altLang="ru-RU"/>
              <a:t> </a:t>
            </a:r>
            <a:r>
              <a:rPr lang="en-US" altLang="en-US"/>
              <a:t>о</a:t>
            </a:r>
            <a:r>
              <a:rPr lang="en-US" altLang="ru-RU"/>
              <a:t> </a:t>
            </a:r>
            <a:r>
              <a:rPr lang="en-US" altLang="en-US"/>
              <a:t>пациентах</a:t>
            </a:r>
            <a:r>
              <a:rPr lang="en-US" altLang="ru-RU"/>
              <a:t>.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условиях</a:t>
            </a:r>
            <a:r>
              <a:rPr lang="en-US" altLang="ru-RU"/>
              <a:t> </a:t>
            </a:r>
            <a:r>
              <a:rPr lang="en-US" altLang="en-US"/>
              <a:t>растущего</a:t>
            </a:r>
            <a:r>
              <a:rPr lang="en-US" altLang="ru-RU"/>
              <a:t> </a:t>
            </a:r>
            <a:r>
              <a:rPr lang="en-US" altLang="en-US"/>
              <a:t>потока</a:t>
            </a:r>
            <a:r>
              <a:rPr lang="en-US" altLang="ru-RU"/>
              <a:t> </a:t>
            </a:r>
            <a:r>
              <a:rPr lang="en-US" altLang="en-US"/>
              <a:t>пациентов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ограниченных</a:t>
            </a:r>
            <a:r>
              <a:rPr lang="en-US" altLang="ru-RU"/>
              <a:t> </a:t>
            </a:r>
            <a:r>
              <a:rPr lang="en-US" altLang="en-US"/>
              <a:t>ресурсов</a:t>
            </a:r>
            <a:r>
              <a:rPr lang="en-US" altLang="ru-RU"/>
              <a:t> </a:t>
            </a:r>
            <a:r>
              <a:rPr lang="en-US" altLang="en-US"/>
              <a:t>АИС</a:t>
            </a:r>
            <a:r>
              <a:rPr lang="en-US" altLang="ru-RU"/>
              <a:t> </a:t>
            </a:r>
            <a:r>
              <a:rPr lang="en-US" altLang="en-US"/>
              <a:t>помогает</a:t>
            </a:r>
            <a:r>
              <a:rPr lang="en-US" altLang="ru-RU"/>
              <a:t> </a:t>
            </a:r>
            <a:r>
              <a:rPr lang="en-US" altLang="en-US"/>
              <a:t>сократить</a:t>
            </a:r>
            <a:r>
              <a:rPr lang="en-US" altLang="ru-RU"/>
              <a:t> </a:t>
            </a:r>
            <a:r>
              <a:rPr lang="en-US" altLang="en-US"/>
              <a:t>время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администрирование</a:t>
            </a:r>
            <a:r>
              <a:rPr lang="en-US" altLang="ru-RU"/>
              <a:t>, </a:t>
            </a:r>
            <a:r>
              <a:rPr lang="en-US" altLang="en-US"/>
              <a:t>снизить</a:t>
            </a:r>
            <a:r>
              <a:rPr lang="en-US" altLang="ru-RU"/>
              <a:t> </a:t>
            </a:r>
            <a:r>
              <a:rPr lang="en-US" altLang="en-US"/>
              <a:t>вероятность</a:t>
            </a:r>
            <a:r>
              <a:rPr lang="en-US" altLang="ru-RU"/>
              <a:t> </a:t>
            </a:r>
            <a:r>
              <a:rPr lang="en-US" altLang="en-US"/>
              <a:t>ошибок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обеспечить</a:t>
            </a:r>
            <a:r>
              <a:rPr lang="en-US" altLang="ru-RU"/>
              <a:t> </a:t>
            </a:r>
            <a:r>
              <a:rPr lang="en-US" altLang="en-US"/>
              <a:t>более</a:t>
            </a:r>
            <a:r>
              <a:rPr lang="en-US" altLang="ru-RU"/>
              <a:t> </a:t>
            </a:r>
            <a:r>
              <a:rPr lang="en-US" altLang="en-US"/>
              <a:t>эффективное</a:t>
            </a:r>
            <a:r>
              <a:rPr lang="en-US" altLang="ru-RU"/>
              <a:t> </a:t>
            </a:r>
            <a:r>
              <a:rPr lang="en-US" altLang="en-US"/>
              <a:t>взаимодействие</a:t>
            </a:r>
            <a:r>
              <a:rPr lang="en-US" altLang="ru-RU"/>
              <a:t> </a:t>
            </a:r>
            <a:r>
              <a:rPr lang="en-US" altLang="en-US"/>
              <a:t>между</a:t>
            </a:r>
            <a:r>
              <a:rPr lang="en-US" altLang="ru-RU"/>
              <a:t> </a:t>
            </a:r>
            <a:r>
              <a:rPr lang="en-US" altLang="en-US"/>
              <a:t>медицинским</a:t>
            </a:r>
            <a:r>
              <a:rPr lang="en-US" altLang="ru-RU"/>
              <a:t> </a:t>
            </a:r>
            <a:r>
              <a:rPr lang="en-US" altLang="en-US"/>
              <a:t>персоналом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пациентами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/>
              <a:t>Целью</a:t>
            </a:r>
            <a:r>
              <a:rPr lang="en-US" altLang="ru-RU"/>
              <a:t> </a:t>
            </a:r>
            <a:r>
              <a:rPr lang="en-US" altLang="en-US"/>
              <a:t>данной</a:t>
            </a:r>
            <a:r>
              <a:rPr lang="en-US" altLang="ru-RU"/>
              <a:t> </a:t>
            </a:r>
            <a:r>
              <a:rPr lang="en-US" altLang="en-US"/>
              <a:t>курсовой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 </a:t>
            </a:r>
            <a:r>
              <a:rPr lang="en-US" altLang="en-US"/>
              <a:t>является</a:t>
            </a:r>
            <a:r>
              <a:rPr lang="en-US" altLang="ru-RU"/>
              <a:t> </a:t>
            </a:r>
            <a:r>
              <a:rPr lang="en-US" altLang="en-US"/>
              <a:t>разработка</a:t>
            </a:r>
            <a:r>
              <a:rPr lang="en-US" altLang="ru-RU"/>
              <a:t> </a:t>
            </a:r>
            <a:r>
              <a:rPr lang="en-US" altLang="en-US"/>
              <a:t>автоматизированной</a:t>
            </a:r>
            <a:r>
              <a:rPr lang="en-US" altLang="ru-RU"/>
              <a:t> </a:t>
            </a:r>
            <a:r>
              <a:rPr lang="en-US" altLang="en-US"/>
              <a:t>информационной</a:t>
            </a:r>
            <a:r>
              <a:rPr lang="en-US" altLang="ru-RU"/>
              <a:t> </a:t>
            </a:r>
            <a:r>
              <a:rPr lang="en-US" altLang="en-US"/>
              <a:t>системы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поликлиники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en-US"/>
              <a:t>Основные</a:t>
            </a:r>
            <a:r>
              <a:rPr lang="en-US" altLang="ru-RU"/>
              <a:t> </a:t>
            </a:r>
            <a:r>
              <a:rPr lang="en-US" altLang="en-US"/>
              <a:t>задачи</a:t>
            </a:r>
            <a:r>
              <a:rPr lang="en-US" altLang="ru-RU"/>
              <a:t>:</a:t>
            </a:r>
            <a:endParaRPr lang="en-US" altLang="ru-RU"/>
          </a:p>
          <a:p>
            <a:r>
              <a:rPr lang="en-US" altLang="ru-RU"/>
              <a:t>1.</a:t>
            </a:r>
            <a:r>
              <a:rPr lang="en-US" altLang="en-US"/>
              <a:t>Разработка</a:t>
            </a:r>
            <a:r>
              <a:rPr lang="en-US" altLang="ru-RU"/>
              <a:t> </a:t>
            </a:r>
            <a:r>
              <a:rPr lang="en-US" altLang="en-US"/>
              <a:t>концептуальной</a:t>
            </a:r>
            <a:r>
              <a:rPr lang="en-US" altLang="ru-RU"/>
              <a:t>, </a:t>
            </a:r>
            <a:r>
              <a:rPr lang="en-US" altLang="en-US"/>
              <a:t>логической</a:t>
            </a:r>
            <a:r>
              <a:rPr lang="en-US" altLang="ru-RU"/>
              <a:t>, </a:t>
            </a:r>
            <a:r>
              <a:rPr lang="en-US" altLang="en-US"/>
              <a:t>физической</a:t>
            </a:r>
            <a:r>
              <a:rPr lang="en-US" altLang="ru-RU"/>
              <a:t> </a:t>
            </a:r>
            <a:r>
              <a:rPr lang="en-US" altLang="en-US"/>
              <a:t>моделей</a:t>
            </a:r>
            <a:r>
              <a:rPr lang="en-US" altLang="ru-RU"/>
              <a:t> </a:t>
            </a:r>
            <a:r>
              <a:rPr lang="en-US" altLang="en-US"/>
              <a:t>базы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ru-RU"/>
              <a:t>2.</a:t>
            </a:r>
            <a:r>
              <a:rPr lang="en-US" altLang="en-US"/>
              <a:t>Реализация</a:t>
            </a:r>
            <a:r>
              <a:rPr lang="en-US" altLang="ru-RU"/>
              <a:t> </a:t>
            </a:r>
            <a:r>
              <a:rPr lang="en-US" altLang="en-US"/>
              <a:t>физической</a:t>
            </a:r>
            <a:r>
              <a:rPr lang="en-US" altLang="ru-RU"/>
              <a:t> </a:t>
            </a:r>
            <a:r>
              <a:rPr lang="en-US" altLang="en-US"/>
              <a:t>модели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базе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r>
              <a:rPr lang="en-US" altLang="ru-RU"/>
              <a:t>3.</a:t>
            </a:r>
            <a:r>
              <a:rPr lang="en-US" altLang="en-US"/>
              <a:t>Написание</a:t>
            </a:r>
            <a:r>
              <a:rPr lang="en-US" altLang="ru-RU"/>
              <a:t> </a:t>
            </a:r>
            <a:r>
              <a:rPr lang="en-US" altLang="en-US"/>
              <a:t>обработчиков</a:t>
            </a:r>
            <a:r>
              <a:rPr lang="en-US" altLang="ru-RU"/>
              <a:t> </a:t>
            </a:r>
            <a:r>
              <a:rPr lang="en-US" altLang="en-US"/>
              <a:t>событий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функций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данными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БД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Концептуальная модель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65" name="Изображение 1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75105" y="1387475"/>
            <a:ext cx="9241790" cy="5033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Логическая модель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82" name="Изображение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4430" y="1347470"/>
            <a:ext cx="5977890" cy="5224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Физическая модель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83" name="Изображение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6335" y="1403350"/>
            <a:ext cx="6003290" cy="51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415" y="258445"/>
            <a:ext cx="10515600" cy="647700"/>
          </a:xfrm>
        </p:spPr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Тестирование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575310" y="6364605"/>
            <a:ext cx="3256280" cy="416560"/>
          </a:xfrm>
          <a:prstGeom prst="rect">
            <a:avLst/>
          </a:prstGeom>
        </p:spPr>
        <p:txBody>
          <a:bodyPr>
            <a:noAutofit/>
          </a:bodyPr>
          <a:p>
            <a:pPr marL="0" indent="0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Times New Roman" panose="02020603050405020304"/>
                <a:ea typeface="Calibri" panose="020F0502020204030204"/>
              </a:rPr>
              <a:t>Окно авторизации</a:t>
            </a:r>
            <a:endParaRPr lang="en-US" altLang="zh-CN" sz="2400">
              <a:latin typeface="Times New Roman" panose="02020603050405020304"/>
              <a:ea typeface="Calibri" panose="020F0502020204030204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871855"/>
            <a:ext cx="2613660" cy="264668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45" y="1088390"/>
            <a:ext cx="7915275" cy="514159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3685540"/>
            <a:ext cx="2674620" cy="2650490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6463030" y="6336030"/>
            <a:ext cx="1688465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Times New Roman" panose="02020603050405020304"/>
                <a:ea typeface="Calibri" panose="020F0502020204030204"/>
              </a:rPr>
              <a:t>Главное окно</a:t>
            </a:r>
            <a:endParaRPr lang="en-US" altLang="zh-CN" sz="2000">
              <a:latin typeface="Times New Roman" panose="02020603050405020304"/>
              <a:ea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621645" cy="858520"/>
          </a:xfrm>
        </p:spPr>
        <p:txBody>
          <a:bodyPr/>
          <a:p>
            <a:r>
              <a:rPr lang="ru-RU" altLang="en-US"/>
              <a:t>Тестирование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790700"/>
            <a:ext cx="9598025" cy="291973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647700" y="1116965"/>
            <a:ext cx="5907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Добавление новой записи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47700" y="5024755"/>
            <a:ext cx="114363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INSERT INTO Doctors (Surname_d, First_Name_d, Patronymic_d, Specialty, Experience) VALUES (@Surname_d, @First_Name_d, @Patronymic_d, @Specialty, @Experience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390505" cy="699135"/>
          </a:xfrm>
        </p:spPr>
        <p:txBody>
          <a:bodyPr/>
          <a:p>
            <a:r>
              <a:rPr lang="ru-RU" altLang="en-US" sz="2800" b="0">
                <a:latin typeface="Times New Roman" panose="02020603050405020304" charset="0"/>
                <a:cs typeface="Times New Roman" panose="02020603050405020304" charset="0"/>
              </a:rPr>
              <a:t>Тестирование</a:t>
            </a:r>
            <a:endParaRPr lang="ru-RU" altLang="en-US" sz="28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35" y="1343025"/>
            <a:ext cx="7226935" cy="216789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648335" y="3670300"/>
            <a:ext cx="8510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Н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екорректные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данные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предупреждение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об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ошибке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4290060"/>
            <a:ext cx="7227570" cy="211074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647700" y="882650"/>
            <a:ext cx="7913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Неправильный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ввод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данные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отсутствуют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базе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данных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17145"/>
            <a:ext cx="10515600" cy="965200"/>
          </a:xfrm>
        </p:spPr>
        <p:txBody>
          <a:bodyPr/>
          <a:p>
            <a:r>
              <a:rPr lang="ru-RU" altLang="en-US" b="0"/>
              <a:t>Тестирование</a:t>
            </a:r>
            <a:endParaRPr lang="ru-RU" altLang="en-US" b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228090"/>
            <a:ext cx="8403590" cy="225107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984625"/>
            <a:ext cx="8408670" cy="2705735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647700" y="829310"/>
            <a:ext cx="9500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Неверный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ввод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требуется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вводить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данные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русском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языке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647700" y="354774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Ошибка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ввода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Создание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дубликата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2097</Words>
  <Application>WPS Presentation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Times New Roman</vt:lpstr>
      <vt:lpstr>Calibri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Цели и задачи работы</vt:lpstr>
      <vt:lpstr>Концептуальная модель</vt:lpstr>
      <vt:lpstr>Логическая модель</vt:lpstr>
      <vt:lpstr>Физическая модель</vt:lpstr>
      <vt:lpstr>Тестирование</vt:lpstr>
      <vt:lpstr>PowerPoint 演示文稿</vt:lpstr>
      <vt:lpstr>PowerPoint 演示文稿</vt:lpstr>
      <vt:lpstr>PowerPoint 演示文稿</vt:lpstr>
      <vt:lpstr>Тестирование</vt:lpstr>
      <vt:lpstr>PowerPoint 演示文稿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katerina</cp:lastModifiedBy>
  <cp:revision>3</cp:revision>
  <dcterms:created xsi:type="dcterms:W3CDTF">2025-01-08T14:20:00Z</dcterms:created>
  <dcterms:modified xsi:type="dcterms:W3CDTF">2025-01-08T19:28:45Z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A6C7356393A34D85B23A824E65F2AD93_12</vt:lpwstr>
  </property>
</Properties>
</file>