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6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4" dt="2018-04-05T03:14:43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8"/>
  </p:normalViewPr>
  <p:slideViewPr>
    <p:cSldViewPr snapToGrid="0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EA498-DA9B-4B8C-8813-73CF03EA0DF9}" type="datetimeFigureOut">
              <a:rPr lang="en-US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BFD7D-29CC-45E6-B12F-1FC73FD0009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2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FD7D-29CC-45E6-B12F-1FC73FD000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089E07B-4BF4-498B-B0E9-4AF92D52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300"/>
            <a:ext cx="12200688" cy="452437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5B9736-D5B9-914B-A6E3-DF8A650FAEC7}"/>
              </a:ext>
            </a:extLst>
          </p:cNvPr>
          <p:cNvSpPr/>
          <p:nvPr/>
        </p:nvSpPr>
        <p:spPr>
          <a:xfrm>
            <a:off x="714267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23325E37-D068-4DFA-98B8-BFA1016F0884}"/>
              </a:ext>
            </a:extLst>
          </p:cNvPr>
          <p:cNvSpPr/>
          <p:nvPr/>
        </p:nvSpPr>
        <p:spPr>
          <a:xfrm>
            <a:off x="4787899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Leaderboard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9F2663BC-3222-401E-AD8F-999A5AB9FABC}"/>
              </a:ext>
            </a:extLst>
          </p:cNvPr>
          <p:cNvSpPr/>
          <p:nvPr/>
        </p:nvSpPr>
        <p:spPr>
          <a:xfrm>
            <a:off x="8864600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AEF8309D-9CBA-422D-A41B-A4C88FA25166}"/>
              </a:ext>
            </a:extLst>
          </p:cNvPr>
          <p:cNvSpPr txBox="1"/>
          <p:nvPr/>
        </p:nvSpPr>
        <p:spPr>
          <a:xfrm>
            <a:off x="3330467" y="260350"/>
            <a:ext cx="8265072" cy="86177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0432FF"/>
                </a:solidFill>
                <a:latin typeface="Arial Black"/>
              </a:rPr>
              <a:t>Gonzaga Men's Basketball Yahtzee</a:t>
            </a:r>
            <a:endParaRPr lang="en-US" sz="3200">
              <a:solidFill>
                <a:srgbClr val="0432FF"/>
              </a:solidFill>
              <a:latin typeface="Calibri"/>
              <a:cs typeface="Calibri"/>
            </a:endParaRPr>
          </a:p>
          <a:p>
            <a:r>
              <a:rPr lang="en-US">
                <a:latin typeface="Arial Black"/>
              </a:rPr>
              <a:t>For fans ages 5 and up</a:t>
            </a:r>
            <a:endParaRPr lang="en-US" b="1">
              <a:latin typeface="Arial Black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DB6943-EF90-4BE4-9BEA-02BC89A0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0"/>
            <a:ext cx="2857500" cy="1386490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D980B3-7D3F-4EA2-A372-23AF91EBA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64" y="6428225"/>
            <a:ext cx="403521" cy="3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>
                <a:ln w="31750">
                  <a:noFill/>
                </a:ln>
                <a:solidFill>
                  <a:srgbClr val="FF0000"/>
                </a:solidFill>
                <a:latin typeface="Arial Black"/>
              </a:rPr>
              <a:t>Lower Section</a:t>
            </a:r>
            <a:endParaRPr lang="en-US" sz="5400">
              <a:ln w="31750">
                <a:noFill/>
              </a:ln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5A258-5947-484D-AA26-EE7476CF27A8}"/>
              </a:ext>
            </a:extLst>
          </p:cNvPr>
          <p:cNvSpPr/>
          <p:nvPr/>
        </p:nvSpPr>
        <p:spPr>
          <a:xfrm>
            <a:off x="0" y="1387708"/>
            <a:ext cx="6058880" cy="390876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of a Zag</a:t>
            </a:r>
          </a:p>
          <a:p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player must have 3 of the same player in the hand. 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score is the value of all 5-dice added up.</a:t>
            </a:r>
          </a:p>
          <a:p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of a Zag</a:t>
            </a:r>
          </a:p>
          <a:p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player must have 4 of the same player in the hand. 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score is the value of all 5-dice added up.</a:t>
            </a:r>
          </a:p>
          <a:p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Team</a:t>
            </a:r>
          </a:p>
          <a:p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player must have 3 Guards and 2 Forwards to accomplish this score.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score will be 25 points, regardless of the players number values.</a:t>
            </a:r>
          </a:p>
          <a:p>
            <a:endParaRPr lang="en-US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4">
                  <a:extLst/>
                </a:blip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Bench Brigade</a:t>
            </a:r>
          </a:p>
          <a:p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player must have 5 players from the Bench to accomplish this score.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score will be 30 points, regardless of players number values.</a:t>
            </a:r>
          </a:p>
          <a:p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DD660247-E8BE-9941-B37B-45EAD07692B3}"/>
              </a:ext>
            </a:extLst>
          </p:cNvPr>
          <p:cNvSpPr/>
          <p:nvPr/>
        </p:nvSpPr>
        <p:spPr>
          <a:xfrm>
            <a:off x="6355335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CAF82-3514-7B4C-B82D-0189EFC72C69}"/>
              </a:ext>
            </a:extLst>
          </p:cNvPr>
          <p:cNvSpPr/>
          <p:nvPr/>
        </p:nvSpPr>
        <p:spPr>
          <a:xfrm>
            <a:off x="6129527" y="1387708"/>
            <a:ext cx="6062472" cy="295465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Starters</a:t>
            </a:r>
          </a:p>
          <a:p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player must have all 5 Starters to accomplish this score.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score will be 40 points, regardless of players’ number values.</a:t>
            </a:r>
          </a:p>
          <a:p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Kennel</a:t>
            </a:r>
          </a:p>
          <a:p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combos necessary. The score of this roll will be all the players’ \      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numbers totaled together.</a:t>
            </a:r>
          </a:p>
          <a:p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Zombie Nation</a:t>
            </a:r>
          </a:p>
          <a:p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player must have 5 of the same player to accomplish this score,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score will be 100 points, regardless of players number values.</a:t>
            </a:r>
          </a:p>
          <a:p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66BBC-6BEF-45C9-8B9E-550E6F75C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66" y="6264940"/>
            <a:ext cx="512378" cy="5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Scorecard</a:t>
            </a: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FBBA86-EADC-4EFC-BF9E-DFDD0F5C1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95" y="1225098"/>
            <a:ext cx="4584183" cy="5581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BCD2AA-C72E-40CA-9F41-6376771B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607" y="6336737"/>
            <a:ext cx="580414" cy="5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089E07B-4BF4-498B-B0E9-4AF92D52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300"/>
            <a:ext cx="12200688" cy="452437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5B9736-D5B9-914B-A6E3-DF8A650FAEC7}"/>
              </a:ext>
            </a:extLst>
          </p:cNvPr>
          <p:cNvSpPr/>
          <p:nvPr/>
        </p:nvSpPr>
        <p:spPr>
          <a:xfrm>
            <a:off x="714267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23325E37-D068-4DFA-98B8-BFA1016F0884}"/>
              </a:ext>
            </a:extLst>
          </p:cNvPr>
          <p:cNvSpPr/>
          <p:nvPr/>
        </p:nvSpPr>
        <p:spPr>
          <a:xfrm>
            <a:off x="4787899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Leaderboard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9F2663BC-3222-401E-AD8F-999A5AB9FABC}"/>
              </a:ext>
            </a:extLst>
          </p:cNvPr>
          <p:cNvSpPr/>
          <p:nvPr/>
        </p:nvSpPr>
        <p:spPr>
          <a:xfrm>
            <a:off x="8864600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AEF8309D-9CBA-422D-A41B-A4C88FA25166}"/>
              </a:ext>
            </a:extLst>
          </p:cNvPr>
          <p:cNvSpPr txBox="1"/>
          <p:nvPr/>
        </p:nvSpPr>
        <p:spPr>
          <a:xfrm>
            <a:off x="3330467" y="260350"/>
            <a:ext cx="8265072" cy="86177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0432FF"/>
                </a:solidFill>
                <a:latin typeface="Arial Black"/>
              </a:rPr>
              <a:t>Gonzaga Men's Basketball Yahtzee</a:t>
            </a:r>
            <a:endParaRPr lang="en-US" sz="3200">
              <a:solidFill>
                <a:srgbClr val="0432FF"/>
              </a:solidFill>
              <a:latin typeface="Calibri"/>
              <a:cs typeface="Calibri"/>
            </a:endParaRPr>
          </a:p>
          <a:p>
            <a:r>
              <a:rPr lang="en-US">
                <a:latin typeface="Arial Black"/>
              </a:rPr>
              <a:t>For fans ages 5 and up</a:t>
            </a:r>
            <a:endParaRPr lang="en-US" b="1">
              <a:latin typeface="Arial Black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DB6943-EF90-4BE4-9BEA-02BC89A0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0"/>
            <a:ext cx="2857500" cy="1386490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D980B3-7D3F-4EA2-A372-23AF91EBA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12" y="6369191"/>
            <a:ext cx="403521" cy="3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2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How many players?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8D4429-D8AD-4CD1-815D-28CA9A0E334D}"/>
              </a:ext>
            </a:extLst>
          </p:cNvPr>
          <p:cNvSpPr/>
          <p:nvPr/>
        </p:nvSpPr>
        <p:spPr>
          <a:xfrm>
            <a:off x="2141924" y="2672778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58FB3D7-25E8-4CE6-97E7-E4ECC7BACFB5}"/>
              </a:ext>
            </a:extLst>
          </p:cNvPr>
          <p:cNvSpPr/>
          <p:nvPr/>
        </p:nvSpPr>
        <p:spPr>
          <a:xfrm>
            <a:off x="6589059" y="2665589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E8B77D0C-CFC9-4B2F-9AAD-B72AC70433BC}"/>
              </a:ext>
            </a:extLst>
          </p:cNvPr>
          <p:cNvSpPr/>
          <p:nvPr/>
        </p:nvSpPr>
        <p:spPr>
          <a:xfrm>
            <a:off x="2141924" y="482938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E1A9560E-D335-4347-97F6-BDB200C40433}"/>
              </a:ext>
            </a:extLst>
          </p:cNvPr>
          <p:cNvSpPr/>
          <p:nvPr/>
        </p:nvSpPr>
        <p:spPr>
          <a:xfrm>
            <a:off x="6589061" y="4815003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C28B1F-4E4C-403F-9EAC-7F0BAE807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02" y="2931192"/>
            <a:ext cx="539592" cy="5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0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Click the ball to roll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0C31F-D83B-864D-88CB-FCF216A52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26" y="2550885"/>
            <a:ext cx="3291541" cy="3291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507F76-2656-2244-87CF-6C9ABD3C8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50" y="4196655"/>
            <a:ext cx="1056663" cy="10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0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175432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Select the players you wish to keep from the first roll: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B8238C-7D06-4F43-936C-5D5600B9DF2A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 turn</a:t>
            </a:r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959FD6CB-E397-4962-80F6-EF17FD45112C}"/>
              </a:ext>
            </a:extLst>
          </p:cNvPr>
          <p:cNvSpPr/>
          <p:nvPr/>
        </p:nvSpPr>
        <p:spPr>
          <a:xfrm>
            <a:off x="6358323" y="6153508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Again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BB365C30-1923-4C83-9460-35C8657CCD6E}"/>
              </a:ext>
            </a:extLst>
          </p:cNvPr>
          <p:cNvSpPr/>
          <p:nvPr/>
        </p:nvSpPr>
        <p:spPr>
          <a:xfrm>
            <a:off x="292206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2FD1E-043A-4837-9DD9-740214C5F778}"/>
              </a:ext>
            </a:extLst>
          </p:cNvPr>
          <p:cNvSpPr/>
          <p:nvPr/>
        </p:nvSpPr>
        <p:spPr>
          <a:xfrm>
            <a:off x="10074725" y="2699658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B7F662-211E-48AD-A1E9-8E42E3F4A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73" y="6387404"/>
            <a:ext cx="430735" cy="430735"/>
          </a:xfrm>
          <a:prstGeom prst="rect">
            <a:avLst/>
          </a:prstGeom>
        </p:spPr>
      </p:pic>
      <p:pic>
        <p:nvPicPr>
          <p:cNvPr id="15" name="Picture 1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FC6DBC4B-46D2-469B-8C98-D0F497B47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854" y="2829211"/>
            <a:ext cx="1317719" cy="1856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090A74-EB75-4D10-B77E-EA07C81CA693}"/>
              </a:ext>
            </a:extLst>
          </p:cNvPr>
          <p:cNvSpPr/>
          <p:nvPr/>
        </p:nvSpPr>
        <p:spPr>
          <a:xfrm>
            <a:off x="7802332" y="2713265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2B3F940-27FF-4D10-9437-9288E596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706" y="2843589"/>
            <a:ext cx="1317719" cy="1831487"/>
          </a:xfrm>
          <a:prstGeom prst="rect">
            <a:avLst/>
          </a:prstGeom>
        </p:spPr>
      </p:pic>
      <p:pic>
        <p:nvPicPr>
          <p:cNvPr id="11" name="Picture 11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0181291-8D6F-4515-AF16-21EC6F65D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818" y="2857967"/>
            <a:ext cx="1313889" cy="1817667"/>
          </a:xfrm>
          <a:prstGeom prst="rect">
            <a:avLst/>
          </a:prstGeom>
        </p:spPr>
      </p:pic>
      <p:pic>
        <p:nvPicPr>
          <p:cNvPr id="17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20EDC52B-F23B-42DF-9943-3E18C99C6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6089" y="2814834"/>
            <a:ext cx="1358713" cy="1868453"/>
          </a:xfrm>
          <a:prstGeom prst="rect">
            <a:avLst/>
          </a:prstGeom>
        </p:spPr>
      </p:pic>
      <p:pic>
        <p:nvPicPr>
          <p:cNvPr id="19" name="Picture 1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63E1D02-9C42-4998-A5C2-46D4CC0A88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896" y="2786079"/>
            <a:ext cx="1344766" cy="1899904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310AD5-6CD0-46D7-97DF-CAE837544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71" y="4727332"/>
            <a:ext cx="430735" cy="430735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DACFC-D920-425A-B674-E0A60C5E8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99" y="4727332"/>
            <a:ext cx="430735" cy="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8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175432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Select the players you wish to keep from the second roll: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B8238C-7D06-4F43-936C-5D5600B9DF2A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 turn</a:t>
            </a:r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959FD6CB-E397-4962-80F6-EF17FD45112C}"/>
              </a:ext>
            </a:extLst>
          </p:cNvPr>
          <p:cNvSpPr/>
          <p:nvPr/>
        </p:nvSpPr>
        <p:spPr>
          <a:xfrm>
            <a:off x="6358323" y="6153508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Again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BB365C30-1923-4C83-9460-35C8657CCD6E}"/>
              </a:ext>
            </a:extLst>
          </p:cNvPr>
          <p:cNvSpPr/>
          <p:nvPr/>
        </p:nvSpPr>
        <p:spPr>
          <a:xfrm>
            <a:off x="292206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pic>
        <p:nvPicPr>
          <p:cNvPr id="15" name="Picture 1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FC6DBC4B-46D2-469B-8C98-D0F497B47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854" y="2829211"/>
            <a:ext cx="1317719" cy="18563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BBE3E9-8425-459A-8D4C-F9B7FFD2411F}"/>
              </a:ext>
            </a:extLst>
          </p:cNvPr>
          <p:cNvSpPr/>
          <p:nvPr/>
        </p:nvSpPr>
        <p:spPr>
          <a:xfrm>
            <a:off x="10074725" y="2699658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63E1D02-9C42-4998-A5C2-46D4CC0A8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896" y="2786079"/>
            <a:ext cx="1344766" cy="18999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DA32B6-FB36-49BB-B18F-F559705F012C}"/>
              </a:ext>
            </a:extLst>
          </p:cNvPr>
          <p:cNvSpPr/>
          <p:nvPr/>
        </p:nvSpPr>
        <p:spPr>
          <a:xfrm>
            <a:off x="7818661" y="2715986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20EDC52B-F23B-42DF-9943-3E18C99C6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89" y="2814834"/>
            <a:ext cx="1358713" cy="1868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6145BD-B71A-4F26-B8F5-FF5FF8AB121E}"/>
              </a:ext>
            </a:extLst>
          </p:cNvPr>
          <p:cNvSpPr/>
          <p:nvPr/>
        </p:nvSpPr>
        <p:spPr>
          <a:xfrm>
            <a:off x="3001732" y="2715986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2B3F940-27FF-4D10-9437-9288E596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706" y="2843589"/>
            <a:ext cx="1317719" cy="1831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77DE3E-D69A-4B00-8DBE-16E44B34F54E}"/>
              </a:ext>
            </a:extLst>
          </p:cNvPr>
          <p:cNvSpPr/>
          <p:nvPr/>
        </p:nvSpPr>
        <p:spPr>
          <a:xfrm>
            <a:off x="674911" y="2715986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2162F9B-0C37-4811-9DEA-96E5558CD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472" y="2885902"/>
            <a:ext cx="1317719" cy="1831487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1235FD-9A59-447F-8263-0FF5FF145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08" y="4686511"/>
            <a:ext cx="430735" cy="430735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3ADD52-8943-4BAA-B14B-D059C2A86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36" y="4672904"/>
            <a:ext cx="430735" cy="430735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E56221-F102-4ABE-A9F1-EBA9EC55D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73" y="6387404"/>
            <a:ext cx="430735" cy="430735"/>
          </a:xfrm>
          <a:prstGeom prst="rect">
            <a:avLst/>
          </a:prstGeom>
        </p:spPr>
      </p:pic>
      <p:pic>
        <p:nvPicPr>
          <p:cNvPr id="29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48DBA4-BAB6-4651-AAA2-3EFACB3FC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03" y="4689231"/>
            <a:ext cx="430735" cy="430735"/>
          </a:xfrm>
          <a:prstGeom prst="rect">
            <a:avLst/>
          </a:prstGeom>
        </p:spPr>
      </p:pic>
      <p:pic>
        <p:nvPicPr>
          <p:cNvPr id="31" name="Picture 3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A9208F-025A-40F7-A5E4-78BAFABF3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89" y="4702838"/>
            <a:ext cx="430735" cy="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4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175432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Select the players you wish to keep from the third roll: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B8238C-7D06-4F43-936C-5D5600B9DF2A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 turn</a:t>
            </a:r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959FD6CB-E397-4962-80F6-EF17FD45112C}"/>
              </a:ext>
            </a:extLst>
          </p:cNvPr>
          <p:cNvSpPr/>
          <p:nvPr/>
        </p:nvSpPr>
        <p:spPr>
          <a:xfrm>
            <a:off x="6358323" y="6153508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Again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BB365C30-1923-4C83-9460-35C8657CCD6E}"/>
              </a:ext>
            </a:extLst>
          </p:cNvPr>
          <p:cNvSpPr/>
          <p:nvPr/>
        </p:nvSpPr>
        <p:spPr>
          <a:xfrm>
            <a:off x="292206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pic>
        <p:nvPicPr>
          <p:cNvPr id="13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2B3F940-27FF-4D10-9437-9288E596D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18" y="2885902"/>
            <a:ext cx="1317719" cy="1831487"/>
          </a:xfrm>
          <a:prstGeom prst="rect">
            <a:avLst/>
          </a:prstGeom>
        </p:spPr>
      </p:pic>
      <p:pic>
        <p:nvPicPr>
          <p:cNvPr id="12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2162F9B-0C37-4811-9DEA-96E5558C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72" y="2885902"/>
            <a:ext cx="1317719" cy="18314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81A1F1-710A-4782-942E-E102AA7F136E}"/>
              </a:ext>
            </a:extLst>
          </p:cNvPr>
          <p:cNvSpPr/>
          <p:nvPr/>
        </p:nvSpPr>
        <p:spPr>
          <a:xfrm>
            <a:off x="7747905" y="2767694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20EDC52B-F23B-42DF-9943-3E18C99C6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600" y="2884361"/>
            <a:ext cx="1358713" cy="1868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9ADF6F-F35F-4783-B945-94A5F7AF9F55}"/>
              </a:ext>
            </a:extLst>
          </p:cNvPr>
          <p:cNvSpPr/>
          <p:nvPr/>
        </p:nvSpPr>
        <p:spPr>
          <a:xfrm>
            <a:off x="10047513" y="2754087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63E1D02-9C42-4998-A5C2-46D4CC0A8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014" y="2857147"/>
            <a:ext cx="1344766" cy="18999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AE58B3-D21E-4117-AF49-A0DC77D2FF92}"/>
              </a:ext>
            </a:extLst>
          </p:cNvPr>
          <p:cNvSpPr/>
          <p:nvPr/>
        </p:nvSpPr>
        <p:spPr>
          <a:xfrm>
            <a:off x="5448298" y="2794908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D33F66FA-C897-4686-8B33-7087A6EE9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132" y="2913117"/>
            <a:ext cx="1358713" cy="1868453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1FAB67-3384-4E59-86E2-A88E7209F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36" y="4863404"/>
            <a:ext cx="430735" cy="430735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3B145B-5C18-4DBB-A7B3-4EB8E627C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73" y="6387404"/>
            <a:ext cx="430735" cy="430735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051866B-A1EC-4E77-A003-6C3AA8B1C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067" y="4825303"/>
            <a:ext cx="430735" cy="430735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3A8BD7-A5EF-490D-BEFE-6ECB3E15C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46" y="4825303"/>
            <a:ext cx="430735" cy="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7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175432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Select the players you wish to keep from the fourth roll: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B8238C-7D06-4F43-936C-5D5600B9DF2A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 turn</a:t>
            </a:r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959FD6CB-E397-4962-80F6-EF17FD45112C}"/>
              </a:ext>
            </a:extLst>
          </p:cNvPr>
          <p:cNvSpPr/>
          <p:nvPr/>
        </p:nvSpPr>
        <p:spPr>
          <a:xfrm>
            <a:off x="6358323" y="6153508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Again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BB365C30-1923-4C83-9460-35C8657CCD6E}"/>
              </a:ext>
            </a:extLst>
          </p:cNvPr>
          <p:cNvSpPr/>
          <p:nvPr/>
        </p:nvSpPr>
        <p:spPr>
          <a:xfrm>
            <a:off x="292206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pic>
        <p:nvPicPr>
          <p:cNvPr id="13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2B3F940-27FF-4D10-9437-9288E596D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18" y="2885902"/>
            <a:ext cx="1317719" cy="1831487"/>
          </a:xfrm>
          <a:prstGeom prst="rect">
            <a:avLst/>
          </a:prstGeom>
        </p:spPr>
      </p:pic>
      <p:pic>
        <p:nvPicPr>
          <p:cNvPr id="12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2162F9B-0C37-4811-9DEA-96E5558C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72" y="2885902"/>
            <a:ext cx="1317719" cy="18314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54A45F-D8C0-4708-B8B6-5A393512DDD1}"/>
              </a:ext>
            </a:extLst>
          </p:cNvPr>
          <p:cNvSpPr/>
          <p:nvPr/>
        </p:nvSpPr>
        <p:spPr>
          <a:xfrm>
            <a:off x="10047513" y="2740479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63E1D02-9C42-4998-A5C2-46D4CC0A8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014" y="2857147"/>
            <a:ext cx="1344766" cy="18999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807CF5-9BBA-4C2F-8697-923333C8019D}"/>
              </a:ext>
            </a:extLst>
          </p:cNvPr>
          <p:cNvSpPr/>
          <p:nvPr/>
        </p:nvSpPr>
        <p:spPr>
          <a:xfrm>
            <a:off x="7788726" y="2754087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20EDC52B-F23B-42DF-9943-3E18C99C6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207" y="2857147"/>
            <a:ext cx="1358713" cy="18684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61D21C-75F5-4F68-81E2-1F537A5550BB}"/>
              </a:ext>
            </a:extLst>
          </p:cNvPr>
          <p:cNvSpPr/>
          <p:nvPr/>
        </p:nvSpPr>
        <p:spPr>
          <a:xfrm>
            <a:off x="5393870" y="2754087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D33F66FA-C897-4686-8B33-7087A6EE9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704" y="2885902"/>
            <a:ext cx="1358713" cy="1868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94A3F5-CAD3-421C-9B5C-7F5516064231}"/>
              </a:ext>
            </a:extLst>
          </p:cNvPr>
          <p:cNvSpPr/>
          <p:nvPr/>
        </p:nvSpPr>
        <p:spPr>
          <a:xfrm>
            <a:off x="2890155" y="2754087"/>
            <a:ext cx="1703614" cy="2098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9747AD9-D3BF-4DCF-A20E-4F7732EE5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552" y="2857147"/>
            <a:ext cx="1358713" cy="1868453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9DA44ED-7412-450C-8D63-464A865AE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73" y="6387404"/>
            <a:ext cx="430735" cy="430735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0028-70A9-45C0-84A0-AFDD39267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61" y="4757267"/>
            <a:ext cx="430735" cy="430735"/>
          </a:xfrm>
          <a:prstGeom prst="rect">
            <a:avLst/>
          </a:prstGeom>
        </p:spPr>
      </p:pic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1857BB-813C-4EF0-8C2B-E328401B3E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39" y="4757267"/>
            <a:ext cx="430735" cy="430735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39562B-940B-484D-B3F9-87DA137B1F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2" y="4811695"/>
            <a:ext cx="430735" cy="430735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66B91D-2A68-4749-83AB-5A8ECBB08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46" y="4811695"/>
            <a:ext cx="430735" cy="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1075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This is your final hand: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B8238C-7D06-4F43-936C-5D5600B9DF2A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 turn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BB365C30-1923-4C83-9460-35C8657CCD6E}"/>
              </a:ext>
            </a:extLst>
          </p:cNvPr>
          <p:cNvSpPr/>
          <p:nvPr/>
        </p:nvSpPr>
        <p:spPr>
          <a:xfrm>
            <a:off x="292206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pic>
        <p:nvPicPr>
          <p:cNvPr id="13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2B3F940-27FF-4D10-9437-9288E596D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18" y="2885902"/>
            <a:ext cx="1317719" cy="1831487"/>
          </a:xfrm>
          <a:prstGeom prst="rect">
            <a:avLst/>
          </a:prstGeom>
        </p:spPr>
      </p:pic>
      <p:pic>
        <p:nvPicPr>
          <p:cNvPr id="17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20EDC52B-F23B-42DF-9943-3E18C99C6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207" y="2857147"/>
            <a:ext cx="1358713" cy="1868453"/>
          </a:xfrm>
          <a:prstGeom prst="rect">
            <a:avLst/>
          </a:prstGeom>
        </p:spPr>
      </p:pic>
      <p:pic>
        <p:nvPicPr>
          <p:cNvPr id="19" name="Picture 1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63E1D02-9C42-4998-A5C2-46D4CC0A8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014" y="2857147"/>
            <a:ext cx="1344766" cy="1899904"/>
          </a:xfrm>
          <a:prstGeom prst="rect">
            <a:avLst/>
          </a:prstGeom>
        </p:spPr>
      </p:pic>
      <p:pic>
        <p:nvPicPr>
          <p:cNvPr id="12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2162F9B-0C37-4811-9DEA-96E5558C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72" y="2885902"/>
            <a:ext cx="1317719" cy="1831487"/>
          </a:xfrm>
          <a:prstGeom prst="rect">
            <a:avLst/>
          </a:prstGeom>
        </p:spPr>
      </p:pic>
      <p:pic>
        <p:nvPicPr>
          <p:cNvPr id="14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D33F66FA-C897-4686-8B33-7087A6EE9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704" y="2885902"/>
            <a:ext cx="1358713" cy="1868453"/>
          </a:xfrm>
          <a:prstGeom prst="rect">
            <a:avLst/>
          </a:prstGeom>
        </p:spPr>
      </p:pic>
      <p:pic>
        <p:nvPicPr>
          <p:cNvPr id="18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9747AD9-D3BF-4DCF-A20E-4F7732EE5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552" y="2857147"/>
            <a:ext cx="1358713" cy="1868453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BA6E11E-9918-4EA7-96F2-5CFDBA0E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36" y="6428226"/>
            <a:ext cx="430735" cy="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765C4-FB91-3A4F-B1D6-70687D8D4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r="589"/>
          <a:stretch/>
        </p:blipFill>
        <p:spPr>
          <a:xfrm>
            <a:off x="664" y="0"/>
            <a:ext cx="12198786" cy="6858000"/>
          </a:xfrm>
          <a:prstGeom prst="rect">
            <a:avLst/>
          </a:prstGeom>
        </p:spPr>
      </p:pic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5282D199-E483-49B9-A3AC-FE887BD5ACF0}"/>
              </a:ext>
            </a:extLst>
          </p:cNvPr>
          <p:cNvSpPr/>
          <p:nvPr/>
        </p:nvSpPr>
        <p:spPr>
          <a:xfrm>
            <a:off x="8870830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DA2D26B-D888-3649-8DB0-E1E3AE72F0E4}"/>
              </a:ext>
            </a:extLst>
          </p:cNvPr>
          <p:cNvSpPr txBox="1"/>
          <p:nvPr/>
        </p:nvSpPr>
        <p:spPr>
          <a:xfrm>
            <a:off x="0" y="311976"/>
            <a:ext cx="121920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>
                <a:solidFill>
                  <a:srgbClr val="0432FF"/>
                </a:solidFill>
                <a:latin typeface="Arial Black"/>
              </a:rPr>
              <a:t>Leaderboard</a:t>
            </a:r>
            <a:endParaRPr lang="en-US" sz="5400">
              <a:solidFill>
                <a:srgbClr val="0432FF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D3F97D-0F3A-6848-876C-93BF6E0C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61199"/>
              </p:ext>
            </p:extLst>
          </p:nvPr>
        </p:nvGraphicFramePr>
        <p:xfrm>
          <a:off x="1021976" y="1386652"/>
          <a:ext cx="10133703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7901">
                  <a:extLst>
                    <a:ext uri="{9D8B030D-6E8A-4147-A177-3AD203B41FA5}">
                      <a16:colId xmlns:a16="http://schemas.microsoft.com/office/drawing/2014/main" val="449308712"/>
                    </a:ext>
                  </a:extLst>
                </a:gridCol>
                <a:gridCol w="3377901">
                  <a:extLst>
                    <a:ext uri="{9D8B030D-6E8A-4147-A177-3AD203B41FA5}">
                      <a16:colId xmlns:a16="http://schemas.microsoft.com/office/drawing/2014/main" val="3244169966"/>
                    </a:ext>
                  </a:extLst>
                </a:gridCol>
                <a:gridCol w="3377901">
                  <a:extLst>
                    <a:ext uri="{9D8B030D-6E8A-4147-A177-3AD203B41FA5}">
                      <a16:colId xmlns:a16="http://schemas.microsoft.com/office/drawing/2014/main" val="173680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 Few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1,056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66511"/>
                  </a:ext>
                </a:extLst>
              </a:tr>
              <a:tr h="314562"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 Morrison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5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 Bell Jr.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741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97034"/>
                  </a:ext>
                </a:extLst>
              </a:tr>
            </a:tbl>
          </a:graphicData>
        </a:graphic>
      </p:graphicFrame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0EA372-96B8-44DF-BD0B-629EBCE73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01" y="6264940"/>
            <a:ext cx="457950" cy="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6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25695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  <a:latin typeface="Arial Black"/>
                <a:cs typeface="Calibri"/>
              </a:rPr>
              <a:t>Player's Scorecard</a:t>
            </a: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Next Turn</a:t>
            </a: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FBBA86-EADC-4EFC-BF9E-DFDD0F5C1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95" y="1225098"/>
            <a:ext cx="4584183" cy="5581277"/>
          </a:xfrm>
          <a:prstGeom prst="rect">
            <a:avLst/>
          </a:prstGeom>
        </p:spPr>
      </p:pic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AEF812C3-3B05-43FC-8B97-D3D9D9720F0F}"/>
              </a:ext>
            </a:extLst>
          </p:cNvPr>
          <p:cNvSpPr/>
          <p:nvPr/>
        </p:nvSpPr>
        <p:spPr>
          <a:xfrm>
            <a:off x="5801403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End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7EF50-4EFD-4FE8-844F-68B24202CA37}"/>
              </a:ext>
            </a:extLst>
          </p:cNvPr>
          <p:cNvSpPr/>
          <p:nvPr/>
        </p:nvSpPr>
        <p:spPr>
          <a:xfrm>
            <a:off x="5801403" y="1484432"/>
            <a:ext cx="3127444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would you like to score your hand?</a:t>
            </a:r>
            <a:endParaRPr lang="en-US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0FF73-4A33-4D7E-ADF3-74134077B430}"/>
              </a:ext>
            </a:extLst>
          </p:cNvPr>
          <p:cNvSpPr txBox="1"/>
          <p:nvPr/>
        </p:nvSpPr>
        <p:spPr>
          <a:xfrm>
            <a:off x="2901575" y="1833564"/>
            <a:ext cx="19662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84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9A946-C5D0-47C6-912F-205E7DBEBA3F}"/>
              </a:ext>
            </a:extLst>
          </p:cNvPr>
          <p:cNvSpPr txBox="1"/>
          <p:nvPr/>
        </p:nvSpPr>
        <p:spPr>
          <a:xfrm>
            <a:off x="2513386" y="26795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23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1C93-000B-428A-8960-14C11143AB65}"/>
              </a:ext>
            </a:extLst>
          </p:cNvPr>
          <p:cNvSpPr txBox="1"/>
          <p:nvPr/>
        </p:nvSpPr>
        <p:spPr>
          <a:xfrm>
            <a:off x="2547218" y="51093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9F77-9354-473C-9CAD-0E8D69BF4D0B}"/>
              </a:ext>
            </a:extLst>
          </p:cNvPr>
          <p:cNvSpPr txBox="1"/>
          <p:nvPr/>
        </p:nvSpPr>
        <p:spPr>
          <a:xfrm>
            <a:off x="2547218" y="453056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62EFE-865F-4967-93C6-F5FF64A129F8}"/>
              </a:ext>
            </a:extLst>
          </p:cNvPr>
          <p:cNvSpPr txBox="1"/>
          <p:nvPr/>
        </p:nvSpPr>
        <p:spPr>
          <a:xfrm>
            <a:off x="2547218" y="439044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107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0F635F-0055-DE40-BDA8-F7D9AF1B8BEA}"/>
              </a:ext>
            </a:extLst>
          </p:cNvPr>
          <p:cNvSpPr/>
          <p:nvPr/>
        </p:nvSpPr>
        <p:spPr>
          <a:xfrm>
            <a:off x="9126071" y="1649013"/>
            <a:ext cx="2061882" cy="476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User Input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0D1445-107C-9C41-BD47-51A620CD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73" y="6391379"/>
            <a:ext cx="430735" cy="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4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089E07B-4BF4-498B-B0E9-4AF92D52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300"/>
            <a:ext cx="12200688" cy="452437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5B9736-D5B9-914B-A6E3-DF8A650FAEC7}"/>
              </a:ext>
            </a:extLst>
          </p:cNvPr>
          <p:cNvSpPr/>
          <p:nvPr/>
        </p:nvSpPr>
        <p:spPr>
          <a:xfrm>
            <a:off x="714267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23325E37-D068-4DFA-98B8-BFA1016F0884}"/>
              </a:ext>
            </a:extLst>
          </p:cNvPr>
          <p:cNvSpPr/>
          <p:nvPr/>
        </p:nvSpPr>
        <p:spPr>
          <a:xfrm>
            <a:off x="4787899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Leaderboard</a:t>
            </a:r>
            <a:endParaRPr lang="en-US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9F2663BC-3222-401E-AD8F-999A5AB9FABC}"/>
              </a:ext>
            </a:extLst>
          </p:cNvPr>
          <p:cNvSpPr/>
          <p:nvPr/>
        </p:nvSpPr>
        <p:spPr>
          <a:xfrm>
            <a:off x="8864600" y="6132129"/>
            <a:ext cx="2617075" cy="5044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AEF8309D-9CBA-422D-A41B-A4C88FA25166}"/>
              </a:ext>
            </a:extLst>
          </p:cNvPr>
          <p:cNvSpPr txBox="1"/>
          <p:nvPr/>
        </p:nvSpPr>
        <p:spPr>
          <a:xfrm>
            <a:off x="3330467" y="260350"/>
            <a:ext cx="8265072" cy="86177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0432FF"/>
                </a:solidFill>
                <a:latin typeface="Arial Black"/>
              </a:rPr>
              <a:t>Gonzaga Men's Basketball Yahtzee</a:t>
            </a:r>
            <a:endParaRPr lang="en-US" sz="3200">
              <a:solidFill>
                <a:srgbClr val="0432FF"/>
              </a:solidFill>
              <a:latin typeface="Calibri"/>
              <a:cs typeface="Calibri"/>
            </a:endParaRPr>
          </a:p>
          <a:p>
            <a:r>
              <a:rPr lang="en-US">
                <a:latin typeface="Arial Black"/>
              </a:rPr>
              <a:t>For fans ages 5 and up</a:t>
            </a:r>
            <a:endParaRPr lang="en-US" b="1">
              <a:latin typeface="Arial Black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DB6943-EF90-4BE4-9BEA-02BC89A0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0"/>
            <a:ext cx="2857500" cy="1386490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D980B3-7D3F-4EA2-A372-23AF91EBA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018" y="6422979"/>
            <a:ext cx="403521" cy="3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60E13-C595-004F-97C4-DE403770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F2449C6-1955-F649-AB78-6648C620B362}"/>
              </a:ext>
            </a:extLst>
          </p:cNvPr>
          <p:cNvSpPr txBox="1"/>
          <p:nvPr/>
        </p:nvSpPr>
        <p:spPr>
          <a:xfrm>
            <a:off x="4754880" y="2245659"/>
            <a:ext cx="4808668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ln w="31750">
                  <a:noFill/>
                </a:ln>
                <a:solidFill>
                  <a:srgbClr val="FF0000"/>
                </a:solidFill>
                <a:latin typeface="Arial Black"/>
              </a:rPr>
              <a:t>Instructions</a:t>
            </a:r>
            <a:endParaRPr lang="en-US" sz="5400">
              <a:ln w="31750">
                <a:noFill/>
              </a:ln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B24D51A0-A6F3-9541-B704-71451069FF56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F30EAC58-7FFA-584C-B735-3B5ECA449C27}"/>
              </a:ext>
            </a:extLst>
          </p:cNvPr>
          <p:cNvSpPr/>
          <p:nvPr/>
        </p:nvSpPr>
        <p:spPr>
          <a:xfrm>
            <a:off x="6355335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05A9C2-983D-42DA-8194-0213346A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94" y="6251332"/>
            <a:ext cx="566806" cy="5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5400">
                <a:ln w="31750">
                  <a:noFill/>
                </a:ln>
                <a:solidFill>
                  <a:srgbClr val="FF0000"/>
                </a:solidFill>
                <a:latin typeface="Arial Black"/>
              </a:rPr>
              <a:t>  Dice</a:t>
            </a:r>
            <a:endParaRPr lang="en-US" sz="5400">
              <a:ln w="31750">
                <a:noFill/>
              </a:ln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5A258-5947-484D-AA26-EE7476CF27A8}"/>
              </a:ext>
            </a:extLst>
          </p:cNvPr>
          <p:cNvSpPr/>
          <p:nvPr/>
        </p:nvSpPr>
        <p:spPr>
          <a:xfrm>
            <a:off x="83244" y="1876282"/>
            <a:ext cx="4840942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Blip>
                <a:blip r:embed="rId3">
                  <a:extLst/>
                </a:blip>
              </a:buBlip>
            </a:pPr>
            <a:r>
              <a:rPr lang="en-US" sz="1600" b="1">
                <a:ln w="31750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uses five, fifteen-sided dice.</a:t>
            </a:r>
          </a:p>
          <a:p>
            <a:pPr marL="285750" indent="-285750">
              <a:buBlip>
                <a:blip r:embed="rId3">
                  <a:extLst/>
                </a:blip>
              </a:buBlip>
            </a:pPr>
            <a:r>
              <a:rPr lang="en-US" sz="1600" b="1">
                <a:ln w="31750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sides of each die represent the GU Men’s Basketball 2017-2018 Roster: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113951-C071-CA44-A631-3B46ECC89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74" y="-1"/>
            <a:ext cx="6318325" cy="6031129"/>
          </a:xfrm>
          <a:prstGeom prst="rect">
            <a:avLst/>
          </a:prstGeom>
        </p:spPr>
      </p:pic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DD660247-E8BE-9941-B37B-45EAD07692B3}"/>
              </a:ext>
            </a:extLst>
          </p:cNvPr>
          <p:cNvSpPr/>
          <p:nvPr/>
        </p:nvSpPr>
        <p:spPr>
          <a:xfrm>
            <a:off x="6355335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F1984-D2D3-4125-8667-B2B48DB97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0" y="6319371"/>
            <a:ext cx="471556" cy="4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0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>
                <a:ln w="31750">
                  <a:noFill/>
                </a:ln>
                <a:solidFill>
                  <a:srgbClr val="FF0000"/>
                </a:solidFill>
                <a:latin typeface="Arial Black"/>
              </a:rPr>
              <a:t>How To Win</a:t>
            </a:r>
            <a:endParaRPr lang="en-US" sz="5400">
              <a:ln w="31750">
                <a:noFill/>
              </a:ln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5A258-5947-484D-AA26-EE7476CF27A8}"/>
              </a:ext>
            </a:extLst>
          </p:cNvPr>
          <p:cNvSpPr/>
          <p:nvPr/>
        </p:nvSpPr>
        <p:spPr>
          <a:xfrm>
            <a:off x="900826" y="2816327"/>
            <a:ext cx="484094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Blip>
                <a:blip r:embed="rId3">
                  <a:extLst/>
                </a:blip>
              </a:buBlip>
            </a:pPr>
            <a:r>
              <a:rPr lang="en-US" sz="1600" b="1">
                <a:ln w="31750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dice 5 times to get the highest score after all 22 rounds.</a:t>
            </a: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DD660247-E8BE-9941-B37B-45EAD07692B3}"/>
              </a:ext>
            </a:extLst>
          </p:cNvPr>
          <p:cNvSpPr/>
          <p:nvPr/>
        </p:nvSpPr>
        <p:spPr>
          <a:xfrm>
            <a:off x="6355335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58489-38BE-498C-AACD-A67105659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87" y="6224120"/>
            <a:ext cx="539592" cy="5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>
                <a:ln w="31750">
                  <a:noFill/>
                </a:ln>
                <a:solidFill>
                  <a:srgbClr val="FF0000"/>
                </a:solidFill>
                <a:latin typeface="Arial Black"/>
              </a:rPr>
              <a:t>How To Play</a:t>
            </a:r>
            <a:endParaRPr lang="en-US" sz="5400">
              <a:ln w="31750">
                <a:noFill/>
              </a:ln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5A258-5947-484D-AA26-EE7476CF27A8}"/>
              </a:ext>
            </a:extLst>
          </p:cNvPr>
          <p:cNvSpPr/>
          <p:nvPr/>
        </p:nvSpPr>
        <p:spPr>
          <a:xfrm>
            <a:off x="1021976" y="1445440"/>
            <a:ext cx="10133704" cy="30469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start, you will roll the dice by clicking Roll.  After rolling you can either score the current roll on the scorecard or re-roll any or all of the dice*.  You may only roll the dice a total of five times.  After the fifth roll you must choose a category on the scorecard to score your hand in.  You must choose a different category each time i.e., you can NOT score your hand in a category you have already scored.</a:t>
            </a:r>
          </a:p>
          <a:p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keep a die value enter ‘y’ in the same order that the die appeared.  Enter ‘n’ to re-roll.  For example, if the roll is Jones, </a:t>
            </a:r>
            <a:r>
              <a:rPr lang="en-US" sz="16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Hachimura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Norvell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Tillie, Perkins to keep Jones, </a:t>
            </a:r>
            <a:r>
              <a:rPr lang="en-US" sz="16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Norvell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Tillie and re-roll the others you would enter: ‘</a:t>
            </a:r>
            <a:r>
              <a:rPr lang="en-US" sz="16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ynyyn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 For example, after the first roll you can keep 4 dice and re-roll the fifth die.  Then you can choose to keep all of the die and end that round or keep the first 2 die and roll the next 3 and continue…</a:t>
            </a: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DD660247-E8BE-9941-B37B-45EAD07692B3}"/>
              </a:ext>
            </a:extLst>
          </p:cNvPr>
          <p:cNvSpPr/>
          <p:nvPr/>
        </p:nvSpPr>
        <p:spPr>
          <a:xfrm>
            <a:off x="6355335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98EDB4-6CFC-4402-B79D-8BFB4A1EA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59" y="6278547"/>
            <a:ext cx="444342" cy="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>
                <a:ln w="31750">
                  <a:noFill/>
                </a:ln>
                <a:solidFill>
                  <a:srgbClr val="FF0000"/>
                </a:solidFill>
                <a:latin typeface="Arial Black"/>
              </a:rPr>
              <a:t>Scoring</a:t>
            </a:r>
            <a:endParaRPr lang="en-US" sz="5400">
              <a:ln w="31750">
                <a:noFill/>
              </a:ln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5A258-5947-484D-AA26-EE7476CF27A8}"/>
              </a:ext>
            </a:extLst>
          </p:cNvPr>
          <p:cNvSpPr/>
          <p:nvPr/>
        </p:nvSpPr>
        <p:spPr>
          <a:xfrm>
            <a:off x="900826" y="2816327"/>
            <a:ext cx="484094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Blip>
                <a:blip r:embed="rId3">
                  <a:extLst/>
                </a:blip>
              </a:buBlip>
            </a:pPr>
            <a:r>
              <a:rPr lang="en-US" sz="1600" b="1">
                <a:ln w="31750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scorecard is split into upper and lower sections.</a:t>
            </a: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DD660247-E8BE-9941-B37B-45EAD07692B3}"/>
              </a:ext>
            </a:extLst>
          </p:cNvPr>
          <p:cNvSpPr/>
          <p:nvPr/>
        </p:nvSpPr>
        <p:spPr>
          <a:xfrm>
            <a:off x="6355335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805247-454B-4247-8875-A2E642681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51" y="6196906"/>
            <a:ext cx="607628" cy="6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88867-511A-EB4F-9465-00B0F4AA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1023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0AE1F-4E70-A643-89BC-D7F46EB07730}"/>
              </a:ext>
            </a:extLst>
          </p:cNvPr>
          <p:cNvSpPr/>
          <p:nvPr/>
        </p:nvSpPr>
        <p:spPr>
          <a:xfrm>
            <a:off x="0" y="232189"/>
            <a:ext cx="12191999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>
                <a:ln w="31750">
                  <a:noFill/>
                </a:ln>
                <a:solidFill>
                  <a:srgbClr val="FF0000"/>
                </a:solidFill>
                <a:latin typeface="Arial Black"/>
              </a:rPr>
              <a:t>Upper Section</a:t>
            </a:r>
            <a:endParaRPr lang="en-US" sz="5400">
              <a:ln w="31750">
                <a:noFill/>
              </a:ln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5A258-5947-484D-AA26-EE7476CF27A8}"/>
              </a:ext>
            </a:extLst>
          </p:cNvPr>
          <p:cNvSpPr/>
          <p:nvPr/>
        </p:nvSpPr>
        <p:spPr>
          <a:xfrm>
            <a:off x="900826" y="2816327"/>
            <a:ext cx="4840942" cy="1569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Blip>
                <a:blip r:embed="rId3">
                  <a:extLst/>
                </a:blip>
              </a:buBlip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upper section scores only the player used during that turn. Their score is based off their player number, for example, getting Johnathan Williams 3 times, and Jesse Wade 2 times, will score 9 points for the Williams section, and 20 for the Wade section.</a:t>
            </a: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CD0CFC9A-E281-8845-B58F-0A92737ED06B}"/>
              </a:ext>
            </a:extLst>
          </p:cNvPr>
          <p:cNvSpPr/>
          <p:nvPr/>
        </p:nvSpPr>
        <p:spPr>
          <a:xfrm>
            <a:off x="9268865" y="6139132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DD660247-E8BE-9941-B37B-45EAD07692B3}"/>
              </a:ext>
            </a:extLst>
          </p:cNvPr>
          <p:cNvSpPr/>
          <p:nvPr/>
        </p:nvSpPr>
        <p:spPr>
          <a:xfrm>
            <a:off x="6355335" y="6139131"/>
            <a:ext cx="2617075" cy="5044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67D06E-CF34-4679-8034-823D94E16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08" y="6237726"/>
            <a:ext cx="512378" cy="5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Widescreen</PresentationFormat>
  <Paragraphs>134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Krug, Eugene Kenneth</cp:lastModifiedBy>
  <cp:revision>1</cp:revision>
  <dcterms:modified xsi:type="dcterms:W3CDTF">2018-05-01T04:27:14Z</dcterms:modified>
</cp:coreProperties>
</file>