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82"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074" autoAdjust="0"/>
    <p:restoredTop sz="94364" autoAdjust="0"/>
  </p:normalViewPr>
  <p:slideViewPr>
    <p:cSldViewPr snapToGrid="0">
      <p:cViewPr varScale="1">
        <p:scale>
          <a:sx n="65" d="100"/>
          <a:sy n="65" d="100"/>
        </p:scale>
        <p:origin x="-105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33B6A4-8EDE-4CC9-BBBD-E36E4A3A76F0}" type="datetimeFigureOut">
              <a:rPr lang="en-US" smtClean="0"/>
              <a:pPr/>
              <a:t>2/7/2024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782833-9F8A-4EAA-9509-7AB5A776241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44537" y="2468880"/>
            <a:ext cx="4598126" cy="1938992"/>
          </a:xfrm>
          <a:prstGeom prst="rect">
            <a:avLst/>
          </a:prstGeom>
          <a:noFill/>
        </p:spPr>
        <p:txBody>
          <a:bodyPr wrap="square" rtlCol="0">
            <a:spAutoFit/>
          </a:bodyPr>
          <a:lstStyle/>
          <a:p>
            <a:pPr algn="ctr">
              <a:lnSpc>
                <a:spcPct val="150000"/>
              </a:lnSpc>
            </a:pPr>
            <a:r>
              <a:rPr lang="en-IN" sz="4000" b="1" i="1" dirty="0" smtClean="0">
                <a:solidFill>
                  <a:srgbClr val="FF0000"/>
                </a:solidFill>
                <a:latin typeface="Times New Roman" pitchFamily="18" charset="0"/>
                <a:ea typeface="Microsoft Sans Serif" panose="020B0604020202020204" pitchFamily="34" charset="0"/>
                <a:cs typeface="Times New Roman" pitchFamily="18" charset="0"/>
              </a:rPr>
              <a:t>Chapter 2</a:t>
            </a:r>
          </a:p>
          <a:p>
            <a:pPr algn="ctr">
              <a:lnSpc>
                <a:spcPct val="150000"/>
              </a:lnSpc>
            </a:pPr>
            <a:r>
              <a:rPr lang="en-IN" sz="4000" b="1" i="1" dirty="0" smtClean="0">
                <a:solidFill>
                  <a:srgbClr val="FF0000"/>
                </a:solidFill>
                <a:latin typeface="Times New Roman" pitchFamily="18" charset="0"/>
                <a:ea typeface="Microsoft Sans Serif" panose="020B0604020202020204" pitchFamily="34" charset="0"/>
                <a:cs typeface="Times New Roman" pitchFamily="18" charset="0"/>
              </a:rPr>
              <a:t>Intelligent Agents</a:t>
            </a:r>
            <a:endParaRPr lang="en-IN" sz="4000" b="1" i="1" dirty="0">
              <a:solidFill>
                <a:srgbClr val="FF0000"/>
              </a:solidFill>
              <a:latin typeface="Times New Roman" pitchFamily="18" charset="0"/>
              <a:ea typeface="Microsoft Sans Serif" panose="020B0604020202020204" pitchFamily="34" charset="0"/>
              <a:cs typeface="Times New Roman" pitchFamily="18" charset="0"/>
            </a:endParaRPr>
          </a:p>
        </p:txBody>
      </p:sp>
    </p:spTree>
    <p:extLst>
      <p:ext uri="{BB962C8B-B14F-4D97-AF65-F5344CB8AC3E}">
        <p14:creationId xmlns:p14="http://schemas.microsoft.com/office/powerpoint/2010/main" xmlns="" val="4219416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8" descr="Agent in a task environmen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6389" y="195943"/>
            <a:ext cx="11325497" cy="64138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66145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447" y="313509"/>
            <a:ext cx="11456124" cy="6230982"/>
          </a:xfrm>
        </p:spPr>
        <p:txBody>
          <a:bodyPr>
            <a:normAutofit fontScale="70000" lnSpcReduction="20000"/>
          </a:bodyPr>
          <a:lstStyle/>
          <a:p>
            <a:pPr marL="0" indent="0" algn="just">
              <a:lnSpc>
                <a:spcPct val="100000"/>
              </a:lnSpc>
              <a:buNone/>
            </a:pPr>
            <a:r>
              <a:rPr lang="en-IN" dirty="0" smtClean="0">
                <a:solidFill>
                  <a:srgbClr val="00B050"/>
                </a:solidFill>
                <a:latin typeface="Times New Roman" pitchFamily="18" charset="0"/>
                <a:ea typeface="Microsoft Sans Serif" panose="020B0604020202020204" pitchFamily="34" charset="0"/>
                <a:cs typeface="Times New Roman" pitchFamily="18" charset="0"/>
              </a:rPr>
              <a:t>Specifying the task environment</a:t>
            </a:r>
            <a:endParaRPr lang="en-US" dirty="0" smtClean="0">
              <a:solidFill>
                <a:srgbClr val="00B050"/>
              </a:solidFill>
              <a:latin typeface="Times New Roman" pitchFamily="18" charset="0"/>
              <a:ea typeface="Microsoft Sans Serif" panose="020B0604020202020204" pitchFamily="34" charset="0"/>
              <a:cs typeface="Times New Roman" pitchFamily="18" charset="0"/>
            </a:endParaRPr>
          </a:p>
          <a:p>
            <a:pPr marL="0" indent="0" algn="just">
              <a:lnSpc>
                <a:spcPct val="100000"/>
              </a:lnSpc>
              <a:buFont typeface="Wingdings" pitchFamily="2" charset="2"/>
              <a:buChar char="v"/>
            </a:pPr>
            <a:r>
              <a:rPr lang="en-US" sz="2400" dirty="0" smtClean="0">
                <a:latin typeface="Times New Roman" pitchFamily="18" charset="0"/>
                <a:ea typeface="Microsoft Sans Serif" panose="020B0604020202020204" pitchFamily="34" charset="0"/>
                <a:cs typeface="Times New Roman" pitchFamily="18" charset="0"/>
              </a:rPr>
              <a:t>The PEAS description for the taxi’s task environment. We discuss each element in more detail in the following paragraphs.</a:t>
            </a:r>
          </a:p>
          <a:p>
            <a:pPr>
              <a:buNone/>
            </a:pPr>
            <a:endParaRPr lang="en-US" sz="2400" dirty="0" smtClean="0">
              <a:latin typeface="Times New Roman" pitchFamily="18" charset="0"/>
              <a:ea typeface="Microsoft Sans Serif" panose="020B0604020202020204" pitchFamily="34" charset="0"/>
              <a:cs typeface="Times New Roman" pitchFamily="18" charset="0"/>
            </a:endParaRPr>
          </a:p>
          <a:p>
            <a:pPr>
              <a:buNone/>
            </a:pPr>
            <a:endParaRPr lang="en-US" sz="2300" dirty="0" smtClean="0">
              <a:latin typeface="Times New Roman" pitchFamily="18" charset="0"/>
              <a:ea typeface="Microsoft Sans Serif" panose="020B0604020202020204" pitchFamily="34" charset="0"/>
              <a:cs typeface="Times New Roman" pitchFamily="18" charset="0"/>
            </a:endParaRPr>
          </a:p>
          <a:p>
            <a:pPr>
              <a:buNone/>
            </a:pPr>
            <a:endParaRPr lang="en-US" sz="2300" dirty="0" smtClean="0">
              <a:latin typeface="Times New Roman" pitchFamily="18" charset="0"/>
              <a:ea typeface="Microsoft Sans Serif" panose="020B0604020202020204" pitchFamily="34" charset="0"/>
              <a:cs typeface="Times New Roman" pitchFamily="18" charset="0"/>
            </a:endParaRPr>
          </a:p>
          <a:p>
            <a:pPr>
              <a:buNone/>
            </a:pPr>
            <a:endParaRPr lang="en-US" sz="2300" dirty="0" smtClean="0">
              <a:latin typeface="Times New Roman" pitchFamily="18" charset="0"/>
              <a:ea typeface="Microsoft Sans Serif" panose="020B0604020202020204" pitchFamily="34" charset="0"/>
              <a:cs typeface="Times New Roman" pitchFamily="18" charset="0"/>
            </a:endParaRPr>
          </a:p>
          <a:p>
            <a:pPr>
              <a:buNone/>
            </a:pPr>
            <a:endParaRPr lang="en-US" sz="2300" dirty="0" smtClean="0">
              <a:latin typeface="Times New Roman" pitchFamily="18" charset="0"/>
              <a:ea typeface="Microsoft Sans Serif" panose="020B0604020202020204" pitchFamily="34" charset="0"/>
              <a:cs typeface="Times New Roman" pitchFamily="18" charset="0"/>
            </a:endParaRPr>
          </a:p>
          <a:p>
            <a:pPr>
              <a:buNone/>
            </a:pPr>
            <a:endParaRPr lang="en-US" sz="2300" dirty="0" smtClean="0">
              <a:latin typeface="Times New Roman" pitchFamily="18" charset="0"/>
              <a:ea typeface="Microsoft Sans Serif" panose="020B0604020202020204" pitchFamily="34" charset="0"/>
              <a:cs typeface="Times New Roman" pitchFamily="18" charset="0"/>
            </a:endParaRPr>
          </a:p>
          <a:p>
            <a:pPr>
              <a:buNone/>
            </a:pPr>
            <a:endParaRPr lang="en-US" sz="2300" dirty="0" smtClean="0">
              <a:latin typeface="Times New Roman" pitchFamily="18" charset="0"/>
              <a:ea typeface="Microsoft Sans Serif" panose="020B0604020202020204" pitchFamily="34" charset="0"/>
              <a:cs typeface="Times New Roman" pitchFamily="18" charset="0"/>
            </a:endParaRPr>
          </a:p>
          <a:p>
            <a:pPr>
              <a:buNone/>
            </a:pPr>
            <a:endParaRPr lang="en-US" sz="2300" dirty="0" smtClean="0">
              <a:latin typeface="Times New Roman" pitchFamily="18" charset="0"/>
              <a:ea typeface="Microsoft Sans Serif" panose="020B0604020202020204" pitchFamily="34" charset="0"/>
              <a:cs typeface="Times New Roman" pitchFamily="18" charset="0"/>
            </a:endParaRPr>
          </a:p>
          <a:p>
            <a:pPr marL="0" indent="0" algn="just">
              <a:lnSpc>
                <a:spcPct val="120000"/>
              </a:lnSpc>
              <a:buNone/>
            </a:pPr>
            <a:endParaRPr lang="en-US" sz="2100" dirty="0" smtClean="0">
              <a:latin typeface="Times New Roman" pitchFamily="18" charset="0"/>
              <a:ea typeface="Microsoft Sans Serif" panose="020B0604020202020204" pitchFamily="34" charset="0"/>
              <a:cs typeface="Times New Roman" pitchFamily="18" charset="0"/>
            </a:endParaRPr>
          </a:p>
          <a:p>
            <a:pPr algn="just">
              <a:lnSpc>
                <a:spcPct val="120000"/>
              </a:lnSpc>
              <a:buFont typeface="Wingdings" pitchFamily="2" charset="2"/>
              <a:buChar char="v"/>
            </a:pPr>
            <a:r>
              <a:rPr lang="en-US" sz="2600" dirty="0" smtClean="0">
                <a:latin typeface="Times New Roman" pitchFamily="18" charset="0"/>
                <a:ea typeface="Microsoft Sans Serif" panose="020B0604020202020204" pitchFamily="34" charset="0"/>
                <a:cs typeface="Times New Roman" pitchFamily="18" charset="0"/>
              </a:rPr>
              <a:t>First, what is the </a:t>
            </a:r>
            <a:r>
              <a:rPr lang="en-US" sz="2600" dirty="0" smtClean="0">
                <a:solidFill>
                  <a:srgbClr val="002060"/>
                </a:solidFill>
                <a:latin typeface="Times New Roman" pitchFamily="18" charset="0"/>
                <a:ea typeface="Microsoft Sans Serif" panose="020B0604020202020204" pitchFamily="34" charset="0"/>
                <a:cs typeface="Times New Roman" pitchFamily="18" charset="0"/>
              </a:rPr>
              <a:t>performance measure </a:t>
            </a:r>
            <a:r>
              <a:rPr lang="en-US" sz="2600" dirty="0" smtClean="0">
                <a:latin typeface="Times New Roman" pitchFamily="18" charset="0"/>
                <a:ea typeface="Microsoft Sans Serif" panose="020B0604020202020204" pitchFamily="34" charset="0"/>
                <a:cs typeface="Times New Roman" pitchFamily="18" charset="0"/>
              </a:rPr>
              <a:t>to which we would like our automated driver to aspire? </a:t>
            </a:r>
          </a:p>
          <a:p>
            <a:pPr lvl="1" algn="just">
              <a:lnSpc>
                <a:spcPct val="120000"/>
              </a:lnSpc>
              <a:buFont typeface="Wingdings" pitchFamily="2" charset="2"/>
              <a:buChar char="ü"/>
            </a:pPr>
            <a:r>
              <a:rPr lang="en-US" sz="2600" dirty="0" smtClean="0">
                <a:latin typeface="Times New Roman" pitchFamily="18" charset="0"/>
                <a:ea typeface="Microsoft Sans Serif" panose="020B0604020202020204" pitchFamily="34" charset="0"/>
                <a:cs typeface="Times New Roman" pitchFamily="18" charset="0"/>
              </a:rPr>
              <a:t>    Desirable qualities include getting to the correct destination;</a:t>
            </a:r>
          </a:p>
          <a:p>
            <a:pPr lvl="1" algn="just">
              <a:lnSpc>
                <a:spcPct val="120000"/>
              </a:lnSpc>
              <a:buFont typeface="Wingdings" pitchFamily="2" charset="2"/>
              <a:buChar char="ü"/>
            </a:pPr>
            <a:r>
              <a:rPr lang="en-US" sz="2600" dirty="0" smtClean="0">
                <a:latin typeface="Times New Roman" pitchFamily="18" charset="0"/>
                <a:ea typeface="Microsoft Sans Serif" panose="020B0604020202020204" pitchFamily="34" charset="0"/>
                <a:cs typeface="Times New Roman" pitchFamily="18" charset="0"/>
              </a:rPr>
              <a:t>     minimizing fuel consumption; </a:t>
            </a:r>
          </a:p>
          <a:p>
            <a:pPr lvl="1" algn="just">
              <a:lnSpc>
                <a:spcPct val="120000"/>
              </a:lnSpc>
              <a:buFont typeface="Wingdings" pitchFamily="2" charset="2"/>
              <a:buChar char="ü"/>
            </a:pPr>
            <a:r>
              <a:rPr lang="en-US" sz="2600" dirty="0" smtClean="0">
                <a:latin typeface="Times New Roman" pitchFamily="18" charset="0"/>
                <a:ea typeface="Microsoft Sans Serif" panose="020B0604020202020204" pitchFamily="34" charset="0"/>
                <a:cs typeface="Times New Roman" pitchFamily="18" charset="0"/>
              </a:rPr>
              <a:t>     minimizing the trip time or cost;</a:t>
            </a:r>
          </a:p>
          <a:p>
            <a:pPr lvl="1" algn="just">
              <a:lnSpc>
                <a:spcPct val="120000"/>
              </a:lnSpc>
              <a:buFont typeface="Wingdings" pitchFamily="2" charset="2"/>
              <a:buChar char="ü"/>
            </a:pPr>
            <a:r>
              <a:rPr lang="en-US" sz="2600" dirty="0">
                <a:latin typeface="Times New Roman" pitchFamily="18" charset="0"/>
                <a:ea typeface="Microsoft Sans Serif" panose="020B0604020202020204" pitchFamily="34" charset="0"/>
                <a:cs typeface="Times New Roman" pitchFamily="18" charset="0"/>
              </a:rPr>
              <a:t> </a:t>
            </a:r>
            <a:r>
              <a:rPr lang="en-US" sz="2600" dirty="0" smtClean="0">
                <a:latin typeface="Times New Roman" pitchFamily="18" charset="0"/>
                <a:ea typeface="Microsoft Sans Serif" panose="020B0604020202020204" pitchFamily="34" charset="0"/>
                <a:cs typeface="Times New Roman" pitchFamily="18" charset="0"/>
              </a:rPr>
              <a:t>    minimizing violations of traffic laws and disturbances to other drivers;</a:t>
            </a:r>
          </a:p>
          <a:p>
            <a:pPr lvl="1" algn="just">
              <a:lnSpc>
                <a:spcPct val="120000"/>
              </a:lnSpc>
              <a:buFont typeface="Wingdings" pitchFamily="2" charset="2"/>
              <a:buChar char="ü"/>
            </a:pPr>
            <a:r>
              <a:rPr lang="en-US" sz="2600" dirty="0" smtClean="0">
                <a:latin typeface="Times New Roman" pitchFamily="18" charset="0"/>
                <a:ea typeface="Microsoft Sans Serif" panose="020B0604020202020204" pitchFamily="34" charset="0"/>
                <a:cs typeface="Times New Roman" pitchFamily="18" charset="0"/>
              </a:rPr>
              <a:t>     maximizing safety and passenger comfort; maximizing profits. </a:t>
            </a:r>
          </a:p>
          <a:p>
            <a:pPr algn="just">
              <a:lnSpc>
                <a:spcPct val="120000"/>
              </a:lnSpc>
              <a:buNone/>
            </a:pPr>
            <a:r>
              <a:rPr lang="en-US" sz="2600" dirty="0" smtClean="0">
                <a:latin typeface="Times New Roman" pitchFamily="18" charset="0"/>
                <a:ea typeface="Microsoft Sans Serif" panose="020B0604020202020204" pitchFamily="34" charset="0"/>
                <a:cs typeface="Times New Roman" pitchFamily="18" charset="0"/>
              </a:rPr>
              <a:t>Obviously, some of these goals conflict, so tradeoffs will be required. </a:t>
            </a:r>
          </a:p>
          <a:p>
            <a:endParaRPr lang="en-US" sz="2300" dirty="0"/>
          </a:p>
        </p:txBody>
      </p:sp>
      <p:pic>
        <p:nvPicPr>
          <p:cNvPr id="4" name="Picture 12" descr="AI: Chapter 2-Intelligent Agents - 丹尼尔奥利瓦- 博客园"/>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4197" y="1199243"/>
            <a:ext cx="11168623" cy="248448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535846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14" descr="Agent in a task environment"/>
          <p:cNvSpPr>
            <a:spLocks noGrp="1" noChangeAspect="1" noChangeArrowheads="1"/>
          </p:cNvSpPr>
          <p:nvPr>
            <p:ph idx="1"/>
          </p:nvPr>
        </p:nvSpPr>
        <p:spPr bwMode="auto">
          <a:xfrm>
            <a:off x="415226" y="378823"/>
            <a:ext cx="11538864" cy="6349002"/>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lgn="just">
              <a:lnSpc>
                <a:spcPct val="150000"/>
              </a:lnSpc>
              <a:buFont typeface="Wingdings" pitchFamily="2" charset="2"/>
              <a:buChar char="v"/>
            </a:pPr>
            <a:r>
              <a:rPr lang="en-US" sz="2200" dirty="0" smtClean="0">
                <a:latin typeface="Times New Roman" pitchFamily="18" charset="0"/>
                <a:ea typeface="Microsoft Sans Serif" panose="020B0604020202020204" pitchFamily="34" charset="0"/>
                <a:cs typeface="Times New Roman" pitchFamily="18" charset="0"/>
              </a:rPr>
              <a:t>Next</a:t>
            </a:r>
            <a:r>
              <a:rPr lang="en-US" sz="2200" dirty="0">
                <a:latin typeface="Times New Roman" pitchFamily="18" charset="0"/>
                <a:ea typeface="Microsoft Sans Serif" panose="020B0604020202020204" pitchFamily="34" charset="0"/>
                <a:cs typeface="Times New Roman" pitchFamily="18" charset="0"/>
              </a:rPr>
              <a:t>, what is the driving </a:t>
            </a:r>
            <a:r>
              <a:rPr lang="en-US" sz="2200" dirty="0">
                <a:solidFill>
                  <a:srgbClr val="002060"/>
                </a:solidFill>
                <a:latin typeface="Times New Roman" pitchFamily="18" charset="0"/>
                <a:ea typeface="Microsoft Sans Serif" panose="020B0604020202020204" pitchFamily="34" charset="0"/>
                <a:cs typeface="Times New Roman" pitchFamily="18" charset="0"/>
              </a:rPr>
              <a:t>environment</a:t>
            </a:r>
            <a:r>
              <a:rPr lang="en-US" sz="2200" dirty="0">
                <a:latin typeface="Times New Roman" pitchFamily="18" charset="0"/>
                <a:ea typeface="Microsoft Sans Serif" panose="020B0604020202020204" pitchFamily="34" charset="0"/>
                <a:cs typeface="Times New Roman" pitchFamily="18" charset="0"/>
              </a:rPr>
              <a:t> that the taxi will face</a:t>
            </a:r>
            <a:r>
              <a:rPr lang="en-US" sz="2200" dirty="0" smtClean="0">
                <a:latin typeface="Times New Roman" pitchFamily="18" charset="0"/>
                <a:ea typeface="Microsoft Sans Serif" panose="020B0604020202020204" pitchFamily="34" charset="0"/>
                <a:cs typeface="Times New Roman" pitchFamily="18" charset="0"/>
              </a:rPr>
              <a:t>?</a:t>
            </a:r>
          </a:p>
          <a:p>
            <a:pPr marL="457200" lvl="1" indent="0" algn="just">
              <a:lnSpc>
                <a:spcPct val="150000"/>
              </a:lnSpc>
              <a:buFont typeface="Wingdings" pitchFamily="2" charset="2"/>
              <a:buChar char="ü"/>
            </a:pPr>
            <a:r>
              <a:rPr lang="en-US" sz="1800" dirty="0" smtClean="0">
                <a:latin typeface="Times New Roman" pitchFamily="18" charset="0"/>
                <a:ea typeface="Microsoft Sans Serif" panose="020B0604020202020204" pitchFamily="34" charset="0"/>
                <a:cs typeface="Times New Roman" pitchFamily="18" charset="0"/>
              </a:rPr>
              <a:t> </a:t>
            </a:r>
            <a:r>
              <a:rPr lang="en-US" sz="1800" dirty="0">
                <a:latin typeface="Times New Roman" pitchFamily="18" charset="0"/>
                <a:ea typeface="Microsoft Sans Serif" panose="020B0604020202020204" pitchFamily="34" charset="0"/>
                <a:cs typeface="Times New Roman" pitchFamily="18" charset="0"/>
              </a:rPr>
              <a:t>Any taxi driver must deal with a variety of roads, ranging from rural lanes and urban alleys to 12-lane freeways. </a:t>
            </a:r>
            <a:endParaRPr lang="en-US" sz="1800" dirty="0" smtClean="0">
              <a:latin typeface="Times New Roman" pitchFamily="18" charset="0"/>
              <a:ea typeface="Microsoft Sans Serif" panose="020B0604020202020204" pitchFamily="34" charset="0"/>
              <a:cs typeface="Times New Roman" pitchFamily="18" charset="0"/>
            </a:endParaRPr>
          </a:p>
          <a:p>
            <a:pPr marL="457200" lvl="1" indent="0" algn="just">
              <a:lnSpc>
                <a:spcPct val="150000"/>
              </a:lnSpc>
              <a:buFont typeface="Wingdings" pitchFamily="2" charset="2"/>
              <a:buChar char="ü"/>
            </a:pPr>
            <a:r>
              <a:rPr lang="en-US" sz="1800" dirty="0" smtClean="0">
                <a:latin typeface="Times New Roman" pitchFamily="18" charset="0"/>
                <a:ea typeface="Microsoft Sans Serif" panose="020B0604020202020204" pitchFamily="34" charset="0"/>
                <a:cs typeface="Times New Roman" pitchFamily="18" charset="0"/>
              </a:rPr>
              <a:t>The </a:t>
            </a:r>
            <a:r>
              <a:rPr lang="en-US" sz="1800" dirty="0">
                <a:latin typeface="Times New Roman" pitchFamily="18" charset="0"/>
                <a:ea typeface="Microsoft Sans Serif" panose="020B0604020202020204" pitchFamily="34" charset="0"/>
                <a:cs typeface="Times New Roman" pitchFamily="18" charset="0"/>
              </a:rPr>
              <a:t>roads contain other traffic, pedestrians, stray animals, road works, police </a:t>
            </a:r>
            <a:r>
              <a:rPr lang="en-US" sz="1800" dirty="0" smtClean="0">
                <a:latin typeface="Times New Roman" pitchFamily="18" charset="0"/>
                <a:ea typeface="Microsoft Sans Serif" panose="020B0604020202020204" pitchFamily="34" charset="0"/>
                <a:cs typeface="Times New Roman" pitchFamily="18" charset="0"/>
              </a:rPr>
              <a:t>cars . </a:t>
            </a:r>
            <a:r>
              <a:rPr lang="en-US" sz="1800" dirty="0">
                <a:latin typeface="Times New Roman" pitchFamily="18" charset="0"/>
                <a:ea typeface="Microsoft Sans Serif" panose="020B0604020202020204" pitchFamily="34" charset="0"/>
                <a:cs typeface="Times New Roman" pitchFamily="18" charset="0"/>
              </a:rPr>
              <a:t>The taxi must also interact with </a:t>
            </a:r>
            <a:r>
              <a:rPr lang="en-US" sz="1800" dirty="0" smtClean="0">
                <a:latin typeface="Times New Roman" pitchFamily="18" charset="0"/>
                <a:ea typeface="Microsoft Sans Serif" panose="020B0604020202020204" pitchFamily="34" charset="0"/>
                <a:cs typeface="Times New Roman" pitchFamily="18" charset="0"/>
              </a:rPr>
              <a:t>potential </a:t>
            </a:r>
            <a:r>
              <a:rPr lang="en-US" sz="1800" dirty="0">
                <a:latin typeface="Times New Roman" pitchFamily="18" charset="0"/>
                <a:ea typeface="Microsoft Sans Serif" panose="020B0604020202020204" pitchFamily="34" charset="0"/>
                <a:cs typeface="Times New Roman" pitchFamily="18" charset="0"/>
              </a:rPr>
              <a:t>and actual passengers. </a:t>
            </a:r>
            <a:endParaRPr lang="en-US" sz="18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The </a:t>
            </a:r>
            <a:r>
              <a:rPr lang="en-US" sz="2200" dirty="0">
                <a:solidFill>
                  <a:srgbClr val="002060"/>
                </a:solidFill>
                <a:latin typeface="Times New Roman" pitchFamily="18" charset="0"/>
                <a:ea typeface="Microsoft Sans Serif" panose="020B0604020202020204" pitchFamily="34" charset="0"/>
                <a:cs typeface="Times New Roman" pitchFamily="18" charset="0"/>
              </a:rPr>
              <a:t>actuators</a:t>
            </a:r>
            <a:r>
              <a:rPr lang="en-US" sz="2200" dirty="0">
                <a:latin typeface="Times New Roman" pitchFamily="18" charset="0"/>
                <a:ea typeface="Microsoft Sans Serif" panose="020B0604020202020204" pitchFamily="34" charset="0"/>
                <a:cs typeface="Times New Roman" pitchFamily="18" charset="0"/>
              </a:rPr>
              <a:t> for an automated taxi include those available to a human driver: </a:t>
            </a:r>
            <a:endParaRPr lang="en-US" sz="2200" dirty="0" smtClean="0">
              <a:latin typeface="Times New Roman" pitchFamily="18" charset="0"/>
              <a:ea typeface="Microsoft Sans Serif" panose="020B0604020202020204" pitchFamily="34" charset="0"/>
              <a:cs typeface="Times New Roman" pitchFamily="18" charset="0"/>
            </a:endParaRPr>
          </a:p>
          <a:p>
            <a:pPr marL="457200" lvl="1" indent="0" algn="just">
              <a:lnSpc>
                <a:spcPct val="150000"/>
              </a:lnSpc>
              <a:buFont typeface="Wingdings" pitchFamily="2" charset="2"/>
              <a:buChar char="ü"/>
            </a:pPr>
            <a:r>
              <a:rPr lang="en-US" sz="1800" dirty="0" smtClean="0">
                <a:latin typeface="Times New Roman" pitchFamily="18" charset="0"/>
                <a:ea typeface="Microsoft Sans Serif" panose="020B0604020202020204" pitchFamily="34" charset="0"/>
                <a:cs typeface="Times New Roman" pitchFamily="18" charset="0"/>
              </a:rPr>
              <a:t>control </a:t>
            </a:r>
            <a:r>
              <a:rPr lang="en-US" sz="1800" dirty="0">
                <a:latin typeface="Times New Roman" pitchFamily="18" charset="0"/>
                <a:ea typeface="Microsoft Sans Serif" panose="020B0604020202020204" pitchFamily="34" charset="0"/>
                <a:cs typeface="Times New Roman" pitchFamily="18" charset="0"/>
              </a:rPr>
              <a:t>over the engine through the accelerator and control over steering and braking. </a:t>
            </a:r>
            <a:endParaRPr lang="en-US" sz="1800" dirty="0" smtClean="0">
              <a:latin typeface="Times New Roman" pitchFamily="18" charset="0"/>
              <a:ea typeface="Microsoft Sans Serif" panose="020B0604020202020204" pitchFamily="34" charset="0"/>
              <a:cs typeface="Times New Roman" pitchFamily="18" charset="0"/>
            </a:endParaRPr>
          </a:p>
          <a:p>
            <a:pPr marL="457200" lvl="1" indent="0" algn="just">
              <a:lnSpc>
                <a:spcPct val="150000"/>
              </a:lnSpc>
              <a:buFont typeface="Wingdings" pitchFamily="2" charset="2"/>
              <a:buChar char="ü"/>
            </a:pPr>
            <a:r>
              <a:rPr lang="en-US" sz="1800" dirty="0" smtClean="0">
                <a:latin typeface="Times New Roman" pitchFamily="18" charset="0"/>
                <a:ea typeface="Microsoft Sans Serif" panose="020B0604020202020204" pitchFamily="34" charset="0"/>
                <a:cs typeface="Times New Roman" pitchFamily="18" charset="0"/>
              </a:rPr>
              <a:t>In </a:t>
            </a:r>
            <a:r>
              <a:rPr lang="en-US" sz="1800" dirty="0">
                <a:latin typeface="Times New Roman" pitchFamily="18" charset="0"/>
                <a:ea typeface="Microsoft Sans Serif" panose="020B0604020202020204" pitchFamily="34" charset="0"/>
                <a:cs typeface="Times New Roman" pitchFamily="18" charset="0"/>
              </a:rPr>
              <a:t>addition, it will need output to a display screen or voice synthesizer to talk back to the passengers, and perhaps some way to communicate with other vehicles, politely or otherwise. </a:t>
            </a:r>
            <a:endParaRPr lang="en-US" sz="18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2200" dirty="0" smtClean="0">
                <a:latin typeface="Times New Roman" pitchFamily="18" charset="0"/>
                <a:ea typeface="Microsoft Sans Serif" panose="020B0604020202020204" pitchFamily="34" charset="0"/>
                <a:cs typeface="Times New Roman" pitchFamily="18" charset="0"/>
              </a:rPr>
              <a:t>The </a:t>
            </a:r>
            <a:r>
              <a:rPr lang="en-US" sz="2200" dirty="0">
                <a:latin typeface="Times New Roman" pitchFamily="18" charset="0"/>
                <a:ea typeface="Microsoft Sans Serif" panose="020B0604020202020204" pitchFamily="34" charset="0"/>
                <a:cs typeface="Times New Roman" pitchFamily="18" charset="0"/>
              </a:rPr>
              <a:t>basic </a:t>
            </a:r>
            <a:r>
              <a:rPr lang="en-US" sz="2200" dirty="0">
                <a:solidFill>
                  <a:srgbClr val="002060"/>
                </a:solidFill>
                <a:latin typeface="Times New Roman" pitchFamily="18" charset="0"/>
                <a:ea typeface="Microsoft Sans Serif" panose="020B0604020202020204" pitchFamily="34" charset="0"/>
                <a:cs typeface="Times New Roman" pitchFamily="18" charset="0"/>
              </a:rPr>
              <a:t>sensors</a:t>
            </a:r>
            <a:r>
              <a:rPr lang="en-US" sz="2200" dirty="0">
                <a:latin typeface="Times New Roman" pitchFamily="18" charset="0"/>
                <a:ea typeface="Microsoft Sans Serif" panose="020B0604020202020204" pitchFamily="34" charset="0"/>
                <a:cs typeface="Times New Roman" pitchFamily="18" charset="0"/>
              </a:rPr>
              <a:t> for the taxi will include one or more controllable video cameras so that it can see the road; </a:t>
            </a:r>
            <a:endParaRPr lang="en-US" sz="2200" dirty="0" smtClean="0">
              <a:latin typeface="Times New Roman" pitchFamily="18" charset="0"/>
              <a:ea typeface="Microsoft Sans Serif" panose="020B0604020202020204" pitchFamily="34" charset="0"/>
              <a:cs typeface="Times New Roman" pitchFamily="18" charset="0"/>
            </a:endParaRPr>
          </a:p>
          <a:p>
            <a:pPr marL="457200" lvl="1" indent="0" algn="just">
              <a:lnSpc>
                <a:spcPct val="150000"/>
              </a:lnSpc>
              <a:buFont typeface="Wingdings" pitchFamily="2" charset="2"/>
              <a:buChar char="ü"/>
            </a:pPr>
            <a:r>
              <a:rPr lang="en-US" sz="1800" dirty="0" smtClean="0">
                <a:latin typeface="Times New Roman" pitchFamily="18" charset="0"/>
                <a:ea typeface="Microsoft Sans Serif" panose="020B0604020202020204" pitchFamily="34" charset="0"/>
                <a:cs typeface="Times New Roman" pitchFamily="18" charset="0"/>
              </a:rPr>
              <a:t>it </a:t>
            </a:r>
            <a:r>
              <a:rPr lang="en-US" sz="1800" dirty="0">
                <a:latin typeface="Times New Roman" pitchFamily="18" charset="0"/>
                <a:ea typeface="Microsoft Sans Serif" panose="020B0604020202020204" pitchFamily="34" charset="0"/>
                <a:cs typeface="Times New Roman" pitchFamily="18" charset="0"/>
              </a:rPr>
              <a:t>might augment these with infrared or sonar sensors to detect </a:t>
            </a:r>
            <a:r>
              <a:rPr lang="en-US" sz="1800" dirty="0" smtClean="0">
                <a:latin typeface="Times New Roman" pitchFamily="18" charset="0"/>
                <a:ea typeface="Microsoft Sans Serif" panose="020B0604020202020204" pitchFamily="34" charset="0"/>
                <a:cs typeface="Times New Roman" pitchFamily="18" charset="0"/>
              </a:rPr>
              <a:t>distances </a:t>
            </a:r>
            <a:r>
              <a:rPr lang="en-US" sz="1800" dirty="0">
                <a:latin typeface="Times New Roman" pitchFamily="18" charset="0"/>
                <a:ea typeface="Microsoft Sans Serif" panose="020B0604020202020204" pitchFamily="34" charset="0"/>
                <a:cs typeface="Times New Roman" pitchFamily="18" charset="0"/>
              </a:rPr>
              <a:t>to other cars and </a:t>
            </a:r>
            <a:r>
              <a:rPr lang="en-US" sz="1800" dirty="0" smtClean="0">
                <a:latin typeface="Times New Roman" pitchFamily="18" charset="0"/>
                <a:ea typeface="Microsoft Sans Serif" panose="020B0604020202020204" pitchFamily="34" charset="0"/>
                <a:cs typeface="Times New Roman" pitchFamily="18" charset="0"/>
              </a:rPr>
              <a:t>obstacle.</a:t>
            </a:r>
            <a:endParaRPr lang="en-IN" sz="1800" dirty="0">
              <a:latin typeface="Times New Roman" pitchFamily="18" charset="0"/>
              <a:ea typeface="Microsoft Sans Serif" panose="020B0604020202020204" pitchFamily="34" charset="0"/>
              <a:cs typeface="Times New Roman" pitchFamily="18" charset="0"/>
            </a:endParaRPr>
          </a:p>
        </p:txBody>
      </p:sp>
    </p:spTree>
    <p:extLst>
      <p:ext uri="{BB962C8B-B14F-4D97-AF65-F5344CB8AC3E}">
        <p14:creationId xmlns:p14="http://schemas.microsoft.com/office/powerpoint/2010/main" xmlns="" val="2124779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30" y="130629"/>
            <a:ext cx="11773988" cy="6627222"/>
          </a:xfrm>
        </p:spPr>
        <p:txBody>
          <a:bodyPr>
            <a:normAutofit/>
          </a:bodyPr>
          <a:lstStyle/>
          <a:p>
            <a:pPr marL="0" indent="0" algn="just">
              <a:buNone/>
            </a:pPr>
            <a:r>
              <a:rPr lang="en-US" sz="2400" dirty="0" smtClean="0">
                <a:latin typeface="Times New Roman" pitchFamily="18" charset="0"/>
                <a:cs typeface="Times New Roman" pitchFamily="18" charset="0"/>
              </a:rPr>
              <a:t>we </a:t>
            </a:r>
            <a:r>
              <a:rPr lang="en-US" sz="2400" dirty="0">
                <a:latin typeface="Times New Roman" pitchFamily="18" charset="0"/>
                <a:cs typeface="Times New Roman" pitchFamily="18" charset="0"/>
              </a:rPr>
              <a:t>have sketched the basic PEAS elements for a number of additional agent </a:t>
            </a:r>
            <a:r>
              <a:rPr lang="en-US" sz="2400" dirty="0" smtClean="0">
                <a:latin typeface="Times New Roman" pitchFamily="18" charset="0"/>
                <a:cs typeface="Times New Roman" pitchFamily="18" charset="0"/>
              </a:rPr>
              <a:t>types</a:t>
            </a:r>
          </a:p>
          <a:p>
            <a:pPr marL="0" indent="0" algn="just">
              <a:buNone/>
            </a:pPr>
            <a:endParaRPr lang="en-IN" sz="2200" dirty="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buNone/>
            </a:pPr>
            <a:endParaRPr lang="en-IN" sz="2200" dirty="0">
              <a:solidFill>
                <a:schemeClr val="accent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3074" name="Picture 2" descr="For each of the following activities, give a PEAS | Chegg.co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8343" y="666522"/>
            <a:ext cx="11164388" cy="595199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9059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571" y="431075"/>
            <a:ext cx="11495315" cy="6126480"/>
          </a:xfrm>
        </p:spPr>
        <p:txBody>
          <a:bodyPr>
            <a:normAutofit/>
          </a:bodyPr>
          <a:lstStyle/>
          <a:p>
            <a:pPr marL="0" indent="0">
              <a:buNone/>
            </a:pPr>
            <a:r>
              <a:rPr lang="en-IN" sz="2200" dirty="0">
                <a:solidFill>
                  <a:srgbClr val="00B050"/>
                </a:solidFill>
                <a:latin typeface="Times New Roman" pitchFamily="18" charset="0"/>
                <a:ea typeface="Microsoft Sans Serif" panose="020B0604020202020204" pitchFamily="34" charset="0"/>
                <a:cs typeface="Times New Roman" pitchFamily="18" charset="0"/>
              </a:rPr>
              <a:t>Properties of task environments</a:t>
            </a:r>
          </a:p>
          <a:p>
            <a:pPr marL="0" indent="0" algn="just" fontAlgn="base">
              <a:lnSpc>
                <a:spcPct val="150000"/>
              </a:lnSpc>
              <a:buFont typeface="Wingdings" pitchFamily="2" charset="2"/>
              <a:buChar char="v"/>
            </a:pPr>
            <a:r>
              <a:rPr lang="en-US" sz="1800" dirty="0" smtClean="0">
                <a:latin typeface="Times New Roman" pitchFamily="18" charset="0"/>
                <a:ea typeface="Microsoft Sans Serif" panose="020B0604020202020204" pitchFamily="34" charset="0"/>
                <a:cs typeface="Times New Roman" pitchFamily="18" charset="0"/>
              </a:rPr>
              <a:t>An </a:t>
            </a:r>
            <a:r>
              <a:rPr lang="en-US" sz="1800" dirty="0">
                <a:latin typeface="Times New Roman" pitchFamily="18" charset="0"/>
                <a:ea typeface="Microsoft Sans Serif" panose="020B0604020202020204" pitchFamily="34" charset="0"/>
                <a:cs typeface="Times New Roman" pitchFamily="18" charset="0"/>
              </a:rPr>
              <a:t>environment in artificial intelligence is the surrounding of the agent. The agent takes input from the environment through sensors and delivers the output to the environment through actuators. </a:t>
            </a:r>
            <a:endParaRPr lang="en-US" sz="1800" dirty="0" smtClean="0">
              <a:latin typeface="Times New Roman" pitchFamily="18" charset="0"/>
              <a:ea typeface="Microsoft Sans Serif" panose="020B0604020202020204" pitchFamily="34" charset="0"/>
              <a:cs typeface="Times New Roman" pitchFamily="18" charset="0"/>
            </a:endParaRPr>
          </a:p>
          <a:p>
            <a:pPr marL="0" indent="0" algn="just" fontAlgn="base">
              <a:lnSpc>
                <a:spcPct val="150000"/>
              </a:lnSpc>
              <a:buFont typeface="Wingdings" pitchFamily="2" charset="2"/>
              <a:buChar char="v"/>
            </a:pPr>
            <a:r>
              <a:rPr lang="en-US" sz="1800" dirty="0" smtClean="0">
                <a:latin typeface="Times New Roman" pitchFamily="18" charset="0"/>
                <a:ea typeface="Microsoft Sans Serif" panose="020B0604020202020204" pitchFamily="34" charset="0"/>
                <a:cs typeface="Times New Roman" pitchFamily="18" charset="0"/>
              </a:rPr>
              <a:t>There </a:t>
            </a:r>
            <a:r>
              <a:rPr lang="en-US" sz="1800" dirty="0">
                <a:latin typeface="Times New Roman" pitchFamily="18" charset="0"/>
                <a:ea typeface="Microsoft Sans Serif" panose="020B0604020202020204" pitchFamily="34" charset="0"/>
                <a:cs typeface="Times New Roman" pitchFamily="18" charset="0"/>
              </a:rPr>
              <a:t>are several types of environments: </a:t>
            </a:r>
            <a:endParaRPr lang="en-US" sz="2200" dirty="0">
              <a:latin typeface="Times New Roman" pitchFamily="18" charset="0"/>
              <a:ea typeface="Microsoft Sans Serif" panose="020B0604020202020204" pitchFamily="34" charset="0"/>
              <a:cs typeface="Times New Roman" pitchFamily="18" charset="0"/>
            </a:endParaRPr>
          </a:p>
          <a:p>
            <a:pPr lvl="8" algn="just" fontAlgn="base">
              <a:lnSpc>
                <a:spcPct val="150000"/>
              </a:lnSpc>
              <a:buFont typeface="Wingdings" pitchFamily="2" charset="2"/>
              <a:buChar char="ü"/>
            </a:pPr>
            <a:r>
              <a:rPr lang="en-US" sz="1750" dirty="0">
                <a:latin typeface="Times New Roman" pitchFamily="18" charset="0"/>
                <a:ea typeface="Microsoft Sans Serif" panose="020B0604020202020204" pitchFamily="34" charset="0"/>
                <a:cs typeface="Times New Roman" pitchFamily="18" charset="0"/>
              </a:rPr>
              <a:t>Fully Observable vs Partially Observable</a:t>
            </a:r>
          </a:p>
          <a:p>
            <a:pPr lvl="8" algn="just" fontAlgn="base">
              <a:lnSpc>
                <a:spcPct val="150000"/>
              </a:lnSpc>
              <a:buFont typeface="Wingdings" pitchFamily="2" charset="2"/>
              <a:buChar char="ü"/>
            </a:pPr>
            <a:r>
              <a:rPr lang="en-US" sz="1750" dirty="0">
                <a:latin typeface="Times New Roman" pitchFamily="18" charset="0"/>
                <a:ea typeface="Microsoft Sans Serif" panose="020B0604020202020204" pitchFamily="34" charset="0"/>
                <a:cs typeface="Times New Roman" pitchFamily="18" charset="0"/>
              </a:rPr>
              <a:t>Deterministic vs Stochastic</a:t>
            </a:r>
          </a:p>
          <a:p>
            <a:pPr lvl="8" algn="just" fontAlgn="base">
              <a:lnSpc>
                <a:spcPct val="150000"/>
              </a:lnSpc>
              <a:buFont typeface="Wingdings" pitchFamily="2" charset="2"/>
              <a:buChar char="ü"/>
            </a:pPr>
            <a:r>
              <a:rPr lang="en-US" sz="1750" dirty="0">
                <a:latin typeface="Times New Roman" pitchFamily="18" charset="0"/>
                <a:ea typeface="Microsoft Sans Serif" panose="020B0604020202020204" pitchFamily="34" charset="0"/>
                <a:cs typeface="Times New Roman" pitchFamily="18" charset="0"/>
              </a:rPr>
              <a:t>Competitive vs Collaborative</a:t>
            </a:r>
          </a:p>
          <a:p>
            <a:pPr lvl="8" algn="just" fontAlgn="base">
              <a:lnSpc>
                <a:spcPct val="150000"/>
              </a:lnSpc>
              <a:buFont typeface="Wingdings" pitchFamily="2" charset="2"/>
              <a:buChar char="ü"/>
            </a:pPr>
            <a:r>
              <a:rPr lang="en-US" sz="1750" dirty="0">
                <a:latin typeface="Times New Roman" pitchFamily="18" charset="0"/>
                <a:ea typeface="Microsoft Sans Serif" panose="020B0604020202020204" pitchFamily="34" charset="0"/>
                <a:cs typeface="Times New Roman" pitchFamily="18" charset="0"/>
              </a:rPr>
              <a:t>Single-agent vs Multi-agent</a:t>
            </a:r>
          </a:p>
          <a:p>
            <a:pPr lvl="8" algn="just" fontAlgn="base">
              <a:lnSpc>
                <a:spcPct val="150000"/>
              </a:lnSpc>
              <a:buFont typeface="Wingdings" pitchFamily="2" charset="2"/>
              <a:buChar char="ü"/>
            </a:pPr>
            <a:r>
              <a:rPr lang="en-US" sz="1750" dirty="0">
                <a:latin typeface="Times New Roman" pitchFamily="18" charset="0"/>
                <a:ea typeface="Microsoft Sans Serif" panose="020B0604020202020204" pitchFamily="34" charset="0"/>
                <a:cs typeface="Times New Roman" pitchFamily="18" charset="0"/>
              </a:rPr>
              <a:t>Static vs Dynamic</a:t>
            </a:r>
          </a:p>
          <a:p>
            <a:pPr lvl="8" algn="just" fontAlgn="base">
              <a:lnSpc>
                <a:spcPct val="150000"/>
              </a:lnSpc>
              <a:buFont typeface="Wingdings" pitchFamily="2" charset="2"/>
              <a:buChar char="ü"/>
            </a:pPr>
            <a:r>
              <a:rPr lang="en-US" sz="1750" dirty="0">
                <a:latin typeface="Times New Roman" pitchFamily="18" charset="0"/>
                <a:ea typeface="Microsoft Sans Serif" panose="020B0604020202020204" pitchFamily="34" charset="0"/>
                <a:cs typeface="Times New Roman" pitchFamily="18" charset="0"/>
              </a:rPr>
              <a:t>Discrete vs </a:t>
            </a:r>
            <a:r>
              <a:rPr lang="en-US" sz="1750" dirty="0" smtClean="0">
                <a:latin typeface="Times New Roman" pitchFamily="18" charset="0"/>
                <a:ea typeface="Microsoft Sans Serif" panose="020B0604020202020204" pitchFamily="34" charset="0"/>
                <a:cs typeface="Times New Roman" pitchFamily="18" charset="0"/>
              </a:rPr>
              <a:t>Continuous</a:t>
            </a:r>
          </a:p>
          <a:p>
            <a:pPr lvl="8">
              <a:lnSpc>
                <a:spcPct val="150000"/>
              </a:lnSpc>
              <a:buFont typeface="Wingdings" pitchFamily="2" charset="2"/>
              <a:buChar char="ü"/>
            </a:pPr>
            <a:r>
              <a:rPr lang="en-US" sz="1750" dirty="0">
                <a:latin typeface="Times New Roman" pitchFamily="18" charset="0"/>
                <a:ea typeface="Microsoft Sans Serif" panose="020B0604020202020204" pitchFamily="34" charset="0"/>
                <a:cs typeface="Times New Roman" pitchFamily="18" charset="0"/>
              </a:rPr>
              <a:t>Episodic vs sequential</a:t>
            </a:r>
          </a:p>
          <a:p>
            <a:pPr lvl="8">
              <a:lnSpc>
                <a:spcPct val="150000"/>
              </a:lnSpc>
              <a:buFont typeface="Wingdings" pitchFamily="2" charset="2"/>
              <a:buChar char="ü"/>
            </a:pPr>
            <a:r>
              <a:rPr lang="en-US" sz="1750" dirty="0">
                <a:latin typeface="Times New Roman" pitchFamily="18" charset="0"/>
                <a:ea typeface="Microsoft Sans Serif" panose="020B0604020202020204" pitchFamily="34" charset="0"/>
                <a:cs typeface="Times New Roman" pitchFamily="18" charset="0"/>
              </a:rPr>
              <a:t>Known vs Unknown</a:t>
            </a:r>
          </a:p>
          <a:p>
            <a:pPr lvl="8">
              <a:lnSpc>
                <a:spcPct val="150000"/>
              </a:lnSpc>
              <a:buFont typeface="Wingdings" pitchFamily="2" charset="2"/>
              <a:buChar char="ü"/>
            </a:pPr>
            <a:r>
              <a:rPr lang="en-US" sz="1750" dirty="0">
                <a:latin typeface="Times New Roman" pitchFamily="18" charset="0"/>
                <a:ea typeface="Microsoft Sans Serif" panose="020B0604020202020204" pitchFamily="34" charset="0"/>
                <a:cs typeface="Times New Roman" pitchFamily="18" charset="0"/>
              </a:rPr>
              <a:t>Accessible vs Inaccessible</a:t>
            </a:r>
          </a:p>
          <a:p>
            <a:pPr algn="just" fontAlgn="base">
              <a:lnSpc>
                <a:spcPct val="100000"/>
              </a:lnSpc>
            </a:pPr>
            <a:endParaRPr lang="en-US" sz="175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buNone/>
            </a:pPr>
            <a:endParaRPr lang="en-IN" dirty="0"/>
          </a:p>
        </p:txBody>
      </p:sp>
    </p:spTree>
    <p:extLst>
      <p:ext uri="{BB962C8B-B14F-4D97-AF65-F5344CB8AC3E}">
        <p14:creationId xmlns:p14="http://schemas.microsoft.com/office/powerpoint/2010/main" xmlns="" val="157031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263" y="274319"/>
            <a:ext cx="11377747" cy="6244045"/>
          </a:xfrm>
        </p:spPr>
        <p:txBody>
          <a:bodyPr>
            <a:noAutofit/>
          </a:bodyPr>
          <a:lstStyle/>
          <a:p>
            <a:pPr marL="0" indent="0" algn="just">
              <a:lnSpc>
                <a:spcPct val="100000"/>
              </a:lnSpc>
              <a:buNone/>
            </a:pPr>
            <a:r>
              <a:rPr lang="en-US" sz="2100" b="1" dirty="0">
                <a:solidFill>
                  <a:srgbClr val="00B050"/>
                </a:solidFill>
                <a:latin typeface="Times New Roman" pitchFamily="18" charset="0"/>
                <a:ea typeface="Microsoft Sans Serif" panose="020B0604020202020204" pitchFamily="34" charset="0"/>
                <a:cs typeface="Times New Roman" pitchFamily="18" charset="0"/>
              </a:rPr>
              <a:t>Fully Observable vs Partially Observable</a:t>
            </a:r>
            <a:r>
              <a:rPr lang="en-US" sz="2100" dirty="0">
                <a:solidFill>
                  <a:srgbClr val="00B050"/>
                </a:solidFill>
                <a:latin typeface="Times New Roman" pitchFamily="18" charset="0"/>
                <a:ea typeface="Microsoft Sans Serif" panose="020B0604020202020204" pitchFamily="34" charset="0"/>
                <a:cs typeface="Times New Roman" pitchFamily="18" charset="0"/>
              </a:rPr>
              <a:t> </a:t>
            </a:r>
            <a:endParaRPr lang="en-US" sz="2100" dirty="0" smtClean="0">
              <a:solidFill>
                <a:srgbClr val="00B050"/>
              </a:solidFill>
              <a:latin typeface="Times New Roman" pitchFamily="18" charset="0"/>
              <a:ea typeface="Microsoft Sans Serif" panose="020B0604020202020204" pitchFamily="34" charset="0"/>
              <a:cs typeface="Times New Roman" pitchFamily="18" charset="0"/>
            </a:endParaRPr>
          </a:p>
          <a:p>
            <a:pPr algn="just" fontAlgn="base">
              <a:lnSpc>
                <a:spcPct val="100000"/>
              </a:lnSpc>
              <a:buFont typeface="Wingdings" pitchFamily="2" charset="2"/>
              <a:buChar char="v"/>
            </a:pPr>
            <a:r>
              <a:rPr lang="en-US" sz="1800" dirty="0">
                <a:latin typeface="Times New Roman" pitchFamily="18" charset="0"/>
                <a:ea typeface="Microsoft Sans Serif" panose="020B0604020202020204" pitchFamily="34" charset="0"/>
                <a:cs typeface="Times New Roman" pitchFamily="18" charset="0"/>
              </a:rPr>
              <a:t>When an agent sensor is capable to sense or access the complete state of an agent at each point in time, it is said to be a fully observable environment else it is partially observable.</a:t>
            </a:r>
          </a:p>
          <a:p>
            <a:pPr algn="just" fontAlgn="base">
              <a:lnSpc>
                <a:spcPct val="100000"/>
              </a:lnSpc>
              <a:buFont typeface="Wingdings" pitchFamily="2" charset="2"/>
              <a:buChar char="v"/>
            </a:pPr>
            <a:r>
              <a:rPr lang="en-US" sz="1800" dirty="0">
                <a:latin typeface="Times New Roman" pitchFamily="18" charset="0"/>
                <a:ea typeface="Microsoft Sans Serif" panose="020B0604020202020204" pitchFamily="34" charset="0"/>
                <a:cs typeface="Times New Roman" pitchFamily="18" charset="0"/>
              </a:rPr>
              <a:t>Maintaining a fully observable environment is easy as there is no need to keep track of the history of the surrounding.</a:t>
            </a:r>
          </a:p>
          <a:p>
            <a:pPr algn="just" fontAlgn="base">
              <a:lnSpc>
                <a:spcPct val="100000"/>
              </a:lnSpc>
              <a:buFont typeface="Wingdings" pitchFamily="2" charset="2"/>
              <a:buChar char="v"/>
            </a:pPr>
            <a:r>
              <a:rPr lang="en-US" sz="1800" dirty="0">
                <a:latin typeface="Times New Roman" pitchFamily="18" charset="0"/>
                <a:ea typeface="Microsoft Sans Serif" panose="020B0604020202020204" pitchFamily="34" charset="0"/>
                <a:cs typeface="Times New Roman" pitchFamily="18" charset="0"/>
              </a:rPr>
              <a:t>An environment is called </a:t>
            </a:r>
            <a:r>
              <a:rPr lang="en-US" sz="1800" b="1" dirty="0">
                <a:latin typeface="Times New Roman" pitchFamily="18" charset="0"/>
                <a:ea typeface="Microsoft Sans Serif" panose="020B0604020202020204" pitchFamily="34" charset="0"/>
                <a:cs typeface="Times New Roman" pitchFamily="18" charset="0"/>
              </a:rPr>
              <a:t>unobservable </a:t>
            </a:r>
            <a:r>
              <a:rPr lang="en-US" sz="1800" dirty="0">
                <a:latin typeface="Times New Roman" pitchFamily="18" charset="0"/>
                <a:ea typeface="Microsoft Sans Serif" panose="020B0604020202020204" pitchFamily="34" charset="0"/>
                <a:cs typeface="Times New Roman" pitchFamily="18" charset="0"/>
              </a:rPr>
              <a:t>when the agent has no sensors in all environments.</a:t>
            </a:r>
          </a:p>
          <a:p>
            <a:pPr algn="just" fontAlgn="base">
              <a:lnSpc>
                <a:spcPct val="100000"/>
              </a:lnSpc>
              <a:buFont typeface="Wingdings" pitchFamily="2" charset="2"/>
              <a:buChar char="v"/>
            </a:pPr>
            <a:r>
              <a:rPr lang="en-US" sz="1800" b="1" dirty="0">
                <a:latin typeface="Times New Roman" pitchFamily="18" charset="0"/>
                <a:ea typeface="Microsoft Sans Serif" panose="020B0604020202020204" pitchFamily="34" charset="0"/>
                <a:cs typeface="Times New Roman" pitchFamily="18" charset="0"/>
              </a:rPr>
              <a:t>Example:</a:t>
            </a:r>
            <a:r>
              <a:rPr lang="en-US" sz="1800" dirty="0">
                <a:latin typeface="Times New Roman" pitchFamily="18" charset="0"/>
                <a:ea typeface="Microsoft Sans Serif" panose="020B0604020202020204" pitchFamily="34" charset="0"/>
                <a:cs typeface="Times New Roman" pitchFamily="18" charset="0"/>
              </a:rPr>
              <a:t> </a:t>
            </a:r>
          </a:p>
          <a:p>
            <a:pPr lvl="1" algn="just" fontAlgn="base">
              <a:lnSpc>
                <a:spcPct val="100000"/>
              </a:lnSpc>
              <a:buNone/>
            </a:pPr>
            <a:r>
              <a:rPr lang="en-US" sz="1800" b="1" dirty="0">
                <a:latin typeface="Times New Roman" pitchFamily="18" charset="0"/>
                <a:ea typeface="Microsoft Sans Serif" panose="020B0604020202020204" pitchFamily="34" charset="0"/>
                <a:cs typeface="Times New Roman" pitchFamily="18" charset="0"/>
              </a:rPr>
              <a:t>Chess –</a:t>
            </a:r>
            <a:r>
              <a:rPr lang="en-US" sz="1800" dirty="0">
                <a:latin typeface="Times New Roman" pitchFamily="18" charset="0"/>
                <a:ea typeface="Microsoft Sans Serif" panose="020B0604020202020204" pitchFamily="34" charset="0"/>
                <a:cs typeface="Times New Roman" pitchFamily="18" charset="0"/>
              </a:rPr>
              <a:t> the board is fully observable, so are the opponent’s moves</a:t>
            </a:r>
          </a:p>
          <a:p>
            <a:pPr lvl="1" algn="just" fontAlgn="base">
              <a:lnSpc>
                <a:spcPct val="100000"/>
              </a:lnSpc>
              <a:buNone/>
            </a:pPr>
            <a:r>
              <a:rPr lang="en-US" sz="1800" b="1" dirty="0">
                <a:latin typeface="Times New Roman" pitchFamily="18" charset="0"/>
                <a:ea typeface="Microsoft Sans Serif" panose="020B0604020202020204" pitchFamily="34" charset="0"/>
                <a:cs typeface="Times New Roman" pitchFamily="18" charset="0"/>
              </a:rPr>
              <a:t>Driving –</a:t>
            </a:r>
            <a:r>
              <a:rPr lang="en-US" sz="1800" dirty="0">
                <a:latin typeface="Times New Roman" pitchFamily="18" charset="0"/>
                <a:ea typeface="Microsoft Sans Serif" panose="020B0604020202020204" pitchFamily="34" charset="0"/>
                <a:cs typeface="Times New Roman" pitchFamily="18" charset="0"/>
              </a:rPr>
              <a:t> the environment is partially observable because what’s around the corner is not know</a:t>
            </a:r>
            <a:r>
              <a:rPr lang="en-US" sz="1800" dirty="0" smtClean="0">
                <a:latin typeface="Times New Roman" pitchFamily="18" charset="0"/>
                <a:ea typeface="Microsoft Sans Serif" panose="020B0604020202020204" pitchFamily="34" charset="0"/>
                <a:cs typeface="Times New Roman" pitchFamily="18" charset="0"/>
              </a:rPr>
              <a:t>.</a:t>
            </a:r>
            <a:endParaRPr lang="en-IN" sz="1800" b="1" dirty="0" smtClean="0">
              <a:solidFill>
                <a:srgbClr val="00B050"/>
              </a:solidFill>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endParaRPr lang="en-IN" sz="2100" b="1" dirty="0" smtClean="0">
              <a:solidFill>
                <a:srgbClr val="00B050"/>
              </a:solidFill>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r>
              <a:rPr lang="en-IN" sz="2100" b="1" dirty="0" smtClean="0">
                <a:solidFill>
                  <a:srgbClr val="00B050"/>
                </a:solidFill>
                <a:latin typeface="Times New Roman" pitchFamily="18" charset="0"/>
                <a:ea typeface="Microsoft Sans Serif" panose="020B0604020202020204" pitchFamily="34" charset="0"/>
                <a:cs typeface="Times New Roman" pitchFamily="18" charset="0"/>
              </a:rPr>
              <a:t>Deterministic </a:t>
            </a:r>
            <a:r>
              <a:rPr lang="en-IN" sz="2100" b="1" dirty="0">
                <a:solidFill>
                  <a:srgbClr val="00B050"/>
                </a:solidFill>
                <a:latin typeface="Times New Roman" pitchFamily="18" charset="0"/>
                <a:ea typeface="Microsoft Sans Serif" panose="020B0604020202020204" pitchFamily="34" charset="0"/>
                <a:cs typeface="Times New Roman" pitchFamily="18" charset="0"/>
              </a:rPr>
              <a:t>vs Stochastic</a:t>
            </a:r>
            <a:r>
              <a:rPr lang="en-IN" sz="2100" dirty="0">
                <a:solidFill>
                  <a:srgbClr val="00B050"/>
                </a:solidFill>
                <a:latin typeface="Times New Roman" pitchFamily="18" charset="0"/>
                <a:ea typeface="Microsoft Sans Serif" panose="020B0604020202020204" pitchFamily="34" charset="0"/>
                <a:cs typeface="Times New Roman" pitchFamily="18" charset="0"/>
              </a:rPr>
              <a:t> </a:t>
            </a:r>
            <a:endParaRPr lang="en-IN" sz="2100" dirty="0" smtClean="0">
              <a:solidFill>
                <a:srgbClr val="00B050"/>
              </a:solidFill>
              <a:latin typeface="Times New Roman" pitchFamily="18" charset="0"/>
              <a:ea typeface="Microsoft Sans Serif" panose="020B0604020202020204" pitchFamily="34" charset="0"/>
              <a:cs typeface="Times New Roman" pitchFamily="18" charset="0"/>
            </a:endParaRPr>
          </a:p>
          <a:p>
            <a:pPr algn="just" fontAlgn="base">
              <a:lnSpc>
                <a:spcPct val="100000"/>
              </a:lnSpc>
              <a:buFont typeface="Wingdings" pitchFamily="2" charset="2"/>
              <a:buChar char="v"/>
            </a:pPr>
            <a:r>
              <a:rPr lang="en-US" sz="1800" dirty="0">
                <a:latin typeface="Times New Roman" pitchFamily="18" charset="0"/>
                <a:ea typeface="Microsoft Sans Serif" panose="020B0604020202020204" pitchFamily="34" charset="0"/>
                <a:cs typeface="Times New Roman" pitchFamily="18" charset="0"/>
              </a:rPr>
              <a:t>When a uniqueness in the agent’s current state completely determines the next state of the agent, the environment is said to be deterministic.</a:t>
            </a:r>
          </a:p>
          <a:p>
            <a:pPr algn="just" fontAlgn="base">
              <a:lnSpc>
                <a:spcPct val="100000"/>
              </a:lnSpc>
              <a:buFont typeface="Wingdings" pitchFamily="2" charset="2"/>
              <a:buChar char="v"/>
            </a:pPr>
            <a:r>
              <a:rPr lang="en-US" sz="1800" dirty="0">
                <a:latin typeface="Times New Roman" pitchFamily="18" charset="0"/>
                <a:ea typeface="Microsoft Sans Serif" panose="020B0604020202020204" pitchFamily="34" charset="0"/>
                <a:cs typeface="Times New Roman" pitchFamily="18" charset="0"/>
              </a:rPr>
              <a:t>The stochastic environment is random in nature which is not unique and cannot be completely determined by the agent.</a:t>
            </a:r>
          </a:p>
          <a:p>
            <a:pPr fontAlgn="base">
              <a:lnSpc>
                <a:spcPct val="100000"/>
              </a:lnSpc>
              <a:buFont typeface="Wingdings" pitchFamily="2" charset="2"/>
              <a:buChar char="v"/>
            </a:pPr>
            <a:r>
              <a:rPr lang="en-US" sz="1800" b="1" dirty="0">
                <a:latin typeface="Times New Roman" pitchFamily="18" charset="0"/>
                <a:ea typeface="Microsoft Sans Serif" panose="020B0604020202020204" pitchFamily="34" charset="0"/>
                <a:cs typeface="Times New Roman" pitchFamily="18" charset="0"/>
              </a:rPr>
              <a:t>Example:</a:t>
            </a:r>
            <a:r>
              <a:rPr lang="en-US" sz="1800" dirty="0">
                <a:latin typeface="Times New Roman" pitchFamily="18" charset="0"/>
                <a:ea typeface="Microsoft Sans Serif" panose="020B0604020202020204" pitchFamily="34" charset="0"/>
                <a:cs typeface="Times New Roman" pitchFamily="18" charset="0"/>
              </a:rPr>
              <a:t> </a:t>
            </a:r>
            <a:br>
              <a:rPr lang="en-US" sz="1800" dirty="0">
                <a:latin typeface="Times New Roman" pitchFamily="18" charset="0"/>
                <a:ea typeface="Microsoft Sans Serif" panose="020B0604020202020204" pitchFamily="34" charset="0"/>
                <a:cs typeface="Times New Roman" pitchFamily="18" charset="0"/>
              </a:rPr>
            </a:br>
            <a:r>
              <a:rPr lang="en-US" sz="1800" dirty="0" smtClean="0">
                <a:latin typeface="Times New Roman" pitchFamily="18" charset="0"/>
                <a:ea typeface="Microsoft Sans Serif" panose="020B0604020202020204" pitchFamily="34" charset="0"/>
                <a:cs typeface="Times New Roman" pitchFamily="18" charset="0"/>
              </a:rPr>
              <a:t>     </a:t>
            </a:r>
            <a:r>
              <a:rPr lang="en-US" sz="1800" b="1" dirty="0" smtClean="0">
                <a:latin typeface="Times New Roman" pitchFamily="18" charset="0"/>
                <a:ea typeface="Microsoft Sans Serif" panose="020B0604020202020204" pitchFamily="34" charset="0"/>
                <a:cs typeface="Times New Roman" pitchFamily="18" charset="0"/>
              </a:rPr>
              <a:t>Chess –</a:t>
            </a:r>
            <a:r>
              <a:rPr lang="en-US" sz="1800" dirty="0" smtClean="0">
                <a:latin typeface="Times New Roman" pitchFamily="18" charset="0"/>
                <a:ea typeface="Microsoft Sans Serif" panose="020B0604020202020204" pitchFamily="34" charset="0"/>
                <a:cs typeface="Times New Roman" pitchFamily="18" charset="0"/>
              </a:rPr>
              <a:t> there would be only a few possible moves for a coin at the current state and these moves can be determined.</a:t>
            </a:r>
            <a:br>
              <a:rPr lang="en-US" sz="1800" dirty="0" smtClean="0">
                <a:latin typeface="Times New Roman" pitchFamily="18" charset="0"/>
                <a:ea typeface="Microsoft Sans Serif" panose="020B0604020202020204" pitchFamily="34" charset="0"/>
                <a:cs typeface="Times New Roman" pitchFamily="18" charset="0"/>
              </a:rPr>
            </a:br>
            <a:r>
              <a:rPr lang="en-US" sz="1800" dirty="0" smtClean="0">
                <a:latin typeface="Times New Roman" pitchFamily="18" charset="0"/>
                <a:ea typeface="Microsoft Sans Serif" panose="020B0604020202020204" pitchFamily="34" charset="0"/>
                <a:cs typeface="Times New Roman" pitchFamily="18" charset="0"/>
              </a:rPr>
              <a:t>     </a:t>
            </a:r>
            <a:r>
              <a:rPr lang="en-US" sz="1800" b="1" dirty="0" smtClean="0">
                <a:latin typeface="Times New Roman" pitchFamily="18" charset="0"/>
                <a:ea typeface="Microsoft Sans Serif" panose="020B0604020202020204" pitchFamily="34" charset="0"/>
                <a:cs typeface="Times New Roman" pitchFamily="18" charset="0"/>
              </a:rPr>
              <a:t>Self Driving Cars –</a:t>
            </a:r>
            <a:r>
              <a:rPr lang="en-US" sz="1800" dirty="0" smtClean="0">
                <a:latin typeface="Times New Roman" pitchFamily="18" charset="0"/>
                <a:ea typeface="Microsoft Sans Serif" panose="020B0604020202020204" pitchFamily="34" charset="0"/>
                <a:cs typeface="Times New Roman" pitchFamily="18" charset="0"/>
              </a:rPr>
              <a:t> the actions of a self-driving car are not unique, it varies time to time.</a:t>
            </a:r>
            <a:endParaRPr lang="en-US" sz="1800" dirty="0">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endParaRPr lang="en-IN" sz="2100" dirty="0">
              <a:latin typeface="Times New Roman" pitchFamily="18" charset="0"/>
              <a:ea typeface="Microsoft Sans Serif" panose="020B0604020202020204" pitchFamily="34" charset="0"/>
              <a:cs typeface="Times New Roman" pitchFamily="18" charset="0"/>
            </a:endParaRPr>
          </a:p>
        </p:txBody>
      </p:sp>
    </p:spTree>
    <p:extLst>
      <p:ext uri="{BB962C8B-B14F-4D97-AF65-F5344CB8AC3E}">
        <p14:creationId xmlns:p14="http://schemas.microsoft.com/office/powerpoint/2010/main" xmlns="" val="873027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74" y="169817"/>
            <a:ext cx="11495316" cy="6544492"/>
          </a:xfrm>
        </p:spPr>
        <p:txBody>
          <a:bodyPr>
            <a:normAutofit/>
          </a:bodyPr>
          <a:lstStyle/>
          <a:p>
            <a:pPr marL="0" indent="0" algn="just" fontAlgn="base">
              <a:lnSpc>
                <a:spcPct val="100000"/>
              </a:lnSpc>
              <a:buNone/>
            </a:pPr>
            <a:r>
              <a:rPr lang="en-US" sz="2100" b="1" dirty="0">
                <a:solidFill>
                  <a:srgbClr val="00B050"/>
                </a:solidFill>
                <a:latin typeface="Times New Roman" pitchFamily="18" charset="0"/>
                <a:ea typeface="Microsoft Sans Serif" panose="020B0604020202020204" pitchFamily="34" charset="0"/>
                <a:cs typeface="Times New Roman" pitchFamily="18" charset="0"/>
              </a:rPr>
              <a:t> Competitive vs Collaborative</a:t>
            </a:r>
            <a:r>
              <a:rPr lang="en-US" sz="2100" dirty="0">
                <a:solidFill>
                  <a:srgbClr val="00B050"/>
                </a:solidFill>
                <a:latin typeface="Times New Roman" pitchFamily="18" charset="0"/>
                <a:ea typeface="Microsoft Sans Serif" panose="020B0604020202020204" pitchFamily="34" charset="0"/>
                <a:cs typeface="Times New Roman" pitchFamily="18" charset="0"/>
              </a:rPr>
              <a:t> </a:t>
            </a:r>
          </a:p>
          <a:p>
            <a:pPr algn="just" fontAlgn="base">
              <a:lnSpc>
                <a:spcPct val="100000"/>
              </a:lnSpc>
              <a:buFont typeface="Wingdings" pitchFamily="2" charset="2"/>
              <a:buChar char="v"/>
            </a:pPr>
            <a:r>
              <a:rPr lang="en-US" sz="2100" dirty="0">
                <a:latin typeface="Times New Roman" pitchFamily="18" charset="0"/>
                <a:ea typeface="Microsoft Sans Serif" panose="020B0604020202020204" pitchFamily="34" charset="0"/>
                <a:cs typeface="Times New Roman" pitchFamily="18" charset="0"/>
              </a:rPr>
              <a:t>An agent is said to be in a competitive environment when it competes against another agent to optimize the output.</a:t>
            </a:r>
          </a:p>
          <a:p>
            <a:pPr algn="just" fontAlgn="base">
              <a:lnSpc>
                <a:spcPct val="100000"/>
              </a:lnSpc>
              <a:buFont typeface="Wingdings" pitchFamily="2" charset="2"/>
              <a:buChar char="v"/>
            </a:pPr>
            <a:r>
              <a:rPr lang="en-US" sz="2100" dirty="0">
                <a:latin typeface="Times New Roman" pitchFamily="18" charset="0"/>
                <a:ea typeface="Microsoft Sans Serif" panose="020B0604020202020204" pitchFamily="34" charset="0"/>
                <a:cs typeface="Times New Roman" pitchFamily="18" charset="0"/>
              </a:rPr>
              <a:t>The game of chess is competitive as the agents compete with each other to win the game which is the output.</a:t>
            </a:r>
          </a:p>
          <a:p>
            <a:pPr algn="just" fontAlgn="base">
              <a:lnSpc>
                <a:spcPct val="100000"/>
              </a:lnSpc>
              <a:buFont typeface="Wingdings" pitchFamily="2" charset="2"/>
              <a:buChar char="v"/>
            </a:pPr>
            <a:r>
              <a:rPr lang="en-US" sz="2100" dirty="0">
                <a:latin typeface="Times New Roman" pitchFamily="18" charset="0"/>
                <a:ea typeface="Microsoft Sans Serif" panose="020B0604020202020204" pitchFamily="34" charset="0"/>
                <a:cs typeface="Times New Roman" pitchFamily="18" charset="0"/>
              </a:rPr>
              <a:t>An agent is said to be in a collaborative environment when multiple agents cooperate to produce the desired output.</a:t>
            </a:r>
          </a:p>
          <a:p>
            <a:pPr algn="just" fontAlgn="base">
              <a:lnSpc>
                <a:spcPct val="100000"/>
              </a:lnSpc>
              <a:buFont typeface="Wingdings" pitchFamily="2" charset="2"/>
              <a:buChar char="v"/>
            </a:pPr>
            <a:r>
              <a:rPr lang="en-US" sz="2100" dirty="0">
                <a:latin typeface="Times New Roman" pitchFamily="18" charset="0"/>
                <a:ea typeface="Microsoft Sans Serif" panose="020B0604020202020204" pitchFamily="34" charset="0"/>
                <a:cs typeface="Times New Roman" pitchFamily="18" charset="0"/>
              </a:rPr>
              <a:t>When multiple self-driving cars are found on the roads, they cooperate with each other to avoid collisions and reach their destination which is the output desired.</a:t>
            </a:r>
          </a:p>
          <a:p>
            <a:pPr marL="0" indent="0" algn="just" fontAlgn="base">
              <a:lnSpc>
                <a:spcPct val="100000"/>
              </a:lnSpc>
              <a:buNone/>
            </a:pPr>
            <a:endParaRPr lang="en-US" sz="2100" b="1" dirty="0" smtClean="0">
              <a:solidFill>
                <a:srgbClr val="00B050"/>
              </a:solidFill>
              <a:latin typeface="Times New Roman" pitchFamily="18" charset="0"/>
              <a:ea typeface="Microsoft Sans Serif" panose="020B0604020202020204" pitchFamily="34" charset="0"/>
              <a:cs typeface="Times New Roman" pitchFamily="18" charset="0"/>
            </a:endParaRPr>
          </a:p>
          <a:p>
            <a:pPr marL="0" indent="0" algn="just" fontAlgn="base">
              <a:lnSpc>
                <a:spcPct val="100000"/>
              </a:lnSpc>
              <a:buNone/>
            </a:pPr>
            <a:r>
              <a:rPr lang="en-US" sz="2100" b="1" dirty="0" smtClean="0">
                <a:solidFill>
                  <a:srgbClr val="00B050"/>
                </a:solidFill>
                <a:latin typeface="Times New Roman" pitchFamily="18" charset="0"/>
                <a:ea typeface="Microsoft Sans Serif" panose="020B0604020202020204" pitchFamily="34" charset="0"/>
                <a:cs typeface="Times New Roman" pitchFamily="18" charset="0"/>
              </a:rPr>
              <a:t>Single-agent </a:t>
            </a:r>
            <a:r>
              <a:rPr lang="en-US" sz="2100" b="1" dirty="0">
                <a:solidFill>
                  <a:srgbClr val="00B050"/>
                </a:solidFill>
                <a:latin typeface="Times New Roman" pitchFamily="18" charset="0"/>
                <a:ea typeface="Microsoft Sans Serif" panose="020B0604020202020204" pitchFamily="34" charset="0"/>
                <a:cs typeface="Times New Roman" pitchFamily="18" charset="0"/>
              </a:rPr>
              <a:t>vs Multi-agent</a:t>
            </a:r>
            <a:r>
              <a:rPr lang="en-US" sz="2100" dirty="0">
                <a:solidFill>
                  <a:srgbClr val="00B050"/>
                </a:solidFill>
                <a:latin typeface="Times New Roman" pitchFamily="18" charset="0"/>
                <a:ea typeface="Microsoft Sans Serif" panose="020B0604020202020204" pitchFamily="34" charset="0"/>
                <a:cs typeface="Times New Roman" pitchFamily="18" charset="0"/>
              </a:rPr>
              <a:t> </a:t>
            </a:r>
          </a:p>
          <a:p>
            <a:pPr algn="just" fontAlgn="base">
              <a:lnSpc>
                <a:spcPct val="100000"/>
              </a:lnSpc>
              <a:buFont typeface="Wingdings" pitchFamily="2" charset="2"/>
              <a:buChar char="v"/>
            </a:pPr>
            <a:r>
              <a:rPr lang="en-US" sz="2100" dirty="0">
                <a:latin typeface="Times New Roman" pitchFamily="18" charset="0"/>
                <a:ea typeface="Microsoft Sans Serif" panose="020B0604020202020204" pitchFamily="34" charset="0"/>
                <a:cs typeface="Times New Roman" pitchFamily="18" charset="0"/>
              </a:rPr>
              <a:t>An environment consisting of only one agent is said to be a single-agent environment.</a:t>
            </a:r>
          </a:p>
          <a:p>
            <a:pPr algn="just" fontAlgn="base">
              <a:lnSpc>
                <a:spcPct val="100000"/>
              </a:lnSpc>
              <a:buFont typeface="Wingdings" pitchFamily="2" charset="2"/>
              <a:buChar char="v"/>
            </a:pPr>
            <a:r>
              <a:rPr lang="en-US" sz="2100" dirty="0">
                <a:latin typeface="Times New Roman" pitchFamily="18" charset="0"/>
                <a:ea typeface="Microsoft Sans Serif" panose="020B0604020202020204" pitchFamily="34" charset="0"/>
                <a:cs typeface="Times New Roman" pitchFamily="18" charset="0"/>
              </a:rPr>
              <a:t>A person left alone in a maze is an example of the single-agent system.</a:t>
            </a:r>
          </a:p>
          <a:p>
            <a:pPr algn="just" fontAlgn="base">
              <a:lnSpc>
                <a:spcPct val="100000"/>
              </a:lnSpc>
              <a:buFont typeface="Wingdings" pitchFamily="2" charset="2"/>
              <a:buChar char="v"/>
            </a:pPr>
            <a:r>
              <a:rPr lang="en-US" sz="2100" dirty="0">
                <a:latin typeface="Times New Roman" pitchFamily="18" charset="0"/>
                <a:ea typeface="Microsoft Sans Serif" panose="020B0604020202020204" pitchFamily="34" charset="0"/>
                <a:cs typeface="Times New Roman" pitchFamily="18" charset="0"/>
              </a:rPr>
              <a:t>An environment involving more than one agent is a multi-agent environment.</a:t>
            </a:r>
          </a:p>
          <a:p>
            <a:pPr algn="just" fontAlgn="base">
              <a:lnSpc>
                <a:spcPct val="100000"/>
              </a:lnSpc>
              <a:buFont typeface="Wingdings" pitchFamily="2" charset="2"/>
              <a:buChar char="v"/>
            </a:pPr>
            <a:r>
              <a:rPr lang="en-US" sz="2100" dirty="0">
                <a:latin typeface="Times New Roman" pitchFamily="18" charset="0"/>
                <a:ea typeface="Microsoft Sans Serif" panose="020B0604020202020204" pitchFamily="34" charset="0"/>
                <a:cs typeface="Times New Roman" pitchFamily="18" charset="0"/>
              </a:rPr>
              <a:t>The game of football is multi-agent as it involves 11 players in each team.</a:t>
            </a:r>
          </a:p>
          <a:p>
            <a:pPr marL="0" indent="0" algn="just">
              <a:lnSpc>
                <a:spcPct val="100000"/>
              </a:lnSpc>
              <a:buNone/>
            </a:pPr>
            <a:endParaRPr lang="en-IN" sz="21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xmlns="" val="1499004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391886"/>
            <a:ext cx="11665132" cy="6270170"/>
          </a:xfrm>
        </p:spPr>
        <p:txBody>
          <a:bodyPr>
            <a:normAutofit fontScale="85000" lnSpcReduction="20000"/>
          </a:bodyPr>
          <a:lstStyle/>
          <a:p>
            <a:pPr marL="0" indent="0" algn="just" fontAlgn="base">
              <a:lnSpc>
                <a:spcPct val="100000"/>
              </a:lnSpc>
              <a:buNone/>
            </a:pPr>
            <a:r>
              <a:rPr lang="en-US" sz="2200" b="1" dirty="0">
                <a:solidFill>
                  <a:srgbClr val="00B050"/>
                </a:solidFill>
                <a:latin typeface="Times New Roman" pitchFamily="18" charset="0"/>
                <a:ea typeface="Microsoft Sans Serif" panose="020B0604020202020204" pitchFamily="34" charset="0"/>
                <a:cs typeface="Times New Roman" pitchFamily="18" charset="0"/>
              </a:rPr>
              <a:t>Dynamic vs Static</a:t>
            </a:r>
            <a:r>
              <a:rPr lang="en-US" sz="2200" dirty="0">
                <a:solidFill>
                  <a:srgbClr val="00B050"/>
                </a:solidFill>
                <a:latin typeface="Times New Roman" pitchFamily="18" charset="0"/>
                <a:ea typeface="Microsoft Sans Serif" panose="020B0604020202020204" pitchFamily="34" charset="0"/>
                <a:cs typeface="Times New Roman" pitchFamily="18" charset="0"/>
              </a:rPr>
              <a:t> </a:t>
            </a:r>
          </a:p>
          <a:p>
            <a:pPr algn="just" fontAlgn="base">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An environment that keeps constantly changing itself when the agent is up with some action is said to be dynamic.</a:t>
            </a:r>
          </a:p>
          <a:p>
            <a:pPr algn="just" fontAlgn="base">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A roller coaster ride is dynamic as it is set in motion and the environment keeps changing every instant.</a:t>
            </a:r>
          </a:p>
          <a:p>
            <a:pPr algn="just" fontAlgn="base">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An idle environment with no change in its state is called a static environment.</a:t>
            </a:r>
          </a:p>
          <a:p>
            <a:pPr algn="just" fontAlgn="base">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An empty house is static as there’s no change in the surroundings when an agent enters.</a:t>
            </a:r>
          </a:p>
          <a:p>
            <a:pPr marL="0" indent="0" algn="just" fontAlgn="base">
              <a:lnSpc>
                <a:spcPct val="150000"/>
              </a:lnSpc>
              <a:buNone/>
            </a:pPr>
            <a:r>
              <a:rPr lang="en-US" sz="2200" b="1" dirty="0" smtClean="0">
                <a:solidFill>
                  <a:srgbClr val="00B050"/>
                </a:solidFill>
                <a:latin typeface="Times New Roman" pitchFamily="18" charset="0"/>
                <a:ea typeface="Microsoft Sans Serif" panose="020B0604020202020204" pitchFamily="34" charset="0"/>
                <a:cs typeface="Times New Roman" pitchFamily="18" charset="0"/>
              </a:rPr>
              <a:t>Discrete </a:t>
            </a:r>
            <a:r>
              <a:rPr lang="en-US" sz="2200" b="1" dirty="0">
                <a:solidFill>
                  <a:srgbClr val="00B050"/>
                </a:solidFill>
                <a:latin typeface="Times New Roman" pitchFamily="18" charset="0"/>
                <a:ea typeface="Microsoft Sans Serif" panose="020B0604020202020204" pitchFamily="34" charset="0"/>
                <a:cs typeface="Times New Roman" pitchFamily="18" charset="0"/>
              </a:rPr>
              <a:t>vs Continuous</a:t>
            </a:r>
            <a:r>
              <a:rPr lang="en-US" sz="2200" dirty="0">
                <a:solidFill>
                  <a:srgbClr val="00B050"/>
                </a:solidFill>
                <a:latin typeface="Times New Roman" pitchFamily="18" charset="0"/>
                <a:ea typeface="Microsoft Sans Serif" panose="020B0604020202020204" pitchFamily="34" charset="0"/>
                <a:cs typeface="Times New Roman" pitchFamily="18" charset="0"/>
              </a:rPr>
              <a:t> </a:t>
            </a:r>
          </a:p>
          <a:p>
            <a:pPr algn="just" fontAlgn="base">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If an environment consists of a finite number of actions that can be deliberated in the environment to obtain the output, it is said to be a discrete environment.</a:t>
            </a:r>
          </a:p>
          <a:p>
            <a:pPr algn="just" fontAlgn="base">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The game of chess is discrete as it has only a finite number of moves. The number of moves might vary with every game, but still, it’s finite.</a:t>
            </a:r>
          </a:p>
          <a:p>
            <a:pPr algn="just" fontAlgn="base">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The environment in which the actions performed cannot be numbered </a:t>
            </a:r>
            <a:r>
              <a:rPr lang="en-US" sz="2200" dirty="0" err="1">
                <a:latin typeface="Times New Roman" pitchFamily="18" charset="0"/>
                <a:ea typeface="Microsoft Sans Serif" panose="020B0604020202020204" pitchFamily="34" charset="0"/>
                <a:cs typeface="Times New Roman" pitchFamily="18" charset="0"/>
              </a:rPr>
              <a:t>ie</a:t>
            </a:r>
            <a:r>
              <a:rPr lang="en-US" sz="2200" dirty="0">
                <a:latin typeface="Times New Roman" pitchFamily="18" charset="0"/>
                <a:ea typeface="Microsoft Sans Serif" panose="020B0604020202020204" pitchFamily="34" charset="0"/>
                <a:cs typeface="Times New Roman" pitchFamily="18" charset="0"/>
              </a:rPr>
              <a:t>. is not discrete, is said to be continuous.</a:t>
            </a:r>
          </a:p>
          <a:p>
            <a:pPr algn="just" fontAlgn="base">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Self-driving cars are an example of continuous environments as their actions are driving, parking, etc. which cannot be numbered.</a:t>
            </a:r>
          </a:p>
          <a:p>
            <a:pPr marL="0" indent="0">
              <a:buNone/>
            </a:pPr>
            <a:endParaRPr lang="en-IN" dirty="0"/>
          </a:p>
        </p:txBody>
      </p:sp>
    </p:spTree>
    <p:extLst>
      <p:ext uri="{BB962C8B-B14F-4D97-AF65-F5344CB8AC3E}">
        <p14:creationId xmlns:p14="http://schemas.microsoft.com/office/powerpoint/2010/main" xmlns="" val="31477846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3" y="248194"/>
            <a:ext cx="11547566" cy="6509657"/>
          </a:xfrm>
        </p:spPr>
        <p:txBody>
          <a:bodyPr>
            <a:normAutofit fontScale="92500"/>
          </a:bodyPr>
          <a:lstStyle/>
          <a:p>
            <a:pPr marL="0" indent="0" algn="just">
              <a:lnSpc>
                <a:spcPct val="100000"/>
              </a:lnSpc>
              <a:buNone/>
            </a:pPr>
            <a:r>
              <a:rPr lang="en-US" sz="2200" b="1" dirty="0" smtClean="0">
                <a:solidFill>
                  <a:srgbClr val="00B050"/>
                </a:solidFill>
                <a:latin typeface="Times New Roman" pitchFamily="18" charset="0"/>
                <a:ea typeface="Microsoft Sans Serif" panose="020B0604020202020204" pitchFamily="34" charset="0"/>
                <a:cs typeface="Times New Roman" pitchFamily="18" charset="0"/>
              </a:rPr>
              <a:t>Known </a:t>
            </a:r>
            <a:r>
              <a:rPr lang="en-US" sz="2200" b="1" dirty="0">
                <a:solidFill>
                  <a:srgbClr val="00B050"/>
                </a:solidFill>
                <a:latin typeface="Times New Roman" pitchFamily="18" charset="0"/>
                <a:ea typeface="Microsoft Sans Serif" panose="020B0604020202020204" pitchFamily="34" charset="0"/>
                <a:cs typeface="Times New Roman" pitchFamily="18" charset="0"/>
              </a:rPr>
              <a:t>vs Unknown</a:t>
            </a:r>
          </a:p>
          <a:p>
            <a:pPr algn="just">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Known and unknown are not actually a feature of an environment, but it is an agent's state of knowledge to perform an action.</a:t>
            </a:r>
          </a:p>
          <a:p>
            <a:pPr algn="just">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In a known environment, the results for all actions are known to the agent. While in unknown environment, agent needs to learn how it works in order to perform an action.</a:t>
            </a:r>
          </a:p>
          <a:p>
            <a:pPr algn="just">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It is quite possible that a known environment to be partially observable and an Unknown environment to be fully observable.</a:t>
            </a:r>
          </a:p>
          <a:p>
            <a:pPr marL="0" indent="0" algn="just">
              <a:lnSpc>
                <a:spcPct val="150000"/>
              </a:lnSpc>
              <a:buNone/>
            </a:pPr>
            <a:r>
              <a:rPr lang="en-US" sz="2200" b="1" dirty="0" smtClean="0">
                <a:solidFill>
                  <a:srgbClr val="00B050"/>
                </a:solidFill>
                <a:latin typeface="Times New Roman" pitchFamily="18" charset="0"/>
                <a:ea typeface="Microsoft Sans Serif" panose="020B0604020202020204" pitchFamily="34" charset="0"/>
                <a:cs typeface="Times New Roman" pitchFamily="18" charset="0"/>
              </a:rPr>
              <a:t>Accessible </a:t>
            </a:r>
            <a:r>
              <a:rPr lang="en-US" sz="2200" b="1" dirty="0">
                <a:solidFill>
                  <a:srgbClr val="00B050"/>
                </a:solidFill>
                <a:latin typeface="Times New Roman" pitchFamily="18" charset="0"/>
                <a:ea typeface="Microsoft Sans Serif" panose="020B0604020202020204" pitchFamily="34" charset="0"/>
                <a:cs typeface="Times New Roman" pitchFamily="18" charset="0"/>
              </a:rPr>
              <a:t>vs Inaccessible</a:t>
            </a:r>
          </a:p>
          <a:p>
            <a:pPr algn="just">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If an agent can obtain complete and accurate information about the state's environment, then such an environment is called an Accessible environment else it is called inaccessible.</a:t>
            </a:r>
          </a:p>
          <a:p>
            <a:pPr algn="just">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An empty room whose state can be defined by its temperature is an example of an accessible environment.</a:t>
            </a:r>
          </a:p>
          <a:p>
            <a:pPr algn="just">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Information about an event on earth is an example of Inaccessible environment.</a:t>
            </a:r>
          </a:p>
          <a:p>
            <a:pPr marL="0" indent="0">
              <a:buNone/>
            </a:pPr>
            <a:endParaRPr lang="en-IN" dirty="0"/>
          </a:p>
        </p:txBody>
      </p:sp>
    </p:spTree>
    <p:extLst>
      <p:ext uri="{BB962C8B-B14F-4D97-AF65-F5344CB8AC3E}">
        <p14:creationId xmlns:p14="http://schemas.microsoft.com/office/powerpoint/2010/main" xmlns="" val="16508909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or each of the following activities, give a PEAS | Chegg.com"/>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52846" y="169817"/>
            <a:ext cx="11512731" cy="668818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964093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391886"/>
            <a:ext cx="11377749" cy="6086552"/>
          </a:xfrm>
        </p:spPr>
        <p:txBody>
          <a:bodyPr>
            <a:normAutofit lnSpcReduction="10000"/>
          </a:bodyPr>
          <a:lstStyle/>
          <a:p>
            <a:pPr marL="0" indent="0" algn="just">
              <a:lnSpc>
                <a:spcPct val="100000"/>
              </a:lnSpc>
              <a:buNone/>
            </a:pPr>
            <a:r>
              <a:rPr lang="en-IN" sz="2200" b="1" dirty="0" smtClean="0">
                <a:solidFill>
                  <a:srgbClr val="FF0000"/>
                </a:solidFill>
                <a:latin typeface="Times New Roman" pitchFamily="18" charset="0"/>
                <a:ea typeface="Microsoft Sans Serif" panose="020B0604020202020204" pitchFamily="34" charset="0"/>
                <a:cs typeface="Times New Roman" pitchFamily="18" charset="0"/>
              </a:rPr>
              <a:t>1.5 AGENTS AND ENVIRONMENTS</a:t>
            </a:r>
          </a:p>
          <a:p>
            <a:pPr marL="0" indent="0" algn="just">
              <a:lnSpc>
                <a:spcPct val="100000"/>
              </a:lnSpc>
              <a:buNone/>
            </a:pPr>
            <a:r>
              <a:rPr lang="en-US" sz="2200" b="1" i="1" dirty="0">
                <a:latin typeface="Times New Roman" pitchFamily="18" charset="0"/>
                <a:ea typeface="Microsoft Sans Serif" panose="020B0604020202020204" pitchFamily="34" charset="0"/>
                <a:cs typeface="Times New Roman" pitchFamily="18" charset="0"/>
              </a:rPr>
              <a:t>What is an Agent?</a:t>
            </a:r>
          </a:p>
          <a:p>
            <a:pPr marL="0" indent="0" algn="just">
              <a:lnSpc>
                <a:spcPct val="100000"/>
              </a:lnSpc>
              <a:buNone/>
            </a:pPr>
            <a:r>
              <a:rPr lang="en-US" sz="2200" dirty="0" smtClean="0">
                <a:latin typeface="Times New Roman" pitchFamily="18" charset="0"/>
                <a:ea typeface="Microsoft Sans Serif" panose="020B0604020202020204" pitchFamily="34" charset="0"/>
                <a:cs typeface="Times New Roman" pitchFamily="18" charset="0"/>
              </a:rPr>
              <a:t>	“An </a:t>
            </a:r>
            <a:r>
              <a:rPr lang="en-US" sz="2200" dirty="0">
                <a:latin typeface="Times New Roman" pitchFamily="18" charset="0"/>
                <a:ea typeface="Microsoft Sans Serif" panose="020B0604020202020204" pitchFamily="34" charset="0"/>
                <a:cs typeface="Times New Roman" pitchFamily="18" charset="0"/>
              </a:rPr>
              <a:t>agent can be anything that </a:t>
            </a:r>
            <a:r>
              <a:rPr lang="en-US" sz="2200" dirty="0" smtClean="0">
                <a:latin typeface="Times New Roman" pitchFamily="18" charset="0"/>
                <a:ea typeface="Microsoft Sans Serif" panose="020B0604020202020204" pitchFamily="34" charset="0"/>
                <a:cs typeface="Times New Roman" pitchFamily="18" charset="0"/>
              </a:rPr>
              <a:t>perceive its </a:t>
            </a:r>
            <a:r>
              <a:rPr lang="en-US" sz="2200" dirty="0">
                <a:latin typeface="Times New Roman" pitchFamily="18" charset="0"/>
                <a:ea typeface="Microsoft Sans Serif" panose="020B0604020202020204" pitchFamily="34" charset="0"/>
                <a:cs typeface="Times New Roman" pitchFamily="18" charset="0"/>
              </a:rPr>
              <a:t>environment through sensors and act upon that environment through </a:t>
            </a:r>
            <a:r>
              <a:rPr lang="en-US" sz="2200" dirty="0" smtClean="0">
                <a:latin typeface="Times New Roman" pitchFamily="18" charset="0"/>
                <a:ea typeface="Microsoft Sans Serif" panose="020B0604020202020204" pitchFamily="34" charset="0"/>
                <a:cs typeface="Times New Roman" pitchFamily="18" charset="0"/>
              </a:rPr>
              <a:t>actuators”(</a:t>
            </a:r>
            <a:r>
              <a:rPr lang="en-US" sz="1600" dirty="0" smtClean="0">
                <a:latin typeface="Comic Sans MS" pitchFamily="66" charset="0"/>
              </a:rPr>
              <a:t>a device that causes a machine or other device to operate</a:t>
            </a:r>
            <a:r>
              <a:rPr lang="en-US" sz="2400" dirty="0" smtClean="0"/>
              <a:t>)</a:t>
            </a:r>
            <a:r>
              <a:rPr lang="en-US" sz="2200" dirty="0" smtClean="0">
                <a:latin typeface="Times New Roman" pitchFamily="18" charset="0"/>
                <a:ea typeface="Microsoft Sans Serif" panose="020B0604020202020204" pitchFamily="34" charset="0"/>
                <a:cs typeface="Times New Roman" pitchFamily="18" charset="0"/>
              </a:rPr>
              <a:t>.</a:t>
            </a:r>
          </a:p>
          <a:p>
            <a:pPr marL="0" indent="0" algn="just">
              <a:lnSpc>
                <a:spcPct val="100000"/>
              </a:lnSpc>
              <a:buFont typeface="Wingdings" pitchFamily="2" charset="2"/>
              <a:buChar char="v"/>
            </a:pPr>
            <a:r>
              <a:rPr lang="en-US" sz="2200" dirty="0" smtClean="0">
                <a:latin typeface="Times New Roman" pitchFamily="18" charset="0"/>
                <a:ea typeface="Microsoft Sans Serif" panose="020B0604020202020204" pitchFamily="34" charset="0"/>
                <a:cs typeface="Times New Roman" pitchFamily="18" charset="0"/>
              </a:rPr>
              <a:t> </a:t>
            </a:r>
            <a:r>
              <a:rPr lang="en-US" sz="2200" dirty="0">
                <a:latin typeface="Times New Roman" pitchFamily="18" charset="0"/>
                <a:ea typeface="Microsoft Sans Serif" panose="020B0604020202020204" pitchFamily="34" charset="0"/>
                <a:cs typeface="Times New Roman" pitchFamily="18" charset="0"/>
              </a:rPr>
              <a:t>An Agent runs in the cycle of </a:t>
            </a:r>
            <a:r>
              <a:rPr lang="en-US" sz="2200" b="1" dirty="0" smtClean="0">
                <a:latin typeface="Times New Roman" pitchFamily="18" charset="0"/>
                <a:ea typeface="Microsoft Sans Serif" panose="020B0604020202020204" pitchFamily="34" charset="0"/>
                <a:cs typeface="Times New Roman" pitchFamily="18" charset="0"/>
              </a:rPr>
              <a:t>perceiving </a:t>
            </a:r>
            <a:r>
              <a:rPr lang="en-US" sz="1600" dirty="0" smtClean="0">
                <a:latin typeface="Comic Sans MS" pitchFamily="66" charset="0"/>
                <a:ea typeface="Microsoft Sans Serif" panose="020B0604020202020204" pitchFamily="34" charset="0"/>
                <a:cs typeface="Times New Roman" pitchFamily="18" charset="0"/>
              </a:rPr>
              <a:t>(</a:t>
            </a:r>
            <a:r>
              <a:rPr lang="en-US" sz="1600" i="1" dirty="0" smtClean="0">
                <a:latin typeface="Comic Sans MS" pitchFamily="66" charset="0"/>
              </a:rPr>
              <a:t>to notice or realize something</a:t>
            </a:r>
            <a:r>
              <a:rPr lang="en-US" sz="1600" dirty="0" smtClean="0">
                <a:latin typeface="Comic Sans MS" pitchFamily="66" charset="0"/>
              </a:rPr>
              <a:t>)</a:t>
            </a:r>
            <a:r>
              <a:rPr lang="en-US" sz="1600" dirty="0" smtClean="0">
                <a:latin typeface="Comic Sans MS" pitchFamily="66" charset="0"/>
                <a:ea typeface="Microsoft Sans Serif" panose="020B0604020202020204" pitchFamily="34" charset="0"/>
                <a:cs typeface="Times New Roman" pitchFamily="18" charset="0"/>
              </a:rPr>
              <a:t>,</a:t>
            </a:r>
            <a:r>
              <a:rPr lang="en-US" sz="2200" dirty="0">
                <a:latin typeface="Times New Roman" pitchFamily="18" charset="0"/>
                <a:ea typeface="Microsoft Sans Serif" panose="020B0604020202020204" pitchFamily="34" charset="0"/>
                <a:cs typeface="Times New Roman" pitchFamily="18" charset="0"/>
              </a:rPr>
              <a:t> </a:t>
            </a:r>
            <a:r>
              <a:rPr lang="en-US" sz="2200" b="1" dirty="0">
                <a:latin typeface="Times New Roman" pitchFamily="18" charset="0"/>
                <a:ea typeface="Microsoft Sans Serif" panose="020B0604020202020204" pitchFamily="34" charset="0"/>
                <a:cs typeface="Times New Roman" pitchFamily="18" charset="0"/>
              </a:rPr>
              <a:t>thinking</a:t>
            </a:r>
            <a:r>
              <a:rPr lang="en-US" sz="2200" dirty="0">
                <a:latin typeface="Times New Roman" pitchFamily="18" charset="0"/>
                <a:ea typeface="Microsoft Sans Serif" panose="020B0604020202020204" pitchFamily="34" charset="0"/>
                <a:cs typeface="Times New Roman" pitchFamily="18" charset="0"/>
              </a:rPr>
              <a:t>, and </a:t>
            </a:r>
            <a:r>
              <a:rPr lang="en-US" sz="2200" b="1" dirty="0">
                <a:latin typeface="Times New Roman" pitchFamily="18" charset="0"/>
                <a:ea typeface="Microsoft Sans Serif" panose="020B0604020202020204" pitchFamily="34" charset="0"/>
                <a:cs typeface="Times New Roman" pitchFamily="18" charset="0"/>
              </a:rPr>
              <a:t>acting</a:t>
            </a:r>
            <a:r>
              <a:rPr lang="en-US" sz="2200" dirty="0">
                <a:latin typeface="Times New Roman" pitchFamily="18" charset="0"/>
                <a:ea typeface="Microsoft Sans Serif" panose="020B0604020202020204" pitchFamily="34" charset="0"/>
                <a:cs typeface="Times New Roman" pitchFamily="18" charset="0"/>
              </a:rPr>
              <a:t>. </a:t>
            </a:r>
            <a:endParaRPr lang="en-US" sz="2200" dirty="0" smtClean="0">
              <a:latin typeface="Times New Roman" pitchFamily="18" charset="0"/>
              <a:ea typeface="Microsoft Sans Serif" panose="020B0604020202020204" pitchFamily="34" charset="0"/>
              <a:cs typeface="Times New Roman" pitchFamily="18" charset="0"/>
            </a:endParaRPr>
          </a:p>
          <a:p>
            <a:pPr marL="0" indent="0" algn="just">
              <a:lnSpc>
                <a:spcPct val="100000"/>
              </a:lnSpc>
              <a:buFont typeface="Wingdings" pitchFamily="2" charset="2"/>
              <a:buChar char="v"/>
            </a:pPr>
            <a:r>
              <a:rPr lang="en-US" sz="2200" dirty="0" smtClean="0">
                <a:latin typeface="Times New Roman" pitchFamily="18" charset="0"/>
                <a:ea typeface="Microsoft Sans Serif" panose="020B0604020202020204" pitchFamily="34" charset="0"/>
                <a:cs typeface="Times New Roman" pitchFamily="18" charset="0"/>
              </a:rPr>
              <a:t>An </a:t>
            </a:r>
            <a:r>
              <a:rPr lang="en-US" sz="2200" dirty="0">
                <a:latin typeface="Times New Roman" pitchFamily="18" charset="0"/>
                <a:ea typeface="Microsoft Sans Serif" panose="020B0604020202020204" pitchFamily="34" charset="0"/>
                <a:cs typeface="Times New Roman" pitchFamily="18" charset="0"/>
              </a:rPr>
              <a:t>agent can be:</a:t>
            </a:r>
          </a:p>
          <a:p>
            <a:pPr lvl="1" algn="just">
              <a:lnSpc>
                <a:spcPct val="100000"/>
              </a:lnSpc>
              <a:buFont typeface="Wingdings" pitchFamily="2" charset="2"/>
              <a:buChar char="ü"/>
            </a:pPr>
            <a:r>
              <a:rPr lang="en-US" sz="2000" b="1" dirty="0">
                <a:latin typeface="Times New Roman" pitchFamily="18" charset="0"/>
                <a:ea typeface="Microsoft Sans Serif" panose="020B0604020202020204" pitchFamily="34" charset="0"/>
                <a:cs typeface="Times New Roman" pitchFamily="18" charset="0"/>
              </a:rPr>
              <a:t>Human-Agent:</a:t>
            </a:r>
            <a:r>
              <a:rPr lang="en-US" sz="2000" dirty="0">
                <a:latin typeface="Times New Roman" pitchFamily="18" charset="0"/>
                <a:ea typeface="Microsoft Sans Serif" panose="020B0604020202020204" pitchFamily="34" charset="0"/>
                <a:cs typeface="Times New Roman" pitchFamily="18" charset="0"/>
              </a:rPr>
              <a:t> A human agent has eyes, ears, and other organs which work for sensors and hand, legs, vocal tract work for actuators.</a:t>
            </a:r>
          </a:p>
          <a:p>
            <a:pPr lvl="1" algn="just">
              <a:lnSpc>
                <a:spcPct val="100000"/>
              </a:lnSpc>
              <a:buFont typeface="Wingdings" pitchFamily="2" charset="2"/>
              <a:buChar char="ü"/>
            </a:pPr>
            <a:r>
              <a:rPr lang="en-US" sz="2000" b="1" dirty="0">
                <a:latin typeface="Times New Roman" pitchFamily="18" charset="0"/>
                <a:ea typeface="Microsoft Sans Serif" panose="020B0604020202020204" pitchFamily="34" charset="0"/>
                <a:cs typeface="Times New Roman" pitchFamily="18" charset="0"/>
              </a:rPr>
              <a:t>Robotic Agent:</a:t>
            </a:r>
            <a:r>
              <a:rPr lang="en-US" sz="2000" dirty="0">
                <a:latin typeface="Times New Roman" pitchFamily="18" charset="0"/>
                <a:ea typeface="Microsoft Sans Serif" panose="020B0604020202020204" pitchFamily="34" charset="0"/>
                <a:cs typeface="Times New Roman" pitchFamily="18" charset="0"/>
              </a:rPr>
              <a:t> A robotic agent can have cameras, infrared range finder, NLP for sensors and various motors for actuators.</a:t>
            </a:r>
          </a:p>
          <a:p>
            <a:pPr lvl="1" algn="just">
              <a:lnSpc>
                <a:spcPct val="100000"/>
              </a:lnSpc>
              <a:buFont typeface="Wingdings" pitchFamily="2" charset="2"/>
              <a:buChar char="ü"/>
            </a:pPr>
            <a:r>
              <a:rPr lang="en-US" sz="2000" b="1" dirty="0">
                <a:latin typeface="Times New Roman" pitchFamily="18" charset="0"/>
                <a:ea typeface="Microsoft Sans Serif" panose="020B0604020202020204" pitchFamily="34" charset="0"/>
                <a:cs typeface="Times New Roman" pitchFamily="18" charset="0"/>
              </a:rPr>
              <a:t>Software Agent:</a:t>
            </a:r>
            <a:r>
              <a:rPr lang="en-US" sz="2000" dirty="0">
                <a:latin typeface="Times New Roman" pitchFamily="18" charset="0"/>
                <a:ea typeface="Microsoft Sans Serif" panose="020B0604020202020204" pitchFamily="34" charset="0"/>
                <a:cs typeface="Times New Roman" pitchFamily="18" charset="0"/>
              </a:rPr>
              <a:t> Software agent can have keystrokes, file contents as sensory input and act on those inputs and display output on the screen.</a:t>
            </a:r>
          </a:p>
          <a:p>
            <a:pPr marL="0" indent="0" algn="just">
              <a:lnSpc>
                <a:spcPct val="10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Hence the world around us is full of agents </a:t>
            </a:r>
            <a:r>
              <a:rPr lang="en-US" sz="2200" dirty="0" smtClean="0">
                <a:latin typeface="Times New Roman" pitchFamily="18" charset="0"/>
                <a:ea typeface="Microsoft Sans Serif" panose="020B0604020202020204" pitchFamily="34" charset="0"/>
                <a:cs typeface="Times New Roman" pitchFamily="18" charset="0"/>
              </a:rPr>
              <a:t>such as, </a:t>
            </a:r>
            <a:r>
              <a:rPr lang="en-US" sz="2200" dirty="0">
                <a:latin typeface="Times New Roman" pitchFamily="18" charset="0"/>
                <a:ea typeface="Microsoft Sans Serif" panose="020B0604020202020204" pitchFamily="34" charset="0"/>
                <a:cs typeface="Times New Roman" pitchFamily="18" charset="0"/>
              </a:rPr>
              <a:t>cellphone, camera, and even we are also agents.</a:t>
            </a:r>
          </a:p>
          <a:p>
            <a:pPr algn="just">
              <a:lnSpc>
                <a:spcPct val="100000"/>
              </a:lnSpc>
            </a:pPr>
            <a:r>
              <a:rPr lang="en-US" sz="2200" b="1" dirty="0">
                <a:latin typeface="Times New Roman" pitchFamily="18" charset="0"/>
                <a:ea typeface="Microsoft Sans Serif" panose="020B0604020202020204" pitchFamily="34" charset="0"/>
                <a:cs typeface="Times New Roman" pitchFamily="18" charset="0"/>
              </a:rPr>
              <a:t>Sensor:</a:t>
            </a:r>
            <a:r>
              <a:rPr lang="en-US" sz="2200" dirty="0">
                <a:latin typeface="Times New Roman" pitchFamily="18" charset="0"/>
                <a:ea typeface="Microsoft Sans Serif" panose="020B0604020202020204" pitchFamily="34" charset="0"/>
                <a:cs typeface="Times New Roman" pitchFamily="18" charset="0"/>
              </a:rPr>
              <a:t> Sensor is a device which detects the change in the environment and sends the information to other electronic devices. An agent observes its environment through sensors</a:t>
            </a:r>
            <a:r>
              <a:rPr lang="en-US" sz="2200" dirty="0" smtClean="0">
                <a:latin typeface="Times New Roman" pitchFamily="18" charset="0"/>
                <a:ea typeface="Microsoft Sans Serif" panose="020B0604020202020204" pitchFamily="34" charset="0"/>
                <a:cs typeface="Times New Roman" pitchFamily="18" charset="0"/>
              </a:rPr>
              <a:t>.</a:t>
            </a:r>
            <a:endParaRPr lang="en-US" sz="2200" dirty="0">
              <a:latin typeface="Times New Roman" pitchFamily="18" charset="0"/>
              <a:ea typeface="Microsoft Sans Serif" panose="020B0604020202020204" pitchFamily="34" charset="0"/>
              <a:cs typeface="Times New Roman" pitchFamily="18" charset="0"/>
            </a:endParaRPr>
          </a:p>
        </p:txBody>
      </p:sp>
    </p:spTree>
    <p:extLst>
      <p:ext uri="{BB962C8B-B14F-4D97-AF65-F5344CB8AC3E}">
        <p14:creationId xmlns:p14="http://schemas.microsoft.com/office/powerpoint/2010/main" xmlns="" val="38497975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70" y="169817"/>
            <a:ext cx="11795760" cy="6576040"/>
          </a:xfrm>
        </p:spPr>
        <p:txBody>
          <a:bodyPr>
            <a:noAutofit/>
          </a:bodyPr>
          <a:lstStyle/>
          <a:p>
            <a:pPr marL="0" indent="0" algn="just">
              <a:lnSpc>
                <a:spcPct val="100000"/>
              </a:lnSpc>
              <a:buNone/>
            </a:pPr>
            <a:r>
              <a:rPr lang="en-US" sz="2200" b="1" dirty="0" smtClean="0">
                <a:solidFill>
                  <a:srgbClr val="FF0000"/>
                </a:solidFill>
                <a:latin typeface="Times New Roman" pitchFamily="18" charset="0"/>
                <a:ea typeface="Microsoft Sans Serif" panose="020B0604020202020204" pitchFamily="34" charset="0"/>
                <a:cs typeface="Times New Roman" pitchFamily="18" charset="0"/>
              </a:rPr>
              <a:t>1.8 THE </a:t>
            </a:r>
            <a:r>
              <a:rPr lang="en-US" sz="2200" b="1" dirty="0">
                <a:solidFill>
                  <a:srgbClr val="FF0000"/>
                </a:solidFill>
                <a:latin typeface="Times New Roman" pitchFamily="18" charset="0"/>
                <a:ea typeface="Microsoft Sans Serif" panose="020B0604020202020204" pitchFamily="34" charset="0"/>
                <a:cs typeface="Times New Roman" pitchFamily="18" charset="0"/>
              </a:rPr>
              <a:t>STRUCTURE OF AGENTS </a:t>
            </a:r>
          </a:p>
          <a:p>
            <a:pPr marL="0" indent="0" algn="just">
              <a:lnSpc>
                <a:spcPct val="150000"/>
              </a:lnSpc>
              <a:buFont typeface="Wingdings" pitchFamily="2" charset="2"/>
              <a:buChar char="v"/>
            </a:pPr>
            <a:r>
              <a:rPr lang="en-US" sz="1600" dirty="0">
                <a:latin typeface="Times New Roman" pitchFamily="18" charset="0"/>
                <a:ea typeface="Microsoft Sans Serif" panose="020B0604020202020204" pitchFamily="34" charset="0"/>
                <a:cs typeface="Times New Roman" pitchFamily="18" charset="0"/>
              </a:rPr>
              <a:t>The job of AI is to design an agent program that implements the agent function— the mapping from percepts to actions. </a:t>
            </a:r>
            <a:endParaRPr lang="en-US" sz="16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1600" dirty="0" smtClean="0">
                <a:latin typeface="Times New Roman" pitchFamily="18" charset="0"/>
                <a:ea typeface="Microsoft Sans Serif" panose="020B0604020202020204" pitchFamily="34" charset="0"/>
                <a:cs typeface="Times New Roman" pitchFamily="18" charset="0"/>
              </a:rPr>
              <a:t>We </a:t>
            </a:r>
            <a:r>
              <a:rPr lang="en-US" sz="1600" dirty="0">
                <a:latin typeface="Times New Roman" pitchFamily="18" charset="0"/>
                <a:ea typeface="Microsoft Sans Serif" panose="020B0604020202020204" pitchFamily="34" charset="0"/>
                <a:cs typeface="Times New Roman" pitchFamily="18" charset="0"/>
              </a:rPr>
              <a:t>assume this program will run on some sort of </a:t>
            </a:r>
            <a:r>
              <a:rPr lang="en-US" sz="1600" dirty="0" smtClean="0">
                <a:latin typeface="Times New Roman" pitchFamily="18" charset="0"/>
                <a:ea typeface="Microsoft Sans Serif" panose="020B0604020202020204" pitchFamily="34" charset="0"/>
                <a:cs typeface="Times New Roman" pitchFamily="18" charset="0"/>
              </a:rPr>
              <a:t>computing </a:t>
            </a:r>
            <a:r>
              <a:rPr lang="en-US" sz="1600" dirty="0">
                <a:latin typeface="Times New Roman" pitchFamily="18" charset="0"/>
                <a:ea typeface="Microsoft Sans Serif" panose="020B0604020202020204" pitchFamily="34" charset="0"/>
                <a:cs typeface="Times New Roman" pitchFamily="18" charset="0"/>
              </a:rPr>
              <a:t>device with physical sensors and </a:t>
            </a:r>
            <a:r>
              <a:rPr lang="en-US" sz="1600" dirty="0" smtClean="0">
                <a:latin typeface="Times New Roman" pitchFamily="18" charset="0"/>
                <a:ea typeface="Microsoft Sans Serif" panose="020B0604020202020204" pitchFamily="34" charset="0"/>
                <a:cs typeface="Times New Roman" pitchFamily="18" charset="0"/>
              </a:rPr>
              <a:t>actuators</a:t>
            </a:r>
          </a:p>
          <a:p>
            <a:pPr marL="0" indent="0" algn="just">
              <a:lnSpc>
                <a:spcPct val="150000"/>
              </a:lnSpc>
              <a:buNone/>
            </a:pPr>
            <a:r>
              <a:rPr lang="en-US" sz="1600" dirty="0" smtClean="0">
                <a:latin typeface="Times New Roman" pitchFamily="18" charset="0"/>
                <a:ea typeface="Microsoft Sans Serif" panose="020B0604020202020204" pitchFamily="34" charset="0"/>
                <a:cs typeface="Times New Roman" pitchFamily="18" charset="0"/>
              </a:rPr>
              <a:t>	we </a:t>
            </a:r>
            <a:r>
              <a:rPr lang="en-US" sz="1600" dirty="0">
                <a:latin typeface="Times New Roman" pitchFamily="18" charset="0"/>
                <a:ea typeface="Microsoft Sans Serif" panose="020B0604020202020204" pitchFamily="34" charset="0"/>
                <a:cs typeface="Times New Roman" pitchFamily="18" charset="0"/>
              </a:rPr>
              <a:t>call this the architecture: </a:t>
            </a:r>
            <a:r>
              <a:rPr lang="en-US" sz="1600" b="1" i="1" dirty="0">
                <a:latin typeface="Comic Sans MS" pitchFamily="66" charset="0"/>
                <a:ea typeface="Microsoft Sans Serif" panose="020B0604020202020204" pitchFamily="34" charset="0"/>
                <a:cs typeface="Times New Roman" pitchFamily="18" charset="0"/>
              </a:rPr>
              <a:t>agent = architecture + program </a:t>
            </a:r>
            <a:endParaRPr lang="en-US" sz="1600" b="1" i="1" dirty="0" smtClean="0">
              <a:latin typeface="Comic Sans MS" pitchFamily="66"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1600" dirty="0">
                <a:latin typeface="Times New Roman" pitchFamily="18" charset="0"/>
                <a:ea typeface="Microsoft Sans Serif" panose="020B0604020202020204" pitchFamily="34" charset="0"/>
                <a:cs typeface="Times New Roman" pitchFamily="18" charset="0"/>
              </a:rPr>
              <a:t>Following are the main three terms involved in the structure of an AI agent:</a:t>
            </a:r>
          </a:p>
          <a:p>
            <a:pPr lvl="1" algn="just">
              <a:lnSpc>
                <a:spcPct val="150000"/>
              </a:lnSpc>
              <a:buFont typeface="Wingdings" pitchFamily="2" charset="2"/>
              <a:buChar char="Ø"/>
            </a:pPr>
            <a:r>
              <a:rPr lang="en-US" sz="1600" b="1" dirty="0">
                <a:latin typeface="Times New Roman" pitchFamily="18" charset="0"/>
                <a:ea typeface="Microsoft Sans Serif" panose="020B0604020202020204" pitchFamily="34" charset="0"/>
                <a:cs typeface="Times New Roman" pitchFamily="18" charset="0"/>
              </a:rPr>
              <a:t>Architecture:</a:t>
            </a:r>
            <a:r>
              <a:rPr lang="en-US" sz="1600" dirty="0">
                <a:latin typeface="Times New Roman" pitchFamily="18" charset="0"/>
                <a:ea typeface="Microsoft Sans Serif" panose="020B0604020202020204" pitchFamily="34" charset="0"/>
                <a:cs typeface="Times New Roman" pitchFamily="18" charset="0"/>
              </a:rPr>
              <a:t> Architecture is machinery that an AI agent executes on.</a:t>
            </a:r>
          </a:p>
          <a:p>
            <a:pPr lvl="1" algn="just">
              <a:lnSpc>
                <a:spcPct val="150000"/>
              </a:lnSpc>
              <a:buFont typeface="Wingdings" pitchFamily="2" charset="2"/>
              <a:buChar char="Ø"/>
            </a:pPr>
            <a:r>
              <a:rPr lang="en-US" sz="1600" b="1" dirty="0">
                <a:latin typeface="Times New Roman" pitchFamily="18" charset="0"/>
                <a:ea typeface="Microsoft Sans Serif" panose="020B0604020202020204" pitchFamily="34" charset="0"/>
                <a:cs typeface="Times New Roman" pitchFamily="18" charset="0"/>
              </a:rPr>
              <a:t>Agent Function:</a:t>
            </a:r>
            <a:r>
              <a:rPr lang="en-US" sz="1600" dirty="0">
                <a:latin typeface="Times New Roman" pitchFamily="18" charset="0"/>
                <a:ea typeface="Microsoft Sans Serif" panose="020B0604020202020204" pitchFamily="34" charset="0"/>
                <a:cs typeface="Times New Roman" pitchFamily="18" charset="0"/>
              </a:rPr>
              <a:t> Agent function is used to map a percept to an action</a:t>
            </a:r>
            <a:r>
              <a:rPr lang="en-US" sz="1600" dirty="0" smtClean="0">
                <a:latin typeface="Times New Roman" pitchFamily="18" charset="0"/>
                <a:ea typeface="Microsoft Sans Serif" panose="020B0604020202020204" pitchFamily="34" charset="0"/>
                <a:cs typeface="Times New Roman" pitchFamily="18" charset="0"/>
              </a:rPr>
              <a:t>.</a:t>
            </a:r>
          </a:p>
          <a:p>
            <a:pPr lvl="1" algn="just">
              <a:lnSpc>
                <a:spcPct val="150000"/>
              </a:lnSpc>
              <a:buFont typeface="Wingdings" pitchFamily="2" charset="2"/>
              <a:buChar char="Ø"/>
            </a:pPr>
            <a:r>
              <a:rPr lang="en-US" sz="1600" b="1" dirty="0" smtClean="0">
                <a:latin typeface="Times New Roman" pitchFamily="18" charset="0"/>
                <a:ea typeface="Microsoft Sans Serif" panose="020B0604020202020204" pitchFamily="34" charset="0"/>
                <a:cs typeface="Times New Roman" pitchFamily="18" charset="0"/>
              </a:rPr>
              <a:t>Agent </a:t>
            </a:r>
            <a:r>
              <a:rPr lang="en-US" sz="1600" b="1" dirty="0">
                <a:latin typeface="Times New Roman" pitchFamily="18" charset="0"/>
                <a:ea typeface="Microsoft Sans Serif" panose="020B0604020202020204" pitchFamily="34" charset="0"/>
                <a:cs typeface="Times New Roman" pitchFamily="18" charset="0"/>
              </a:rPr>
              <a:t>program:</a:t>
            </a:r>
            <a:r>
              <a:rPr lang="en-US" sz="1600" dirty="0">
                <a:latin typeface="Times New Roman" pitchFamily="18" charset="0"/>
                <a:ea typeface="Microsoft Sans Serif" panose="020B0604020202020204" pitchFamily="34" charset="0"/>
                <a:cs typeface="Times New Roman" pitchFamily="18" charset="0"/>
              </a:rPr>
              <a:t> Agent program is an implementation of agent function. An agent program executes on the physical architecture to produce function </a:t>
            </a:r>
            <a:r>
              <a:rPr lang="en-US" sz="1600" dirty="0">
                <a:latin typeface="Arial Rounded MT Bold" pitchFamily="34" charset="0"/>
                <a:ea typeface="Microsoft Sans Serif" panose="020B0604020202020204" pitchFamily="34" charset="0"/>
                <a:cs typeface="Times New Roman" pitchFamily="18" charset="0"/>
              </a:rPr>
              <a:t>f</a:t>
            </a:r>
            <a:r>
              <a:rPr lang="en-US" sz="1600" dirty="0" smtClean="0">
                <a:latin typeface="Times New Roman" pitchFamily="18" charset="0"/>
                <a:ea typeface="Microsoft Sans Serif" panose="020B0604020202020204" pitchFamily="34" charset="0"/>
                <a:cs typeface="Times New Roman" pitchFamily="18" charset="0"/>
              </a:rPr>
              <a:t>.</a:t>
            </a:r>
          </a:p>
          <a:p>
            <a:pPr marL="0" indent="0" algn="just">
              <a:lnSpc>
                <a:spcPct val="150000"/>
              </a:lnSpc>
              <a:buFont typeface="Wingdings" pitchFamily="2" charset="2"/>
              <a:buChar char="v"/>
            </a:pPr>
            <a:r>
              <a:rPr lang="en-US" sz="1600" dirty="0" smtClean="0">
                <a:latin typeface="Times New Roman" pitchFamily="18" charset="0"/>
                <a:ea typeface="Microsoft Sans Serif" panose="020B0604020202020204" pitchFamily="34" charset="0"/>
                <a:cs typeface="Times New Roman" pitchFamily="18" charset="0"/>
              </a:rPr>
              <a:t>The </a:t>
            </a:r>
            <a:r>
              <a:rPr lang="en-US" sz="1600" dirty="0">
                <a:latin typeface="Times New Roman" pitchFamily="18" charset="0"/>
                <a:ea typeface="Microsoft Sans Serif" panose="020B0604020202020204" pitchFamily="34" charset="0"/>
                <a:cs typeface="Times New Roman" pitchFamily="18" charset="0"/>
              </a:rPr>
              <a:t>program we choose has to be one that is appropriate for the architecture. </a:t>
            </a:r>
            <a:endParaRPr lang="en-US" sz="16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1600" dirty="0" smtClean="0">
                <a:latin typeface="Times New Roman" pitchFamily="18" charset="0"/>
                <a:ea typeface="Microsoft Sans Serif" panose="020B0604020202020204" pitchFamily="34" charset="0"/>
                <a:cs typeface="Times New Roman" pitchFamily="18" charset="0"/>
              </a:rPr>
              <a:t>If </a:t>
            </a:r>
            <a:r>
              <a:rPr lang="en-US" sz="1600" dirty="0">
                <a:latin typeface="Times New Roman" pitchFamily="18" charset="0"/>
                <a:ea typeface="Microsoft Sans Serif" panose="020B0604020202020204" pitchFamily="34" charset="0"/>
                <a:cs typeface="Times New Roman" pitchFamily="18" charset="0"/>
              </a:rPr>
              <a:t>the program is going to recommend actions like Walk, the architecture had better have legs. </a:t>
            </a:r>
            <a:endParaRPr lang="en-US" sz="16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1600" dirty="0" smtClean="0">
                <a:latin typeface="Times New Roman" pitchFamily="18" charset="0"/>
                <a:ea typeface="Microsoft Sans Serif" panose="020B0604020202020204" pitchFamily="34" charset="0"/>
                <a:cs typeface="Times New Roman" pitchFamily="18" charset="0"/>
              </a:rPr>
              <a:t>The </a:t>
            </a:r>
            <a:r>
              <a:rPr lang="en-US" sz="1600" dirty="0">
                <a:latin typeface="Times New Roman" pitchFamily="18" charset="0"/>
                <a:ea typeface="Microsoft Sans Serif" panose="020B0604020202020204" pitchFamily="34" charset="0"/>
                <a:cs typeface="Times New Roman" pitchFamily="18" charset="0"/>
              </a:rPr>
              <a:t>architecture might be just an ordinary PC, or it might be a robotic car with several onboard computers, cameras, and other sensors. </a:t>
            </a:r>
            <a:endParaRPr lang="en-US" sz="16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1600" dirty="0" smtClean="0">
                <a:latin typeface="Times New Roman" pitchFamily="18" charset="0"/>
                <a:ea typeface="Microsoft Sans Serif" panose="020B0604020202020204" pitchFamily="34" charset="0"/>
                <a:cs typeface="Times New Roman" pitchFamily="18" charset="0"/>
              </a:rPr>
              <a:t>In general, the architecture makes the percepts from the sensors available to the program, runs the program, and feeds the program’s action choices to the actuators as they are generated.</a:t>
            </a:r>
          </a:p>
          <a:p>
            <a:pPr marL="0" indent="0" algn="just">
              <a:lnSpc>
                <a:spcPct val="150000"/>
              </a:lnSpc>
              <a:buNone/>
            </a:pPr>
            <a:endParaRPr lang="en-US" sz="18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None/>
            </a:pP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00000"/>
              </a:lnSpc>
              <a:buNone/>
            </a:pPr>
            <a:endPar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xmlns="" val="11060871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43690"/>
            <a:ext cx="11798964" cy="6550407"/>
          </a:xfrm>
        </p:spPr>
        <p:txBody>
          <a:bodyPr>
            <a:normAutofit/>
          </a:bodyPr>
          <a:lstStyle/>
          <a:p>
            <a:pPr marL="0" indent="0" algn="just">
              <a:lnSpc>
                <a:spcPct val="100000"/>
              </a:lnSpc>
              <a:buNone/>
            </a:pPr>
            <a:r>
              <a:rPr lang="en-US" sz="2200" dirty="0">
                <a:solidFill>
                  <a:srgbClr val="00B050"/>
                </a:solidFill>
                <a:latin typeface="Times New Roman" pitchFamily="18" charset="0"/>
                <a:ea typeface="Microsoft Sans Serif" panose="020B0604020202020204" pitchFamily="34" charset="0"/>
                <a:cs typeface="Times New Roman" pitchFamily="18" charset="0"/>
              </a:rPr>
              <a:t>Agent programs </a:t>
            </a:r>
            <a:endParaRPr lang="en-US" sz="2200" dirty="0" smtClean="0">
              <a:solidFill>
                <a:srgbClr val="00B050"/>
              </a:solidFill>
              <a:latin typeface="Times New Roman" pitchFamily="18" charset="0"/>
              <a:ea typeface="Microsoft Sans Serif" panose="020B0604020202020204" pitchFamily="34" charset="0"/>
              <a:cs typeface="Times New Roman" pitchFamily="18" charset="0"/>
            </a:endParaRPr>
          </a:p>
          <a:p>
            <a:pPr algn="just">
              <a:lnSpc>
                <a:spcPct val="150000"/>
              </a:lnSpc>
              <a:buFont typeface="Wingdings" panose="05000000000000000000" pitchFamily="2" charset="2"/>
              <a:buChar char="v"/>
            </a:pPr>
            <a:r>
              <a:rPr lang="en-US" sz="1800" dirty="0" smtClean="0">
                <a:latin typeface="Times New Roman" pitchFamily="18" charset="0"/>
                <a:ea typeface="Microsoft Sans Serif" panose="020B0604020202020204" pitchFamily="34" charset="0"/>
                <a:cs typeface="Times New Roman" pitchFamily="18" charset="0"/>
              </a:rPr>
              <a:t>The </a:t>
            </a:r>
            <a:r>
              <a:rPr lang="en-US" sz="1800" dirty="0">
                <a:latin typeface="Times New Roman" pitchFamily="18" charset="0"/>
                <a:ea typeface="Microsoft Sans Serif" panose="020B0604020202020204" pitchFamily="34" charset="0"/>
                <a:cs typeface="Times New Roman" pitchFamily="18" charset="0"/>
              </a:rPr>
              <a:t>agent programs </a:t>
            </a:r>
            <a:r>
              <a:rPr lang="en-US" sz="1800" dirty="0" smtClean="0">
                <a:latin typeface="Times New Roman" pitchFamily="18" charset="0"/>
                <a:ea typeface="Microsoft Sans Serif" panose="020B0604020202020204" pitchFamily="34" charset="0"/>
                <a:cs typeface="Times New Roman" pitchFamily="18" charset="0"/>
              </a:rPr>
              <a:t>can take </a:t>
            </a:r>
            <a:r>
              <a:rPr lang="en-US" sz="1800" dirty="0">
                <a:latin typeface="Times New Roman" pitchFamily="18" charset="0"/>
                <a:ea typeface="Microsoft Sans Serif" panose="020B0604020202020204" pitchFamily="34" charset="0"/>
                <a:cs typeface="Times New Roman" pitchFamily="18" charset="0"/>
              </a:rPr>
              <a:t>the current percept as input from the sensors and return an action to the actuators</a:t>
            </a:r>
            <a:r>
              <a:rPr lang="en-US" sz="1800" dirty="0" smtClean="0">
                <a:latin typeface="Times New Roman" pitchFamily="18" charset="0"/>
                <a:ea typeface="Microsoft Sans Serif" panose="020B0604020202020204" pitchFamily="34" charset="0"/>
                <a:cs typeface="Times New Roman" pitchFamily="18" charset="0"/>
              </a:rPr>
              <a:t>. </a:t>
            </a:r>
          </a:p>
          <a:p>
            <a:pPr algn="just">
              <a:lnSpc>
                <a:spcPct val="150000"/>
              </a:lnSpc>
              <a:buFont typeface="Wingdings" panose="05000000000000000000" pitchFamily="2" charset="2"/>
              <a:buChar char="v"/>
            </a:pPr>
            <a:r>
              <a:rPr lang="en-US" sz="1800" dirty="0">
                <a:latin typeface="Times New Roman" pitchFamily="18" charset="0"/>
                <a:ea typeface="Microsoft Sans Serif" panose="020B0604020202020204" pitchFamily="34" charset="0"/>
                <a:cs typeface="Times New Roman" pitchFamily="18" charset="0"/>
              </a:rPr>
              <a:t>T</a:t>
            </a:r>
            <a:r>
              <a:rPr lang="en-US" sz="1800" dirty="0" smtClean="0">
                <a:latin typeface="Times New Roman" pitchFamily="18" charset="0"/>
                <a:ea typeface="Microsoft Sans Serif" panose="020B0604020202020204" pitchFamily="34" charset="0"/>
                <a:cs typeface="Times New Roman" pitchFamily="18" charset="0"/>
              </a:rPr>
              <a:t>he </a:t>
            </a:r>
            <a:r>
              <a:rPr lang="en-US" sz="1800" dirty="0">
                <a:latin typeface="Times New Roman" pitchFamily="18" charset="0"/>
                <a:ea typeface="Microsoft Sans Serif" panose="020B0604020202020204" pitchFamily="34" charset="0"/>
                <a:cs typeface="Times New Roman" pitchFamily="18" charset="0"/>
              </a:rPr>
              <a:t>difference between the agent </a:t>
            </a:r>
            <a:r>
              <a:rPr lang="en-US" sz="1800" dirty="0" smtClean="0">
                <a:latin typeface="Times New Roman" pitchFamily="18" charset="0"/>
                <a:ea typeface="Microsoft Sans Serif" panose="020B0604020202020204" pitchFamily="34" charset="0"/>
                <a:cs typeface="Times New Roman" pitchFamily="18" charset="0"/>
              </a:rPr>
              <a:t>program and agent function is, the agent program, </a:t>
            </a:r>
            <a:r>
              <a:rPr lang="en-US" sz="1800" dirty="0">
                <a:latin typeface="Times New Roman" pitchFamily="18" charset="0"/>
                <a:ea typeface="Microsoft Sans Serif" panose="020B0604020202020204" pitchFamily="34" charset="0"/>
                <a:cs typeface="Times New Roman" pitchFamily="18" charset="0"/>
              </a:rPr>
              <a:t>which takes the current percept as input, and the agent function, which takes the entire percept history. </a:t>
            </a:r>
            <a:endParaRPr lang="en-US" sz="1800" dirty="0" smtClean="0">
              <a:latin typeface="Times New Roman" pitchFamily="18" charset="0"/>
              <a:ea typeface="Microsoft Sans Serif" panose="020B0604020202020204" pitchFamily="34" charset="0"/>
              <a:cs typeface="Times New Roman" pitchFamily="18" charset="0"/>
            </a:endParaRPr>
          </a:p>
          <a:p>
            <a:pPr algn="just">
              <a:lnSpc>
                <a:spcPct val="150000"/>
              </a:lnSpc>
              <a:buFont typeface="Wingdings" panose="05000000000000000000" pitchFamily="2" charset="2"/>
              <a:buChar char="v"/>
            </a:pPr>
            <a:r>
              <a:rPr lang="en-US" sz="1800" dirty="0" smtClean="0">
                <a:latin typeface="Times New Roman" pitchFamily="18" charset="0"/>
                <a:ea typeface="Microsoft Sans Serif" panose="020B0604020202020204" pitchFamily="34" charset="0"/>
                <a:cs typeface="Times New Roman" pitchFamily="18" charset="0"/>
              </a:rPr>
              <a:t>The </a:t>
            </a:r>
            <a:r>
              <a:rPr lang="en-US" sz="1800" dirty="0">
                <a:latin typeface="Times New Roman" pitchFamily="18" charset="0"/>
                <a:ea typeface="Microsoft Sans Serif" panose="020B0604020202020204" pitchFamily="34" charset="0"/>
                <a:cs typeface="Times New Roman" pitchFamily="18" charset="0"/>
              </a:rPr>
              <a:t>agent program takes just the current percept as input because nothing more is available from the environment; if the agent’s actions need to depend on the entire percept sequence, the agent will have to remember the percepts</a:t>
            </a:r>
            <a:r>
              <a:rPr lang="en-US" sz="1800" dirty="0" smtClean="0">
                <a:latin typeface="Times New Roman" pitchFamily="18" charset="0"/>
                <a:ea typeface="Microsoft Sans Serif" panose="020B0604020202020204" pitchFamily="34" charset="0"/>
                <a:cs typeface="Times New Roman" pitchFamily="18" charset="0"/>
              </a:rPr>
              <a:t>.</a:t>
            </a:r>
          </a:p>
          <a:p>
            <a:pPr algn="just">
              <a:lnSpc>
                <a:spcPct val="150000"/>
              </a:lnSpc>
              <a:buFont typeface="Wingdings" panose="05000000000000000000" pitchFamily="2" charset="2"/>
              <a:buChar char="v"/>
            </a:pPr>
            <a:r>
              <a:rPr lang="en-US" sz="1800" dirty="0">
                <a:latin typeface="Times New Roman" pitchFamily="18" charset="0"/>
                <a:ea typeface="Microsoft Sans Serif" panose="020B0604020202020204" pitchFamily="34" charset="0"/>
                <a:cs typeface="Times New Roman" pitchFamily="18" charset="0"/>
              </a:rPr>
              <a:t>R</a:t>
            </a:r>
            <a:r>
              <a:rPr lang="en-US" sz="1800" dirty="0" smtClean="0">
                <a:latin typeface="Times New Roman" pitchFamily="18" charset="0"/>
                <a:ea typeface="Microsoft Sans Serif" panose="020B0604020202020204" pitchFamily="34" charset="0"/>
                <a:cs typeface="Times New Roman" pitchFamily="18" charset="0"/>
              </a:rPr>
              <a:t>ather </a:t>
            </a:r>
            <a:r>
              <a:rPr lang="en-US" sz="1800" dirty="0">
                <a:latin typeface="Times New Roman" pitchFamily="18" charset="0"/>
                <a:ea typeface="Microsoft Sans Serif" panose="020B0604020202020204" pitchFamily="34" charset="0"/>
                <a:cs typeface="Times New Roman" pitchFamily="18" charset="0"/>
              </a:rPr>
              <a:t>trivial agent program that keeps track of the percept sequence and then uses it to index into a table of actions to decide what to do</a:t>
            </a:r>
            <a:r>
              <a:rPr lang="en-US" sz="1800" dirty="0" smtClean="0">
                <a:latin typeface="Times New Roman" pitchFamily="18" charset="0"/>
                <a:ea typeface="Microsoft Sans Serif" panose="020B0604020202020204" pitchFamily="34" charset="0"/>
                <a:cs typeface="Times New Roman" pitchFamily="18" charset="0"/>
              </a:rPr>
              <a:t>.</a:t>
            </a:r>
          </a:p>
          <a:p>
            <a:pPr algn="just">
              <a:lnSpc>
                <a:spcPct val="150000"/>
              </a:lnSpc>
              <a:buFont typeface="Wingdings" panose="05000000000000000000" pitchFamily="2" charset="2"/>
              <a:buChar char="v"/>
            </a:pPr>
            <a:r>
              <a:rPr lang="en-US" sz="1800" i="1" dirty="0">
                <a:latin typeface="Times New Roman" pitchFamily="18" charset="0"/>
                <a:ea typeface="Microsoft Sans Serif" panose="020B0604020202020204" pitchFamily="34" charset="0"/>
                <a:cs typeface="Times New Roman" pitchFamily="18" charset="0"/>
              </a:rPr>
              <a:t>The TABLE-DRIVEN-AGENT program is invoked for each new percept and returns an action each time. It retains the complete percept sequence in </a:t>
            </a:r>
            <a:r>
              <a:rPr lang="en-US" sz="1800" i="1" dirty="0" smtClean="0">
                <a:latin typeface="Times New Roman" pitchFamily="18" charset="0"/>
                <a:ea typeface="Microsoft Sans Serif" panose="020B0604020202020204" pitchFamily="34" charset="0"/>
                <a:cs typeface="Times New Roman" pitchFamily="18" charset="0"/>
              </a:rPr>
              <a:t>memory</a:t>
            </a:r>
            <a:r>
              <a:rPr lang="en-US" sz="1800" dirty="0" smtClean="0">
                <a:solidFill>
                  <a:schemeClr val="accent4"/>
                </a:solidFill>
                <a:latin typeface="Times New Roman" pitchFamily="18" charset="0"/>
                <a:ea typeface="Microsoft Sans Serif" panose="020B0604020202020204" pitchFamily="34" charset="0"/>
                <a:cs typeface="Times New Roman" pitchFamily="18" charset="0"/>
              </a:rPr>
              <a:t>.</a:t>
            </a:r>
          </a:p>
          <a:p>
            <a:pPr marL="914400" lvl="2" indent="0" algn="just">
              <a:lnSpc>
                <a:spcPct val="100000"/>
              </a:lnSpc>
              <a:buNone/>
            </a:pPr>
            <a:r>
              <a:rPr lang="en-US" sz="1800" b="1" i="1" dirty="0">
                <a:solidFill>
                  <a:schemeClr val="accent1">
                    <a:lumMod val="75000"/>
                  </a:schemeClr>
                </a:solidFill>
                <a:ea typeface="Microsoft Sans Serif" panose="020B0604020202020204" pitchFamily="34" charset="0"/>
                <a:cs typeface="Times New Roman" pitchFamily="18" charset="0"/>
              </a:rPr>
              <a:t>function</a:t>
            </a:r>
            <a:r>
              <a:rPr lang="en-US" sz="1800" i="1" dirty="0">
                <a:solidFill>
                  <a:schemeClr val="accent1">
                    <a:lumMod val="75000"/>
                  </a:schemeClr>
                </a:solidFill>
                <a:ea typeface="Microsoft Sans Serif" panose="020B0604020202020204" pitchFamily="34" charset="0"/>
                <a:cs typeface="Times New Roman" pitchFamily="18" charset="0"/>
              </a:rPr>
              <a:t> TABLE-DRIVEN-AGENT(percept) returns an action </a:t>
            </a:r>
            <a:endParaRPr lang="en-US" sz="1800" i="1" dirty="0" smtClean="0">
              <a:solidFill>
                <a:schemeClr val="accent1">
                  <a:lumMod val="75000"/>
                </a:schemeClr>
              </a:solidFill>
              <a:ea typeface="Microsoft Sans Serif" panose="020B0604020202020204" pitchFamily="34" charset="0"/>
              <a:cs typeface="Times New Roman" pitchFamily="18" charset="0"/>
            </a:endParaRPr>
          </a:p>
          <a:p>
            <a:pPr marL="914400" lvl="2" indent="0" algn="just">
              <a:lnSpc>
                <a:spcPct val="100000"/>
              </a:lnSpc>
              <a:buNone/>
            </a:pPr>
            <a:r>
              <a:rPr lang="en-US" sz="1800" i="1" dirty="0" smtClean="0">
                <a:solidFill>
                  <a:schemeClr val="accent1">
                    <a:lumMod val="75000"/>
                  </a:schemeClr>
                </a:solidFill>
                <a:ea typeface="Microsoft Sans Serif" panose="020B0604020202020204" pitchFamily="34" charset="0"/>
                <a:cs typeface="Times New Roman" pitchFamily="18" charset="0"/>
              </a:rPr>
              <a:t>persistent</a:t>
            </a:r>
            <a:r>
              <a:rPr lang="en-US" sz="1800" i="1" dirty="0">
                <a:solidFill>
                  <a:schemeClr val="accent1">
                    <a:lumMod val="75000"/>
                  </a:schemeClr>
                </a:solidFill>
                <a:ea typeface="Microsoft Sans Serif" panose="020B0604020202020204" pitchFamily="34" charset="0"/>
                <a:cs typeface="Times New Roman" pitchFamily="18" charset="0"/>
              </a:rPr>
              <a:t>: </a:t>
            </a:r>
            <a:r>
              <a:rPr lang="en-US" sz="1800" i="1" dirty="0" smtClean="0">
                <a:solidFill>
                  <a:schemeClr val="accent1">
                    <a:lumMod val="75000"/>
                  </a:schemeClr>
                </a:solidFill>
                <a:ea typeface="Microsoft Sans Serif" panose="020B0604020202020204" pitchFamily="34" charset="0"/>
                <a:cs typeface="Times New Roman" pitchFamily="18" charset="0"/>
              </a:rPr>
              <a:t>percepts: a </a:t>
            </a:r>
            <a:r>
              <a:rPr lang="en-US" sz="1800" i="1" dirty="0">
                <a:solidFill>
                  <a:schemeClr val="accent1">
                    <a:lumMod val="75000"/>
                  </a:schemeClr>
                </a:solidFill>
                <a:ea typeface="Microsoft Sans Serif" panose="020B0604020202020204" pitchFamily="34" charset="0"/>
                <a:cs typeface="Times New Roman" pitchFamily="18" charset="0"/>
              </a:rPr>
              <a:t>sequence, initially empty table, </a:t>
            </a:r>
            <a:endParaRPr lang="en-US" sz="1800" i="1" dirty="0" smtClean="0">
              <a:solidFill>
                <a:schemeClr val="accent1">
                  <a:lumMod val="75000"/>
                </a:schemeClr>
              </a:solidFill>
              <a:ea typeface="Microsoft Sans Serif" panose="020B0604020202020204" pitchFamily="34" charset="0"/>
              <a:cs typeface="Times New Roman" pitchFamily="18" charset="0"/>
            </a:endParaRPr>
          </a:p>
          <a:p>
            <a:pPr marL="914400" lvl="2" indent="0" algn="just">
              <a:lnSpc>
                <a:spcPct val="100000"/>
              </a:lnSpc>
              <a:buNone/>
            </a:pPr>
            <a:r>
              <a:rPr lang="en-US" sz="1800" i="1" dirty="0" smtClean="0">
                <a:solidFill>
                  <a:schemeClr val="accent1">
                    <a:lumMod val="75000"/>
                  </a:schemeClr>
                </a:solidFill>
                <a:ea typeface="Microsoft Sans Serif" panose="020B0604020202020204" pitchFamily="34" charset="0"/>
                <a:cs typeface="Times New Roman" pitchFamily="18" charset="0"/>
              </a:rPr>
              <a:t>	a </a:t>
            </a:r>
            <a:r>
              <a:rPr lang="en-US" sz="1800" i="1" dirty="0">
                <a:solidFill>
                  <a:schemeClr val="accent1">
                    <a:lumMod val="75000"/>
                  </a:schemeClr>
                </a:solidFill>
                <a:ea typeface="Microsoft Sans Serif" panose="020B0604020202020204" pitchFamily="34" charset="0"/>
                <a:cs typeface="Times New Roman" pitchFamily="18" charset="0"/>
              </a:rPr>
              <a:t>table of </a:t>
            </a:r>
            <a:r>
              <a:rPr lang="en-US" sz="1800" i="1" dirty="0" smtClean="0">
                <a:solidFill>
                  <a:schemeClr val="accent1">
                    <a:lumMod val="75000"/>
                  </a:schemeClr>
                </a:solidFill>
                <a:ea typeface="Microsoft Sans Serif" panose="020B0604020202020204" pitchFamily="34" charset="0"/>
                <a:cs typeface="Times New Roman" pitchFamily="18" charset="0"/>
              </a:rPr>
              <a:t>actions: indexed </a:t>
            </a:r>
            <a:r>
              <a:rPr lang="en-US" sz="1800" i="1" dirty="0">
                <a:solidFill>
                  <a:schemeClr val="accent1">
                    <a:lumMod val="75000"/>
                  </a:schemeClr>
                </a:solidFill>
                <a:ea typeface="Microsoft Sans Serif" panose="020B0604020202020204" pitchFamily="34" charset="0"/>
                <a:cs typeface="Times New Roman" pitchFamily="18" charset="0"/>
              </a:rPr>
              <a:t>by percept sequences, </a:t>
            </a:r>
            <a:r>
              <a:rPr lang="en-US" sz="1800" i="1" dirty="0" smtClean="0">
                <a:solidFill>
                  <a:schemeClr val="accent1">
                    <a:lumMod val="75000"/>
                  </a:schemeClr>
                </a:solidFill>
                <a:ea typeface="Microsoft Sans Serif" panose="020B0604020202020204" pitchFamily="34" charset="0"/>
                <a:cs typeface="Times New Roman" pitchFamily="18" charset="0"/>
              </a:rPr>
              <a:t>append </a:t>
            </a:r>
            <a:r>
              <a:rPr lang="en-US" sz="1800" i="1" dirty="0">
                <a:solidFill>
                  <a:schemeClr val="accent1">
                    <a:lumMod val="75000"/>
                  </a:schemeClr>
                </a:solidFill>
                <a:ea typeface="Microsoft Sans Serif" panose="020B0604020202020204" pitchFamily="34" charset="0"/>
                <a:cs typeface="Times New Roman" pitchFamily="18" charset="0"/>
              </a:rPr>
              <a:t>percept to the end of percepts </a:t>
            </a:r>
            <a:endParaRPr lang="en-US" sz="1800" i="1" dirty="0" smtClean="0">
              <a:solidFill>
                <a:schemeClr val="accent1">
                  <a:lumMod val="75000"/>
                </a:schemeClr>
              </a:solidFill>
              <a:ea typeface="Microsoft Sans Serif" panose="020B0604020202020204" pitchFamily="34" charset="0"/>
              <a:cs typeface="Times New Roman" pitchFamily="18" charset="0"/>
            </a:endParaRPr>
          </a:p>
          <a:p>
            <a:pPr marL="914400" lvl="2" indent="0" algn="just">
              <a:lnSpc>
                <a:spcPct val="100000"/>
              </a:lnSpc>
              <a:buNone/>
            </a:pPr>
            <a:r>
              <a:rPr lang="en-US" sz="1800" i="1" dirty="0" smtClean="0">
                <a:solidFill>
                  <a:schemeClr val="accent1">
                    <a:lumMod val="75000"/>
                  </a:schemeClr>
                </a:solidFill>
                <a:ea typeface="Microsoft Sans Serif" panose="020B0604020202020204" pitchFamily="34" charset="0"/>
                <a:cs typeface="Times New Roman" pitchFamily="18" charset="0"/>
              </a:rPr>
              <a:t>action </a:t>
            </a:r>
            <a:r>
              <a:rPr lang="en-US" sz="1800" i="1" dirty="0">
                <a:solidFill>
                  <a:schemeClr val="accent1">
                    <a:lumMod val="75000"/>
                  </a:schemeClr>
                </a:solidFill>
                <a:ea typeface="Microsoft Sans Serif" panose="020B0604020202020204" pitchFamily="34" charset="0"/>
                <a:cs typeface="Times New Roman" pitchFamily="18" charset="0"/>
              </a:rPr>
              <a:t>← </a:t>
            </a:r>
            <a:r>
              <a:rPr lang="en-US" sz="1800" i="1" dirty="0" smtClean="0">
                <a:solidFill>
                  <a:schemeClr val="accent1">
                    <a:lumMod val="75000"/>
                  </a:schemeClr>
                </a:solidFill>
                <a:ea typeface="Microsoft Sans Serif" panose="020B0604020202020204" pitchFamily="34" charset="0"/>
                <a:cs typeface="Times New Roman" pitchFamily="18" charset="0"/>
              </a:rPr>
              <a:t>LOOKUP(percepts , table</a:t>
            </a:r>
            <a:r>
              <a:rPr lang="en-US" sz="1800" i="1" dirty="0">
                <a:solidFill>
                  <a:schemeClr val="accent1">
                    <a:lumMod val="75000"/>
                  </a:schemeClr>
                </a:solidFill>
                <a:ea typeface="Microsoft Sans Serif" panose="020B0604020202020204" pitchFamily="34" charset="0"/>
                <a:cs typeface="Times New Roman" pitchFamily="18" charset="0"/>
              </a:rPr>
              <a:t>) </a:t>
            </a:r>
            <a:endParaRPr lang="en-US" sz="1800" i="1" dirty="0" smtClean="0">
              <a:solidFill>
                <a:schemeClr val="accent1">
                  <a:lumMod val="75000"/>
                </a:schemeClr>
              </a:solidFill>
              <a:ea typeface="Microsoft Sans Serif" panose="020B0604020202020204" pitchFamily="34" charset="0"/>
              <a:cs typeface="Times New Roman" pitchFamily="18" charset="0"/>
            </a:endParaRPr>
          </a:p>
          <a:p>
            <a:pPr marL="914400" lvl="2" indent="0" algn="just">
              <a:lnSpc>
                <a:spcPct val="100000"/>
              </a:lnSpc>
              <a:buNone/>
            </a:pPr>
            <a:r>
              <a:rPr lang="en-US" sz="1800" i="1" dirty="0" smtClean="0">
                <a:solidFill>
                  <a:schemeClr val="accent1">
                    <a:lumMod val="75000"/>
                  </a:schemeClr>
                </a:solidFill>
                <a:ea typeface="Microsoft Sans Serif" panose="020B0604020202020204" pitchFamily="34" charset="0"/>
                <a:cs typeface="Times New Roman" pitchFamily="18" charset="0"/>
              </a:rPr>
              <a:t>return </a:t>
            </a:r>
            <a:r>
              <a:rPr lang="en-US" sz="1800" i="1" dirty="0">
                <a:solidFill>
                  <a:schemeClr val="accent1">
                    <a:lumMod val="75000"/>
                  </a:schemeClr>
                </a:solidFill>
                <a:ea typeface="Microsoft Sans Serif" panose="020B0604020202020204" pitchFamily="34" charset="0"/>
                <a:cs typeface="Times New Roman" pitchFamily="18" charset="0"/>
              </a:rPr>
              <a:t>action</a:t>
            </a:r>
            <a:endParaRPr lang="en-IN" sz="1800" i="1" dirty="0">
              <a:solidFill>
                <a:schemeClr val="accent1">
                  <a:lumMod val="75000"/>
                </a:schemeClr>
              </a:solidFill>
              <a:ea typeface="Microsoft Sans Serif" panose="020B0604020202020204" pitchFamily="34" charset="0"/>
              <a:cs typeface="Times New Roman" pitchFamily="18" charset="0"/>
            </a:endParaRPr>
          </a:p>
        </p:txBody>
      </p:sp>
    </p:spTree>
    <p:extLst>
      <p:ext uri="{BB962C8B-B14F-4D97-AF65-F5344CB8AC3E}">
        <p14:creationId xmlns:p14="http://schemas.microsoft.com/office/powerpoint/2010/main" xmlns="" val="6754846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326572" y="169817"/>
                <a:ext cx="11338560" cy="6619171"/>
              </a:xfrm>
            </p:spPr>
            <p:txBody>
              <a:bodyPr>
                <a:normAutofit/>
              </a:bodyPr>
              <a:lstStyle/>
              <a:p>
                <a:pPr algn="just">
                  <a:lnSpc>
                    <a:spcPct val="150000"/>
                  </a:lnSpc>
                  <a:buFont typeface="Wingdings" panose="05000000000000000000" pitchFamily="2" charset="2"/>
                  <a:buChar char="v"/>
                </a:pPr>
                <a:r>
                  <a:rPr lang="en-US" sz="1800" dirty="0" smtClean="0">
                    <a:latin typeface="Times New Roman" panose="02020603050405020304" pitchFamily="18" charset="0"/>
                    <a:ea typeface="Microsoft Sans Serif" panose="020B0604020202020204" pitchFamily="34" charset="0"/>
                    <a:cs typeface="Times New Roman" panose="02020603050405020304" pitchFamily="18" charset="0"/>
                  </a:rPr>
                  <a:t>The </a:t>
                </a:r>
                <a:r>
                  <a:rPr lang="en-US" sz="1800" dirty="0">
                    <a:latin typeface="Times New Roman" panose="02020603050405020304" pitchFamily="18" charset="0"/>
                    <a:ea typeface="Microsoft Sans Serif" panose="020B0604020202020204" pitchFamily="34" charset="0"/>
                    <a:cs typeface="Times New Roman" panose="02020603050405020304" pitchFamily="18" charset="0"/>
                  </a:rPr>
                  <a:t>agent program for a simple reflex agent in the two-state vacuum environment</a:t>
                </a:r>
                <a:r>
                  <a:rPr lang="en-US" sz="1800" dirty="0" smtClean="0">
                    <a:latin typeface="Times New Roman" panose="02020603050405020304" pitchFamily="18" charset="0"/>
                    <a:ea typeface="Microsoft Sans Serif" panose="020B0604020202020204" pitchFamily="34" charset="0"/>
                    <a:cs typeface="Times New Roman" panose="02020603050405020304" pitchFamily="18" charset="0"/>
                  </a:rPr>
                  <a:t>.</a:t>
                </a:r>
                <a:endParaRPr lang="en-US" sz="1800" dirty="0">
                  <a:latin typeface="Times New Roman" panose="02020603050405020304" pitchFamily="18" charset="0"/>
                  <a:ea typeface="Microsoft Sans Serif" panose="020B0604020202020204" pitchFamily="34" charset="0"/>
                  <a:cs typeface="Times New Roman" panose="02020603050405020304" pitchFamily="18" charset="0"/>
                </a:endParaRPr>
              </a:p>
              <a:p>
                <a:pPr marL="914400" lvl="2" indent="0" algn="just">
                  <a:lnSpc>
                    <a:spcPct val="150000"/>
                  </a:lnSpc>
                  <a:buNone/>
                </a:pPr>
                <a:r>
                  <a:rPr lang="en-US" sz="1800" i="1" dirty="0" smtClean="0">
                    <a:solidFill>
                      <a:schemeClr val="accent1">
                        <a:lumMod val="75000"/>
                      </a:schemeClr>
                    </a:solidFill>
                    <a:ea typeface="Microsoft Sans Serif" panose="020B0604020202020204" pitchFamily="34" charset="0"/>
                    <a:cs typeface="Times New Roman" panose="02020603050405020304" pitchFamily="18" charset="0"/>
                  </a:rPr>
                  <a:t>function </a:t>
                </a:r>
                <a:r>
                  <a:rPr lang="en-US" sz="1800" i="1" dirty="0">
                    <a:solidFill>
                      <a:schemeClr val="accent1">
                        <a:lumMod val="75000"/>
                      </a:schemeClr>
                    </a:solidFill>
                    <a:ea typeface="Microsoft Sans Serif" panose="020B0604020202020204" pitchFamily="34" charset="0"/>
                    <a:cs typeface="Times New Roman" panose="02020603050405020304" pitchFamily="18" charset="0"/>
                  </a:rPr>
                  <a:t>REFLEX-VACUUM-AGENT([</a:t>
                </a:r>
                <a:r>
                  <a:rPr lang="en-US" sz="1800" i="1" dirty="0" err="1">
                    <a:solidFill>
                      <a:schemeClr val="accent1">
                        <a:lumMod val="75000"/>
                      </a:schemeClr>
                    </a:solidFill>
                    <a:ea typeface="Microsoft Sans Serif" panose="020B0604020202020204" pitchFamily="34" charset="0"/>
                    <a:cs typeface="Times New Roman" panose="02020603050405020304" pitchFamily="18" charset="0"/>
                  </a:rPr>
                  <a:t>location,status</a:t>
                </a:r>
                <a:r>
                  <a:rPr lang="en-US" sz="1800" i="1" dirty="0">
                    <a:solidFill>
                      <a:schemeClr val="accent1">
                        <a:lumMod val="75000"/>
                      </a:schemeClr>
                    </a:solidFill>
                    <a:ea typeface="Microsoft Sans Serif" panose="020B0604020202020204" pitchFamily="34" charset="0"/>
                    <a:cs typeface="Times New Roman" panose="02020603050405020304" pitchFamily="18" charset="0"/>
                  </a:rPr>
                  <a:t>]) returns an action </a:t>
                </a:r>
                <a:endParaRPr lang="en-US" sz="1800" i="1" dirty="0" smtClean="0">
                  <a:solidFill>
                    <a:schemeClr val="accent1">
                      <a:lumMod val="75000"/>
                    </a:schemeClr>
                  </a:solidFill>
                  <a:ea typeface="Microsoft Sans Serif" panose="020B0604020202020204" pitchFamily="34" charset="0"/>
                  <a:cs typeface="Times New Roman" panose="02020603050405020304" pitchFamily="18" charset="0"/>
                </a:endParaRPr>
              </a:p>
              <a:p>
                <a:pPr marL="914400" lvl="2" indent="0" algn="just">
                  <a:lnSpc>
                    <a:spcPct val="150000"/>
                  </a:lnSpc>
                  <a:buNone/>
                </a:pPr>
                <a:r>
                  <a:rPr lang="en-US" sz="1800" i="1" dirty="0" smtClean="0">
                    <a:solidFill>
                      <a:schemeClr val="accent1">
                        <a:lumMod val="75000"/>
                      </a:schemeClr>
                    </a:solidFill>
                    <a:ea typeface="Microsoft Sans Serif" panose="020B0604020202020204" pitchFamily="34" charset="0"/>
                    <a:cs typeface="Times New Roman" panose="02020603050405020304" pitchFamily="18" charset="0"/>
                  </a:rPr>
                  <a:t>if </a:t>
                </a:r>
                <a:r>
                  <a:rPr lang="en-US" sz="1800" i="1" dirty="0">
                    <a:solidFill>
                      <a:schemeClr val="accent1">
                        <a:lumMod val="75000"/>
                      </a:schemeClr>
                    </a:solidFill>
                    <a:ea typeface="Microsoft Sans Serif" panose="020B0604020202020204" pitchFamily="34" charset="0"/>
                    <a:cs typeface="Times New Roman" panose="02020603050405020304" pitchFamily="18" charset="0"/>
                  </a:rPr>
                  <a:t>status = Dirty then return Suck </a:t>
                </a:r>
                <a:endParaRPr lang="en-US" sz="1800" i="1" dirty="0" smtClean="0">
                  <a:solidFill>
                    <a:schemeClr val="accent1">
                      <a:lumMod val="75000"/>
                    </a:schemeClr>
                  </a:solidFill>
                  <a:ea typeface="Microsoft Sans Serif" panose="020B0604020202020204" pitchFamily="34" charset="0"/>
                  <a:cs typeface="Times New Roman" panose="02020603050405020304" pitchFamily="18" charset="0"/>
                </a:endParaRPr>
              </a:p>
              <a:p>
                <a:pPr marL="914400" lvl="2" indent="0" algn="just">
                  <a:lnSpc>
                    <a:spcPct val="150000"/>
                  </a:lnSpc>
                  <a:buNone/>
                </a:pPr>
                <a:r>
                  <a:rPr lang="en-US" sz="1800" i="1" dirty="0" smtClean="0">
                    <a:solidFill>
                      <a:schemeClr val="accent1">
                        <a:lumMod val="75000"/>
                      </a:schemeClr>
                    </a:solidFill>
                    <a:ea typeface="Microsoft Sans Serif" panose="020B0604020202020204" pitchFamily="34" charset="0"/>
                    <a:cs typeface="Times New Roman" panose="02020603050405020304" pitchFamily="18" charset="0"/>
                  </a:rPr>
                  <a:t>else </a:t>
                </a:r>
                <a:r>
                  <a:rPr lang="en-US" sz="1800" i="1" dirty="0">
                    <a:solidFill>
                      <a:schemeClr val="accent1">
                        <a:lumMod val="75000"/>
                      </a:schemeClr>
                    </a:solidFill>
                    <a:ea typeface="Microsoft Sans Serif" panose="020B0604020202020204" pitchFamily="34" charset="0"/>
                    <a:cs typeface="Times New Roman" panose="02020603050405020304" pitchFamily="18" charset="0"/>
                  </a:rPr>
                  <a:t>if location = A then return Right </a:t>
                </a:r>
                <a:endParaRPr lang="en-US" sz="1800" i="1" dirty="0" smtClean="0">
                  <a:solidFill>
                    <a:schemeClr val="accent1">
                      <a:lumMod val="75000"/>
                    </a:schemeClr>
                  </a:solidFill>
                  <a:ea typeface="Microsoft Sans Serif" panose="020B0604020202020204" pitchFamily="34" charset="0"/>
                  <a:cs typeface="Times New Roman" panose="02020603050405020304" pitchFamily="18" charset="0"/>
                </a:endParaRPr>
              </a:p>
              <a:p>
                <a:pPr marL="914400" lvl="2" indent="0" algn="just">
                  <a:lnSpc>
                    <a:spcPct val="150000"/>
                  </a:lnSpc>
                  <a:buNone/>
                </a:pPr>
                <a:r>
                  <a:rPr lang="en-US" sz="1800" i="1" dirty="0" smtClean="0">
                    <a:solidFill>
                      <a:schemeClr val="accent1">
                        <a:lumMod val="75000"/>
                      </a:schemeClr>
                    </a:solidFill>
                    <a:ea typeface="Microsoft Sans Serif" panose="020B0604020202020204" pitchFamily="34" charset="0"/>
                    <a:cs typeface="Times New Roman" panose="02020603050405020304" pitchFamily="18" charset="0"/>
                  </a:rPr>
                  <a:t>else </a:t>
                </a:r>
                <a:r>
                  <a:rPr lang="en-US" sz="1800" i="1" dirty="0">
                    <a:solidFill>
                      <a:schemeClr val="accent1">
                        <a:lumMod val="75000"/>
                      </a:schemeClr>
                    </a:solidFill>
                    <a:ea typeface="Microsoft Sans Serif" panose="020B0604020202020204" pitchFamily="34" charset="0"/>
                    <a:cs typeface="Times New Roman" panose="02020603050405020304" pitchFamily="18" charset="0"/>
                  </a:rPr>
                  <a:t>if location = B then return Left </a:t>
                </a:r>
                <a:endParaRPr lang="en-US" sz="1800" i="1" dirty="0" smtClean="0">
                  <a:solidFill>
                    <a:schemeClr val="accent1">
                      <a:lumMod val="75000"/>
                    </a:schemeClr>
                  </a:solidFill>
                  <a:ea typeface="Microsoft Sans Serif" panose="020B0604020202020204" pitchFamily="34" charset="0"/>
                  <a:cs typeface="Times New Roman" panose="02020603050405020304" pitchFamily="18" charset="0"/>
                </a:endParaRPr>
              </a:p>
              <a:p>
                <a:pPr algn="just">
                  <a:lnSpc>
                    <a:spcPct val="150000"/>
                  </a:lnSpc>
                  <a:buFont typeface="Wingdings" panose="05000000000000000000" pitchFamily="2" charset="2"/>
                  <a:buChar char="v"/>
                </a:pPr>
                <a:r>
                  <a:rPr lang="en-US" sz="1800" dirty="0" smtClean="0">
                    <a:latin typeface="Times New Roman" panose="02020603050405020304" pitchFamily="18" charset="0"/>
                    <a:ea typeface="Microsoft Sans Serif" panose="020B0604020202020204" pitchFamily="34" charset="0"/>
                    <a:cs typeface="Times New Roman" panose="02020603050405020304" pitchFamily="18" charset="0"/>
                  </a:rPr>
                  <a:t>To </a:t>
                </a:r>
                <a:r>
                  <a:rPr lang="en-US" sz="1800" dirty="0">
                    <a:latin typeface="Times New Roman" panose="02020603050405020304" pitchFamily="18" charset="0"/>
                    <a:ea typeface="Microsoft Sans Serif" panose="020B0604020202020204" pitchFamily="34" charset="0"/>
                    <a:cs typeface="Times New Roman" panose="02020603050405020304" pitchFamily="18" charset="0"/>
                  </a:rPr>
                  <a:t>build a rational agent </a:t>
                </a:r>
                <a:r>
                  <a:rPr lang="en-US" sz="1800" dirty="0" smtClean="0">
                    <a:latin typeface="Times New Roman" panose="02020603050405020304" pitchFamily="18" charset="0"/>
                    <a:ea typeface="Microsoft Sans Serif" panose="020B0604020202020204" pitchFamily="34" charset="0"/>
                    <a:cs typeface="Times New Roman" panose="02020603050405020304" pitchFamily="18" charset="0"/>
                  </a:rPr>
                  <a:t>in this </a:t>
                </a:r>
                <a:r>
                  <a:rPr lang="en-US" sz="1800" dirty="0">
                    <a:latin typeface="Times New Roman" panose="02020603050405020304" pitchFamily="18" charset="0"/>
                    <a:ea typeface="Microsoft Sans Serif" panose="020B0604020202020204" pitchFamily="34" charset="0"/>
                    <a:cs typeface="Times New Roman" panose="02020603050405020304" pitchFamily="18" charset="0"/>
                  </a:rPr>
                  <a:t>way, we as designers must construct a table that contains the appropriate action for every possible percept sequence</a:t>
                </a:r>
                <a:r>
                  <a:rPr lang="en-US" sz="1800" dirty="0" smtClean="0">
                    <a:latin typeface="Times New Roman" panose="02020603050405020304" pitchFamily="18" charset="0"/>
                    <a:ea typeface="Microsoft Sans Serif" panose="020B0604020202020204" pitchFamily="34" charset="0"/>
                    <a:cs typeface="Times New Roman" panose="02020603050405020304" pitchFamily="18" charset="0"/>
                  </a:rPr>
                  <a:t>.</a:t>
                </a:r>
              </a:p>
              <a:p>
                <a:pPr algn="just">
                  <a:lnSpc>
                    <a:spcPct val="150000"/>
                  </a:lnSpc>
                  <a:buFont typeface="Wingdings" panose="05000000000000000000" pitchFamily="2" charset="2"/>
                  <a:buChar char="v"/>
                </a:pPr>
                <a:r>
                  <a:rPr lang="en-US" sz="1800" dirty="0">
                    <a:latin typeface="Times New Roman" panose="02020603050405020304" pitchFamily="18" charset="0"/>
                    <a:ea typeface="Microsoft Sans Serif" panose="020B0604020202020204" pitchFamily="34" charset="0"/>
                    <a:cs typeface="Times New Roman" panose="02020603050405020304" pitchFamily="18" charset="0"/>
                  </a:rPr>
                  <a:t>It is instructive to consider why the table-driven approach to agent construction is doomed to failure. </a:t>
                </a:r>
                <a:endParaRPr lang="en-US" sz="1800" dirty="0" smtClean="0">
                  <a:latin typeface="Times New Roman" panose="02020603050405020304" pitchFamily="18" charset="0"/>
                  <a:ea typeface="Microsoft Sans Serif" panose="020B0604020202020204" pitchFamily="34" charset="0"/>
                  <a:cs typeface="Times New Roman" panose="02020603050405020304" pitchFamily="18" charset="0"/>
                </a:endParaRPr>
              </a:p>
              <a:p>
                <a:pPr algn="just">
                  <a:lnSpc>
                    <a:spcPct val="150000"/>
                  </a:lnSpc>
                  <a:buFont typeface="Wingdings" panose="05000000000000000000" pitchFamily="2" charset="2"/>
                  <a:buChar char="v"/>
                </a:pPr>
                <a:r>
                  <a:rPr lang="en-US" sz="1800" dirty="0" smtClean="0">
                    <a:latin typeface="Times New Roman" panose="02020603050405020304" pitchFamily="18" charset="0"/>
                    <a:ea typeface="Microsoft Sans Serif" panose="020B0604020202020204" pitchFamily="34" charset="0"/>
                    <a:cs typeface="Times New Roman" panose="02020603050405020304" pitchFamily="18" charset="0"/>
                  </a:rPr>
                  <a:t>Let </a:t>
                </a:r>
                <a:r>
                  <a:rPr lang="en-US" sz="1800" dirty="0">
                    <a:latin typeface="Times New Roman" panose="02020603050405020304" pitchFamily="18" charset="0"/>
                    <a:ea typeface="Microsoft Sans Serif" panose="020B0604020202020204" pitchFamily="34" charset="0"/>
                    <a:cs typeface="Times New Roman" panose="02020603050405020304" pitchFamily="18" charset="0"/>
                  </a:rPr>
                  <a:t>P be the set of possible percepts and let T be the lifetime of the agent (the total number of percepts it will receive). The lookup table will contain </a:t>
                </a:r>
                <a14:m>
                  <m:oMath xmlns:m="http://schemas.openxmlformats.org/officeDocument/2006/math">
                    <m:r>
                      <a:rPr lang="en-US" sz="1800" i="1" dirty="0">
                        <a:latin typeface="Cambria Math" panose="02040503050406030204" pitchFamily="18" charset="0"/>
                        <a:ea typeface="Cambria Math" panose="02040503050406030204" pitchFamily="18" charset="0"/>
                        <a:cs typeface="Microsoft Sans Serif" panose="020B0604020202020204" pitchFamily="34" charset="0"/>
                      </a:rPr>
                      <m:t>∑</m:t>
                    </m:r>
                  </m:oMath>
                </a14:m>
                <a:r>
                  <a:rPr lang="en-US" sz="1800" dirty="0" smtClean="0">
                    <a:latin typeface="Times New Roman" panose="02020603050405020304" pitchFamily="18" charset="0"/>
                    <a:ea typeface="Microsoft Sans Serif" panose="020B0604020202020204" pitchFamily="34" charset="0"/>
                    <a:cs typeface="Times New Roman" panose="02020603050405020304" pitchFamily="18" charset="0"/>
                  </a:rPr>
                  <a:t>T |P| t entries</a:t>
                </a:r>
                <a:r>
                  <a:rPr lang="en-US" sz="1800" dirty="0">
                    <a:latin typeface="Times New Roman" panose="02020603050405020304" pitchFamily="18" charset="0"/>
                    <a:ea typeface="Microsoft Sans Serif" panose="020B0604020202020204" pitchFamily="34" charset="0"/>
                    <a:cs typeface="Times New Roman" panose="02020603050405020304" pitchFamily="18" charset="0"/>
                  </a:rPr>
                  <a:t>. t = 1 </a:t>
                </a:r>
                <a:endParaRPr lang="en-US" sz="1800" dirty="0" smtClean="0">
                  <a:latin typeface="Times New Roman" panose="02020603050405020304" pitchFamily="18" charset="0"/>
                  <a:ea typeface="Microsoft Sans Serif" panose="020B0604020202020204" pitchFamily="34" charset="0"/>
                  <a:cs typeface="Times New Roman" panose="02020603050405020304" pitchFamily="18" charset="0"/>
                </a:endParaRPr>
              </a:p>
              <a:p>
                <a:pPr algn="just">
                  <a:lnSpc>
                    <a:spcPct val="150000"/>
                  </a:lnSpc>
                  <a:buFont typeface="Wingdings" panose="05000000000000000000" pitchFamily="2" charset="2"/>
                  <a:buChar char="v"/>
                </a:pPr>
                <a:r>
                  <a:rPr lang="en-US" sz="1800" dirty="0" smtClean="0">
                    <a:latin typeface="Times New Roman" panose="02020603050405020304" pitchFamily="18" charset="0"/>
                    <a:ea typeface="Microsoft Sans Serif" panose="020B0604020202020204" pitchFamily="34" charset="0"/>
                    <a:cs typeface="Times New Roman" panose="02020603050405020304" pitchFamily="18" charset="0"/>
                  </a:rPr>
                  <a:t>Consider </a:t>
                </a:r>
                <a:r>
                  <a:rPr lang="en-US" sz="1800" dirty="0">
                    <a:latin typeface="Times New Roman" panose="02020603050405020304" pitchFamily="18" charset="0"/>
                    <a:ea typeface="Microsoft Sans Serif" panose="020B0604020202020204" pitchFamily="34" charset="0"/>
                    <a:cs typeface="Times New Roman" panose="02020603050405020304" pitchFamily="18" charset="0"/>
                  </a:rPr>
                  <a:t>the automated taxi: the visual input from a single camera comes in at the rate of roughly 27 megabytes per second (30 frames per second, 640 × 480 pixels with 24 bits of color information). </a:t>
                </a:r>
                <a:endParaRPr lang="en-US" sz="1800" dirty="0" smtClean="0">
                  <a:latin typeface="Times New Roman" panose="02020603050405020304" pitchFamily="18" charset="0"/>
                  <a:ea typeface="Microsoft Sans Serif" panose="020B0604020202020204" pitchFamily="34" charset="0"/>
                  <a:cs typeface="Times New Roman" panose="02020603050405020304" pitchFamily="18" charset="0"/>
                </a:endParaRPr>
              </a:p>
              <a:p>
                <a:pPr algn="just">
                  <a:lnSpc>
                    <a:spcPct val="150000"/>
                  </a:lnSpc>
                  <a:buFont typeface="Wingdings" panose="05000000000000000000" pitchFamily="2" charset="2"/>
                  <a:buChar char="v"/>
                </a:pPr>
                <a:r>
                  <a:rPr lang="en-US" sz="1800" dirty="0" smtClean="0">
                    <a:latin typeface="Times New Roman" panose="02020603050405020304" pitchFamily="18" charset="0"/>
                    <a:ea typeface="Microsoft Sans Serif" panose="020B0604020202020204" pitchFamily="34" charset="0"/>
                    <a:cs typeface="Times New Roman" panose="02020603050405020304" pitchFamily="18" charset="0"/>
                  </a:rPr>
                  <a:t>This </a:t>
                </a:r>
                <a:r>
                  <a:rPr lang="en-US" sz="1800" dirty="0">
                    <a:latin typeface="Times New Roman" panose="02020603050405020304" pitchFamily="18" charset="0"/>
                    <a:ea typeface="Microsoft Sans Serif" panose="020B0604020202020204" pitchFamily="34" charset="0"/>
                    <a:cs typeface="Times New Roman" panose="02020603050405020304" pitchFamily="18" charset="0"/>
                  </a:rPr>
                  <a:t>gives a lookup table with over </a:t>
                </a:r>
                <a:r>
                  <a:rPr lang="en-US" sz="1800" dirty="0" smtClean="0">
                    <a:latin typeface="Times New Roman" panose="02020603050405020304" pitchFamily="18" charset="0"/>
                    <a:ea typeface="Microsoft Sans Serif" panose="020B0604020202020204" pitchFamily="34" charset="0"/>
                    <a:cs typeface="Times New Roman" panose="02020603050405020304" pitchFamily="18" charset="0"/>
                  </a:rPr>
                  <a:t>10^250,000,000,000</a:t>
                </a:r>
                <a:r>
                  <a:rPr lang="en-US" sz="1800" dirty="0">
                    <a:latin typeface="Times New Roman" panose="02020603050405020304" pitchFamily="18" charset="0"/>
                    <a:ea typeface="Microsoft Sans Serif" panose="020B0604020202020204" pitchFamily="34" charset="0"/>
                    <a:cs typeface="Times New Roman" panose="02020603050405020304" pitchFamily="18" charset="0"/>
                  </a:rPr>
                  <a:t>entries for an hour’s driving</a:t>
                </a:r>
                <a:r>
                  <a:rPr lang="en-US" sz="1800" dirty="0" smtClean="0">
                    <a:latin typeface="Times New Roman" panose="02020603050405020304" pitchFamily="18" charset="0"/>
                    <a:ea typeface="Microsoft Sans Serif" panose="020B0604020202020204" pitchFamily="34" charset="0"/>
                    <a:cs typeface="Times New Roman" panose="02020603050405020304" pitchFamily="18" charset="0"/>
                  </a:rPr>
                  <a:t>.</a:t>
                </a:r>
              </a:p>
              <a:p>
                <a:pPr marL="0" indent="0" algn="just">
                  <a:lnSpc>
                    <a:spcPct val="100000"/>
                  </a:lnSpc>
                  <a:buNone/>
                </a:pPr>
                <a:endParaRPr lang="en-IN" sz="2200" dirty="0">
                  <a:latin typeface="Times New Roman" panose="02020603050405020304" pitchFamily="18" charset="0"/>
                  <a:ea typeface="Microsoft Sans Serif" panose="020B0604020202020204" pitchFamily="34"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26572" y="169817"/>
                <a:ext cx="11338560" cy="6619171"/>
              </a:xfrm>
              <a:blipFill>
                <a:blip r:embed="rId2"/>
                <a:stretch>
                  <a:fillRect l="-376" r="-430"/>
                </a:stretch>
              </a:blipFill>
            </p:spPr>
            <p:txBody>
              <a:bodyPr/>
              <a:lstStyle/>
              <a:p>
                <a:r>
                  <a:rPr lang="en-US">
                    <a:noFill/>
                  </a:rPr>
                  <a:t> </a:t>
                </a:r>
              </a:p>
            </p:txBody>
          </p:sp>
        </mc:Fallback>
      </mc:AlternateContent>
    </p:spTree>
    <p:extLst>
      <p:ext uri="{BB962C8B-B14F-4D97-AF65-F5344CB8AC3E}">
        <p14:creationId xmlns:p14="http://schemas.microsoft.com/office/powerpoint/2010/main" xmlns="" val="3286831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73" y="378823"/>
            <a:ext cx="11273247" cy="5747658"/>
          </a:xfrm>
        </p:spPr>
        <p:txBody>
          <a:bodyPr/>
          <a:lstStyle/>
          <a:p>
            <a:pPr marL="0" indent="0" algn="just">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Agents can be grouped into </a:t>
            </a:r>
            <a:r>
              <a:rPr lang="en-US" sz="2200" dirty="0" smtClean="0">
                <a:latin typeface="Times New Roman" pitchFamily="18" charset="0"/>
                <a:ea typeface="Microsoft Sans Serif" panose="020B0604020202020204" pitchFamily="34" charset="0"/>
                <a:cs typeface="Times New Roman" pitchFamily="18" charset="0"/>
              </a:rPr>
              <a:t>four </a:t>
            </a:r>
            <a:r>
              <a:rPr lang="en-US" sz="2200" dirty="0">
                <a:latin typeface="Times New Roman" pitchFamily="18" charset="0"/>
                <a:ea typeface="Microsoft Sans Serif" panose="020B0604020202020204" pitchFamily="34" charset="0"/>
                <a:cs typeface="Times New Roman" pitchFamily="18" charset="0"/>
              </a:rPr>
              <a:t>classes based on their degree of perceived intelligence and capability. </a:t>
            </a:r>
            <a:endParaRPr lang="en-US" sz="22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2200" dirty="0" smtClean="0">
                <a:latin typeface="Times New Roman" pitchFamily="18" charset="0"/>
                <a:ea typeface="Microsoft Sans Serif" panose="020B0604020202020204" pitchFamily="34" charset="0"/>
                <a:cs typeface="Times New Roman" pitchFamily="18" charset="0"/>
              </a:rPr>
              <a:t>All </a:t>
            </a:r>
            <a:r>
              <a:rPr lang="en-US" sz="2200" dirty="0">
                <a:latin typeface="Times New Roman" pitchFamily="18" charset="0"/>
                <a:ea typeface="Microsoft Sans Serif" panose="020B0604020202020204" pitchFamily="34" charset="0"/>
                <a:cs typeface="Times New Roman" pitchFamily="18" charset="0"/>
              </a:rPr>
              <a:t>these agents can improve their performance and generate better action over the </a:t>
            </a:r>
            <a:r>
              <a:rPr lang="en-US" sz="2200" dirty="0" smtClean="0">
                <a:latin typeface="Times New Roman" pitchFamily="18" charset="0"/>
                <a:ea typeface="Microsoft Sans Serif" panose="020B0604020202020204" pitchFamily="34" charset="0"/>
                <a:cs typeface="Times New Roman" pitchFamily="18" charset="0"/>
              </a:rPr>
              <a:t>time.</a:t>
            </a:r>
          </a:p>
          <a:p>
            <a:pPr marL="0" indent="0" algn="just">
              <a:lnSpc>
                <a:spcPct val="150000"/>
              </a:lnSpc>
              <a:buFont typeface="Wingdings" pitchFamily="2" charset="2"/>
              <a:buChar char="v"/>
            </a:pPr>
            <a:r>
              <a:rPr lang="en-US" sz="2200" dirty="0" smtClean="0">
                <a:latin typeface="Times New Roman" pitchFamily="18" charset="0"/>
                <a:ea typeface="Microsoft Sans Serif" panose="020B0604020202020204" pitchFamily="34" charset="0"/>
                <a:cs typeface="Times New Roman" pitchFamily="18" charset="0"/>
              </a:rPr>
              <a:t>These </a:t>
            </a:r>
            <a:r>
              <a:rPr lang="en-US" sz="2200" dirty="0">
                <a:latin typeface="Times New Roman" pitchFamily="18" charset="0"/>
                <a:ea typeface="Microsoft Sans Serif" panose="020B0604020202020204" pitchFamily="34" charset="0"/>
                <a:cs typeface="Times New Roman" pitchFamily="18" charset="0"/>
              </a:rPr>
              <a:t>are given below:</a:t>
            </a:r>
          </a:p>
          <a:p>
            <a:pPr lvl="5" algn="just">
              <a:lnSpc>
                <a:spcPct val="150000"/>
              </a:lnSpc>
              <a:buFont typeface="Wingdings" pitchFamily="2" charset="2"/>
              <a:buChar char="ü"/>
            </a:pPr>
            <a:r>
              <a:rPr lang="en-US" sz="2000" dirty="0">
                <a:latin typeface="Times New Roman" pitchFamily="18" charset="0"/>
                <a:ea typeface="Microsoft Sans Serif" panose="020B0604020202020204" pitchFamily="34" charset="0"/>
                <a:cs typeface="Times New Roman" pitchFamily="18" charset="0"/>
              </a:rPr>
              <a:t>Simple Reflex Agent</a:t>
            </a:r>
          </a:p>
          <a:p>
            <a:pPr lvl="5" algn="just">
              <a:lnSpc>
                <a:spcPct val="150000"/>
              </a:lnSpc>
              <a:buFont typeface="Wingdings" pitchFamily="2" charset="2"/>
              <a:buChar char="ü"/>
            </a:pPr>
            <a:r>
              <a:rPr lang="en-US" sz="2000" dirty="0">
                <a:latin typeface="Times New Roman" pitchFamily="18" charset="0"/>
                <a:ea typeface="Microsoft Sans Serif" panose="020B0604020202020204" pitchFamily="34" charset="0"/>
                <a:cs typeface="Times New Roman" pitchFamily="18" charset="0"/>
              </a:rPr>
              <a:t>Model-based reflex agent</a:t>
            </a:r>
          </a:p>
          <a:p>
            <a:pPr lvl="5" algn="just">
              <a:lnSpc>
                <a:spcPct val="150000"/>
              </a:lnSpc>
              <a:buFont typeface="Wingdings" pitchFamily="2" charset="2"/>
              <a:buChar char="ü"/>
            </a:pPr>
            <a:r>
              <a:rPr lang="en-US" sz="2000" dirty="0">
                <a:latin typeface="Times New Roman" pitchFamily="18" charset="0"/>
                <a:ea typeface="Microsoft Sans Serif" panose="020B0604020202020204" pitchFamily="34" charset="0"/>
                <a:cs typeface="Times New Roman" pitchFamily="18" charset="0"/>
              </a:rPr>
              <a:t>Goal-based agents</a:t>
            </a:r>
          </a:p>
          <a:p>
            <a:pPr lvl="5" algn="just">
              <a:lnSpc>
                <a:spcPct val="150000"/>
              </a:lnSpc>
              <a:buFont typeface="Wingdings" pitchFamily="2" charset="2"/>
              <a:buChar char="ü"/>
            </a:pPr>
            <a:r>
              <a:rPr lang="en-US" sz="2000" dirty="0">
                <a:latin typeface="Times New Roman" pitchFamily="18" charset="0"/>
                <a:ea typeface="Microsoft Sans Serif" panose="020B0604020202020204" pitchFamily="34" charset="0"/>
                <a:cs typeface="Times New Roman" pitchFamily="18" charset="0"/>
              </a:rPr>
              <a:t>Utility-based agent</a:t>
            </a:r>
          </a:p>
          <a:p>
            <a:pPr marL="0" indent="0">
              <a:buNone/>
            </a:pPr>
            <a:endParaRPr lang="en-IN" dirty="0"/>
          </a:p>
        </p:txBody>
      </p:sp>
    </p:spTree>
    <p:extLst>
      <p:ext uri="{BB962C8B-B14F-4D97-AF65-F5344CB8AC3E}">
        <p14:creationId xmlns:p14="http://schemas.microsoft.com/office/powerpoint/2010/main" xmlns="" val="38805657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378822" y="352697"/>
            <a:ext cx="11273247" cy="6126480"/>
          </a:xfrm>
        </p:spPr>
        <p:txBody>
          <a:bodyPr>
            <a:normAutofit fontScale="77500" lnSpcReduction="20000"/>
          </a:bodyPr>
          <a:lstStyle/>
          <a:p>
            <a:pPr marL="0" indent="0" algn="just">
              <a:lnSpc>
                <a:spcPct val="100000"/>
              </a:lnSpc>
              <a:buNone/>
            </a:pPr>
            <a:r>
              <a:rPr lang="en-US" sz="2200" dirty="0">
                <a:solidFill>
                  <a:srgbClr val="00B050"/>
                </a:solidFill>
                <a:latin typeface="Times New Roman" pitchFamily="18" charset="0"/>
                <a:ea typeface="Microsoft Sans Serif" panose="020B0604020202020204" pitchFamily="34" charset="0"/>
                <a:cs typeface="Times New Roman" pitchFamily="18" charset="0"/>
              </a:rPr>
              <a:t>Simple Reflex agent:</a:t>
            </a:r>
          </a:p>
          <a:p>
            <a:pPr algn="just">
              <a:lnSpc>
                <a:spcPct val="16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The Simple reflex agents are the simplest agents. These agents take decisions on the basis of the current percepts and ignore the rest of the percept history.</a:t>
            </a:r>
          </a:p>
          <a:p>
            <a:pPr algn="just">
              <a:lnSpc>
                <a:spcPct val="16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These agents only succeed in the fully observable environment.</a:t>
            </a:r>
          </a:p>
          <a:p>
            <a:pPr algn="just">
              <a:lnSpc>
                <a:spcPct val="16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The Simple reflex agent does not consider any part of percepts history during their decision and action process.</a:t>
            </a:r>
          </a:p>
          <a:p>
            <a:pPr algn="just">
              <a:lnSpc>
                <a:spcPct val="16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The Simple reflex agent works on Condition-action rule, which means it maps the current state to action. Such as a Room Cleaner agent, it works only if there is dirt in the room.</a:t>
            </a:r>
          </a:p>
          <a:p>
            <a:pPr algn="just">
              <a:lnSpc>
                <a:spcPct val="16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Problems for the simple reflex agent design approach:</a:t>
            </a:r>
          </a:p>
          <a:p>
            <a:pPr lvl="1" algn="just">
              <a:lnSpc>
                <a:spcPct val="160000"/>
              </a:lnSpc>
              <a:buFont typeface="Wingdings" pitchFamily="2" charset="2"/>
              <a:buChar char="ü"/>
            </a:pPr>
            <a:r>
              <a:rPr lang="en-US" sz="2200" dirty="0">
                <a:latin typeface="Times New Roman" pitchFamily="18" charset="0"/>
                <a:ea typeface="Microsoft Sans Serif" panose="020B0604020202020204" pitchFamily="34" charset="0"/>
                <a:cs typeface="Times New Roman" pitchFamily="18" charset="0"/>
              </a:rPr>
              <a:t>They have very limited intelligence</a:t>
            </a:r>
          </a:p>
          <a:p>
            <a:pPr lvl="1" algn="just">
              <a:lnSpc>
                <a:spcPct val="160000"/>
              </a:lnSpc>
              <a:buFont typeface="Wingdings" pitchFamily="2" charset="2"/>
              <a:buChar char="ü"/>
            </a:pPr>
            <a:r>
              <a:rPr lang="en-US" sz="2200" dirty="0">
                <a:latin typeface="Times New Roman" pitchFamily="18" charset="0"/>
                <a:ea typeface="Microsoft Sans Serif" panose="020B0604020202020204" pitchFamily="34" charset="0"/>
                <a:cs typeface="Times New Roman" pitchFamily="18" charset="0"/>
              </a:rPr>
              <a:t>They do not have knowledge of non-perceptual parts of the current state</a:t>
            </a:r>
          </a:p>
          <a:p>
            <a:pPr lvl="1" algn="just">
              <a:lnSpc>
                <a:spcPct val="160000"/>
              </a:lnSpc>
              <a:buFont typeface="Wingdings" pitchFamily="2" charset="2"/>
              <a:buChar char="ü"/>
            </a:pPr>
            <a:r>
              <a:rPr lang="en-US" sz="2200" dirty="0">
                <a:latin typeface="Times New Roman" pitchFamily="18" charset="0"/>
                <a:ea typeface="Microsoft Sans Serif" panose="020B0604020202020204" pitchFamily="34" charset="0"/>
                <a:cs typeface="Times New Roman" pitchFamily="18" charset="0"/>
              </a:rPr>
              <a:t>Mostly too big to generate and to store.</a:t>
            </a:r>
          </a:p>
          <a:p>
            <a:pPr lvl="1" algn="just">
              <a:lnSpc>
                <a:spcPct val="160000"/>
              </a:lnSpc>
              <a:buFont typeface="Wingdings" pitchFamily="2" charset="2"/>
              <a:buChar char="ü"/>
            </a:pPr>
            <a:r>
              <a:rPr lang="en-US" sz="2200" dirty="0">
                <a:latin typeface="Times New Roman" pitchFamily="18" charset="0"/>
                <a:ea typeface="Microsoft Sans Serif" panose="020B0604020202020204" pitchFamily="34" charset="0"/>
                <a:cs typeface="Times New Roman" pitchFamily="18" charset="0"/>
              </a:rPr>
              <a:t>Not adaptive to changes in the environment.</a:t>
            </a:r>
          </a:p>
          <a:p>
            <a:pPr marL="0" indent="0" algn="just">
              <a:lnSpc>
                <a:spcPct val="16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A more general and flexible approach is first to build a general-purpose interpreter for condition– action rules and then to create rule sets for specific task environments</a:t>
            </a:r>
            <a:r>
              <a:rPr lang="en-US" sz="2200" dirty="0" smtClean="0">
                <a:latin typeface="Times New Roman" pitchFamily="18" charset="0"/>
                <a:ea typeface="Microsoft Sans Serif" panose="020B0604020202020204" pitchFamily="34" charset="0"/>
                <a:cs typeface="Times New Roman" pitchFamily="18" charset="0"/>
              </a:rPr>
              <a:t>.</a:t>
            </a:r>
            <a:endParaRPr lang="en-IN" sz="2200" dirty="0">
              <a:latin typeface="Times New Roman" pitchFamily="18" charset="0"/>
              <a:ea typeface="Microsoft Sans Serif" panose="020B0604020202020204" pitchFamily="34" charset="0"/>
              <a:cs typeface="Times New Roman" pitchFamily="18" charset="0"/>
            </a:endParaRPr>
          </a:p>
        </p:txBody>
      </p:sp>
    </p:spTree>
    <p:extLst>
      <p:ext uri="{BB962C8B-B14F-4D97-AF65-F5344CB8AC3E}">
        <p14:creationId xmlns:p14="http://schemas.microsoft.com/office/powerpoint/2010/main" xmlns="" val="42769424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74320"/>
            <a:ext cx="11194869" cy="6309361"/>
          </a:xfrm>
        </p:spPr>
        <p:txBody>
          <a:bodyPr>
            <a:normAutofit fontScale="55000" lnSpcReduction="20000"/>
          </a:bodyPr>
          <a:lstStyle/>
          <a:p>
            <a:pPr marL="0" indent="0" algn="just">
              <a:lnSpc>
                <a:spcPct val="160000"/>
              </a:lnSpc>
              <a:buFont typeface="Wingdings" pitchFamily="2" charset="2"/>
              <a:buChar char="v"/>
            </a:pPr>
            <a:r>
              <a:rPr lang="en-US" sz="3100" dirty="0" smtClean="0">
                <a:latin typeface="Times New Roman" pitchFamily="18" charset="0"/>
                <a:ea typeface="Microsoft Sans Serif" panose="020B0604020202020204" pitchFamily="34" charset="0"/>
                <a:cs typeface="Times New Roman" pitchFamily="18" charset="0"/>
              </a:rPr>
              <a:t>The below Figure gives </a:t>
            </a:r>
            <a:r>
              <a:rPr lang="en-US" sz="3100" dirty="0">
                <a:latin typeface="Times New Roman" pitchFamily="18" charset="0"/>
                <a:ea typeface="Microsoft Sans Serif" panose="020B0604020202020204" pitchFamily="34" charset="0"/>
                <a:cs typeface="Times New Roman" pitchFamily="18" charset="0"/>
              </a:rPr>
              <a:t>the structure of this general program in schematic form, showing how the condition–action rules allow the agent to make the connection from percept to action</a:t>
            </a:r>
            <a:r>
              <a:rPr lang="en-US" sz="2700" dirty="0" smtClean="0">
                <a:latin typeface="Times New Roman" pitchFamily="18" charset="0"/>
                <a:ea typeface="Microsoft Sans Serif" panose="020B0604020202020204" pitchFamily="34" charset="0"/>
                <a:cs typeface="Times New Roman" pitchFamily="18" charset="0"/>
              </a:rPr>
              <a:t>.</a:t>
            </a:r>
          </a:p>
          <a:p>
            <a:pPr marL="0" indent="0" algn="just">
              <a:lnSpc>
                <a:spcPct val="160000"/>
              </a:lnSpc>
              <a:buNone/>
            </a:pPr>
            <a:endParaRPr lang="en-US" sz="2700" dirty="0" smtClean="0">
              <a:latin typeface="Times New Roman" pitchFamily="18" charset="0"/>
              <a:cs typeface="Times New Roman" pitchFamily="18" charset="0"/>
            </a:endParaRPr>
          </a:p>
          <a:p>
            <a:pPr marL="0" indent="0" algn="just">
              <a:lnSpc>
                <a:spcPct val="160000"/>
              </a:lnSpc>
              <a:buNone/>
            </a:pPr>
            <a:endParaRPr lang="en-US" sz="2700" dirty="0">
              <a:latin typeface="Times New Roman" pitchFamily="18" charset="0"/>
              <a:cs typeface="Times New Roman" pitchFamily="18" charset="0"/>
            </a:endParaRPr>
          </a:p>
          <a:p>
            <a:pPr marL="0" indent="0" algn="just">
              <a:lnSpc>
                <a:spcPct val="160000"/>
              </a:lnSpc>
              <a:buNone/>
            </a:pPr>
            <a:endParaRPr lang="en-US" sz="2700" dirty="0" smtClean="0">
              <a:latin typeface="Times New Roman" pitchFamily="18" charset="0"/>
              <a:cs typeface="Times New Roman" pitchFamily="18" charset="0"/>
            </a:endParaRPr>
          </a:p>
          <a:p>
            <a:pPr marL="0" indent="0" algn="just">
              <a:lnSpc>
                <a:spcPct val="160000"/>
              </a:lnSpc>
              <a:buNone/>
            </a:pPr>
            <a:endParaRPr lang="en-US" sz="2700" dirty="0">
              <a:latin typeface="Times New Roman" pitchFamily="18" charset="0"/>
              <a:cs typeface="Times New Roman" pitchFamily="18" charset="0"/>
            </a:endParaRPr>
          </a:p>
          <a:p>
            <a:pPr marL="0" indent="0" algn="just">
              <a:lnSpc>
                <a:spcPct val="160000"/>
              </a:lnSpc>
              <a:buNone/>
            </a:pPr>
            <a:endParaRPr lang="en-US" sz="2700" dirty="0" smtClean="0">
              <a:latin typeface="Times New Roman" pitchFamily="18" charset="0"/>
              <a:cs typeface="Times New Roman" pitchFamily="18" charset="0"/>
            </a:endParaRPr>
          </a:p>
          <a:p>
            <a:pPr marL="0" indent="0" algn="just">
              <a:lnSpc>
                <a:spcPct val="160000"/>
              </a:lnSpc>
              <a:buNone/>
            </a:pPr>
            <a:endParaRPr lang="en-US" sz="2700" dirty="0">
              <a:latin typeface="Times New Roman" pitchFamily="18" charset="0"/>
              <a:cs typeface="Times New Roman" pitchFamily="18" charset="0"/>
            </a:endParaRPr>
          </a:p>
          <a:p>
            <a:pPr marL="0" indent="0" algn="just">
              <a:lnSpc>
                <a:spcPct val="160000"/>
              </a:lnSpc>
              <a:buNone/>
            </a:pPr>
            <a:endParaRPr lang="en-US" sz="2700" dirty="0" smtClean="0">
              <a:latin typeface="Times New Roman" pitchFamily="18" charset="0"/>
              <a:cs typeface="Times New Roman" pitchFamily="18" charset="0"/>
            </a:endParaRPr>
          </a:p>
          <a:p>
            <a:pPr marL="0" indent="0" algn="just">
              <a:lnSpc>
                <a:spcPct val="160000"/>
              </a:lnSpc>
              <a:buNone/>
            </a:pPr>
            <a:endParaRPr lang="en-US" sz="2700" dirty="0" smtClean="0">
              <a:latin typeface="Times New Roman" pitchFamily="18" charset="0"/>
              <a:cs typeface="Times New Roman" pitchFamily="18" charset="0"/>
            </a:endParaRPr>
          </a:p>
          <a:p>
            <a:pPr marL="0" indent="0" algn="just">
              <a:lnSpc>
                <a:spcPct val="160000"/>
              </a:lnSpc>
              <a:buNone/>
            </a:pPr>
            <a:endParaRPr lang="en-US" sz="2700" dirty="0">
              <a:latin typeface="Times New Roman" pitchFamily="18" charset="0"/>
              <a:cs typeface="Times New Roman" pitchFamily="18" charset="0"/>
            </a:endParaRPr>
          </a:p>
          <a:p>
            <a:pPr marL="0" indent="0" algn="just">
              <a:lnSpc>
                <a:spcPct val="160000"/>
              </a:lnSpc>
              <a:buNone/>
            </a:pPr>
            <a:endParaRPr lang="en-US" sz="2700" dirty="0" smtClean="0">
              <a:latin typeface="Times New Roman" pitchFamily="18" charset="0"/>
              <a:cs typeface="Times New Roman" pitchFamily="18" charset="0"/>
            </a:endParaRPr>
          </a:p>
          <a:p>
            <a:pPr marL="0" indent="0" algn="just">
              <a:lnSpc>
                <a:spcPct val="160000"/>
              </a:lnSpc>
              <a:buFont typeface="Wingdings" pitchFamily="2" charset="2"/>
              <a:buChar char="v"/>
            </a:pPr>
            <a:r>
              <a:rPr lang="en-US" sz="3100" dirty="0" smtClean="0">
                <a:latin typeface="Times New Roman" pitchFamily="18" charset="0"/>
                <a:cs typeface="Times New Roman" pitchFamily="18" charset="0"/>
              </a:rPr>
              <a:t>We </a:t>
            </a:r>
            <a:r>
              <a:rPr lang="en-US" sz="3100" dirty="0">
                <a:latin typeface="Times New Roman" pitchFamily="18" charset="0"/>
                <a:cs typeface="Times New Roman" pitchFamily="18" charset="0"/>
              </a:rPr>
              <a:t>use rectangles to denote the current internal state of the agent’s decision process, and ovals to represent the background information used in the process</a:t>
            </a:r>
            <a:endParaRPr lang="en-US" sz="3100" dirty="0" smtClean="0">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endPar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1026" name="Picture 2" descr="Types of AI Agent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14731" y="1410789"/>
            <a:ext cx="8341744" cy="36960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898498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8" y="300446"/>
            <a:ext cx="11299372" cy="6479915"/>
          </a:xfrm>
        </p:spPr>
        <p:txBody>
          <a:bodyPr>
            <a:normAutofit/>
          </a:bodyPr>
          <a:lstStyle/>
          <a:p>
            <a:pPr marL="0" indent="0" algn="just">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A simple reflex </a:t>
            </a:r>
            <a:r>
              <a:rPr lang="en-US" sz="2200" dirty="0" smtClean="0">
                <a:latin typeface="Times New Roman" pitchFamily="18" charset="0"/>
                <a:ea typeface="Microsoft Sans Serif" panose="020B0604020202020204" pitchFamily="34" charset="0"/>
                <a:cs typeface="Times New Roman" pitchFamily="18" charset="0"/>
              </a:rPr>
              <a:t>agent </a:t>
            </a:r>
            <a:r>
              <a:rPr lang="en-US" sz="2200" dirty="0">
                <a:latin typeface="Times New Roman" pitchFamily="18" charset="0"/>
                <a:ea typeface="Microsoft Sans Serif" panose="020B0604020202020204" pitchFamily="34" charset="0"/>
                <a:cs typeface="Times New Roman" pitchFamily="18" charset="0"/>
              </a:rPr>
              <a:t>acts according to a rule whose condition matches the current state, as defined by the percept</a:t>
            </a:r>
            <a:endParaRPr lang="en-IN" sz="2200" dirty="0">
              <a:latin typeface="Times New Roman" pitchFamily="18" charset="0"/>
              <a:ea typeface="Microsoft Sans Serif" panose="020B0604020202020204" pitchFamily="34" charset="0"/>
              <a:cs typeface="Times New Roman" pitchFamily="18" charset="0"/>
            </a:endParaRPr>
          </a:p>
          <a:p>
            <a:pPr marL="2286000" lvl="5" indent="0" algn="just">
              <a:lnSpc>
                <a:spcPct val="150000"/>
              </a:lnSpc>
              <a:buNone/>
            </a:pPr>
            <a:r>
              <a:rPr lang="en-US" sz="2000" i="1" dirty="0" smtClean="0">
                <a:solidFill>
                  <a:schemeClr val="accent1">
                    <a:lumMod val="75000"/>
                  </a:schemeClr>
                </a:solidFill>
                <a:ea typeface="Microsoft Sans Serif" panose="020B0604020202020204" pitchFamily="34" charset="0"/>
                <a:cs typeface="Times New Roman" pitchFamily="18" charset="0"/>
              </a:rPr>
              <a:t>function </a:t>
            </a:r>
            <a:r>
              <a:rPr lang="en-US" sz="2000" i="1" dirty="0">
                <a:solidFill>
                  <a:schemeClr val="accent1">
                    <a:lumMod val="75000"/>
                  </a:schemeClr>
                </a:solidFill>
                <a:ea typeface="Microsoft Sans Serif" panose="020B0604020202020204" pitchFamily="34" charset="0"/>
                <a:cs typeface="Times New Roman" pitchFamily="18" charset="0"/>
              </a:rPr>
              <a:t>SIMPLE-REFLEX-AGENT(percept) returns an action </a:t>
            </a:r>
            <a:endParaRPr lang="en-US" sz="2000" i="1" dirty="0" smtClean="0">
              <a:solidFill>
                <a:schemeClr val="accent1">
                  <a:lumMod val="75000"/>
                </a:schemeClr>
              </a:solidFill>
              <a:ea typeface="Microsoft Sans Serif" panose="020B0604020202020204" pitchFamily="34" charset="0"/>
              <a:cs typeface="Times New Roman" pitchFamily="18" charset="0"/>
            </a:endParaRPr>
          </a:p>
          <a:p>
            <a:pPr marL="2286000" lvl="5" indent="0" algn="just">
              <a:lnSpc>
                <a:spcPct val="150000"/>
              </a:lnSpc>
              <a:buNone/>
            </a:pPr>
            <a:r>
              <a:rPr lang="en-US" sz="2000" i="1" dirty="0" smtClean="0">
                <a:solidFill>
                  <a:schemeClr val="accent1">
                    <a:lumMod val="75000"/>
                  </a:schemeClr>
                </a:solidFill>
                <a:ea typeface="Microsoft Sans Serif" panose="020B0604020202020204" pitchFamily="34" charset="0"/>
                <a:cs typeface="Times New Roman" pitchFamily="18" charset="0"/>
              </a:rPr>
              <a:t>persistent:- </a:t>
            </a:r>
            <a:r>
              <a:rPr lang="en-US" sz="2000" i="1" dirty="0" err="1" smtClean="0">
                <a:solidFill>
                  <a:schemeClr val="accent1">
                    <a:lumMod val="75000"/>
                  </a:schemeClr>
                </a:solidFill>
                <a:ea typeface="Microsoft Sans Serif" panose="020B0604020202020204" pitchFamily="34" charset="0"/>
                <a:cs typeface="Times New Roman" pitchFamily="18" charset="0"/>
              </a:rPr>
              <a:t>rules:a</a:t>
            </a:r>
            <a:r>
              <a:rPr lang="en-US" sz="2000" i="1" dirty="0" smtClean="0">
                <a:solidFill>
                  <a:schemeClr val="accent1">
                    <a:lumMod val="75000"/>
                  </a:schemeClr>
                </a:solidFill>
                <a:ea typeface="Microsoft Sans Serif" panose="020B0604020202020204" pitchFamily="34" charset="0"/>
                <a:cs typeface="Times New Roman" pitchFamily="18" charset="0"/>
              </a:rPr>
              <a:t> </a:t>
            </a:r>
            <a:r>
              <a:rPr lang="en-US" sz="2000" i="1" dirty="0">
                <a:solidFill>
                  <a:schemeClr val="accent1">
                    <a:lumMod val="75000"/>
                  </a:schemeClr>
                </a:solidFill>
                <a:ea typeface="Microsoft Sans Serif" panose="020B0604020202020204" pitchFamily="34" charset="0"/>
                <a:cs typeface="Times New Roman" pitchFamily="18" charset="0"/>
              </a:rPr>
              <a:t>set of condition–action rules </a:t>
            </a:r>
            <a:endParaRPr lang="en-US" sz="2000" i="1" dirty="0" smtClean="0">
              <a:solidFill>
                <a:schemeClr val="accent1">
                  <a:lumMod val="75000"/>
                </a:schemeClr>
              </a:solidFill>
              <a:ea typeface="Microsoft Sans Serif" panose="020B0604020202020204" pitchFamily="34" charset="0"/>
              <a:cs typeface="Times New Roman" pitchFamily="18" charset="0"/>
            </a:endParaRPr>
          </a:p>
          <a:p>
            <a:pPr marL="2286000" lvl="5" indent="0" algn="just">
              <a:lnSpc>
                <a:spcPct val="150000"/>
              </a:lnSpc>
              <a:buNone/>
            </a:pPr>
            <a:r>
              <a:rPr lang="en-US" sz="2000" i="1" dirty="0" smtClean="0">
                <a:solidFill>
                  <a:schemeClr val="accent1">
                    <a:lumMod val="75000"/>
                  </a:schemeClr>
                </a:solidFill>
                <a:ea typeface="Microsoft Sans Serif" panose="020B0604020202020204" pitchFamily="34" charset="0"/>
                <a:cs typeface="Times New Roman" pitchFamily="18" charset="0"/>
              </a:rPr>
              <a:t>state </a:t>
            </a:r>
            <a:r>
              <a:rPr lang="en-US" sz="2000" i="1" dirty="0">
                <a:solidFill>
                  <a:schemeClr val="accent1">
                    <a:lumMod val="75000"/>
                  </a:schemeClr>
                </a:solidFill>
                <a:ea typeface="Microsoft Sans Serif" panose="020B0604020202020204" pitchFamily="34" charset="0"/>
                <a:cs typeface="Times New Roman" pitchFamily="18" charset="0"/>
              </a:rPr>
              <a:t>← INTERPRET-INPUT(percept) </a:t>
            </a:r>
            <a:endParaRPr lang="en-US" sz="2000" i="1" dirty="0" smtClean="0">
              <a:solidFill>
                <a:schemeClr val="accent1">
                  <a:lumMod val="75000"/>
                </a:schemeClr>
              </a:solidFill>
              <a:ea typeface="Microsoft Sans Serif" panose="020B0604020202020204" pitchFamily="34" charset="0"/>
              <a:cs typeface="Times New Roman" pitchFamily="18" charset="0"/>
            </a:endParaRPr>
          </a:p>
          <a:p>
            <a:pPr marL="2286000" lvl="5" indent="0" algn="just">
              <a:lnSpc>
                <a:spcPct val="150000"/>
              </a:lnSpc>
              <a:buNone/>
            </a:pPr>
            <a:r>
              <a:rPr lang="en-US" sz="2000" i="1" dirty="0" smtClean="0">
                <a:solidFill>
                  <a:schemeClr val="accent1">
                    <a:lumMod val="75000"/>
                  </a:schemeClr>
                </a:solidFill>
                <a:ea typeface="Microsoft Sans Serif" panose="020B0604020202020204" pitchFamily="34" charset="0"/>
                <a:cs typeface="Times New Roman" pitchFamily="18" charset="0"/>
              </a:rPr>
              <a:t>rule </a:t>
            </a:r>
            <a:r>
              <a:rPr lang="en-US" sz="2000" i="1" dirty="0">
                <a:solidFill>
                  <a:schemeClr val="accent1">
                    <a:lumMod val="75000"/>
                  </a:schemeClr>
                </a:solidFill>
                <a:ea typeface="Microsoft Sans Serif" panose="020B0604020202020204" pitchFamily="34" charset="0"/>
                <a:cs typeface="Times New Roman" pitchFamily="18" charset="0"/>
              </a:rPr>
              <a:t>← RULE-MATCH(state, rules) </a:t>
            </a:r>
            <a:endParaRPr lang="en-US" sz="2000" i="1" dirty="0" smtClean="0">
              <a:solidFill>
                <a:schemeClr val="accent1">
                  <a:lumMod val="75000"/>
                </a:schemeClr>
              </a:solidFill>
              <a:ea typeface="Microsoft Sans Serif" panose="020B0604020202020204" pitchFamily="34" charset="0"/>
              <a:cs typeface="Times New Roman" pitchFamily="18" charset="0"/>
            </a:endParaRPr>
          </a:p>
          <a:p>
            <a:pPr marL="2286000" lvl="5" indent="0" algn="just">
              <a:lnSpc>
                <a:spcPct val="150000"/>
              </a:lnSpc>
              <a:buNone/>
            </a:pPr>
            <a:r>
              <a:rPr lang="en-US" sz="2000" i="1" dirty="0" smtClean="0">
                <a:solidFill>
                  <a:schemeClr val="accent1">
                    <a:lumMod val="75000"/>
                  </a:schemeClr>
                </a:solidFill>
                <a:ea typeface="Microsoft Sans Serif" panose="020B0604020202020204" pitchFamily="34" charset="0"/>
                <a:cs typeface="Times New Roman" pitchFamily="18" charset="0"/>
              </a:rPr>
              <a:t>action </a:t>
            </a:r>
            <a:r>
              <a:rPr lang="en-US" sz="2000" i="1" dirty="0">
                <a:solidFill>
                  <a:schemeClr val="accent1">
                    <a:lumMod val="75000"/>
                  </a:schemeClr>
                </a:solidFill>
                <a:ea typeface="Microsoft Sans Serif" panose="020B0604020202020204" pitchFamily="34" charset="0"/>
                <a:cs typeface="Times New Roman" pitchFamily="18" charset="0"/>
              </a:rPr>
              <a:t>← rule.ACTION </a:t>
            </a:r>
            <a:endParaRPr lang="en-US" sz="2000" i="1" dirty="0" smtClean="0">
              <a:solidFill>
                <a:schemeClr val="accent1">
                  <a:lumMod val="75000"/>
                </a:schemeClr>
              </a:solidFill>
              <a:ea typeface="Microsoft Sans Serif" panose="020B0604020202020204" pitchFamily="34" charset="0"/>
              <a:cs typeface="Times New Roman" pitchFamily="18" charset="0"/>
            </a:endParaRPr>
          </a:p>
          <a:p>
            <a:pPr marL="2286000" lvl="5" indent="0" algn="just">
              <a:lnSpc>
                <a:spcPct val="150000"/>
              </a:lnSpc>
              <a:buNone/>
            </a:pPr>
            <a:r>
              <a:rPr lang="en-US" sz="2000" i="1" dirty="0" smtClean="0">
                <a:solidFill>
                  <a:schemeClr val="accent1">
                    <a:lumMod val="75000"/>
                  </a:schemeClr>
                </a:solidFill>
                <a:ea typeface="Microsoft Sans Serif" panose="020B0604020202020204" pitchFamily="34" charset="0"/>
                <a:cs typeface="Times New Roman" pitchFamily="18" charset="0"/>
              </a:rPr>
              <a:t>return </a:t>
            </a:r>
            <a:r>
              <a:rPr lang="en-US" sz="2000" i="1" dirty="0">
                <a:solidFill>
                  <a:schemeClr val="accent1">
                    <a:lumMod val="75000"/>
                  </a:schemeClr>
                </a:solidFill>
                <a:ea typeface="Microsoft Sans Serif" panose="020B0604020202020204" pitchFamily="34" charset="0"/>
                <a:cs typeface="Times New Roman" pitchFamily="18" charset="0"/>
              </a:rPr>
              <a:t>action </a:t>
            </a:r>
            <a:endParaRPr lang="en-US" sz="2000" i="1" dirty="0" smtClean="0">
              <a:solidFill>
                <a:schemeClr val="accent1">
                  <a:lumMod val="75000"/>
                </a:schemeClr>
              </a:solidFill>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The INTERPRET-INPUT function generates an abstracted description of the current state from the percept, and the RULE-MATCH function returns the first rule in the set of rules that matches the given state description. </a:t>
            </a:r>
            <a:endParaRPr lang="en-US" sz="2200" dirty="0" smtClean="0">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xmlns="" val="738385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8" y="209006"/>
            <a:ext cx="11573692" cy="6536850"/>
          </a:xfrm>
        </p:spPr>
        <p:txBody>
          <a:bodyPr>
            <a:normAutofit fontScale="92500"/>
          </a:bodyPr>
          <a:lstStyle/>
          <a:p>
            <a:pPr marL="0" indent="0" algn="just">
              <a:lnSpc>
                <a:spcPct val="100000"/>
              </a:lnSpc>
              <a:buNone/>
            </a:pPr>
            <a:r>
              <a:rPr lang="en-US" dirty="0">
                <a:latin typeface="Times New Roman" pitchFamily="18" charset="0"/>
                <a:cs typeface="Times New Roman" pitchFamily="18" charset="0"/>
              </a:rPr>
              <a:t> </a:t>
            </a:r>
            <a:r>
              <a:rPr lang="en-US" sz="2200" dirty="0">
                <a:solidFill>
                  <a:srgbClr val="00B050"/>
                </a:solidFill>
                <a:latin typeface="Times New Roman" pitchFamily="18" charset="0"/>
                <a:ea typeface="Microsoft Sans Serif" panose="020B0604020202020204" pitchFamily="34" charset="0"/>
                <a:cs typeface="Times New Roman" pitchFamily="18" charset="0"/>
              </a:rPr>
              <a:t>Model-based reflex agent</a:t>
            </a:r>
          </a:p>
          <a:p>
            <a:pPr algn="just">
              <a:lnSpc>
                <a:spcPct val="150000"/>
              </a:lnSpc>
              <a:buFont typeface="Wingdings" pitchFamily="2" charset="2"/>
              <a:buChar char="v"/>
            </a:pPr>
            <a:r>
              <a:rPr lang="en-US" sz="2100" dirty="0">
                <a:latin typeface="Times New Roman" pitchFamily="18" charset="0"/>
                <a:ea typeface="Microsoft Sans Serif" panose="020B0604020202020204" pitchFamily="34" charset="0"/>
                <a:cs typeface="Times New Roman" pitchFamily="18" charset="0"/>
              </a:rPr>
              <a:t>The Model-based agent can work in a partially observable environment, and track the situation.</a:t>
            </a:r>
          </a:p>
          <a:p>
            <a:pPr algn="just">
              <a:lnSpc>
                <a:spcPct val="150000"/>
              </a:lnSpc>
              <a:buFont typeface="Wingdings" pitchFamily="2" charset="2"/>
              <a:buChar char="v"/>
            </a:pPr>
            <a:r>
              <a:rPr lang="en-US" sz="2100" dirty="0">
                <a:latin typeface="Times New Roman" pitchFamily="18" charset="0"/>
                <a:ea typeface="Microsoft Sans Serif" panose="020B0604020202020204" pitchFamily="34" charset="0"/>
                <a:cs typeface="Times New Roman" pitchFamily="18" charset="0"/>
              </a:rPr>
              <a:t>A model-based agent has two important factors:</a:t>
            </a:r>
          </a:p>
          <a:p>
            <a:pPr lvl="1" algn="just">
              <a:lnSpc>
                <a:spcPct val="150000"/>
              </a:lnSpc>
              <a:buFont typeface="Wingdings" pitchFamily="2" charset="2"/>
              <a:buChar char="Ø"/>
            </a:pPr>
            <a:r>
              <a:rPr lang="en-US" sz="2100" b="1" dirty="0">
                <a:latin typeface="Times New Roman" pitchFamily="18" charset="0"/>
                <a:ea typeface="Microsoft Sans Serif" panose="020B0604020202020204" pitchFamily="34" charset="0"/>
                <a:cs typeface="Times New Roman" pitchFamily="18" charset="0"/>
              </a:rPr>
              <a:t>Model:</a:t>
            </a:r>
            <a:r>
              <a:rPr lang="en-US" sz="2100" dirty="0">
                <a:latin typeface="Times New Roman" pitchFamily="18" charset="0"/>
                <a:ea typeface="Microsoft Sans Serif" panose="020B0604020202020204" pitchFamily="34" charset="0"/>
                <a:cs typeface="Times New Roman" pitchFamily="18" charset="0"/>
              </a:rPr>
              <a:t> It is knowledge about "how things happen in the world," so it is called a Model-based agent.</a:t>
            </a:r>
          </a:p>
          <a:p>
            <a:pPr lvl="1" algn="just">
              <a:lnSpc>
                <a:spcPct val="150000"/>
              </a:lnSpc>
              <a:buFont typeface="Wingdings" pitchFamily="2" charset="2"/>
              <a:buChar char="Ø"/>
            </a:pPr>
            <a:r>
              <a:rPr lang="en-US" sz="2100" b="1" dirty="0">
                <a:latin typeface="Times New Roman" pitchFamily="18" charset="0"/>
                <a:ea typeface="Microsoft Sans Serif" panose="020B0604020202020204" pitchFamily="34" charset="0"/>
                <a:cs typeface="Times New Roman" pitchFamily="18" charset="0"/>
              </a:rPr>
              <a:t>Internal State:</a:t>
            </a:r>
            <a:r>
              <a:rPr lang="en-US" sz="2100" dirty="0">
                <a:latin typeface="Times New Roman" pitchFamily="18" charset="0"/>
                <a:ea typeface="Microsoft Sans Serif" panose="020B0604020202020204" pitchFamily="34" charset="0"/>
                <a:cs typeface="Times New Roman" pitchFamily="18" charset="0"/>
              </a:rPr>
              <a:t> It is a representation of the current state based on percept history.</a:t>
            </a:r>
          </a:p>
          <a:p>
            <a:pPr algn="just">
              <a:lnSpc>
                <a:spcPct val="150000"/>
              </a:lnSpc>
              <a:buFont typeface="Wingdings" pitchFamily="2" charset="2"/>
              <a:buChar char="v"/>
            </a:pPr>
            <a:r>
              <a:rPr lang="en-US" sz="2100" dirty="0">
                <a:latin typeface="Times New Roman" pitchFamily="18" charset="0"/>
                <a:ea typeface="Microsoft Sans Serif" panose="020B0604020202020204" pitchFamily="34" charset="0"/>
                <a:cs typeface="Times New Roman" pitchFamily="18" charset="0"/>
              </a:rPr>
              <a:t>These agents have the model, "which is knowledge of the world" and based on the model they perform actions.</a:t>
            </a:r>
          </a:p>
          <a:p>
            <a:pPr algn="just">
              <a:lnSpc>
                <a:spcPct val="150000"/>
              </a:lnSpc>
              <a:buFont typeface="Wingdings" pitchFamily="2" charset="2"/>
              <a:buChar char="v"/>
            </a:pPr>
            <a:r>
              <a:rPr lang="en-US" sz="2100" dirty="0">
                <a:latin typeface="Times New Roman" pitchFamily="18" charset="0"/>
                <a:ea typeface="Microsoft Sans Serif" panose="020B0604020202020204" pitchFamily="34" charset="0"/>
                <a:cs typeface="Times New Roman" pitchFamily="18" charset="0"/>
              </a:rPr>
              <a:t>Updating the agent state requires information about:</a:t>
            </a:r>
          </a:p>
          <a:p>
            <a:pPr lvl="1" algn="just">
              <a:lnSpc>
                <a:spcPct val="150000"/>
              </a:lnSpc>
              <a:buFont typeface="Wingdings" pitchFamily="2" charset="2"/>
              <a:buChar char="Ø"/>
            </a:pPr>
            <a:r>
              <a:rPr lang="en-US" sz="2100" dirty="0">
                <a:latin typeface="Times New Roman" pitchFamily="18" charset="0"/>
                <a:ea typeface="Microsoft Sans Serif" panose="020B0604020202020204" pitchFamily="34" charset="0"/>
                <a:cs typeface="Times New Roman" pitchFamily="18" charset="0"/>
              </a:rPr>
              <a:t>How the world </a:t>
            </a:r>
            <a:r>
              <a:rPr lang="en-US" sz="2100" dirty="0" smtClean="0">
                <a:latin typeface="Times New Roman" pitchFamily="18" charset="0"/>
                <a:ea typeface="Microsoft Sans Serif" panose="020B0604020202020204" pitchFamily="34" charset="0"/>
                <a:cs typeface="Times New Roman" pitchFamily="18" charset="0"/>
              </a:rPr>
              <a:t>evolves?</a:t>
            </a:r>
            <a:endParaRPr lang="en-US" sz="2100" dirty="0">
              <a:latin typeface="Times New Roman" pitchFamily="18" charset="0"/>
              <a:ea typeface="Microsoft Sans Serif" panose="020B0604020202020204" pitchFamily="34" charset="0"/>
              <a:cs typeface="Times New Roman" pitchFamily="18" charset="0"/>
            </a:endParaRPr>
          </a:p>
          <a:p>
            <a:pPr lvl="1" algn="just">
              <a:lnSpc>
                <a:spcPct val="150000"/>
              </a:lnSpc>
              <a:buFont typeface="Wingdings" pitchFamily="2" charset="2"/>
              <a:buChar char="Ø"/>
            </a:pPr>
            <a:r>
              <a:rPr lang="en-US" sz="2100" dirty="0">
                <a:latin typeface="Times New Roman" pitchFamily="18" charset="0"/>
                <a:ea typeface="Microsoft Sans Serif" panose="020B0604020202020204" pitchFamily="34" charset="0"/>
                <a:cs typeface="Times New Roman" pitchFamily="18" charset="0"/>
              </a:rPr>
              <a:t>How the agent's action affects the </a:t>
            </a:r>
            <a:r>
              <a:rPr lang="en-US" sz="2100" dirty="0" smtClean="0">
                <a:latin typeface="Times New Roman" pitchFamily="18" charset="0"/>
                <a:ea typeface="Microsoft Sans Serif" panose="020B0604020202020204" pitchFamily="34" charset="0"/>
                <a:cs typeface="Times New Roman" pitchFamily="18" charset="0"/>
              </a:rPr>
              <a:t>world?</a:t>
            </a:r>
          </a:p>
          <a:p>
            <a:pPr algn="just">
              <a:lnSpc>
                <a:spcPct val="150000"/>
              </a:lnSpc>
              <a:buFont typeface="Wingdings" pitchFamily="2" charset="2"/>
              <a:buChar char="v"/>
            </a:pPr>
            <a:r>
              <a:rPr lang="en-US" sz="2100" dirty="0">
                <a:latin typeface="Times New Roman" pitchFamily="18" charset="0"/>
                <a:ea typeface="Microsoft Sans Serif" panose="020B0604020202020204" pitchFamily="34" charset="0"/>
                <a:cs typeface="Times New Roman" pitchFamily="18" charset="0"/>
              </a:rPr>
              <a:t>T</a:t>
            </a:r>
            <a:r>
              <a:rPr lang="en-US" sz="2100" dirty="0" smtClean="0">
                <a:latin typeface="Times New Roman" pitchFamily="18" charset="0"/>
                <a:ea typeface="Microsoft Sans Serif" panose="020B0604020202020204" pitchFamily="34" charset="0"/>
                <a:cs typeface="Times New Roman" pitchFamily="18" charset="0"/>
              </a:rPr>
              <a:t>hese </a:t>
            </a:r>
            <a:r>
              <a:rPr lang="en-US" sz="2100" dirty="0">
                <a:latin typeface="Times New Roman" pitchFamily="18" charset="0"/>
                <a:ea typeface="Microsoft Sans Serif" panose="020B0604020202020204" pitchFamily="34" charset="0"/>
                <a:cs typeface="Times New Roman" pitchFamily="18" charset="0"/>
              </a:rPr>
              <a:t>knowledge is embedded to the agent’s program and they help agent to understand how the world works. </a:t>
            </a:r>
            <a:endParaRPr lang="en-US" sz="2100" dirty="0" smtClean="0">
              <a:latin typeface="Times New Roman" pitchFamily="18" charset="0"/>
              <a:ea typeface="Microsoft Sans Serif" panose="020B0604020202020204" pitchFamily="34" charset="0"/>
              <a:cs typeface="Times New Roman" pitchFamily="18" charset="0"/>
            </a:endParaRPr>
          </a:p>
          <a:p>
            <a:pPr algn="just">
              <a:lnSpc>
                <a:spcPct val="150000"/>
              </a:lnSpc>
              <a:buFont typeface="Wingdings" pitchFamily="2" charset="2"/>
              <a:buChar char="v"/>
            </a:pPr>
            <a:r>
              <a:rPr lang="en-US" sz="2100" dirty="0" smtClean="0">
                <a:latin typeface="Times New Roman" pitchFamily="18" charset="0"/>
                <a:ea typeface="Microsoft Sans Serif" panose="020B0604020202020204" pitchFamily="34" charset="0"/>
                <a:cs typeface="Times New Roman" pitchFamily="18" charset="0"/>
              </a:rPr>
              <a:t>Implementation </a:t>
            </a:r>
            <a:r>
              <a:rPr lang="en-US" sz="2100" dirty="0">
                <a:latin typeface="Times New Roman" pitchFamily="18" charset="0"/>
                <a:ea typeface="Microsoft Sans Serif" panose="020B0604020202020204" pitchFamily="34" charset="0"/>
                <a:cs typeface="Times New Roman" pitchFamily="18" charset="0"/>
              </a:rPr>
              <a:t>of </a:t>
            </a:r>
            <a:r>
              <a:rPr lang="en-US" sz="2100" dirty="0" smtClean="0">
                <a:latin typeface="Times New Roman" pitchFamily="18" charset="0"/>
                <a:ea typeface="Microsoft Sans Serif" panose="020B0604020202020204" pitchFamily="34" charset="0"/>
                <a:cs typeface="Times New Roman" pitchFamily="18" charset="0"/>
              </a:rPr>
              <a:t>this knowledge </a:t>
            </a:r>
            <a:r>
              <a:rPr lang="en-US" sz="2100" dirty="0">
                <a:latin typeface="Times New Roman" pitchFamily="18" charset="0"/>
                <a:ea typeface="Microsoft Sans Serif" panose="020B0604020202020204" pitchFamily="34" charset="0"/>
                <a:cs typeface="Times New Roman" pitchFamily="18" charset="0"/>
              </a:rPr>
              <a:t>is called the model of the world and the agent that uses this model to decide what action to take called model based agent</a:t>
            </a:r>
            <a:r>
              <a:rPr lang="en-US" sz="2100" dirty="0">
                <a:latin typeface="Times New Roman" pitchFamily="18" charset="0"/>
                <a:cs typeface="Times New Roman" pitchFamily="18" charset="0"/>
              </a:rPr>
              <a:t>.</a:t>
            </a:r>
          </a:p>
          <a:p>
            <a:pPr marL="457200" lvl="1" indent="0" algn="just">
              <a:lnSpc>
                <a:spcPct val="100000"/>
              </a:lnSpc>
              <a:buNone/>
            </a:pPr>
            <a:endPar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xmlns="" val="2305308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74" y="248194"/>
            <a:ext cx="11312436" cy="6523541"/>
          </a:xfrm>
        </p:spPr>
        <p:txBody>
          <a:bodyPr>
            <a:normAutofit fontScale="92500" lnSpcReduction="10000"/>
          </a:bodyPr>
          <a:lstStyle/>
          <a:p>
            <a:pPr marL="0" indent="0" algn="just">
              <a:lnSpc>
                <a:spcPct val="150000"/>
              </a:lnSpc>
              <a:buFont typeface="Wingdings" pitchFamily="2" charset="2"/>
              <a:buChar char="v"/>
            </a:pPr>
            <a:r>
              <a:rPr lang="en-US" sz="2000" dirty="0" smtClean="0">
                <a:latin typeface="Times New Roman" pitchFamily="18" charset="0"/>
                <a:ea typeface="Microsoft Sans Serif" panose="020B0604020202020204" pitchFamily="34" charset="0"/>
                <a:cs typeface="Times New Roman" pitchFamily="18" charset="0"/>
              </a:rPr>
              <a:t>Figure </a:t>
            </a:r>
            <a:r>
              <a:rPr lang="en-US" sz="2000" dirty="0">
                <a:latin typeface="Times New Roman" pitchFamily="18" charset="0"/>
                <a:ea typeface="Microsoft Sans Serif" panose="020B0604020202020204" pitchFamily="34" charset="0"/>
                <a:cs typeface="Times New Roman" pitchFamily="18" charset="0"/>
              </a:rPr>
              <a:t>gives the structure of the model-based reflex agent with internal state, showing how the current percept is combined with the old internal state to generate the updated description of the current state, based on the agent’s model of how the world </a:t>
            </a:r>
            <a:r>
              <a:rPr lang="en-US" sz="2000" dirty="0" smtClean="0">
                <a:latin typeface="Times New Roman" pitchFamily="18" charset="0"/>
                <a:ea typeface="Microsoft Sans Serif" panose="020B0604020202020204" pitchFamily="34" charset="0"/>
                <a:cs typeface="Times New Roman" pitchFamily="18" charset="0"/>
              </a:rPr>
              <a:t>works .</a:t>
            </a:r>
          </a:p>
          <a:p>
            <a:pPr marL="0" indent="0" algn="just">
              <a:lnSpc>
                <a:spcPct val="150000"/>
              </a:lnSpc>
              <a:buFont typeface="Wingdings" pitchFamily="2" charset="2"/>
              <a:buChar char="v"/>
            </a:pPr>
            <a:r>
              <a:rPr lang="en-US" sz="2000" dirty="0" smtClean="0">
                <a:latin typeface="Times New Roman" pitchFamily="18" charset="0"/>
                <a:cs typeface="Times New Roman" pitchFamily="18" charset="0"/>
              </a:rPr>
              <a:t> It keeps track of the current state of the world, using an internal model. It then chooses an action in the same way as the reflex agent.</a:t>
            </a:r>
            <a:endParaRPr lang="en-US" sz="2000" dirty="0" smtClean="0">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endParaRPr lang="en-US" sz="2200" dirty="0">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endParaRPr lang="en-US" sz="2200" dirty="0" smtClean="0">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endParaRPr lang="en-US" sz="2200" dirty="0">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endParaRPr lang="en-US" sz="2200" dirty="0" smtClean="0">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endParaRPr lang="en-US" sz="2200" dirty="0">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endParaRPr lang="en-US" sz="2200" dirty="0" smtClean="0">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endParaRPr lang="en-US" sz="2200" dirty="0">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endParaRPr lang="en-US" sz="2200" dirty="0" smtClean="0">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endParaRPr lang="en-US" sz="2200" dirty="0">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r>
              <a:rPr lang="en-US" sz="2400" dirty="0" smtClean="0">
                <a:latin typeface="Times New Roman" pitchFamily="18" charset="0"/>
                <a:cs typeface="Times New Roman" pitchFamily="18" charset="0"/>
              </a:rPr>
              <a:t> </a:t>
            </a:r>
            <a:endParaRPr lang="en-US" sz="2200" dirty="0" smtClean="0">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endPar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buNone/>
            </a:pPr>
            <a:endParaRPr lang="en-IN" dirty="0"/>
          </a:p>
        </p:txBody>
      </p:sp>
      <p:pic>
        <p:nvPicPr>
          <p:cNvPr id="2050" name="Picture 2" descr="Types of AI Agent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62595" y="2534193"/>
            <a:ext cx="9666514" cy="403642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8355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703" y="600891"/>
            <a:ext cx="10959738" cy="6153591"/>
          </a:xfrm>
        </p:spPr>
        <p:txBody>
          <a:bodyPr>
            <a:normAutofit/>
          </a:bodyPr>
          <a:lstStyle/>
          <a:p>
            <a:pPr marL="0" indent="0">
              <a:buNone/>
            </a:pPr>
            <a:r>
              <a:rPr lang="en-US" sz="2200" i="1" dirty="0">
                <a:solidFill>
                  <a:schemeClr val="accent1">
                    <a:lumMod val="75000"/>
                  </a:schemeClr>
                </a:solidFill>
                <a:ea typeface="Microsoft Sans Serif" panose="020B0604020202020204" pitchFamily="34" charset="0"/>
                <a:cs typeface="Times New Roman" pitchFamily="18" charset="0"/>
              </a:rPr>
              <a:t>function MODEL-BASED-REFLEX-AGENT(percept) returns an action </a:t>
            </a:r>
            <a:endParaRPr lang="en-US" sz="2200" i="1" dirty="0" smtClean="0">
              <a:solidFill>
                <a:schemeClr val="accent1">
                  <a:lumMod val="75000"/>
                </a:schemeClr>
              </a:solidFill>
              <a:ea typeface="Microsoft Sans Serif" panose="020B0604020202020204" pitchFamily="34" charset="0"/>
              <a:cs typeface="Times New Roman" pitchFamily="18" charset="0"/>
            </a:endParaRPr>
          </a:p>
          <a:p>
            <a:pPr marL="0" indent="0">
              <a:buNone/>
            </a:pPr>
            <a:r>
              <a:rPr lang="en-US" sz="2200" i="1" dirty="0" smtClean="0">
                <a:solidFill>
                  <a:schemeClr val="accent1">
                    <a:lumMod val="75000"/>
                  </a:schemeClr>
                </a:solidFill>
                <a:ea typeface="Microsoft Sans Serif" panose="020B0604020202020204" pitchFamily="34" charset="0"/>
                <a:cs typeface="Times New Roman" pitchFamily="18" charset="0"/>
              </a:rPr>
              <a:t>persistent</a:t>
            </a:r>
            <a:r>
              <a:rPr lang="en-US" sz="2200" i="1" dirty="0">
                <a:solidFill>
                  <a:schemeClr val="accent1">
                    <a:lumMod val="75000"/>
                  </a:schemeClr>
                </a:solidFill>
                <a:ea typeface="Microsoft Sans Serif" panose="020B0604020202020204" pitchFamily="34" charset="0"/>
                <a:cs typeface="Times New Roman" pitchFamily="18" charset="0"/>
              </a:rPr>
              <a:t>: </a:t>
            </a:r>
            <a:r>
              <a:rPr lang="en-US" sz="2200" i="1" dirty="0" smtClean="0">
                <a:solidFill>
                  <a:schemeClr val="accent1">
                    <a:lumMod val="75000"/>
                  </a:schemeClr>
                </a:solidFill>
                <a:ea typeface="Microsoft Sans Serif" panose="020B0604020202020204" pitchFamily="34" charset="0"/>
                <a:cs typeface="Times New Roman" pitchFamily="18" charset="0"/>
              </a:rPr>
              <a:t>state: </a:t>
            </a:r>
            <a:r>
              <a:rPr lang="en-US" sz="2200" i="1" dirty="0">
                <a:solidFill>
                  <a:schemeClr val="accent1">
                    <a:lumMod val="75000"/>
                  </a:schemeClr>
                </a:solidFill>
                <a:ea typeface="Microsoft Sans Serif" panose="020B0604020202020204" pitchFamily="34" charset="0"/>
                <a:cs typeface="Times New Roman" pitchFamily="18" charset="0"/>
              </a:rPr>
              <a:t>the agent’s current conception of the world state </a:t>
            </a:r>
            <a:endParaRPr lang="en-US" sz="2200" i="1" dirty="0" smtClean="0">
              <a:solidFill>
                <a:schemeClr val="accent1">
                  <a:lumMod val="75000"/>
                </a:schemeClr>
              </a:solidFill>
              <a:ea typeface="Microsoft Sans Serif" panose="020B0604020202020204" pitchFamily="34" charset="0"/>
              <a:cs typeface="Times New Roman" pitchFamily="18" charset="0"/>
            </a:endParaRPr>
          </a:p>
          <a:p>
            <a:pPr marL="0" indent="0">
              <a:buNone/>
            </a:pPr>
            <a:r>
              <a:rPr lang="en-US" sz="2200" i="1" dirty="0" smtClean="0">
                <a:solidFill>
                  <a:schemeClr val="accent1">
                    <a:lumMod val="75000"/>
                  </a:schemeClr>
                </a:solidFill>
                <a:ea typeface="Microsoft Sans Serif" panose="020B0604020202020204" pitchFamily="34" charset="0"/>
                <a:cs typeface="Times New Roman" pitchFamily="18" charset="0"/>
              </a:rPr>
              <a:t>                 model: a </a:t>
            </a:r>
            <a:r>
              <a:rPr lang="en-US" sz="2200" i="1" dirty="0">
                <a:solidFill>
                  <a:schemeClr val="accent1">
                    <a:lumMod val="75000"/>
                  </a:schemeClr>
                </a:solidFill>
                <a:ea typeface="Microsoft Sans Serif" panose="020B0604020202020204" pitchFamily="34" charset="0"/>
                <a:cs typeface="Times New Roman" pitchFamily="18" charset="0"/>
              </a:rPr>
              <a:t>description of how the next state depends </a:t>
            </a:r>
            <a:r>
              <a:rPr lang="en-US" sz="2200" i="1" dirty="0" smtClean="0">
                <a:solidFill>
                  <a:schemeClr val="accent1">
                    <a:lumMod val="75000"/>
                  </a:schemeClr>
                </a:solidFill>
                <a:ea typeface="Microsoft Sans Serif" panose="020B0604020202020204" pitchFamily="34" charset="0"/>
                <a:cs typeface="Times New Roman" pitchFamily="18" charset="0"/>
              </a:rPr>
              <a:t>on </a:t>
            </a:r>
            <a:r>
              <a:rPr lang="en-US" sz="2200" i="1" dirty="0">
                <a:solidFill>
                  <a:schemeClr val="accent1">
                    <a:lumMod val="75000"/>
                  </a:schemeClr>
                </a:solidFill>
                <a:ea typeface="Microsoft Sans Serif" panose="020B0604020202020204" pitchFamily="34" charset="0"/>
                <a:cs typeface="Times New Roman" pitchFamily="18" charset="0"/>
              </a:rPr>
              <a:t>current state and action </a:t>
            </a:r>
            <a:endParaRPr lang="en-US" sz="2200" i="1" dirty="0" smtClean="0">
              <a:solidFill>
                <a:schemeClr val="accent1">
                  <a:lumMod val="75000"/>
                </a:schemeClr>
              </a:solidFill>
              <a:ea typeface="Microsoft Sans Serif" panose="020B0604020202020204" pitchFamily="34" charset="0"/>
              <a:cs typeface="Times New Roman" pitchFamily="18" charset="0"/>
            </a:endParaRPr>
          </a:p>
          <a:p>
            <a:pPr marL="0" indent="0">
              <a:buNone/>
            </a:pPr>
            <a:r>
              <a:rPr lang="en-US" sz="2200" i="1" dirty="0">
                <a:solidFill>
                  <a:schemeClr val="accent1">
                    <a:lumMod val="75000"/>
                  </a:schemeClr>
                </a:solidFill>
                <a:ea typeface="Microsoft Sans Serif" panose="020B0604020202020204" pitchFamily="34" charset="0"/>
                <a:cs typeface="Times New Roman" pitchFamily="18" charset="0"/>
              </a:rPr>
              <a:t> </a:t>
            </a:r>
            <a:r>
              <a:rPr lang="en-US" sz="2200" i="1" dirty="0" smtClean="0">
                <a:solidFill>
                  <a:schemeClr val="accent1">
                    <a:lumMod val="75000"/>
                  </a:schemeClr>
                </a:solidFill>
                <a:ea typeface="Microsoft Sans Serif" panose="020B0604020202020204" pitchFamily="34" charset="0"/>
                <a:cs typeface="Times New Roman" pitchFamily="18" charset="0"/>
              </a:rPr>
              <a:t>              </a:t>
            </a:r>
            <a:r>
              <a:rPr lang="en-US" sz="2200" i="1" dirty="0" err="1" smtClean="0">
                <a:solidFill>
                  <a:schemeClr val="accent1">
                    <a:lumMod val="75000"/>
                  </a:schemeClr>
                </a:solidFill>
                <a:ea typeface="Microsoft Sans Serif" panose="020B0604020202020204" pitchFamily="34" charset="0"/>
                <a:cs typeface="Times New Roman" pitchFamily="18" charset="0"/>
              </a:rPr>
              <a:t>rules:a</a:t>
            </a:r>
            <a:r>
              <a:rPr lang="en-US" sz="2200" i="1" dirty="0" smtClean="0">
                <a:solidFill>
                  <a:schemeClr val="accent1">
                    <a:lumMod val="75000"/>
                  </a:schemeClr>
                </a:solidFill>
                <a:ea typeface="Microsoft Sans Serif" panose="020B0604020202020204" pitchFamily="34" charset="0"/>
                <a:cs typeface="Times New Roman" pitchFamily="18" charset="0"/>
              </a:rPr>
              <a:t> </a:t>
            </a:r>
            <a:r>
              <a:rPr lang="en-US" sz="2200" i="1" dirty="0">
                <a:solidFill>
                  <a:schemeClr val="accent1">
                    <a:lumMod val="75000"/>
                  </a:schemeClr>
                </a:solidFill>
                <a:ea typeface="Microsoft Sans Serif" panose="020B0604020202020204" pitchFamily="34" charset="0"/>
                <a:cs typeface="Times New Roman" pitchFamily="18" charset="0"/>
              </a:rPr>
              <a:t>set of condition–action rules action, the most recent action, initially none </a:t>
            </a:r>
            <a:endParaRPr lang="en-US" sz="2200" i="1" dirty="0" smtClean="0">
              <a:solidFill>
                <a:schemeClr val="accent1">
                  <a:lumMod val="75000"/>
                </a:schemeClr>
              </a:solidFill>
              <a:ea typeface="Microsoft Sans Serif" panose="020B0604020202020204" pitchFamily="34" charset="0"/>
              <a:cs typeface="Times New Roman" pitchFamily="18" charset="0"/>
            </a:endParaRPr>
          </a:p>
          <a:p>
            <a:pPr marL="0" indent="0">
              <a:buNone/>
            </a:pPr>
            <a:r>
              <a:rPr lang="en-US" sz="2200" i="1" dirty="0" smtClean="0">
                <a:solidFill>
                  <a:schemeClr val="accent1">
                    <a:lumMod val="75000"/>
                  </a:schemeClr>
                </a:solidFill>
                <a:ea typeface="Microsoft Sans Serif" panose="020B0604020202020204" pitchFamily="34" charset="0"/>
                <a:cs typeface="Times New Roman" pitchFamily="18" charset="0"/>
              </a:rPr>
              <a:t>state </a:t>
            </a:r>
            <a:r>
              <a:rPr lang="en-US" sz="2200" i="1" dirty="0">
                <a:solidFill>
                  <a:schemeClr val="accent1">
                    <a:lumMod val="75000"/>
                  </a:schemeClr>
                </a:solidFill>
                <a:ea typeface="Microsoft Sans Serif" panose="020B0604020202020204" pitchFamily="34" charset="0"/>
                <a:cs typeface="Times New Roman" pitchFamily="18" charset="0"/>
              </a:rPr>
              <a:t>← UPDATE-STATE(state, action, percept, model) </a:t>
            </a:r>
            <a:endParaRPr lang="en-US" sz="2200" i="1" dirty="0" smtClean="0">
              <a:solidFill>
                <a:schemeClr val="accent1">
                  <a:lumMod val="75000"/>
                </a:schemeClr>
              </a:solidFill>
              <a:ea typeface="Microsoft Sans Serif" panose="020B0604020202020204" pitchFamily="34" charset="0"/>
              <a:cs typeface="Times New Roman" pitchFamily="18" charset="0"/>
            </a:endParaRPr>
          </a:p>
          <a:p>
            <a:pPr marL="0" indent="0">
              <a:buNone/>
            </a:pPr>
            <a:r>
              <a:rPr lang="en-US" sz="2200" i="1" dirty="0" smtClean="0">
                <a:solidFill>
                  <a:schemeClr val="accent1">
                    <a:lumMod val="75000"/>
                  </a:schemeClr>
                </a:solidFill>
                <a:ea typeface="Microsoft Sans Serif" panose="020B0604020202020204" pitchFamily="34" charset="0"/>
                <a:cs typeface="Times New Roman" pitchFamily="18" charset="0"/>
              </a:rPr>
              <a:t>rule </a:t>
            </a:r>
            <a:r>
              <a:rPr lang="en-US" sz="2200" i="1" dirty="0">
                <a:solidFill>
                  <a:schemeClr val="accent1">
                    <a:lumMod val="75000"/>
                  </a:schemeClr>
                </a:solidFill>
                <a:ea typeface="Microsoft Sans Serif" panose="020B0604020202020204" pitchFamily="34" charset="0"/>
                <a:cs typeface="Times New Roman" pitchFamily="18" charset="0"/>
              </a:rPr>
              <a:t>← RULE-MATCH(state, rules</a:t>
            </a:r>
            <a:r>
              <a:rPr lang="en-US" sz="2200" i="1" dirty="0" smtClean="0">
                <a:solidFill>
                  <a:schemeClr val="accent1">
                    <a:lumMod val="75000"/>
                  </a:schemeClr>
                </a:solidFill>
                <a:ea typeface="Microsoft Sans Serif" panose="020B0604020202020204" pitchFamily="34" charset="0"/>
                <a:cs typeface="Times New Roman" pitchFamily="18" charset="0"/>
              </a:rPr>
              <a:t>)</a:t>
            </a:r>
          </a:p>
          <a:p>
            <a:pPr marL="0" indent="0">
              <a:buNone/>
            </a:pPr>
            <a:r>
              <a:rPr lang="en-US" sz="2200" i="1" dirty="0" smtClean="0">
                <a:solidFill>
                  <a:schemeClr val="accent1">
                    <a:lumMod val="75000"/>
                  </a:schemeClr>
                </a:solidFill>
                <a:ea typeface="Microsoft Sans Serif" panose="020B0604020202020204" pitchFamily="34" charset="0"/>
                <a:cs typeface="Times New Roman" pitchFamily="18" charset="0"/>
              </a:rPr>
              <a:t> </a:t>
            </a:r>
            <a:r>
              <a:rPr lang="en-US" sz="2200" i="1" dirty="0">
                <a:solidFill>
                  <a:schemeClr val="accent1">
                    <a:lumMod val="75000"/>
                  </a:schemeClr>
                </a:solidFill>
                <a:ea typeface="Microsoft Sans Serif" panose="020B0604020202020204" pitchFamily="34" charset="0"/>
                <a:cs typeface="Times New Roman" pitchFamily="18" charset="0"/>
              </a:rPr>
              <a:t>action ← rule.ACTION </a:t>
            </a:r>
            <a:endParaRPr lang="en-US" sz="2200" i="1" dirty="0" smtClean="0">
              <a:solidFill>
                <a:schemeClr val="accent1">
                  <a:lumMod val="75000"/>
                </a:schemeClr>
              </a:solidFill>
              <a:ea typeface="Microsoft Sans Serif" panose="020B0604020202020204" pitchFamily="34" charset="0"/>
              <a:cs typeface="Times New Roman" pitchFamily="18" charset="0"/>
            </a:endParaRPr>
          </a:p>
          <a:p>
            <a:pPr marL="0" indent="0">
              <a:buNone/>
            </a:pPr>
            <a:r>
              <a:rPr lang="en-US" sz="2200" i="1" dirty="0" smtClean="0">
                <a:solidFill>
                  <a:schemeClr val="accent1">
                    <a:lumMod val="75000"/>
                  </a:schemeClr>
                </a:solidFill>
                <a:ea typeface="Microsoft Sans Serif" panose="020B0604020202020204" pitchFamily="34" charset="0"/>
                <a:cs typeface="Times New Roman" pitchFamily="18" charset="0"/>
              </a:rPr>
              <a:t>return </a:t>
            </a:r>
            <a:r>
              <a:rPr lang="en-US" sz="2200" i="1" dirty="0">
                <a:solidFill>
                  <a:schemeClr val="accent1">
                    <a:lumMod val="75000"/>
                  </a:schemeClr>
                </a:solidFill>
                <a:ea typeface="Microsoft Sans Serif" panose="020B0604020202020204" pitchFamily="34" charset="0"/>
                <a:cs typeface="Times New Roman" pitchFamily="18" charset="0"/>
              </a:rPr>
              <a:t>action</a:t>
            </a:r>
            <a:endParaRPr lang="en-IN" sz="2200" i="1" dirty="0">
              <a:solidFill>
                <a:schemeClr val="accent1">
                  <a:lumMod val="75000"/>
                </a:schemeClr>
              </a:solidFill>
              <a:ea typeface="Microsoft Sans Serif" panose="020B0604020202020204" pitchFamily="34" charset="0"/>
              <a:cs typeface="Times New Roman" pitchFamily="18" charset="0"/>
            </a:endParaRPr>
          </a:p>
        </p:txBody>
      </p:sp>
    </p:spTree>
    <p:extLst>
      <p:ext uri="{BB962C8B-B14F-4D97-AF65-F5344CB8AC3E}">
        <p14:creationId xmlns:p14="http://schemas.microsoft.com/office/powerpoint/2010/main" xmlns="" val="544499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215661"/>
            <a:ext cx="11273246" cy="10067026"/>
          </a:xfrm>
        </p:spPr>
        <p:txBody>
          <a:bodyPr/>
          <a:lstStyle/>
          <a:p>
            <a:pPr algn="just">
              <a:lnSpc>
                <a:spcPct val="100000"/>
              </a:lnSpc>
            </a:pPr>
            <a:r>
              <a:rPr lang="en-US" sz="2200" b="1" dirty="0" smtClean="0">
                <a:latin typeface="Times New Roman" pitchFamily="18" charset="0"/>
                <a:ea typeface="Microsoft Sans Serif" panose="020B0604020202020204" pitchFamily="34" charset="0"/>
                <a:cs typeface="Times New Roman" pitchFamily="18" charset="0"/>
              </a:rPr>
              <a:t>Actuators:</a:t>
            </a:r>
            <a:r>
              <a:rPr lang="en-US" sz="2200" dirty="0" smtClean="0">
                <a:latin typeface="Times New Roman" pitchFamily="18" charset="0"/>
                <a:ea typeface="Microsoft Sans Serif" panose="020B0604020202020204" pitchFamily="34" charset="0"/>
                <a:cs typeface="Times New Roman" pitchFamily="18" charset="0"/>
              </a:rPr>
              <a:t> Actuators are the component of machines that converts energy into motion. The actuators are only responsible for moving and controlling a system. An actuator can be an electric motor, gears, rails, etc.</a:t>
            </a:r>
          </a:p>
          <a:p>
            <a:pPr algn="just">
              <a:lnSpc>
                <a:spcPct val="100000"/>
              </a:lnSpc>
            </a:pPr>
            <a:r>
              <a:rPr lang="en-US" sz="2200" b="1" dirty="0" smtClean="0">
                <a:latin typeface="Times New Roman" pitchFamily="18" charset="0"/>
                <a:ea typeface="Microsoft Sans Serif" panose="020B0604020202020204" pitchFamily="34" charset="0"/>
                <a:cs typeface="Times New Roman" pitchFamily="18" charset="0"/>
              </a:rPr>
              <a:t>Effectors:</a:t>
            </a:r>
            <a:r>
              <a:rPr lang="en-US" sz="2200" dirty="0" smtClean="0">
                <a:latin typeface="Times New Roman" pitchFamily="18" charset="0"/>
                <a:ea typeface="Microsoft Sans Serif" panose="020B0604020202020204" pitchFamily="34" charset="0"/>
                <a:cs typeface="Times New Roman" pitchFamily="18" charset="0"/>
              </a:rPr>
              <a:t> Effectors are the devices which affect the environment. Effectors can be legs, wheels, arms, fingers, wings, fins, and display screen.</a:t>
            </a:r>
          </a:p>
          <a:p>
            <a:pPr marL="0" indent="0" algn="just">
              <a:lnSpc>
                <a:spcPct val="100000"/>
              </a:lnSpc>
              <a:buFont typeface="Wingdings" pitchFamily="2" charset="2"/>
              <a:buChar char="v"/>
            </a:pPr>
            <a:r>
              <a:rPr lang="en-US" sz="2400" dirty="0" smtClean="0">
                <a:latin typeface="Times New Roman" pitchFamily="18" charset="0"/>
                <a:cs typeface="Times New Roman" pitchFamily="18" charset="0"/>
              </a:rPr>
              <a:t>Agents interact with environments through sensors and actuators.</a:t>
            </a:r>
            <a:endParaRPr lang="en-US" sz="2200" dirty="0" smtClean="0">
              <a:latin typeface="Times New Roman" pitchFamily="18" charset="0"/>
              <a:ea typeface="Microsoft Sans Serif" panose="020B0604020202020204" pitchFamily="34" charset="0"/>
              <a:cs typeface="Times New Roman" pitchFamily="18" charset="0"/>
            </a:endParaRPr>
          </a:p>
          <a:p>
            <a:pPr marL="0" indent="0">
              <a:buNone/>
            </a:pPr>
            <a:endParaRPr lang="en-IN" dirty="0" smtClean="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pic>
        <p:nvPicPr>
          <p:cNvPr id="2052" name="Picture 4" descr="Intelligent Agents | Agents in AI - Tutorial And Exampl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923692" y="2638698"/>
            <a:ext cx="7893290" cy="36837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06968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391887" y="418011"/>
            <a:ext cx="11469188" cy="6301877"/>
          </a:xfrm>
        </p:spPr>
        <p:txBody>
          <a:bodyPr>
            <a:normAutofit/>
          </a:bodyPr>
          <a:lstStyle/>
          <a:p>
            <a:pPr marL="0" indent="0" algn="just">
              <a:lnSpc>
                <a:spcPct val="100000"/>
              </a:lnSpc>
              <a:buNone/>
            </a:pPr>
            <a:r>
              <a:rPr lang="en-US" sz="2200" dirty="0">
                <a:solidFill>
                  <a:srgbClr val="00B050"/>
                </a:solidFill>
                <a:latin typeface="Times New Roman" pitchFamily="18" charset="0"/>
                <a:ea typeface="Microsoft Sans Serif" panose="020B0604020202020204" pitchFamily="34" charset="0"/>
                <a:cs typeface="Times New Roman" pitchFamily="18" charset="0"/>
              </a:rPr>
              <a:t>Goal-based agents</a:t>
            </a:r>
          </a:p>
          <a:p>
            <a:pPr algn="just">
              <a:lnSpc>
                <a:spcPct val="150000"/>
              </a:lnSpc>
              <a:buFont typeface="Wingdings" panose="05000000000000000000" pitchFamily="2" charset="2"/>
              <a:buChar char="v"/>
            </a:pPr>
            <a:r>
              <a:rPr lang="en-US" sz="2000" dirty="0">
                <a:latin typeface="Times New Roman" pitchFamily="18" charset="0"/>
                <a:ea typeface="Microsoft Sans Serif" panose="020B0604020202020204" pitchFamily="34" charset="0"/>
                <a:cs typeface="Times New Roman" pitchFamily="18" charset="0"/>
              </a:rPr>
              <a:t>The knowledge of the current state environment is not always sufficient to decide for an agent to what to do.</a:t>
            </a:r>
          </a:p>
          <a:p>
            <a:pPr algn="just">
              <a:lnSpc>
                <a:spcPct val="150000"/>
              </a:lnSpc>
              <a:buFont typeface="Wingdings" panose="05000000000000000000" pitchFamily="2" charset="2"/>
              <a:buChar char="v"/>
            </a:pPr>
            <a:r>
              <a:rPr lang="en-US" sz="2000" dirty="0">
                <a:latin typeface="Times New Roman" pitchFamily="18" charset="0"/>
                <a:ea typeface="Microsoft Sans Serif" panose="020B0604020202020204" pitchFamily="34" charset="0"/>
                <a:cs typeface="Times New Roman" pitchFamily="18" charset="0"/>
              </a:rPr>
              <a:t>The agent needs to know its goal which describes desirable situations.</a:t>
            </a:r>
          </a:p>
          <a:p>
            <a:pPr algn="just">
              <a:lnSpc>
                <a:spcPct val="150000"/>
              </a:lnSpc>
              <a:buFont typeface="Wingdings" panose="05000000000000000000" pitchFamily="2" charset="2"/>
              <a:buChar char="v"/>
            </a:pPr>
            <a:r>
              <a:rPr lang="en-US" sz="2000" dirty="0">
                <a:latin typeface="Times New Roman" pitchFamily="18" charset="0"/>
                <a:ea typeface="Microsoft Sans Serif" panose="020B0604020202020204" pitchFamily="34" charset="0"/>
                <a:cs typeface="Times New Roman" pitchFamily="18" charset="0"/>
              </a:rPr>
              <a:t>Goal-based agents expand the capabilities of the model-based agent by having the "goal" information.</a:t>
            </a:r>
          </a:p>
          <a:p>
            <a:pPr algn="just">
              <a:lnSpc>
                <a:spcPct val="150000"/>
              </a:lnSpc>
              <a:buFont typeface="Wingdings" panose="05000000000000000000" pitchFamily="2" charset="2"/>
              <a:buChar char="v"/>
            </a:pPr>
            <a:r>
              <a:rPr lang="en-US" sz="2000" dirty="0">
                <a:latin typeface="Times New Roman" pitchFamily="18" charset="0"/>
                <a:ea typeface="Microsoft Sans Serif" panose="020B0604020202020204" pitchFamily="34" charset="0"/>
                <a:cs typeface="Times New Roman" pitchFamily="18" charset="0"/>
              </a:rPr>
              <a:t>They choose an action, so that they can achieve the goal.</a:t>
            </a:r>
          </a:p>
          <a:p>
            <a:pPr algn="just">
              <a:lnSpc>
                <a:spcPct val="150000"/>
              </a:lnSpc>
              <a:buFont typeface="Wingdings" panose="05000000000000000000" pitchFamily="2" charset="2"/>
              <a:buChar char="v"/>
            </a:pPr>
            <a:r>
              <a:rPr lang="en-US" sz="2000" dirty="0">
                <a:latin typeface="Times New Roman" pitchFamily="18" charset="0"/>
                <a:ea typeface="Microsoft Sans Serif" panose="020B0604020202020204" pitchFamily="34" charset="0"/>
                <a:cs typeface="Times New Roman" pitchFamily="18" charset="0"/>
              </a:rPr>
              <a:t>These agents may have to consider a long sequence of possible actions before deciding whether the goal is achieved or not. </a:t>
            </a:r>
            <a:endParaRPr lang="en-US" sz="2000" dirty="0" smtClean="0">
              <a:latin typeface="Times New Roman" pitchFamily="18" charset="0"/>
              <a:ea typeface="Microsoft Sans Serif" panose="020B0604020202020204" pitchFamily="34" charset="0"/>
              <a:cs typeface="Times New Roman" pitchFamily="18" charset="0"/>
            </a:endParaRPr>
          </a:p>
          <a:p>
            <a:pPr algn="just">
              <a:lnSpc>
                <a:spcPct val="150000"/>
              </a:lnSpc>
              <a:buFont typeface="Wingdings" panose="05000000000000000000" pitchFamily="2" charset="2"/>
              <a:buChar char="v"/>
            </a:pPr>
            <a:r>
              <a:rPr lang="en-US" sz="2000" dirty="0" smtClean="0">
                <a:latin typeface="Times New Roman" pitchFamily="18" charset="0"/>
                <a:ea typeface="Microsoft Sans Serif" panose="020B0604020202020204" pitchFamily="34" charset="0"/>
                <a:cs typeface="Times New Roman" pitchFamily="18" charset="0"/>
              </a:rPr>
              <a:t>Such </a:t>
            </a:r>
            <a:r>
              <a:rPr lang="en-US" sz="2000" dirty="0">
                <a:latin typeface="Times New Roman" pitchFamily="18" charset="0"/>
                <a:ea typeface="Microsoft Sans Serif" panose="020B0604020202020204" pitchFamily="34" charset="0"/>
                <a:cs typeface="Times New Roman" pitchFamily="18" charset="0"/>
              </a:rPr>
              <a:t>considerations of different </a:t>
            </a:r>
            <a:r>
              <a:rPr lang="en-US" sz="2000" dirty="0" smtClean="0">
                <a:latin typeface="Times New Roman" pitchFamily="18" charset="0"/>
                <a:ea typeface="Microsoft Sans Serif" panose="020B0604020202020204" pitchFamily="34" charset="0"/>
                <a:cs typeface="Times New Roman" pitchFamily="18" charset="0"/>
              </a:rPr>
              <a:t>scenarios </a:t>
            </a:r>
            <a:r>
              <a:rPr lang="en-US" sz="2000" dirty="0">
                <a:latin typeface="Times New Roman" pitchFamily="18" charset="0"/>
                <a:ea typeface="Microsoft Sans Serif" panose="020B0604020202020204" pitchFamily="34" charset="0"/>
                <a:cs typeface="Times New Roman" pitchFamily="18" charset="0"/>
              </a:rPr>
              <a:t>are called searching and planning, which makes an agent proactive.</a:t>
            </a:r>
          </a:p>
          <a:p>
            <a:pPr marL="0" indent="0" algn="just">
              <a:lnSpc>
                <a:spcPct val="100000"/>
              </a:lnSpc>
              <a:buNone/>
            </a:pPr>
            <a:endPar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xmlns="" val="40263039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AI Agents"/>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31520" y="1280160"/>
            <a:ext cx="10659291" cy="568234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232913" y="224287"/>
            <a:ext cx="11719601" cy="960328"/>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2000" dirty="0">
                <a:latin typeface="Times New Roman" pitchFamily="18" charset="0"/>
                <a:ea typeface="Microsoft Sans Serif" panose="020B0604020202020204" pitchFamily="34" charset="0"/>
                <a:cs typeface="Times New Roman" pitchFamily="18" charset="0"/>
              </a:rPr>
              <a:t>A model-based, goal-based agent. It keeps track of the world state as well as a set of goals it is trying to achieve, and chooses an action that will (eventually) lead to the achievement of its </a:t>
            </a:r>
            <a:r>
              <a:rPr lang="en-US" sz="2000" dirty="0" smtClean="0">
                <a:latin typeface="Times New Roman" pitchFamily="18" charset="0"/>
                <a:ea typeface="Microsoft Sans Serif" panose="020B0604020202020204" pitchFamily="34" charset="0"/>
                <a:cs typeface="Times New Roman" pitchFamily="18" charset="0"/>
              </a:rPr>
              <a:t>goals.</a:t>
            </a:r>
            <a:endParaRPr lang="en-IN" sz="2000" dirty="0">
              <a:latin typeface="Times New Roman" pitchFamily="18" charset="0"/>
              <a:ea typeface="Microsoft Sans Serif" panose="020B0604020202020204" pitchFamily="34" charset="0"/>
              <a:cs typeface="Times New Roman" pitchFamily="18" charset="0"/>
            </a:endParaRPr>
          </a:p>
        </p:txBody>
      </p:sp>
    </p:spTree>
    <p:extLst>
      <p:ext uri="{BB962C8B-B14F-4D97-AF65-F5344CB8AC3E}">
        <p14:creationId xmlns:p14="http://schemas.microsoft.com/office/powerpoint/2010/main" xmlns="" val="34126766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235131"/>
            <a:ext cx="11456126" cy="6450340"/>
          </a:xfrm>
        </p:spPr>
        <p:txBody>
          <a:bodyPr>
            <a:normAutofit/>
          </a:bodyPr>
          <a:lstStyle/>
          <a:p>
            <a:pPr marL="0" indent="0" algn="just">
              <a:lnSpc>
                <a:spcPct val="100000"/>
              </a:lnSpc>
              <a:buNone/>
            </a:pPr>
            <a:r>
              <a:rPr lang="en-US" sz="2200" dirty="0" smtClean="0">
                <a:solidFill>
                  <a:srgbClr val="00B050"/>
                </a:solidFill>
                <a:latin typeface="Times New Roman" pitchFamily="18" charset="0"/>
                <a:ea typeface="Microsoft Sans Serif" panose="020B0604020202020204" pitchFamily="34" charset="0"/>
                <a:cs typeface="Times New Roman" pitchFamily="18" charset="0"/>
              </a:rPr>
              <a:t>Utility-based </a:t>
            </a:r>
            <a:r>
              <a:rPr lang="en-US" sz="2200" dirty="0">
                <a:solidFill>
                  <a:srgbClr val="00B050"/>
                </a:solidFill>
                <a:latin typeface="Times New Roman" pitchFamily="18" charset="0"/>
                <a:ea typeface="Microsoft Sans Serif" panose="020B0604020202020204" pitchFamily="34" charset="0"/>
                <a:cs typeface="Times New Roman" pitchFamily="18" charset="0"/>
              </a:rPr>
              <a:t>A</a:t>
            </a:r>
            <a:r>
              <a:rPr lang="en-US" sz="2200" dirty="0" smtClean="0">
                <a:solidFill>
                  <a:srgbClr val="00B050"/>
                </a:solidFill>
                <a:latin typeface="Times New Roman" pitchFamily="18" charset="0"/>
                <a:ea typeface="Microsoft Sans Serif" panose="020B0604020202020204" pitchFamily="34" charset="0"/>
                <a:cs typeface="Times New Roman" pitchFamily="18" charset="0"/>
              </a:rPr>
              <a:t>gents</a:t>
            </a:r>
            <a:endParaRPr lang="en-US" sz="2200" dirty="0">
              <a:solidFill>
                <a:srgbClr val="00B050"/>
              </a:solidFill>
              <a:latin typeface="Times New Roman" pitchFamily="18" charset="0"/>
              <a:ea typeface="Microsoft Sans Serif" panose="020B0604020202020204" pitchFamily="34" charset="0"/>
              <a:cs typeface="Times New Roman" pitchFamily="18" charset="0"/>
            </a:endParaRPr>
          </a:p>
          <a:p>
            <a:pPr algn="just">
              <a:lnSpc>
                <a:spcPct val="150000"/>
              </a:lnSpc>
              <a:buFont typeface="Wingdings" panose="05000000000000000000" pitchFamily="2" charset="2"/>
              <a:buChar char="v"/>
            </a:pPr>
            <a:r>
              <a:rPr lang="en-US" sz="2200" dirty="0">
                <a:latin typeface="Times New Roman" pitchFamily="18" charset="0"/>
                <a:ea typeface="Microsoft Sans Serif" panose="020B0604020202020204" pitchFamily="34" charset="0"/>
                <a:cs typeface="Times New Roman" pitchFamily="18" charset="0"/>
              </a:rPr>
              <a:t>These agents are similar to the goal-based agent but provide an extra component of utility measurement which makes them different by providing a measure of success at a given state.</a:t>
            </a:r>
          </a:p>
          <a:p>
            <a:pPr algn="just">
              <a:lnSpc>
                <a:spcPct val="150000"/>
              </a:lnSpc>
              <a:buFont typeface="Wingdings" panose="05000000000000000000" pitchFamily="2" charset="2"/>
              <a:buChar char="v"/>
            </a:pPr>
            <a:r>
              <a:rPr lang="en-US" sz="2200" dirty="0">
                <a:latin typeface="Times New Roman" pitchFamily="18" charset="0"/>
                <a:ea typeface="Microsoft Sans Serif" panose="020B0604020202020204" pitchFamily="34" charset="0"/>
                <a:cs typeface="Times New Roman" pitchFamily="18" charset="0"/>
              </a:rPr>
              <a:t>Utility-based agent </a:t>
            </a:r>
            <a:r>
              <a:rPr lang="en-US" sz="2200" dirty="0" smtClean="0">
                <a:latin typeface="Times New Roman" pitchFamily="18" charset="0"/>
                <a:ea typeface="Microsoft Sans Serif" panose="020B0604020202020204" pitchFamily="34" charset="0"/>
                <a:cs typeface="Times New Roman" pitchFamily="18" charset="0"/>
              </a:rPr>
              <a:t>not </a:t>
            </a:r>
            <a:r>
              <a:rPr lang="en-US" sz="2200" dirty="0">
                <a:latin typeface="Times New Roman" pitchFamily="18" charset="0"/>
                <a:ea typeface="Microsoft Sans Serif" panose="020B0604020202020204" pitchFamily="34" charset="0"/>
                <a:cs typeface="Times New Roman" pitchFamily="18" charset="0"/>
              </a:rPr>
              <a:t>only </a:t>
            </a:r>
            <a:r>
              <a:rPr lang="en-US" sz="2200" dirty="0" smtClean="0">
                <a:latin typeface="Times New Roman" pitchFamily="18" charset="0"/>
                <a:ea typeface="Microsoft Sans Serif" panose="020B0604020202020204" pitchFamily="34" charset="0"/>
                <a:cs typeface="Times New Roman" pitchFamily="18" charset="0"/>
              </a:rPr>
              <a:t>focuses on goal(s) </a:t>
            </a:r>
            <a:r>
              <a:rPr lang="en-US" sz="2200" dirty="0">
                <a:latin typeface="Times New Roman" pitchFamily="18" charset="0"/>
                <a:ea typeface="Microsoft Sans Serif" panose="020B0604020202020204" pitchFamily="34" charset="0"/>
                <a:cs typeface="Times New Roman" pitchFamily="18" charset="0"/>
              </a:rPr>
              <a:t>but also the best way to achieve the </a:t>
            </a:r>
            <a:r>
              <a:rPr lang="en-US" sz="2200" dirty="0" smtClean="0">
                <a:latin typeface="Times New Roman" pitchFamily="18" charset="0"/>
                <a:ea typeface="Microsoft Sans Serif" panose="020B0604020202020204" pitchFamily="34" charset="0"/>
                <a:cs typeface="Times New Roman" pitchFamily="18" charset="0"/>
              </a:rPr>
              <a:t>goal(s).</a:t>
            </a:r>
            <a:endParaRPr lang="en-US" sz="2200" dirty="0">
              <a:latin typeface="Times New Roman" pitchFamily="18" charset="0"/>
              <a:ea typeface="Microsoft Sans Serif" panose="020B0604020202020204" pitchFamily="34" charset="0"/>
              <a:cs typeface="Times New Roman" pitchFamily="18" charset="0"/>
            </a:endParaRPr>
          </a:p>
          <a:p>
            <a:pPr algn="just">
              <a:lnSpc>
                <a:spcPct val="150000"/>
              </a:lnSpc>
              <a:buFont typeface="Wingdings" panose="05000000000000000000" pitchFamily="2" charset="2"/>
              <a:buChar char="v"/>
            </a:pPr>
            <a:r>
              <a:rPr lang="en-US" sz="2200" dirty="0">
                <a:latin typeface="Times New Roman" pitchFamily="18" charset="0"/>
                <a:ea typeface="Microsoft Sans Serif" panose="020B0604020202020204" pitchFamily="34" charset="0"/>
                <a:cs typeface="Times New Roman" pitchFamily="18" charset="0"/>
              </a:rPr>
              <a:t>The Utility-based agent is useful when there are multiple possible alternatives, and an agent has to choose in order to perform the best action.</a:t>
            </a:r>
          </a:p>
          <a:p>
            <a:pPr algn="just">
              <a:lnSpc>
                <a:spcPct val="150000"/>
              </a:lnSpc>
              <a:buFont typeface="Wingdings" panose="05000000000000000000" pitchFamily="2" charset="2"/>
              <a:buChar char="v"/>
            </a:pPr>
            <a:r>
              <a:rPr lang="en-US" sz="2200" dirty="0">
                <a:latin typeface="Times New Roman" pitchFamily="18" charset="0"/>
                <a:ea typeface="Microsoft Sans Serif" panose="020B0604020202020204" pitchFamily="34" charset="0"/>
                <a:cs typeface="Times New Roman" pitchFamily="18" charset="0"/>
              </a:rPr>
              <a:t>The utility function maps each state to a real number to check how efficiently each action achieves the goals.</a:t>
            </a:r>
          </a:p>
          <a:p>
            <a:pPr algn="just">
              <a:lnSpc>
                <a:spcPct val="150000"/>
              </a:lnSpc>
              <a:buFont typeface="Wingdings" panose="05000000000000000000" pitchFamily="2" charset="2"/>
              <a:buChar char="v"/>
            </a:pPr>
            <a:r>
              <a:rPr lang="en-US" sz="2200" dirty="0">
                <a:latin typeface="Times New Roman" pitchFamily="18" charset="0"/>
                <a:ea typeface="Microsoft Sans Serif" panose="020B0604020202020204" pitchFamily="34" charset="0"/>
                <a:cs typeface="Times New Roman" pitchFamily="18" charset="0"/>
              </a:rPr>
              <a:t>A utility-based agent has to model and keep track of its environment, tasks that have involved a great deal of research on perception, representation, reasoning, and learning. </a:t>
            </a:r>
            <a:endParaRPr lang="en-US" sz="2200" dirty="0" smtClean="0">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
            </a:r>
            <a:b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br>
            <a:endPar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xmlns="" val="1748504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ypes of AI Agents"/>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653143" y="1899034"/>
            <a:ext cx="10724605" cy="495896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444137" y="155275"/>
            <a:ext cx="11286309" cy="1704569"/>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1750" dirty="0">
                <a:latin typeface="Times New Roman" pitchFamily="18" charset="0"/>
                <a:ea typeface="Microsoft Sans Serif" panose="020B0604020202020204" pitchFamily="34" charset="0"/>
                <a:cs typeface="Times New Roman" pitchFamily="18" charset="0"/>
              </a:rPr>
              <a:t>A model-based, utility-based agent. It uses a model of the world, along with a utility function that measures its preferences among states of the world. </a:t>
            </a:r>
            <a:endParaRPr lang="en-US" sz="1750" dirty="0" smtClean="0">
              <a:latin typeface="Times New Roman" pitchFamily="18" charset="0"/>
              <a:ea typeface="Microsoft Sans Serif" panose="020B0604020202020204" pitchFamily="34" charset="0"/>
              <a:cs typeface="Times New Roman" pitchFamily="18" charset="0"/>
            </a:endParaRPr>
          </a:p>
          <a:p>
            <a:pPr marL="342900" indent="-342900" algn="just">
              <a:lnSpc>
                <a:spcPct val="150000"/>
              </a:lnSpc>
              <a:buFont typeface="Wingdings" panose="05000000000000000000" pitchFamily="2" charset="2"/>
              <a:buChar char="v"/>
            </a:pPr>
            <a:r>
              <a:rPr lang="en-US" sz="1750" dirty="0" smtClean="0">
                <a:latin typeface="Times New Roman" pitchFamily="18" charset="0"/>
                <a:ea typeface="Microsoft Sans Serif" panose="020B0604020202020204" pitchFamily="34" charset="0"/>
                <a:cs typeface="Times New Roman" pitchFamily="18" charset="0"/>
              </a:rPr>
              <a:t>Then </a:t>
            </a:r>
            <a:r>
              <a:rPr lang="en-US" sz="1750" dirty="0">
                <a:latin typeface="Times New Roman" pitchFamily="18" charset="0"/>
                <a:ea typeface="Microsoft Sans Serif" panose="020B0604020202020204" pitchFamily="34" charset="0"/>
                <a:cs typeface="Times New Roman" pitchFamily="18" charset="0"/>
              </a:rPr>
              <a:t>it chooses the action that leads to the best expected utility, where expected utility is computed by averaging over all possible outcome states, weighted by the probability of the outcome.</a:t>
            </a:r>
            <a:endParaRPr lang="en-IN" sz="1750" dirty="0">
              <a:latin typeface="Times New Roman" pitchFamily="18" charset="0"/>
              <a:ea typeface="Microsoft Sans Serif" panose="020B0604020202020204" pitchFamily="34" charset="0"/>
              <a:cs typeface="Times New Roman" pitchFamily="18" charset="0"/>
            </a:endParaRPr>
          </a:p>
        </p:txBody>
      </p:sp>
    </p:spTree>
    <p:extLst>
      <p:ext uri="{BB962C8B-B14F-4D97-AF65-F5344CB8AC3E}">
        <p14:creationId xmlns:p14="http://schemas.microsoft.com/office/powerpoint/2010/main" xmlns="" val="41062629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378823"/>
            <a:ext cx="11456126" cy="6306648"/>
          </a:xfrm>
        </p:spPr>
        <p:txBody>
          <a:bodyPr>
            <a:normAutofit fontScale="92500" lnSpcReduction="10000"/>
          </a:bodyPr>
          <a:lstStyle/>
          <a:p>
            <a:pPr marL="0" indent="0" algn="just">
              <a:lnSpc>
                <a:spcPct val="100000"/>
              </a:lnSpc>
              <a:buNone/>
            </a:pPr>
            <a:r>
              <a:rPr lang="en-US" sz="2200" dirty="0">
                <a:solidFill>
                  <a:srgbClr val="00B050"/>
                </a:solidFill>
                <a:latin typeface="Times New Roman" pitchFamily="18" charset="0"/>
                <a:ea typeface="Microsoft Sans Serif" panose="020B0604020202020204" pitchFamily="34" charset="0"/>
                <a:cs typeface="Times New Roman" pitchFamily="18" charset="0"/>
              </a:rPr>
              <a:t>Learning Agents</a:t>
            </a:r>
          </a:p>
          <a:p>
            <a:pPr algn="just">
              <a:lnSpc>
                <a:spcPct val="150000"/>
              </a:lnSpc>
              <a:buFont typeface="Wingdings" panose="05000000000000000000" pitchFamily="2" charset="2"/>
              <a:buChar char="v"/>
            </a:pPr>
            <a:r>
              <a:rPr lang="en-US" sz="2200" dirty="0">
                <a:latin typeface="Times New Roman" pitchFamily="18" charset="0"/>
                <a:ea typeface="Microsoft Sans Serif" panose="020B0604020202020204" pitchFamily="34" charset="0"/>
                <a:cs typeface="Times New Roman" pitchFamily="18" charset="0"/>
              </a:rPr>
              <a:t>A learning agent in AI is the type of agent which can learn from its past experiences, or it has learning capabilities.</a:t>
            </a:r>
          </a:p>
          <a:p>
            <a:pPr algn="just">
              <a:lnSpc>
                <a:spcPct val="150000"/>
              </a:lnSpc>
              <a:buFont typeface="Wingdings" panose="05000000000000000000" pitchFamily="2" charset="2"/>
              <a:buChar char="v"/>
            </a:pPr>
            <a:r>
              <a:rPr lang="en-US" sz="2200" dirty="0">
                <a:latin typeface="Times New Roman" pitchFamily="18" charset="0"/>
                <a:ea typeface="Microsoft Sans Serif" panose="020B0604020202020204" pitchFamily="34" charset="0"/>
                <a:cs typeface="Times New Roman" pitchFamily="18" charset="0"/>
              </a:rPr>
              <a:t>It starts to act with basic knowledge and then able to act and adapt automatically through learning.</a:t>
            </a:r>
          </a:p>
          <a:p>
            <a:pPr algn="just">
              <a:lnSpc>
                <a:spcPct val="150000"/>
              </a:lnSpc>
              <a:buFont typeface="Wingdings" panose="05000000000000000000" pitchFamily="2" charset="2"/>
              <a:buChar char="v"/>
            </a:pPr>
            <a:r>
              <a:rPr lang="en-US" sz="2200" dirty="0">
                <a:latin typeface="Times New Roman" pitchFamily="18" charset="0"/>
                <a:ea typeface="Microsoft Sans Serif" panose="020B0604020202020204" pitchFamily="34" charset="0"/>
                <a:cs typeface="Times New Roman" pitchFamily="18" charset="0"/>
              </a:rPr>
              <a:t>A learning agent has mainly four conceptual components, which are:</a:t>
            </a:r>
          </a:p>
          <a:p>
            <a:pPr lvl="1" algn="just">
              <a:lnSpc>
                <a:spcPct val="150000"/>
              </a:lnSpc>
              <a:buFont typeface="Wingdings" panose="05000000000000000000" pitchFamily="2" charset="2"/>
              <a:buChar char="Ø"/>
            </a:pPr>
            <a:r>
              <a:rPr lang="en-US" sz="2200" b="1" dirty="0">
                <a:latin typeface="Times New Roman" pitchFamily="18" charset="0"/>
                <a:ea typeface="Microsoft Sans Serif" panose="020B0604020202020204" pitchFamily="34" charset="0"/>
                <a:cs typeface="Times New Roman" pitchFamily="18" charset="0"/>
              </a:rPr>
              <a:t>Learning element:</a:t>
            </a:r>
            <a:r>
              <a:rPr lang="en-US" sz="2200" dirty="0">
                <a:latin typeface="Times New Roman" pitchFamily="18" charset="0"/>
                <a:ea typeface="Microsoft Sans Serif" panose="020B0604020202020204" pitchFamily="34" charset="0"/>
                <a:cs typeface="Times New Roman" pitchFamily="18" charset="0"/>
              </a:rPr>
              <a:t> It is responsible for making improvements by learning from </a:t>
            </a:r>
            <a:r>
              <a:rPr lang="en-US" sz="2200" dirty="0" smtClean="0">
                <a:latin typeface="Times New Roman" pitchFamily="18" charset="0"/>
                <a:ea typeface="Microsoft Sans Serif" panose="020B0604020202020204" pitchFamily="34" charset="0"/>
                <a:cs typeface="Times New Roman" pitchFamily="18" charset="0"/>
              </a:rPr>
              <a:t>environment.</a:t>
            </a:r>
            <a:endParaRPr lang="en-US" sz="2200" dirty="0">
              <a:latin typeface="Times New Roman" pitchFamily="18" charset="0"/>
              <a:ea typeface="Microsoft Sans Serif" panose="020B0604020202020204" pitchFamily="34" charset="0"/>
              <a:cs typeface="Times New Roman" pitchFamily="18" charset="0"/>
            </a:endParaRPr>
          </a:p>
          <a:p>
            <a:pPr lvl="1" algn="just">
              <a:lnSpc>
                <a:spcPct val="150000"/>
              </a:lnSpc>
              <a:buFont typeface="Wingdings" panose="05000000000000000000" pitchFamily="2" charset="2"/>
              <a:buChar char="Ø"/>
            </a:pPr>
            <a:r>
              <a:rPr lang="en-US" sz="2200" b="1" dirty="0">
                <a:latin typeface="Times New Roman" pitchFamily="18" charset="0"/>
                <a:ea typeface="Microsoft Sans Serif" panose="020B0604020202020204" pitchFamily="34" charset="0"/>
                <a:cs typeface="Times New Roman" pitchFamily="18" charset="0"/>
              </a:rPr>
              <a:t>Critic:</a:t>
            </a:r>
            <a:r>
              <a:rPr lang="en-US" sz="2200" dirty="0">
                <a:latin typeface="Times New Roman" pitchFamily="18" charset="0"/>
                <a:ea typeface="Microsoft Sans Serif" panose="020B0604020202020204" pitchFamily="34" charset="0"/>
                <a:cs typeface="Times New Roman" pitchFamily="18" charset="0"/>
              </a:rPr>
              <a:t> Learning element takes feedback from critic which describes that how well the agent is doing with respect to a fixed performance standard.</a:t>
            </a:r>
          </a:p>
          <a:p>
            <a:pPr lvl="1" algn="just">
              <a:lnSpc>
                <a:spcPct val="150000"/>
              </a:lnSpc>
              <a:buFont typeface="Wingdings" panose="05000000000000000000" pitchFamily="2" charset="2"/>
              <a:buChar char="Ø"/>
            </a:pPr>
            <a:r>
              <a:rPr lang="en-US" sz="2200" b="1" dirty="0">
                <a:latin typeface="Times New Roman" pitchFamily="18" charset="0"/>
                <a:ea typeface="Microsoft Sans Serif" panose="020B0604020202020204" pitchFamily="34" charset="0"/>
                <a:cs typeface="Times New Roman" pitchFamily="18" charset="0"/>
              </a:rPr>
              <a:t>Performance element:</a:t>
            </a:r>
            <a:r>
              <a:rPr lang="en-US" sz="2200" dirty="0">
                <a:latin typeface="Times New Roman" pitchFamily="18" charset="0"/>
                <a:ea typeface="Microsoft Sans Serif" panose="020B0604020202020204" pitchFamily="34" charset="0"/>
                <a:cs typeface="Times New Roman" pitchFamily="18" charset="0"/>
              </a:rPr>
              <a:t> It is responsible for selecting external </a:t>
            </a:r>
            <a:r>
              <a:rPr lang="en-US" sz="2200" dirty="0" smtClean="0">
                <a:latin typeface="Times New Roman" pitchFamily="18" charset="0"/>
                <a:ea typeface="Microsoft Sans Serif" panose="020B0604020202020204" pitchFamily="34" charset="0"/>
                <a:cs typeface="Times New Roman" pitchFamily="18" charset="0"/>
              </a:rPr>
              <a:t>action.</a:t>
            </a:r>
            <a:endParaRPr lang="en-US" sz="2200" dirty="0">
              <a:latin typeface="Times New Roman" pitchFamily="18" charset="0"/>
              <a:ea typeface="Microsoft Sans Serif" panose="020B0604020202020204" pitchFamily="34" charset="0"/>
              <a:cs typeface="Times New Roman" pitchFamily="18" charset="0"/>
            </a:endParaRPr>
          </a:p>
          <a:p>
            <a:pPr lvl="1" algn="just">
              <a:lnSpc>
                <a:spcPct val="150000"/>
              </a:lnSpc>
              <a:buFont typeface="Wingdings" panose="05000000000000000000" pitchFamily="2" charset="2"/>
              <a:buChar char="Ø"/>
            </a:pPr>
            <a:r>
              <a:rPr lang="en-US" sz="2200" b="1" dirty="0">
                <a:latin typeface="Times New Roman" pitchFamily="18" charset="0"/>
                <a:ea typeface="Microsoft Sans Serif" panose="020B0604020202020204" pitchFamily="34" charset="0"/>
                <a:cs typeface="Times New Roman" pitchFamily="18" charset="0"/>
              </a:rPr>
              <a:t>Problem generator:</a:t>
            </a:r>
            <a:r>
              <a:rPr lang="en-US" sz="2200" dirty="0">
                <a:latin typeface="Times New Roman" pitchFamily="18" charset="0"/>
                <a:ea typeface="Microsoft Sans Serif" panose="020B0604020202020204" pitchFamily="34" charset="0"/>
                <a:cs typeface="Times New Roman" pitchFamily="18" charset="0"/>
              </a:rPr>
              <a:t> This component is responsible for suggesting actions that will lead to new and informative experiences.</a:t>
            </a:r>
          </a:p>
          <a:p>
            <a:pPr algn="just">
              <a:lnSpc>
                <a:spcPct val="150000"/>
              </a:lnSpc>
              <a:buFont typeface="Wingdings" panose="05000000000000000000" pitchFamily="2" charset="2"/>
              <a:buChar char="v"/>
            </a:pPr>
            <a:r>
              <a:rPr lang="en-US" sz="2200" dirty="0">
                <a:latin typeface="Times New Roman" pitchFamily="18" charset="0"/>
                <a:ea typeface="Microsoft Sans Serif" panose="020B0604020202020204" pitchFamily="34" charset="0"/>
                <a:cs typeface="Times New Roman" pitchFamily="18" charset="0"/>
              </a:rPr>
              <a:t>Hence, learning agents are able to learn, analyze performance, and look for new ways to improve the performance.</a:t>
            </a:r>
          </a:p>
          <a:p>
            <a:pPr marL="0" indent="0" algn="just">
              <a:lnSpc>
                <a:spcPct val="100000"/>
              </a:lnSpc>
              <a:buNone/>
            </a:pPr>
            <a:endPar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xmlns="" val="19859726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ypes of AI Agents"/>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19776" y="705393"/>
            <a:ext cx="11262091" cy="589134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13794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374918"/>
            <a:ext cx="11573691" cy="6362312"/>
          </a:xfrm>
        </p:spPr>
        <p:txBody>
          <a:bodyPr>
            <a:normAutofit/>
          </a:bodyPr>
          <a:lstStyle/>
          <a:p>
            <a:pPr marL="0" indent="0" algn="just">
              <a:lnSpc>
                <a:spcPct val="100000"/>
              </a:lnSpc>
              <a:buFont typeface="Wingdings" pitchFamily="2" charset="2"/>
              <a:buChar char="v"/>
            </a:pPr>
            <a:r>
              <a:rPr lang="en-US" sz="2000" dirty="0">
                <a:latin typeface="Times New Roman" pitchFamily="18" charset="0"/>
                <a:ea typeface="Microsoft Sans Serif" panose="020B0604020202020204" pitchFamily="34" charset="0"/>
                <a:cs typeface="Times New Roman" pitchFamily="18" charset="0"/>
              </a:rPr>
              <a:t>In the simple world, the vacuum cleaner agent has a location sensor and a dirt sensor so that it knows where it is (room A or room B) and whether the room is dirty</a:t>
            </a:r>
            <a:r>
              <a:rPr lang="en-US" sz="2000" dirty="0" smtClean="0">
                <a:latin typeface="Times New Roman" pitchFamily="18" charset="0"/>
                <a:ea typeface="Microsoft Sans Serif" panose="020B0604020202020204" pitchFamily="34" charset="0"/>
                <a:cs typeface="Times New Roman" pitchFamily="18" charset="0"/>
              </a:rPr>
              <a:t>.</a:t>
            </a:r>
          </a:p>
          <a:p>
            <a:pPr marL="0" indent="0" algn="just">
              <a:lnSpc>
                <a:spcPct val="100000"/>
              </a:lnSpc>
              <a:buFont typeface="Wingdings" pitchFamily="2" charset="2"/>
              <a:buChar char="v"/>
            </a:pPr>
            <a:r>
              <a:rPr lang="en-US" sz="2000" dirty="0" smtClean="0">
                <a:latin typeface="Times New Roman" pitchFamily="18" charset="0"/>
                <a:ea typeface="Microsoft Sans Serif" panose="020B0604020202020204" pitchFamily="34" charset="0"/>
                <a:cs typeface="Times New Roman" pitchFamily="18" charset="0"/>
              </a:rPr>
              <a:t>It </a:t>
            </a:r>
            <a:r>
              <a:rPr lang="en-US" sz="2000" dirty="0">
                <a:latin typeface="Times New Roman" pitchFamily="18" charset="0"/>
                <a:ea typeface="Microsoft Sans Serif" panose="020B0604020202020204" pitchFamily="34" charset="0"/>
                <a:cs typeface="Times New Roman" pitchFamily="18" charset="0"/>
              </a:rPr>
              <a:t>can go left, go right, suck, and idle. A possible </a:t>
            </a:r>
            <a:r>
              <a:rPr lang="en-US" sz="2000" dirty="0" smtClean="0">
                <a:latin typeface="Times New Roman" pitchFamily="18" charset="0"/>
                <a:ea typeface="Microsoft Sans Serif" panose="020B0604020202020204" pitchFamily="34" charset="0"/>
                <a:cs typeface="Times New Roman" pitchFamily="18" charset="0"/>
              </a:rPr>
              <a:t>performance</a:t>
            </a:r>
          </a:p>
          <a:p>
            <a:pPr marL="0" indent="0" algn="just">
              <a:lnSpc>
                <a:spcPct val="100000"/>
              </a:lnSpc>
              <a:buNone/>
            </a:pPr>
            <a:r>
              <a:rPr lang="en-US" sz="2000" dirty="0" smtClean="0">
                <a:latin typeface="Times New Roman" pitchFamily="18" charset="0"/>
                <a:ea typeface="Microsoft Sans Serif" panose="020B0604020202020204" pitchFamily="34" charset="0"/>
                <a:cs typeface="Times New Roman" pitchFamily="18" charset="0"/>
              </a:rPr>
              <a:t> </a:t>
            </a:r>
            <a:r>
              <a:rPr lang="en-US" sz="2000" dirty="0">
                <a:latin typeface="Times New Roman" pitchFamily="18" charset="0"/>
                <a:ea typeface="Microsoft Sans Serif" panose="020B0604020202020204" pitchFamily="34" charset="0"/>
                <a:cs typeface="Times New Roman" pitchFamily="18" charset="0"/>
              </a:rPr>
              <a:t>measure is to maximize the number of clean rooms over a certain period</a:t>
            </a:r>
            <a:r>
              <a:rPr lang="en-US" sz="2000" dirty="0" smtClean="0">
                <a:latin typeface="Times New Roman" pitchFamily="18" charset="0"/>
                <a:ea typeface="Microsoft Sans Serif" panose="020B0604020202020204" pitchFamily="34" charset="0"/>
                <a:cs typeface="Times New Roman" pitchFamily="18" charset="0"/>
              </a:rPr>
              <a:t>.</a:t>
            </a:r>
          </a:p>
          <a:p>
            <a:pPr marL="0" indent="0" algn="just">
              <a:lnSpc>
                <a:spcPct val="100000"/>
              </a:lnSpc>
              <a:buNone/>
            </a:pPr>
            <a:endParaRPr lang="en-US" sz="2000" dirty="0">
              <a:latin typeface="Times New Roman" pitchFamily="18" charset="0"/>
              <a:ea typeface="Microsoft Sans Serif" panose="020B0604020202020204" pitchFamily="34" charset="0"/>
              <a:cs typeface="Times New Roman" pitchFamily="18" charset="0"/>
            </a:endParaRPr>
          </a:p>
          <a:p>
            <a:pPr marL="0" indent="0">
              <a:lnSpc>
                <a:spcPct val="100000"/>
              </a:lnSpc>
              <a:buFont typeface="Wingdings" pitchFamily="2" charset="2"/>
              <a:buChar char="v"/>
            </a:pPr>
            <a:r>
              <a:rPr lang="en-US" sz="2000" dirty="0" smtClean="0">
                <a:latin typeface="Times New Roman" pitchFamily="18" charset="0"/>
                <a:ea typeface="Microsoft Sans Serif" panose="020B0604020202020204" pitchFamily="34" charset="0"/>
                <a:cs typeface="Times New Roman" pitchFamily="18" charset="0"/>
              </a:rPr>
              <a:t>Imagine that </a:t>
            </a:r>
            <a:r>
              <a:rPr lang="en-US" sz="2000" dirty="0">
                <a:latin typeface="Times New Roman" pitchFamily="18" charset="0"/>
                <a:ea typeface="Microsoft Sans Serif" panose="020B0604020202020204" pitchFamily="34" charset="0"/>
                <a:cs typeface="Times New Roman" pitchFamily="18" charset="0"/>
              </a:rPr>
              <a:t>our intelligent agent is a robot vacuum cleaner</a:t>
            </a:r>
            <a:r>
              <a:rPr lang="en-US" sz="2000" dirty="0" smtClean="0">
                <a:latin typeface="Times New Roman" pitchFamily="18" charset="0"/>
                <a:ea typeface="Microsoft Sans Serif" panose="020B0604020202020204" pitchFamily="34" charset="0"/>
                <a:cs typeface="Times New Roman" pitchFamily="18" charset="0"/>
              </a:rPr>
              <a:t>. </a:t>
            </a:r>
            <a:br>
              <a:rPr lang="en-US" sz="2000" dirty="0" smtClean="0">
                <a:latin typeface="Times New Roman" pitchFamily="18" charset="0"/>
                <a:ea typeface="Microsoft Sans Serif" panose="020B0604020202020204" pitchFamily="34" charset="0"/>
                <a:cs typeface="Times New Roman" pitchFamily="18" charset="0"/>
              </a:rPr>
            </a:br>
            <a:endParaRPr lang="en-US" sz="2000" dirty="0" smtClean="0">
              <a:latin typeface="Times New Roman" pitchFamily="18" charset="0"/>
              <a:ea typeface="Microsoft Sans Serif" panose="020B0604020202020204" pitchFamily="34" charset="0"/>
              <a:cs typeface="Times New Roman" pitchFamily="18" charset="0"/>
            </a:endParaRPr>
          </a:p>
          <a:p>
            <a:pPr marL="0" indent="0" algn="just">
              <a:lnSpc>
                <a:spcPct val="100000"/>
              </a:lnSpc>
              <a:buFont typeface="Wingdings" pitchFamily="2" charset="2"/>
              <a:buChar char="v"/>
            </a:pPr>
            <a:r>
              <a:rPr lang="en-US" sz="2000" dirty="0" smtClean="0">
                <a:latin typeface="Times New Roman" pitchFamily="18" charset="0"/>
                <a:ea typeface="Microsoft Sans Serif" panose="020B0604020202020204" pitchFamily="34" charset="0"/>
                <a:cs typeface="Times New Roman" pitchFamily="18" charset="0"/>
              </a:rPr>
              <a:t>Let's us consider that the environment has </a:t>
            </a:r>
            <a:r>
              <a:rPr lang="en-US" sz="2000" dirty="0">
                <a:latin typeface="Times New Roman" pitchFamily="18" charset="0"/>
                <a:ea typeface="Microsoft Sans Serif" panose="020B0604020202020204" pitchFamily="34" charset="0"/>
                <a:cs typeface="Times New Roman" pitchFamily="18" charset="0"/>
              </a:rPr>
              <a:t>just </a:t>
            </a:r>
            <a:r>
              <a:rPr lang="en-US" sz="2000" dirty="0" smtClean="0">
                <a:latin typeface="Times New Roman" pitchFamily="18" charset="0"/>
                <a:ea typeface="Microsoft Sans Serif" panose="020B0604020202020204" pitchFamily="34" charset="0"/>
                <a:cs typeface="Times New Roman" pitchFamily="18" charset="0"/>
              </a:rPr>
              <a:t>two</a:t>
            </a:r>
          </a:p>
          <a:p>
            <a:pPr marL="0" indent="0" algn="just">
              <a:lnSpc>
                <a:spcPct val="100000"/>
              </a:lnSpc>
              <a:buNone/>
            </a:pPr>
            <a:r>
              <a:rPr lang="en-US" sz="2000" dirty="0" smtClean="0">
                <a:latin typeface="Times New Roman" pitchFamily="18" charset="0"/>
                <a:ea typeface="Microsoft Sans Serif" panose="020B0604020202020204" pitchFamily="34" charset="0"/>
                <a:cs typeface="Times New Roman" pitchFamily="18" charset="0"/>
              </a:rPr>
              <a:t> </a:t>
            </a:r>
            <a:r>
              <a:rPr lang="en-US" sz="2000" dirty="0">
                <a:latin typeface="Times New Roman" pitchFamily="18" charset="0"/>
                <a:ea typeface="Microsoft Sans Serif" panose="020B0604020202020204" pitchFamily="34" charset="0"/>
                <a:cs typeface="Times New Roman" pitchFamily="18" charset="0"/>
              </a:rPr>
              <a:t>rooms. </a:t>
            </a:r>
            <a:endParaRPr lang="en-US" sz="2000" dirty="0" smtClean="0">
              <a:latin typeface="Times New Roman" pitchFamily="18" charset="0"/>
              <a:ea typeface="Microsoft Sans Serif" panose="020B0604020202020204" pitchFamily="34" charset="0"/>
              <a:cs typeface="Times New Roman" pitchFamily="18" charset="0"/>
            </a:endParaRPr>
          </a:p>
          <a:p>
            <a:pPr marL="0" indent="0" algn="just">
              <a:lnSpc>
                <a:spcPct val="100000"/>
              </a:lnSpc>
              <a:buFont typeface="Wingdings" pitchFamily="2" charset="2"/>
              <a:buChar char="v"/>
            </a:pPr>
            <a:r>
              <a:rPr lang="en-US" sz="2000" dirty="0" smtClean="0">
                <a:latin typeface="Times New Roman" pitchFamily="18" charset="0"/>
                <a:ea typeface="Microsoft Sans Serif" panose="020B0604020202020204" pitchFamily="34" charset="0"/>
                <a:cs typeface="Times New Roman" pitchFamily="18" charset="0"/>
              </a:rPr>
              <a:t>The </a:t>
            </a:r>
            <a:r>
              <a:rPr lang="en-US" sz="2000" dirty="0">
                <a:latin typeface="Times New Roman" pitchFamily="18" charset="0"/>
                <a:ea typeface="Microsoft Sans Serif" panose="020B0604020202020204" pitchFamily="34" charset="0"/>
                <a:cs typeface="Times New Roman" pitchFamily="18" charset="0"/>
              </a:rPr>
              <a:t>robot can be in either room and there can be </a:t>
            </a:r>
            <a:endParaRPr lang="en-US" sz="2000" dirty="0" smtClean="0">
              <a:latin typeface="Times New Roman" pitchFamily="18" charset="0"/>
              <a:ea typeface="Microsoft Sans Serif" panose="020B0604020202020204" pitchFamily="34" charset="0"/>
              <a:cs typeface="Times New Roman" pitchFamily="18" charset="0"/>
            </a:endParaRPr>
          </a:p>
          <a:p>
            <a:pPr marL="0" indent="0" algn="just">
              <a:lnSpc>
                <a:spcPct val="100000"/>
              </a:lnSpc>
              <a:buNone/>
            </a:pPr>
            <a:r>
              <a:rPr lang="en-US" sz="2000" dirty="0" smtClean="0">
                <a:latin typeface="Times New Roman" pitchFamily="18" charset="0"/>
                <a:ea typeface="Microsoft Sans Serif" panose="020B0604020202020204" pitchFamily="34" charset="0"/>
                <a:cs typeface="Times New Roman" pitchFamily="18" charset="0"/>
              </a:rPr>
              <a:t>dirt </a:t>
            </a:r>
            <a:r>
              <a:rPr lang="en-US" sz="2000" dirty="0">
                <a:latin typeface="Times New Roman" pitchFamily="18" charset="0"/>
                <a:ea typeface="Microsoft Sans Serif" panose="020B0604020202020204" pitchFamily="34" charset="0"/>
                <a:cs typeface="Times New Roman" pitchFamily="18" charset="0"/>
              </a:rPr>
              <a:t>in zero, one, or two rooms. </a:t>
            </a:r>
            <a:endParaRPr lang="en-US" sz="2000" dirty="0" smtClean="0">
              <a:latin typeface="Times New Roman" pitchFamily="18" charset="0"/>
              <a:ea typeface="Microsoft Sans Serif" panose="020B0604020202020204" pitchFamily="34" charset="0"/>
              <a:cs typeface="Times New Roman" pitchFamily="18" charset="0"/>
            </a:endParaRPr>
          </a:p>
          <a:p>
            <a:pPr marL="0" indent="0" algn="just">
              <a:lnSpc>
                <a:spcPct val="100000"/>
              </a:lnSpc>
              <a:buFont typeface="Wingdings" pitchFamily="2" charset="2"/>
              <a:buChar char="v"/>
            </a:pPr>
            <a:endParaRPr lang="en-IN" sz="2200" dirty="0">
              <a:latin typeface="Times New Roman" pitchFamily="18" charset="0"/>
              <a:ea typeface="Microsoft Sans Serif" panose="020B0604020202020204" pitchFamily="34" charset="0"/>
              <a:cs typeface="Times New Roman" pitchFamily="18" charset="0"/>
            </a:endParaRPr>
          </a:p>
        </p:txBody>
      </p:sp>
      <p:pic>
        <p:nvPicPr>
          <p:cNvPr id="3074" name="Picture 2" descr="https://1.bp.blogspot.com/-eKv3yq93ZyE/VsVcMn-QrGI/AAAAAAAAAFs/6nJZ0lCEcg4/s200/va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35960" y="877676"/>
            <a:ext cx="3955212" cy="2205157"/>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descr="AI: Intelligent Agents (HWK_II) | CSIT-APP"/>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4216" t="41797" r="1046" b="8929"/>
          <a:stretch/>
        </p:blipFill>
        <p:spPr bwMode="auto">
          <a:xfrm>
            <a:off x="5837948" y="3678425"/>
            <a:ext cx="6088440" cy="27223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198267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193" y="287382"/>
            <a:ext cx="11691259" cy="6374675"/>
          </a:xfrm>
        </p:spPr>
        <p:txBody>
          <a:bodyPr>
            <a:normAutofit fontScale="77500" lnSpcReduction="20000"/>
          </a:bodyPr>
          <a:lstStyle/>
          <a:p>
            <a:pPr marL="0" indent="0" algn="just">
              <a:lnSpc>
                <a:spcPct val="100000"/>
              </a:lnSpc>
              <a:buNone/>
            </a:pPr>
            <a:r>
              <a:rPr lang="en-US" b="1" dirty="0" smtClean="0">
                <a:solidFill>
                  <a:srgbClr val="FF0000"/>
                </a:solidFill>
                <a:latin typeface="Times New Roman" pitchFamily="18" charset="0"/>
                <a:ea typeface="Microsoft Sans Serif" panose="020B0604020202020204" pitchFamily="34" charset="0"/>
                <a:cs typeface="Times New Roman" pitchFamily="18" charset="0"/>
              </a:rPr>
              <a:t>1.6 GOOD </a:t>
            </a:r>
            <a:r>
              <a:rPr lang="en-US" b="1" dirty="0">
                <a:solidFill>
                  <a:srgbClr val="FF0000"/>
                </a:solidFill>
                <a:latin typeface="Times New Roman" pitchFamily="18" charset="0"/>
                <a:ea typeface="Microsoft Sans Serif" panose="020B0604020202020204" pitchFamily="34" charset="0"/>
                <a:cs typeface="Times New Roman" pitchFamily="18" charset="0"/>
              </a:rPr>
              <a:t>BEHAVIOR: THE CONCEPT OF </a:t>
            </a:r>
            <a:r>
              <a:rPr lang="en-US" b="1" dirty="0" smtClean="0">
                <a:solidFill>
                  <a:srgbClr val="FF0000"/>
                </a:solidFill>
                <a:latin typeface="Times New Roman" pitchFamily="18" charset="0"/>
                <a:ea typeface="Microsoft Sans Serif" panose="020B0604020202020204" pitchFamily="34" charset="0"/>
                <a:cs typeface="Times New Roman" pitchFamily="18" charset="0"/>
              </a:rPr>
              <a:t>RATIONALITY</a:t>
            </a:r>
          </a:p>
          <a:p>
            <a:pPr marL="0" indent="0" algn="just">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A rational agent is one that does the right thing that is the right actions will cause the agent to be most successful in the environment</a:t>
            </a:r>
            <a:r>
              <a:rPr lang="en-US" sz="2200" dirty="0" smtClean="0">
                <a:latin typeface="Times New Roman" pitchFamily="18" charset="0"/>
                <a:ea typeface="Microsoft Sans Serif" panose="020B0604020202020204" pitchFamily="34" charset="0"/>
                <a:cs typeface="Times New Roman" pitchFamily="18" charset="0"/>
              </a:rPr>
              <a:t>.</a:t>
            </a:r>
          </a:p>
          <a:p>
            <a:pPr marL="0" indent="0" algn="just">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A rational agent is one that does the right thing—conceptually speaking, every entry in the table for the agent function is filled out correctly. </a:t>
            </a:r>
            <a:endParaRPr lang="en-US" sz="22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2200" dirty="0" smtClean="0">
                <a:latin typeface="Times New Roman" pitchFamily="18" charset="0"/>
                <a:ea typeface="Microsoft Sans Serif" panose="020B0604020202020204" pitchFamily="34" charset="0"/>
                <a:cs typeface="Times New Roman" pitchFamily="18" charset="0"/>
              </a:rPr>
              <a:t>Obviously</a:t>
            </a:r>
            <a:r>
              <a:rPr lang="en-US" sz="2200" dirty="0">
                <a:latin typeface="Times New Roman" pitchFamily="18" charset="0"/>
                <a:ea typeface="Microsoft Sans Serif" panose="020B0604020202020204" pitchFamily="34" charset="0"/>
                <a:cs typeface="Times New Roman" pitchFamily="18" charset="0"/>
              </a:rPr>
              <a:t>, doing the right thing is better than doing the wrong thing, but what does it mean to do the right thing? </a:t>
            </a:r>
            <a:endParaRPr lang="en-US" sz="22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B</a:t>
            </a:r>
            <a:r>
              <a:rPr lang="en-US" sz="2200" dirty="0" smtClean="0">
                <a:latin typeface="Times New Roman" pitchFamily="18" charset="0"/>
                <a:ea typeface="Microsoft Sans Serif" panose="020B0604020202020204" pitchFamily="34" charset="0"/>
                <a:cs typeface="Times New Roman" pitchFamily="18" charset="0"/>
              </a:rPr>
              <a:t>y </a:t>
            </a:r>
            <a:r>
              <a:rPr lang="en-US" sz="2200" dirty="0">
                <a:latin typeface="Times New Roman" pitchFamily="18" charset="0"/>
                <a:ea typeface="Microsoft Sans Serif" panose="020B0604020202020204" pitchFamily="34" charset="0"/>
                <a:cs typeface="Times New Roman" pitchFamily="18" charset="0"/>
              </a:rPr>
              <a:t>considering the consequences of the agent’s </a:t>
            </a:r>
            <a:r>
              <a:rPr lang="en-US" sz="2200" dirty="0" smtClean="0">
                <a:latin typeface="Times New Roman" pitchFamily="18" charset="0"/>
                <a:ea typeface="Microsoft Sans Serif" panose="020B0604020202020204" pitchFamily="34" charset="0"/>
                <a:cs typeface="Times New Roman" pitchFamily="18" charset="0"/>
              </a:rPr>
              <a:t>behavior, </a:t>
            </a:r>
            <a:r>
              <a:rPr lang="en-US" sz="2200" dirty="0">
                <a:latin typeface="Times New Roman" pitchFamily="18" charset="0"/>
                <a:ea typeface="Microsoft Sans Serif" panose="020B0604020202020204" pitchFamily="34" charset="0"/>
                <a:cs typeface="Times New Roman" pitchFamily="18" charset="0"/>
              </a:rPr>
              <a:t>When an agent is plunked down in an environment, it generates a sequence of actions according to the percepts it receives. </a:t>
            </a:r>
            <a:endParaRPr lang="en-US" sz="22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2200" dirty="0" smtClean="0">
                <a:latin typeface="Times New Roman" pitchFamily="18" charset="0"/>
                <a:ea typeface="Microsoft Sans Serif" panose="020B0604020202020204" pitchFamily="34" charset="0"/>
                <a:cs typeface="Times New Roman" pitchFamily="18" charset="0"/>
              </a:rPr>
              <a:t>This </a:t>
            </a:r>
            <a:r>
              <a:rPr lang="en-US" sz="2200" dirty="0">
                <a:latin typeface="Times New Roman" pitchFamily="18" charset="0"/>
                <a:ea typeface="Microsoft Sans Serif" panose="020B0604020202020204" pitchFamily="34" charset="0"/>
                <a:cs typeface="Times New Roman" pitchFamily="18" charset="0"/>
              </a:rPr>
              <a:t>sequence of actions causes the environment to go through a sequence of states. If the sequence is desirable, then the agent has performed well. </a:t>
            </a:r>
            <a:endParaRPr lang="en-US" sz="22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2200" dirty="0" smtClean="0">
                <a:latin typeface="Times New Roman" pitchFamily="18" charset="0"/>
                <a:ea typeface="Microsoft Sans Serif" panose="020B0604020202020204" pitchFamily="34" charset="0"/>
                <a:cs typeface="Times New Roman" pitchFamily="18" charset="0"/>
              </a:rPr>
              <a:t>This </a:t>
            </a:r>
            <a:r>
              <a:rPr lang="en-US" sz="2200" dirty="0">
                <a:latin typeface="Times New Roman" pitchFamily="18" charset="0"/>
                <a:ea typeface="Microsoft Sans Serif" panose="020B0604020202020204" pitchFamily="34" charset="0"/>
                <a:cs typeface="Times New Roman" pitchFamily="18" charset="0"/>
              </a:rPr>
              <a:t>notion of desirability is captured by a performance measure that </a:t>
            </a:r>
            <a:r>
              <a:rPr lang="en-US" sz="2200" dirty="0" smtClean="0">
                <a:latin typeface="Times New Roman" pitchFamily="18" charset="0"/>
                <a:ea typeface="Microsoft Sans Serif" panose="020B0604020202020204" pitchFamily="34" charset="0"/>
                <a:cs typeface="Times New Roman" pitchFamily="18" charset="0"/>
              </a:rPr>
              <a:t>evaluates </a:t>
            </a:r>
            <a:r>
              <a:rPr lang="en-US" sz="2200" dirty="0">
                <a:latin typeface="Times New Roman" pitchFamily="18" charset="0"/>
                <a:ea typeface="Microsoft Sans Serif" panose="020B0604020202020204" pitchFamily="34" charset="0"/>
                <a:cs typeface="Times New Roman" pitchFamily="18" charset="0"/>
              </a:rPr>
              <a:t>any given sequence of environment </a:t>
            </a:r>
            <a:r>
              <a:rPr lang="en-US" sz="2200" dirty="0" smtClean="0">
                <a:latin typeface="Times New Roman" pitchFamily="18" charset="0"/>
                <a:ea typeface="Microsoft Sans Serif" panose="020B0604020202020204" pitchFamily="34" charset="0"/>
                <a:cs typeface="Times New Roman" pitchFamily="18" charset="0"/>
              </a:rPr>
              <a:t>states.</a:t>
            </a:r>
          </a:p>
          <a:p>
            <a:pPr algn="just" fontAlgn="base">
              <a:lnSpc>
                <a:spcPct val="150000"/>
              </a:lnSpc>
              <a:buNone/>
            </a:pPr>
            <a:r>
              <a:rPr lang="en-US" sz="2200" b="1" dirty="0">
                <a:solidFill>
                  <a:srgbClr val="00B050"/>
                </a:solidFill>
                <a:latin typeface="Times New Roman" pitchFamily="18" charset="0"/>
                <a:ea typeface="Microsoft Sans Serif" panose="020B0604020202020204" pitchFamily="34" charset="0"/>
                <a:cs typeface="Times New Roman" pitchFamily="18" charset="0"/>
              </a:rPr>
              <a:t>Performance measures</a:t>
            </a:r>
            <a:endParaRPr lang="en-US" sz="2200" dirty="0">
              <a:solidFill>
                <a:srgbClr val="00B050"/>
              </a:solidFill>
              <a:latin typeface="Times New Roman" pitchFamily="18" charset="0"/>
              <a:ea typeface="Microsoft Sans Serif" panose="020B0604020202020204" pitchFamily="34" charset="0"/>
              <a:cs typeface="Times New Roman" pitchFamily="18" charset="0"/>
            </a:endParaRPr>
          </a:p>
          <a:p>
            <a:pPr marL="0" indent="0" algn="just" fontAlgn="base">
              <a:lnSpc>
                <a:spcPct val="150000"/>
              </a:lnSpc>
              <a:buFont typeface="Wingdings" pitchFamily="2" charset="2"/>
              <a:buChar char="v"/>
            </a:pPr>
            <a:r>
              <a:rPr lang="en-US" sz="2200" dirty="0">
                <a:latin typeface="Times New Roman" pitchFamily="18" charset="0"/>
                <a:ea typeface="Microsoft Sans Serif" panose="020B0604020202020204" pitchFamily="34" charset="0"/>
                <a:cs typeface="Times New Roman" pitchFamily="18" charset="0"/>
              </a:rPr>
              <a:t>A performance measures embodies the criterion for success of an agent‘s behavior</a:t>
            </a:r>
            <a:r>
              <a:rPr lang="en-US" sz="2200">
                <a:latin typeface="Times New Roman" pitchFamily="18" charset="0"/>
                <a:ea typeface="Microsoft Sans Serif" panose="020B0604020202020204" pitchFamily="34" charset="0"/>
                <a:cs typeface="Times New Roman" pitchFamily="18" charset="0"/>
              </a:rPr>
              <a:t>. </a:t>
            </a:r>
            <a:endParaRPr lang="en-US" sz="2200" smtClean="0">
              <a:latin typeface="Times New Roman" pitchFamily="18" charset="0"/>
              <a:ea typeface="Microsoft Sans Serif" panose="020B0604020202020204" pitchFamily="34" charset="0"/>
              <a:cs typeface="Times New Roman" pitchFamily="18" charset="0"/>
            </a:endParaRPr>
          </a:p>
          <a:p>
            <a:pPr marL="0" indent="0" algn="just" fontAlgn="base">
              <a:lnSpc>
                <a:spcPct val="150000"/>
              </a:lnSpc>
              <a:buFont typeface="Wingdings" pitchFamily="2" charset="2"/>
              <a:buChar char="v"/>
            </a:pPr>
            <a:r>
              <a:rPr lang="en-US" sz="2200" smtClean="0">
                <a:latin typeface="Times New Roman" pitchFamily="18" charset="0"/>
                <a:ea typeface="Microsoft Sans Serif" panose="020B0604020202020204" pitchFamily="34" charset="0"/>
                <a:cs typeface="Times New Roman" pitchFamily="18" charset="0"/>
              </a:rPr>
              <a:t>As </a:t>
            </a:r>
            <a:r>
              <a:rPr lang="en-US" sz="2200" dirty="0">
                <a:latin typeface="Times New Roman" pitchFamily="18" charset="0"/>
                <a:ea typeface="Microsoft Sans Serif" panose="020B0604020202020204" pitchFamily="34" charset="0"/>
                <a:cs typeface="Times New Roman" pitchFamily="18" charset="0"/>
              </a:rPr>
              <a:t>a general rule, it is better to design performance measures according to what one actually wants in the environment, rather than according to how one thinks the agent should behave.</a:t>
            </a:r>
          </a:p>
          <a:p>
            <a:pPr marL="0" indent="0" algn="just">
              <a:lnSpc>
                <a:spcPct val="100000"/>
              </a:lnSpc>
              <a:buNone/>
            </a:pPr>
            <a:endParaRPr lang="en-IN" sz="2200" dirty="0">
              <a:latin typeface="Times New Roman" pitchFamily="18" charset="0"/>
              <a:ea typeface="Microsoft Sans Serif" panose="020B0604020202020204" pitchFamily="34" charset="0"/>
              <a:cs typeface="Times New Roman" pitchFamily="18" charset="0"/>
            </a:endParaRPr>
          </a:p>
        </p:txBody>
      </p:sp>
    </p:spTree>
    <p:extLst>
      <p:ext uri="{BB962C8B-B14F-4D97-AF65-F5344CB8AC3E}">
        <p14:creationId xmlns:p14="http://schemas.microsoft.com/office/powerpoint/2010/main" xmlns="" val="2153227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248194"/>
            <a:ext cx="11443063" cy="6244046"/>
          </a:xfrm>
        </p:spPr>
        <p:txBody>
          <a:bodyPr>
            <a:normAutofit fontScale="85000" lnSpcReduction="20000"/>
          </a:bodyPr>
          <a:lstStyle/>
          <a:p>
            <a:pPr marL="0" indent="0" algn="just">
              <a:lnSpc>
                <a:spcPct val="100000"/>
              </a:lnSpc>
              <a:buNone/>
            </a:pPr>
            <a:r>
              <a:rPr lang="en-US" sz="2000" dirty="0">
                <a:solidFill>
                  <a:srgbClr val="00B050"/>
                </a:solidFill>
                <a:latin typeface="Times New Roman" pitchFamily="18" charset="0"/>
                <a:ea typeface="Microsoft Sans Serif" panose="020B0604020202020204" pitchFamily="34" charset="0"/>
                <a:cs typeface="Times New Roman" pitchFamily="18" charset="0"/>
              </a:rPr>
              <a:t>Rationality </a:t>
            </a:r>
            <a:endParaRPr lang="en-US" sz="2000" dirty="0" smtClean="0">
              <a:solidFill>
                <a:srgbClr val="00B050"/>
              </a:solidFill>
              <a:latin typeface="Times New Roman" pitchFamily="18" charset="0"/>
              <a:ea typeface="Microsoft Sans Serif" panose="020B0604020202020204" pitchFamily="34" charset="0"/>
              <a:cs typeface="Times New Roman" pitchFamily="18" charset="0"/>
            </a:endParaRPr>
          </a:p>
          <a:p>
            <a:pPr marL="0" indent="0" algn="just">
              <a:lnSpc>
                <a:spcPct val="150000"/>
              </a:lnSpc>
              <a:buNone/>
            </a:pPr>
            <a:r>
              <a:rPr lang="en-US" sz="2000" dirty="0" smtClean="0">
                <a:latin typeface="Times New Roman" pitchFamily="18" charset="0"/>
                <a:ea typeface="Microsoft Sans Serif" panose="020B0604020202020204" pitchFamily="34" charset="0"/>
                <a:cs typeface="Times New Roman" pitchFamily="18" charset="0"/>
              </a:rPr>
              <a:t>What </a:t>
            </a:r>
            <a:r>
              <a:rPr lang="en-US" sz="2000" dirty="0">
                <a:latin typeface="Times New Roman" pitchFamily="18" charset="0"/>
                <a:ea typeface="Microsoft Sans Serif" panose="020B0604020202020204" pitchFamily="34" charset="0"/>
                <a:cs typeface="Times New Roman" pitchFamily="18" charset="0"/>
              </a:rPr>
              <a:t>is rational at any given time depends on four things: </a:t>
            </a:r>
            <a:endParaRPr lang="en-US" sz="2000" dirty="0" smtClean="0">
              <a:latin typeface="Times New Roman" pitchFamily="18" charset="0"/>
              <a:ea typeface="Microsoft Sans Serif" panose="020B0604020202020204" pitchFamily="34" charset="0"/>
              <a:cs typeface="Times New Roman" pitchFamily="18" charset="0"/>
            </a:endParaRPr>
          </a:p>
          <a:p>
            <a:pPr marL="457200" lvl="1" indent="0" algn="just">
              <a:lnSpc>
                <a:spcPct val="150000"/>
              </a:lnSpc>
              <a:buFont typeface="Wingdings" pitchFamily="2" charset="2"/>
              <a:buChar char="ü"/>
            </a:pPr>
            <a:r>
              <a:rPr lang="en-US" sz="2000" dirty="0" smtClean="0">
                <a:latin typeface="Times New Roman" pitchFamily="18" charset="0"/>
                <a:ea typeface="Microsoft Sans Serif" panose="020B0604020202020204" pitchFamily="34" charset="0"/>
                <a:cs typeface="Times New Roman" pitchFamily="18" charset="0"/>
              </a:rPr>
              <a:t> The </a:t>
            </a:r>
            <a:r>
              <a:rPr lang="en-US" sz="2000" dirty="0">
                <a:latin typeface="Times New Roman" pitchFamily="18" charset="0"/>
                <a:ea typeface="Microsoft Sans Serif" panose="020B0604020202020204" pitchFamily="34" charset="0"/>
                <a:cs typeface="Times New Roman" pitchFamily="18" charset="0"/>
              </a:rPr>
              <a:t>performance measure that defines the criterion of success. </a:t>
            </a:r>
            <a:endParaRPr lang="en-US" sz="2000" dirty="0" smtClean="0">
              <a:latin typeface="Times New Roman" pitchFamily="18" charset="0"/>
              <a:ea typeface="Microsoft Sans Serif" panose="020B0604020202020204" pitchFamily="34" charset="0"/>
              <a:cs typeface="Times New Roman" pitchFamily="18" charset="0"/>
            </a:endParaRPr>
          </a:p>
          <a:p>
            <a:pPr marL="457200" lvl="1" indent="0" algn="just">
              <a:lnSpc>
                <a:spcPct val="150000"/>
              </a:lnSpc>
              <a:buFont typeface="Wingdings" pitchFamily="2" charset="2"/>
              <a:buChar char="ü"/>
            </a:pPr>
            <a:r>
              <a:rPr lang="en-US" sz="2000" dirty="0" smtClean="0">
                <a:latin typeface="Times New Roman" pitchFamily="18" charset="0"/>
                <a:ea typeface="Microsoft Sans Serif" panose="020B0604020202020204" pitchFamily="34" charset="0"/>
                <a:cs typeface="Times New Roman" pitchFamily="18" charset="0"/>
              </a:rPr>
              <a:t> </a:t>
            </a:r>
            <a:r>
              <a:rPr lang="en-US" sz="2000" dirty="0">
                <a:latin typeface="Times New Roman" pitchFamily="18" charset="0"/>
                <a:ea typeface="Microsoft Sans Serif" panose="020B0604020202020204" pitchFamily="34" charset="0"/>
                <a:cs typeface="Times New Roman" pitchFamily="18" charset="0"/>
              </a:rPr>
              <a:t>The agent’s prior knowledge of the environment. </a:t>
            </a:r>
            <a:endParaRPr lang="en-US" sz="2000" dirty="0" smtClean="0">
              <a:latin typeface="Times New Roman" pitchFamily="18" charset="0"/>
              <a:ea typeface="Microsoft Sans Serif" panose="020B0604020202020204" pitchFamily="34" charset="0"/>
              <a:cs typeface="Times New Roman" pitchFamily="18" charset="0"/>
            </a:endParaRPr>
          </a:p>
          <a:p>
            <a:pPr marL="457200" lvl="1" indent="0" algn="just">
              <a:lnSpc>
                <a:spcPct val="150000"/>
              </a:lnSpc>
              <a:buFont typeface="Wingdings" pitchFamily="2" charset="2"/>
              <a:buChar char="ü"/>
            </a:pPr>
            <a:r>
              <a:rPr lang="en-US" sz="2000" dirty="0" smtClean="0">
                <a:latin typeface="Times New Roman" pitchFamily="18" charset="0"/>
                <a:ea typeface="Microsoft Sans Serif" panose="020B0604020202020204" pitchFamily="34" charset="0"/>
                <a:cs typeface="Times New Roman" pitchFamily="18" charset="0"/>
              </a:rPr>
              <a:t> The </a:t>
            </a:r>
            <a:r>
              <a:rPr lang="en-US" sz="2000" dirty="0">
                <a:latin typeface="Times New Roman" pitchFamily="18" charset="0"/>
                <a:ea typeface="Microsoft Sans Serif" panose="020B0604020202020204" pitchFamily="34" charset="0"/>
                <a:cs typeface="Times New Roman" pitchFamily="18" charset="0"/>
              </a:rPr>
              <a:t>actions that the agent can perform. </a:t>
            </a:r>
            <a:endParaRPr lang="en-US" sz="2000" dirty="0" smtClean="0">
              <a:latin typeface="Times New Roman" pitchFamily="18" charset="0"/>
              <a:ea typeface="Microsoft Sans Serif" panose="020B0604020202020204" pitchFamily="34" charset="0"/>
              <a:cs typeface="Times New Roman" pitchFamily="18" charset="0"/>
            </a:endParaRPr>
          </a:p>
          <a:p>
            <a:pPr marL="457200" lvl="1" indent="0" algn="just">
              <a:lnSpc>
                <a:spcPct val="150000"/>
              </a:lnSpc>
              <a:buFont typeface="Wingdings" pitchFamily="2" charset="2"/>
              <a:buChar char="ü"/>
            </a:pPr>
            <a:r>
              <a:rPr lang="en-US" sz="2000" dirty="0" smtClean="0">
                <a:latin typeface="Times New Roman" pitchFamily="18" charset="0"/>
                <a:ea typeface="Microsoft Sans Serif" panose="020B0604020202020204" pitchFamily="34" charset="0"/>
                <a:cs typeface="Times New Roman" pitchFamily="18" charset="0"/>
              </a:rPr>
              <a:t> The </a:t>
            </a:r>
            <a:r>
              <a:rPr lang="en-US" sz="2000" dirty="0">
                <a:latin typeface="Times New Roman" pitchFamily="18" charset="0"/>
                <a:ea typeface="Microsoft Sans Serif" panose="020B0604020202020204" pitchFamily="34" charset="0"/>
                <a:cs typeface="Times New Roman" pitchFamily="18" charset="0"/>
              </a:rPr>
              <a:t>agent’s percept sequence to date</a:t>
            </a:r>
            <a:r>
              <a:rPr lang="en-US" sz="2000" dirty="0" smtClean="0">
                <a:latin typeface="Times New Roman" pitchFamily="18" charset="0"/>
                <a:ea typeface="Microsoft Sans Serif" panose="020B0604020202020204" pitchFamily="34" charset="0"/>
                <a:cs typeface="Times New Roman" pitchFamily="18" charset="0"/>
              </a:rPr>
              <a:t>.</a:t>
            </a:r>
          </a:p>
          <a:p>
            <a:pPr marL="0" indent="0" algn="just" fontAlgn="base">
              <a:lnSpc>
                <a:spcPct val="150000"/>
              </a:lnSpc>
              <a:buNone/>
            </a:pPr>
            <a:r>
              <a:rPr lang="en-US" sz="2000" dirty="0" smtClean="0">
                <a:latin typeface="Times New Roman" pitchFamily="18" charset="0"/>
                <a:ea typeface="Microsoft Sans Serif" panose="020B0604020202020204" pitchFamily="34" charset="0"/>
                <a:cs typeface="Times New Roman" pitchFamily="18" charset="0"/>
              </a:rPr>
              <a:t>This </a:t>
            </a:r>
            <a:r>
              <a:rPr lang="en-US" sz="2000" dirty="0">
                <a:latin typeface="Times New Roman" pitchFamily="18" charset="0"/>
                <a:ea typeface="Microsoft Sans Serif" panose="020B0604020202020204" pitchFamily="34" charset="0"/>
                <a:cs typeface="Times New Roman" pitchFamily="18" charset="0"/>
              </a:rPr>
              <a:t>leads to a </a:t>
            </a:r>
            <a:r>
              <a:rPr lang="en-US" sz="2000" b="1" dirty="0">
                <a:latin typeface="Times New Roman" pitchFamily="18" charset="0"/>
                <a:ea typeface="Microsoft Sans Serif" panose="020B0604020202020204" pitchFamily="34" charset="0"/>
                <a:cs typeface="Times New Roman" pitchFamily="18" charset="0"/>
              </a:rPr>
              <a:t>definition of a rational agent </a:t>
            </a:r>
            <a:r>
              <a:rPr lang="en-US" sz="2000" dirty="0">
                <a:latin typeface="Times New Roman" pitchFamily="18" charset="0"/>
                <a:ea typeface="Microsoft Sans Serif" panose="020B0604020202020204" pitchFamily="34" charset="0"/>
                <a:cs typeface="Times New Roman" pitchFamily="18" charset="0"/>
              </a:rPr>
              <a:t>(ideal rational agent)</a:t>
            </a:r>
          </a:p>
          <a:p>
            <a:pPr algn="just" fontAlgn="base">
              <a:lnSpc>
                <a:spcPct val="150000"/>
              </a:lnSpc>
              <a:buFont typeface="Wingdings" pitchFamily="2" charset="2"/>
              <a:buChar char="v"/>
            </a:pPr>
            <a:r>
              <a:rPr lang="en-US" sz="2000" dirty="0">
                <a:latin typeface="Times New Roman" pitchFamily="18" charset="0"/>
                <a:ea typeface="Microsoft Sans Serif" panose="020B0604020202020204" pitchFamily="34" charset="0"/>
                <a:cs typeface="Times New Roman" pitchFamily="18" charset="0"/>
              </a:rPr>
              <a:t>“For each possible percept sequence, a rational agent should select an action that is expected to maximize </a:t>
            </a:r>
            <a:r>
              <a:rPr lang="en-US" sz="2000" dirty="0" smtClean="0">
                <a:latin typeface="Times New Roman" pitchFamily="18" charset="0"/>
                <a:ea typeface="Microsoft Sans Serif" panose="020B0604020202020204" pitchFamily="34" charset="0"/>
                <a:cs typeface="Times New Roman" pitchFamily="18" charset="0"/>
              </a:rPr>
              <a:t>its performance </a:t>
            </a:r>
            <a:r>
              <a:rPr lang="en-US" sz="2000" dirty="0">
                <a:latin typeface="Times New Roman" pitchFamily="18" charset="0"/>
                <a:ea typeface="Microsoft Sans Serif" panose="020B0604020202020204" pitchFamily="34" charset="0"/>
                <a:cs typeface="Times New Roman" pitchFamily="18" charset="0"/>
              </a:rPr>
              <a:t>measure, given the evidence provided by the percept sequence and whatever built-in knowledge the agent has, that is the task of rational agent is to improve the performance measure depends on percept sequence</a:t>
            </a:r>
            <a:r>
              <a:rPr lang="en-US" sz="2000" dirty="0" smtClean="0">
                <a:latin typeface="Times New Roman" pitchFamily="18" charset="0"/>
                <a:ea typeface="Microsoft Sans Serif" panose="020B0604020202020204" pitchFamily="34" charset="0"/>
                <a:cs typeface="Times New Roman" pitchFamily="18" charset="0"/>
              </a:rPr>
              <a:t>”.</a:t>
            </a:r>
            <a:endParaRPr lang="en-US" sz="2000" dirty="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2000" dirty="0">
                <a:latin typeface="Times New Roman" pitchFamily="18" charset="0"/>
                <a:ea typeface="Microsoft Sans Serif" panose="020B0604020202020204" pitchFamily="34" charset="0"/>
                <a:cs typeface="Times New Roman" pitchFamily="18" charset="0"/>
              </a:rPr>
              <a:t>Consider the simple vacuum-cleaner agent that cleans a square if it is dirty and moves to the other square if not; this is the agent function tabulated in </a:t>
            </a:r>
            <a:r>
              <a:rPr lang="en-US" sz="2000" dirty="0" smtClean="0">
                <a:latin typeface="Times New Roman" pitchFamily="18" charset="0"/>
                <a:ea typeface="Microsoft Sans Serif" panose="020B0604020202020204" pitchFamily="34" charset="0"/>
                <a:cs typeface="Times New Roman" pitchFamily="18" charset="0"/>
              </a:rPr>
              <a:t>Figure. </a:t>
            </a:r>
            <a:r>
              <a:rPr lang="en-US" sz="2000" dirty="0">
                <a:latin typeface="Times New Roman" pitchFamily="18" charset="0"/>
                <a:ea typeface="Microsoft Sans Serif" panose="020B0604020202020204" pitchFamily="34" charset="0"/>
                <a:cs typeface="Times New Roman" pitchFamily="18" charset="0"/>
              </a:rPr>
              <a:t>Is this a rational agent? That depends! </a:t>
            </a:r>
            <a:endParaRPr lang="en-US" sz="20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2000" dirty="0" smtClean="0">
                <a:latin typeface="Times New Roman" pitchFamily="18" charset="0"/>
                <a:ea typeface="Microsoft Sans Serif" panose="020B0604020202020204" pitchFamily="34" charset="0"/>
                <a:cs typeface="Times New Roman" pitchFamily="18" charset="0"/>
              </a:rPr>
              <a:t>First</a:t>
            </a:r>
            <a:r>
              <a:rPr lang="en-US" sz="2000" dirty="0">
                <a:latin typeface="Times New Roman" pitchFamily="18" charset="0"/>
                <a:ea typeface="Microsoft Sans Serif" panose="020B0604020202020204" pitchFamily="34" charset="0"/>
                <a:cs typeface="Times New Roman" pitchFamily="18" charset="0"/>
              </a:rPr>
              <a:t>, we need to say what the performance measure is, what is known about the environment, and what sensors and actuators the agent has. </a:t>
            </a:r>
            <a:endParaRPr lang="en-US" sz="20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None/>
            </a:pPr>
            <a:r>
              <a:rPr lang="en-US" sz="2000" dirty="0" smtClean="0">
                <a:latin typeface="Times New Roman" pitchFamily="18" charset="0"/>
                <a:ea typeface="Microsoft Sans Serif" panose="020B0604020202020204" pitchFamily="34" charset="0"/>
                <a:cs typeface="Times New Roman" pitchFamily="18" charset="0"/>
              </a:rPr>
              <a:t>Let </a:t>
            </a:r>
            <a:r>
              <a:rPr lang="en-US" sz="2000" dirty="0">
                <a:latin typeface="Times New Roman" pitchFamily="18" charset="0"/>
                <a:ea typeface="Microsoft Sans Serif" panose="020B0604020202020204" pitchFamily="34" charset="0"/>
                <a:cs typeface="Times New Roman" pitchFamily="18" charset="0"/>
              </a:rPr>
              <a:t>us assume the </a:t>
            </a:r>
            <a:r>
              <a:rPr lang="en-US" sz="2000" dirty="0" smtClean="0">
                <a:latin typeface="Times New Roman" pitchFamily="18" charset="0"/>
                <a:ea typeface="Microsoft Sans Serif" panose="020B0604020202020204" pitchFamily="34" charset="0"/>
                <a:cs typeface="Times New Roman" pitchFamily="18" charset="0"/>
              </a:rPr>
              <a:t>following.</a:t>
            </a:r>
            <a:endParaRPr lang="en-IN" sz="2000" dirty="0">
              <a:latin typeface="Times New Roman" pitchFamily="18" charset="0"/>
              <a:ea typeface="Microsoft Sans Serif" panose="020B0604020202020204" pitchFamily="34" charset="0"/>
              <a:cs typeface="Times New Roman" pitchFamily="18" charset="0"/>
            </a:endParaRPr>
          </a:p>
        </p:txBody>
      </p:sp>
    </p:spTree>
    <p:extLst>
      <p:ext uri="{BB962C8B-B14F-4D97-AF65-F5344CB8AC3E}">
        <p14:creationId xmlns:p14="http://schemas.microsoft.com/office/powerpoint/2010/main" xmlns="" val="3619847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326571"/>
            <a:ext cx="6074228" cy="6296298"/>
          </a:xfrm>
        </p:spPr>
        <p:txBody>
          <a:bodyPr>
            <a:normAutofit fontScale="85000" lnSpcReduction="10000"/>
          </a:bodyPr>
          <a:lstStyle/>
          <a:p>
            <a:pPr marL="0" indent="0" algn="just">
              <a:lnSpc>
                <a:spcPct val="150000"/>
              </a:lnSpc>
              <a:buFont typeface="Wingdings" pitchFamily="2" charset="2"/>
              <a:buChar char="v"/>
            </a:pPr>
            <a:r>
              <a:rPr lang="en-US" sz="2300" dirty="0" smtClean="0">
                <a:latin typeface="Times New Roman" pitchFamily="18" charset="0"/>
                <a:ea typeface="Microsoft Sans Serif" panose="020B0604020202020204" pitchFamily="34" charset="0"/>
                <a:cs typeface="Times New Roman" pitchFamily="18" charset="0"/>
              </a:rPr>
              <a:t>The </a:t>
            </a:r>
            <a:r>
              <a:rPr lang="en-US" sz="2300" dirty="0">
                <a:latin typeface="Times New Roman" pitchFamily="18" charset="0"/>
                <a:ea typeface="Microsoft Sans Serif" panose="020B0604020202020204" pitchFamily="34" charset="0"/>
                <a:cs typeface="Times New Roman" pitchFamily="18" charset="0"/>
              </a:rPr>
              <a:t>performance measure awards one point for each clean square at each time step, over a “lifetime” of 1000 time steps. </a:t>
            </a:r>
            <a:endParaRPr lang="en-US" sz="23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2300" dirty="0" smtClean="0">
                <a:latin typeface="Times New Roman" pitchFamily="18" charset="0"/>
                <a:ea typeface="Microsoft Sans Serif" panose="020B0604020202020204" pitchFamily="34" charset="0"/>
                <a:cs typeface="Times New Roman" pitchFamily="18" charset="0"/>
              </a:rPr>
              <a:t>The </a:t>
            </a:r>
            <a:r>
              <a:rPr lang="en-US" sz="2300" dirty="0">
                <a:latin typeface="Times New Roman" pitchFamily="18" charset="0"/>
                <a:ea typeface="Microsoft Sans Serif" panose="020B0604020202020204" pitchFamily="34" charset="0"/>
                <a:cs typeface="Times New Roman" pitchFamily="18" charset="0"/>
              </a:rPr>
              <a:t>“geography” of the environment is known a priori (</a:t>
            </a:r>
            <a:r>
              <a:rPr lang="en-US" sz="2300" dirty="0" smtClean="0">
                <a:latin typeface="Times New Roman" pitchFamily="18" charset="0"/>
                <a:ea typeface="Microsoft Sans Serif" panose="020B0604020202020204" pitchFamily="34" charset="0"/>
                <a:cs typeface="Times New Roman" pitchFamily="18" charset="0"/>
              </a:rPr>
              <a:t>Figure) </a:t>
            </a:r>
            <a:r>
              <a:rPr lang="en-US" sz="2300" dirty="0">
                <a:latin typeface="Times New Roman" pitchFamily="18" charset="0"/>
                <a:ea typeface="Microsoft Sans Serif" panose="020B0604020202020204" pitchFamily="34" charset="0"/>
                <a:cs typeface="Times New Roman" pitchFamily="18" charset="0"/>
              </a:rPr>
              <a:t>but the dirt </a:t>
            </a:r>
            <a:r>
              <a:rPr lang="en-US" sz="2300" dirty="0" smtClean="0">
                <a:latin typeface="Times New Roman" pitchFamily="18" charset="0"/>
                <a:ea typeface="Microsoft Sans Serif" panose="020B0604020202020204" pitchFamily="34" charset="0"/>
                <a:cs typeface="Times New Roman" pitchFamily="18" charset="0"/>
              </a:rPr>
              <a:t>distribution </a:t>
            </a:r>
            <a:r>
              <a:rPr lang="en-US" sz="2300" dirty="0">
                <a:latin typeface="Times New Roman" pitchFamily="18" charset="0"/>
                <a:ea typeface="Microsoft Sans Serif" panose="020B0604020202020204" pitchFamily="34" charset="0"/>
                <a:cs typeface="Times New Roman" pitchFamily="18" charset="0"/>
              </a:rPr>
              <a:t>and the initial location of the agent are not. Clean squares stay clean and sucking cleans the current square. </a:t>
            </a:r>
            <a:endParaRPr lang="en-US" sz="23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2300" dirty="0" smtClean="0">
                <a:latin typeface="Times New Roman" pitchFamily="18" charset="0"/>
                <a:ea typeface="Microsoft Sans Serif" panose="020B0604020202020204" pitchFamily="34" charset="0"/>
                <a:cs typeface="Times New Roman" pitchFamily="18" charset="0"/>
              </a:rPr>
              <a:t>The </a:t>
            </a:r>
            <a:r>
              <a:rPr lang="en-US" sz="2300" dirty="0">
                <a:latin typeface="Times New Roman" pitchFamily="18" charset="0"/>
                <a:ea typeface="Microsoft Sans Serif" panose="020B0604020202020204" pitchFamily="34" charset="0"/>
                <a:cs typeface="Times New Roman" pitchFamily="18" charset="0"/>
              </a:rPr>
              <a:t>Left and Right actions move the agent left and right except when this would take the agent outside the environment, in which case the agent remains where it is. </a:t>
            </a:r>
            <a:endParaRPr lang="en-US" sz="23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2300" dirty="0" smtClean="0">
                <a:latin typeface="Times New Roman" pitchFamily="18" charset="0"/>
                <a:ea typeface="Microsoft Sans Serif" panose="020B0604020202020204" pitchFamily="34" charset="0"/>
                <a:cs typeface="Times New Roman" pitchFamily="18" charset="0"/>
              </a:rPr>
              <a:t> </a:t>
            </a:r>
            <a:r>
              <a:rPr lang="en-US" sz="2300" dirty="0">
                <a:latin typeface="Times New Roman" pitchFamily="18" charset="0"/>
                <a:ea typeface="Microsoft Sans Serif" panose="020B0604020202020204" pitchFamily="34" charset="0"/>
                <a:cs typeface="Times New Roman" pitchFamily="18" charset="0"/>
              </a:rPr>
              <a:t>The only available actions are Left, Right, and Suck. </a:t>
            </a:r>
            <a:endParaRPr lang="en-US" sz="2300" dirty="0" smtClean="0">
              <a:latin typeface="Times New Roman" pitchFamily="18" charset="0"/>
              <a:ea typeface="Microsoft Sans Serif" panose="020B0604020202020204" pitchFamily="34" charset="0"/>
              <a:cs typeface="Times New Roman" pitchFamily="18" charset="0"/>
            </a:endParaRPr>
          </a:p>
          <a:p>
            <a:pPr marL="0" indent="0" algn="just">
              <a:lnSpc>
                <a:spcPct val="150000"/>
              </a:lnSpc>
              <a:buFont typeface="Wingdings" pitchFamily="2" charset="2"/>
              <a:buChar char="v"/>
            </a:pPr>
            <a:r>
              <a:rPr lang="en-US" sz="2300" dirty="0" smtClean="0">
                <a:latin typeface="Times New Roman" pitchFamily="18" charset="0"/>
                <a:ea typeface="Microsoft Sans Serif" panose="020B0604020202020204" pitchFamily="34" charset="0"/>
                <a:cs typeface="Times New Roman" pitchFamily="18" charset="0"/>
              </a:rPr>
              <a:t> </a:t>
            </a:r>
            <a:r>
              <a:rPr lang="en-US" sz="2300" dirty="0">
                <a:latin typeface="Times New Roman" pitchFamily="18" charset="0"/>
                <a:ea typeface="Microsoft Sans Serif" panose="020B0604020202020204" pitchFamily="34" charset="0"/>
                <a:cs typeface="Times New Roman" pitchFamily="18" charset="0"/>
              </a:rPr>
              <a:t>The agent correctly perceives its </a:t>
            </a:r>
            <a:r>
              <a:rPr lang="en-US" sz="2300" dirty="0" smtClean="0">
                <a:latin typeface="Times New Roman" pitchFamily="18" charset="0"/>
                <a:ea typeface="Microsoft Sans Serif" panose="020B0604020202020204" pitchFamily="34" charset="0"/>
                <a:cs typeface="Times New Roman" pitchFamily="18" charset="0"/>
              </a:rPr>
              <a:t>location </a:t>
            </a:r>
            <a:r>
              <a:rPr lang="en-US" sz="2300" dirty="0">
                <a:latin typeface="Times New Roman" pitchFamily="18" charset="0"/>
                <a:ea typeface="Microsoft Sans Serif" panose="020B0604020202020204" pitchFamily="34" charset="0"/>
                <a:cs typeface="Times New Roman" pitchFamily="18" charset="0"/>
              </a:rPr>
              <a:t>and whether that location contains dirt</a:t>
            </a:r>
            <a:r>
              <a:rPr lang="en-US" sz="2300" dirty="0" smtClean="0">
                <a:latin typeface="Times New Roman" pitchFamily="18" charset="0"/>
                <a:ea typeface="Microsoft Sans Serif" panose="020B0604020202020204" pitchFamily="34" charset="0"/>
                <a:cs typeface="Times New Roman" pitchFamily="18" charset="0"/>
              </a:rPr>
              <a:t>.</a:t>
            </a:r>
          </a:p>
          <a:p>
            <a:pPr marL="0" indent="0" algn="just">
              <a:lnSpc>
                <a:spcPct val="150000"/>
              </a:lnSpc>
              <a:buNone/>
            </a:pPr>
            <a:endParaRPr lang="en-IN" sz="2300" smtClean="0">
              <a:solidFill>
                <a:srgbClr val="00B050"/>
              </a:solidFill>
              <a:latin typeface="Times New Roman" pitchFamily="18" charset="0"/>
              <a:ea typeface="Microsoft Sans Serif" panose="020B0604020202020204" pitchFamily="34" charset="0"/>
              <a:cs typeface="Times New Roman" pitchFamily="18" charset="0"/>
            </a:endParaRPr>
          </a:p>
          <a:p>
            <a:pPr marL="0" indent="0" algn="just">
              <a:lnSpc>
                <a:spcPct val="150000"/>
              </a:lnSpc>
              <a:buNone/>
            </a:pPr>
            <a:endParaRPr lang="en-IN" sz="2300" smtClean="0">
              <a:solidFill>
                <a:srgbClr val="00B050"/>
              </a:solidFill>
              <a:latin typeface="Times New Roman" pitchFamily="18" charset="0"/>
              <a:ea typeface="Microsoft Sans Serif" panose="020B0604020202020204" pitchFamily="34" charset="0"/>
              <a:cs typeface="Times New Roman" pitchFamily="18" charset="0"/>
            </a:endParaRPr>
          </a:p>
        </p:txBody>
      </p:sp>
      <p:pic>
        <p:nvPicPr>
          <p:cNvPr id="4" name="Picture 4" descr="1a. Consider the vacuum world problem with the | Chegg.com"/>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66114" y="464688"/>
            <a:ext cx="5725886" cy="57532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7097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446" y="209006"/>
            <a:ext cx="11534504" cy="6579983"/>
          </a:xfrm>
        </p:spPr>
        <p:txBody>
          <a:bodyPr>
            <a:normAutofit/>
          </a:bodyPr>
          <a:lstStyle/>
          <a:p>
            <a:pPr marL="0" indent="0" algn="just">
              <a:lnSpc>
                <a:spcPct val="150000"/>
              </a:lnSpc>
              <a:buNone/>
            </a:pPr>
            <a:r>
              <a:rPr lang="en-IN" sz="2000" dirty="0" smtClean="0">
                <a:solidFill>
                  <a:srgbClr val="00B050"/>
                </a:solidFill>
                <a:latin typeface="Times New Roman" pitchFamily="18" charset="0"/>
                <a:ea typeface="Microsoft Sans Serif" panose="020B0604020202020204" pitchFamily="34" charset="0"/>
                <a:cs typeface="Times New Roman" pitchFamily="18" charset="0"/>
              </a:rPr>
              <a:t>Omniscience, learning, and autonomy</a:t>
            </a:r>
          </a:p>
          <a:p>
            <a:pPr algn="just" fontAlgn="base">
              <a:lnSpc>
                <a:spcPct val="150000"/>
              </a:lnSpc>
              <a:buFont typeface="Wingdings" pitchFamily="2" charset="2"/>
              <a:buChar char="v"/>
            </a:pPr>
            <a:r>
              <a:rPr lang="en-US" sz="1800" dirty="0" smtClean="0">
                <a:latin typeface="Times New Roman" pitchFamily="18" charset="0"/>
                <a:ea typeface="Microsoft Sans Serif" panose="020B0604020202020204" pitchFamily="34" charset="0"/>
                <a:cs typeface="Times New Roman" pitchFamily="18" charset="0"/>
              </a:rPr>
              <a:t>An </a:t>
            </a:r>
            <a:r>
              <a:rPr lang="en-US" sz="1800" b="1" dirty="0" smtClean="0">
                <a:latin typeface="Times New Roman" pitchFamily="18" charset="0"/>
                <a:ea typeface="Microsoft Sans Serif" panose="020B0604020202020204" pitchFamily="34" charset="0"/>
                <a:cs typeface="Times New Roman" pitchFamily="18" charset="0"/>
              </a:rPr>
              <a:t>omniscient agent</a:t>
            </a:r>
            <a:r>
              <a:rPr lang="en-US" sz="1800" dirty="0" smtClean="0">
                <a:latin typeface="Times New Roman" pitchFamily="18" charset="0"/>
                <a:ea typeface="Microsoft Sans Serif" panose="020B0604020202020204" pitchFamily="34" charset="0"/>
                <a:cs typeface="Times New Roman" pitchFamily="18" charset="0"/>
              </a:rPr>
              <a:t> knows the actual outcome of its actions and can act accordingly; but omniscience is impossible in reality.</a:t>
            </a:r>
          </a:p>
          <a:p>
            <a:pPr algn="just" fontAlgn="base">
              <a:lnSpc>
                <a:spcPct val="150000"/>
              </a:lnSpc>
              <a:buFont typeface="Wingdings" pitchFamily="2" charset="2"/>
              <a:buChar char="v"/>
            </a:pPr>
            <a:r>
              <a:rPr lang="en-US" sz="1800" dirty="0" smtClean="0">
                <a:latin typeface="Times New Roman" pitchFamily="18" charset="0"/>
                <a:ea typeface="Microsoft Sans Serif" panose="020B0604020202020204" pitchFamily="34" charset="0"/>
                <a:cs typeface="Times New Roman" pitchFamily="18" charset="0"/>
              </a:rPr>
              <a:t>A rational agent not only to gather information, but also to learn as much as possible from what it perceives.</a:t>
            </a:r>
          </a:p>
          <a:p>
            <a:pPr algn="just" fontAlgn="base">
              <a:lnSpc>
                <a:spcPct val="150000"/>
              </a:lnSpc>
              <a:buFont typeface="Wingdings" pitchFamily="2" charset="2"/>
              <a:buChar char="v"/>
            </a:pPr>
            <a:r>
              <a:rPr lang="en-US" sz="1800" dirty="0" smtClean="0">
                <a:latin typeface="Times New Roman" pitchFamily="18" charset="0"/>
                <a:ea typeface="Microsoft Sans Serif" panose="020B0604020202020204" pitchFamily="34" charset="0"/>
                <a:cs typeface="Times New Roman" pitchFamily="18" charset="0"/>
              </a:rPr>
              <a:t>The agent‘s initial configuration could reflect some prior knowledge of the environment, but as the agent gains experience this may be modified and augmented.</a:t>
            </a:r>
            <a:endParaRPr lang="en-IN" sz="1800" dirty="0" smtClean="0">
              <a:solidFill>
                <a:schemeClr val="accent1"/>
              </a:solidFill>
              <a:latin typeface="Times New Roman" pitchFamily="18" charset="0"/>
              <a:ea typeface="Microsoft Sans Serif" panose="020B0604020202020204" pitchFamily="34" charset="0"/>
              <a:cs typeface="Times New Roman" pitchFamily="18" charset="0"/>
            </a:endParaRPr>
          </a:p>
          <a:p>
            <a:pPr algn="just" fontAlgn="base">
              <a:lnSpc>
                <a:spcPct val="150000"/>
              </a:lnSpc>
              <a:buFont typeface="Wingdings" pitchFamily="2" charset="2"/>
              <a:buChar char="v"/>
            </a:pPr>
            <a:r>
              <a:rPr lang="en-US" sz="1800" dirty="0" smtClean="0">
                <a:latin typeface="Times New Roman" pitchFamily="18" charset="0"/>
                <a:ea typeface="Microsoft Sans Serif" panose="020B0604020202020204" pitchFamily="34" charset="0"/>
                <a:cs typeface="Times New Roman" pitchFamily="18" charset="0"/>
              </a:rPr>
              <a:t>Successful </a:t>
            </a:r>
            <a:r>
              <a:rPr lang="en-US" sz="1800" dirty="0">
                <a:latin typeface="Times New Roman" pitchFamily="18" charset="0"/>
                <a:ea typeface="Microsoft Sans Serif" panose="020B0604020202020204" pitchFamily="34" charset="0"/>
                <a:cs typeface="Times New Roman" pitchFamily="18" charset="0"/>
              </a:rPr>
              <a:t>agents </a:t>
            </a:r>
            <a:r>
              <a:rPr lang="en-US" sz="1800" b="1" dirty="0" smtClean="0">
                <a:latin typeface="Times New Roman" pitchFamily="18" charset="0"/>
                <a:ea typeface="Microsoft Sans Serif" panose="020B0604020202020204" pitchFamily="34" charset="0"/>
                <a:cs typeface="Times New Roman" pitchFamily="18" charset="0"/>
              </a:rPr>
              <a:t>split </a:t>
            </a:r>
            <a:r>
              <a:rPr lang="en-US" sz="1800" b="1" dirty="0">
                <a:latin typeface="Times New Roman" pitchFamily="18" charset="0"/>
                <a:ea typeface="Microsoft Sans Serif" panose="020B0604020202020204" pitchFamily="34" charset="0"/>
                <a:cs typeface="Times New Roman" pitchFamily="18" charset="0"/>
              </a:rPr>
              <a:t>the task</a:t>
            </a:r>
            <a:r>
              <a:rPr lang="en-US" sz="1800" dirty="0">
                <a:latin typeface="Times New Roman" pitchFamily="18" charset="0"/>
                <a:ea typeface="Microsoft Sans Serif" panose="020B0604020202020204" pitchFamily="34" charset="0"/>
                <a:cs typeface="Times New Roman" pitchFamily="18" charset="0"/>
              </a:rPr>
              <a:t> of computing the agent function into </a:t>
            </a:r>
            <a:r>
              <a:rPr lang="en-US" sz="1800" b="1" dirty="0">
                <a:latin typeface="Times New Roman" pitchFamily="18" charset="0"/>
                <a:ea typeface="Microsoft Sans Serif" panose="020B0604020202020204" pitchFamily="34" charset="0"/>
                <a:cs typeface="Times New Roman" pitchFamily="18" charset="0"/>
              </a:rPr>
              <a:t>three different periods:</a:t>
            </a:r>
            <a:r>
              <a:rPr lang="en-US" sz="1800" dirty="0">
                <a:latin typeface="Times New Roman" pitchFamily="18" charset="0"/>
                <a:ea typeface="Microsoft Sans Serif" panose="020B0604020202020204" pitchFamily="34" charset="0"/>
                <a:cs typeface="Times New Roman" pitchFamily="18" charset="0"/>
              </a:rPr>
              <a:t> </a:t>
            </a:r>
            <a:endParaRPr lang="en-US" sz="1800" dirty="0" smtClean="0">
              <a:latin typeface="Times New Roman" pitchFamily="18" charset="0"/>
              <a:ea typeface="Microsoft Sans Serif" panose="020B0604020202020204" pitchFamily="34" charset="0"/>
              <a:cs typeface="Times New Roman" pitchFamily="18" charset="0"/>
            </a:endParaRPr>
          </a:p>
          <a:p>
            <a:pPr lvl="1" algn="just" fontAlgn="base">
              <a:lnSpc>
                <a:spcPct val="150000"/>
              </a:lnSpc>
              <a:buFont typeface="Wingdings" pitchFamily="2" charset="2"/>
              <a:buChar char="ü"/>
            </a:pPr>
            <a:r>
              <a:rPr lang="en-US" sz="1800" dirty="0" smtClean="0">
                <a:latin typeface="Times New Roman" pitchFamily="18" charset="0"/>
                <a:ea typeface="Microsoft Sans Serif" panose="020B0604020202020204" pitchFamily="34" charset="0"/>
                <a:cs typeface="Times New Roman" pitchFamily="18" charset="0"/>
              </a:rPr>
              <a:t>	when </a:t>
            </a:r>
            <a:r>
              <a:rPr lang="en-US" sz="1800" dirty="0">
                <a:latin typeface="Times New Roman" pitchFamily="18" charset="0"/>
                <a:ea typeface="Microsoft Sans Serif" panose="020B0604020202020204" pitchFamily="34" charset="0"/>
                <a:cs typeface="Times New Roman" pitchFamily="18" charset="0"/>
              </a:rPr>
              <a:t>the agent is being designed, some of the computation is done by its designers; </a:t>
            </a:r>
            <a:endParaRPr lang="en-US" sz="1800" dirty="0" smtClean="0">
              <a:latin typeface="Times New Roman" pitchFamily="18" charset="0"/>
              <a:ea typeface="Microsoft Sans Serif" panose="020B0604020202020204" pitchFamily="34" charset="0"/>
              <a:cs typeface="Times New Roman" pitchFamily="18" charset="0"/>
            </a:endParaRPr>
          </a:p>
          <a:p>
            <a:pPr lvl="1" algn="just" fontAlgn="base">
              <a:lnSpc>
                <a:spcPct val="150000"/>
              </a:lnSpc>
              <a:buFont typeface="Wingdings" pitchFamily="2" charset="2"/>
              <a:buChar char="ü"/>
            </a:pPr>
            <a:r>
              <a:rPr lang="en-US" sz="1800" dirty="0" smtClean="0">
                <a:latin typeface="Times New Roman" pitchFamily="18" charset="0"/>
                <a:ea typeface="Microsoft Sans Serif" panose="020B0604020202020204" pitchFamily="34" charset="0"/>
                <a:cs typeface="Times New Roman" pitchFamily="18" charset="0"/>
              </a:rPr>
              <a:t>	when </a:t>
            </a:r>
            <a:r>
              <a:rPr lang="en-US" sz="1800" dirty="0">
                <a:latin typeface="Times New Roman" pitchFamily="18" charset="0"/>
                <a:ea typeface="Microsoft Sans Serif" panose="020B0604020202020204" pitchFamily="34" charset="0"/>
                <a:cs typeface="Times New Roman" pitchFamily="18" charset="0"/>
              </a:rPr>
              <a:t>it is deliberating on its next action, the agent does more </a:t>
            </a:r>
            <a:r>
              <a:rPr lang="en-US" sz="1800" dirty="0" smtClean="0">
                <a:latin typeface="Times New Roman" pitchFamily="18" charset="0"/>
                <a:ea typeface="Microsoft Sans Serif" panose="020B0604020202020204" pitchFamily="34" charset="0"/>
                <a:cs typeface="Times New Roman" pitchFamily="18" charset="0"/>
              </a:rPr>
              <a:t>computation and </a:t>
            </a:r>
          </a:p>
          <a:p>
            <a:pPr lvl="1" algn="just" fontAlgn="base">
              <a:lnSpc>
                <a:spcPct val="150000"/>
              </a:lnSpc>
              <a:buFont typeface="Wingdings" pitchFamily="2" charset="2"/>
              <a:buChar char="ü"/>
            </a:pPr>
            <a:r>
              <a:rPr lang="en-US" sz="1800" dirty="0" smtClean="0">
                <a:latin typeface="Times New Roman" pitchFamily="18" charset="0"/>
                <a:ea typeface="Microsoft Sans Serif" panose="020B0604020202020204" pitchFamily="34" charset="0"/>
                <a:cs typeface="Times New Roman" pitchFamily="18" charset="0"/>
              </a:rPr>
              <a:t>     as </a:t>
            </a:r>
            <a:r>
              <a:rPr lang="en-US" sz="1800" dirty="0">
                <a:latin typeface="Times New Roman" pitchFamily="18" charset="0"/>
                <a:ea typeface="Microsoft Sans Serif" panose="020B0604020202020204" pitchFamily="34" charset="0"/>
                <a:cs typeface="Times New Roman" pitchFamily="18" charset="0"/>
              </a:rPr>
              <a:t>it learns from experience, it does even more computation to decide how to modify its behavior.</a:t>
            </a:r>
          </a:p>
          <a:p>
            <a:pPr algn="just" fontAlgn="base">
              <a:lnSpc>
                <a:spcPct val="150000"/>
              </a:lnSpc>
              <a:buFont typeface="Wingdings" pitchFamily="2" charset="2"/>
              <a:buChar char="v"/>
            </a:pPr>
            <a:r>
              <a:rPr lang="en-US" sz="1800" dirty="0">
                <a:latin typeface="Times New Roman" pitchFamily="18" charset="0"/>
                <a:ea typeface="Microsoft Sans Serif" panose="020B0604020202020204" pitchFamily="34" charset="0"/>
                <a:cs typeface="Times New Roman" pitchFamily="18" charset="0"/>
              </a:rPr>
              <a:t>A rational agent should be </a:t>
            </a:r>
            <a:r>
              <a:rPr lang="en-US" sz="1800" b="1" dirty="0">
                <a:latin typeface="Times New Roman" pitchFamily="18" charset="0"/>
                <a:ea typeface="Microsoft Sans Serif" panose="020B0604020202020204" pitchFamily="34" charset="0"/>
                <a:cs typeface="Times New Roman" pitchFamily="18" charset="0"/>
              </a:rPr>
              <a:t>autonomous</a:t>
            </a:r>
            <a:r>
              <a:rPr lang="en-US" sz="1800" dirty="0">
                <a:latin typeface="Times New Roman" pitchFamily="18" charset="0"/>
                <a:ea typeface="Microsoft Sans Serif" panose="020B0604020202020204" pitchFamily="34" charset="0"/>
                <a:cs typeface="Times New Roman" pitchFamily="18" charset="0"/>
              </a:rPr>
              <a:t> – it should learn what it </a:t>
            </a:r>
            <a:r>
              <a:rPr lang="en-US" sz="1800" dirty="0" smtClean="0">
                <a:latin typeface="Times New Roman" pitchFamily="18" charset="0"/>
                <a:ea typeface="Microsoft Sans Serif" panose="020B0604020202020204" pitchFamily="34" charset="0"/>
                <a:cs typeface="Times New Roman" pitchFamily="18" charset="0"/>
              </a:rPr>
              <a:t>can, </a:t>
            </a:r>
            <a:r>
              <a:rPr lang="en-US" sz="1800" dirty="0">
                <a:latin typeface="Times New Roman" pitchFamily="18" charset="0"/>
                <a:ea typeface="Microsoft Sans Serif" panose="020B0604020202020204" pitchFamily="34" charset="0"/>
                <a:cs typeface="Times New Roman" pitchFamily="18" charset="0"/>
              </a:rPr>
              <a:t>to compensate for partial or incorrect prior knowledge. </a:t>
            </a:r>
            <a:endPar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10000"/>
              </a:lnSpc>
              <a:buNone/>
            </a:pPr>
            <a:endPar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xmlns="" val="158304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22514"/>
            <a:ext cx="11273246" cy="5682343"/>
          </a:xfrm>
        </p:spPr>
        <p:txBody>
          <a:bodyPr>
            <a:normAutofit/>
          </a:bodyPr>
          <a:lstStyle/>
          <a:p>
            <a:pPr marL="0" indent="0" algn="just" fontAlgn="base">
              <a:lnSpc>
                <a:spcPct val="100000"/>
              </a:lnSpc>
              <a:buNone/>
            </a:pPr>
            <a:r>
              <a:rPr lang="en-US" sz="2400" b="1" dirty="0" smtClean="0">
                <a:solidFill>
                  <a:srgbClr val="FF0000"/>
                </a:solidFill>
                <a:latin typeface="Times New Roman" pitchFamily="18" charset="0"/>
                <a:cs typeface="Times New Roman" pitchFamily="18" charset="0"/>
              </a:rPr>
              <a:t>1.7 THE NATURE OF ENVIRONMENTS </a:t>
            </a:r>
          </a:p>
          <a:p>
            <a:pPr marL="0" indent="0" algn="just">
              <a:lnSpc>
                <a:spcPct val="150000"/>
              </a:lnSpc>
              <a:buNone/>
            </a:pPr>
            <a:r>
              <a:rPr lang="en-US" sz="1800" dirty="0" smtClean="0">
                <a:latin typeface="Times New Roman" pitchFamily="18" charset="0"/>
                <a:ea typeface="Microsoft Sans Serif" panose="020B0604020202020204" pitchFamily="34" charset="0"/>
                <a:cs typeface="Times New Roman" pitchFamily="18" charset="0"/>
              </a:rPr>
              <a:t>The environment is the </a:t>
            </a:r>
            <a:r>
              <a:rPr lang="en-US" sz="1800" b="1" dirty="0" smtClean="0">
                <a:latin typeface="Times New Roman" pitchFamily="18" charset="0"/>
                <a:ea typeface="Microsoft Sans Serif" panose="020B0604020202020204" pitchFamily="34" charset="0"/>
                <a:cs typeface="Times New Roman" pitchFamily="18" charset="0"/>
              </a:rPr>
              <a:t>Task Environment (problem)</a:t>
            </a:r>
            <a:r>
              <a:rPr lang="en-US" sz="1800" dirty="0" smtClean="0">
                <a:latin typeface="Times New Roman" pitchFamily="18" charset="0"/>
                <a:ea typeface="Microsoft Sans Serif" panose="020B0604020202020204" pitchFamily="34" charset="0"/>
                <a:cs typeface="Times New Roman" pitchFamily="18" charset="0"/>
              </a:rPr>
              <a:t> for which the </a:t>
            </a:r>
            <a:r>
              <a:rPr lang="en-US" sz="1800" b="1" dirty="0" smtClean="0">
                <a:latin typeface="Times New Roman" pitchFamily="18" charset="0"/>
                <a:ea typeface="Microsoft Sans Serif" panose="020B0604020202020204" pitchFamily="34" charset="0"/>
                <a:cs typeface="Times New Roman" pitchFamily="18" charset="0"/>
              </a:rPr>
              <a:t>Rational Agent is the solution.</a:t>
            </a:r>
            <a:r>
              <a:rPr lang="en-US" sz="1800" dirty="0" smtClean="0">
                <a:latin typeface="Times New Roman" pitchFamily="18" charset="0"/>
                <a:ea typeface="Microsoft Sans Serif" panose="020B0604020202020204" pitchFamily="34" charset="0"/>
                <a:cs typeface="Times New Roman" pitchFamily="18" charset="0"/>
              </a:rPr>
              <a:t> Any task environment is characterized on the basis of PEAS.</a:t>
            </a:r>
          </a:p>
          <a:p>
            <a:pPr algn="just">
              <a:lnSpc>
                <a:spcPct val="150000"/>
              </a:lnSpc>
            </a:pPr>
            <a:r>
              <a:rPr lang="en-US" sz="1800" b="1" dirty="0" smtClean="0">
                <a:latin typeface="Times New Roman" pitchFamily="18" charset="0"/>
                <a:ea typeface="Microsoft Sans Serif" panose="020B0604020202020204" pitchFamily="34" charset="0"/>
                <a:cs typeface="Times New Roman" pitchFamily="18" charset="0"/>
              </a:rPr>
              <a:t>Performance</a:t>
            </a:r>
            <a:r>
              <a:rPr lang="en-US" sz="1800" dirty="0" smtClean="0">
                <a:latin typeface="Times New Roman" pitchFamily="18" charset="0"/>
                <a:ea typeface="Microsoft Sans Serif" panose="020B0604020202020204" pitchFamily="34" charset="0"/>
                <a:cs typeface="Times New Roman" pitchFamily="18" charset="0"/>
              </a:rPr>
              <a:t> – What is the performance characteristic which would either make the agent successful or not. For example, as per the previous example clean floor, optimal energy consumption might be performance measures.</a:t>
            </a:r>
          </a:p>
          <a:p>
            <a:pPr algn="just">
              <a:lnSpc>
                <a:spcPct val="150000"/>
              </a:lnSpc>
            </a:pPr>
            <a:r>
              <a:rPr lang="en-US" sz="1800" b="1" dirty="0" smtClean="0">
                <a:latin typeface="Times New Roman" pitchFamily="18" charset="0"/>
                <a:ea typeface="Microsoft Sans Serif" panose="020B0604020202020204" pitchFamily="34" charset="0"/>
                <a:cs typeface="Times New Roman" pitchFamily="18" charset="0"/>
              </a:rPr>
              <a:t>Environment</a:t>
            </a:r>
            <a:r>
              <a:rPr lang="en-US" sz="1800" dirty="0" smtClean="0">
                <a:latin typeface="Times New Roman" pitchFamily="18" charset="0"/>
                <a:ea typeface="Microsoft Sans Serif" panose="020B0604020202020204" pitchFamily="34" charset="0"/>
                <a:cs typeface="Times New Roman" pitchFamily="18" charset="0"/>
              </a:rPr>
              <a:t> – Physical characteristics and constraints expected. For example, wood floors, furniture in the way etc.</a:t>
            </a:r>
          </a:p>
          <a:p>
            <a:pPr algn="just">
              <a:lnSpc>
                <a:spcPct val="150000"/>
              </a:lnSpc>
            </a:pPr>
            <a:r>
              <a:rPr lang="en-US" sz="1800" b="1" dirty="0" smtClean="0">
                <a:latin typeface="Times New Roman" pitchFamily="18" charset="0"/>
                <a:ea typeface="Microsoft Sans Serif" panose="020B0604020202020204" pitchFamily="34" charset="0"/>
                <a:cs typeface="Times New Roman" pitchFamily="18" charset="0"/>
              </a:rPr>
              <a:t>Actuators</a:t>
            </a:r>
            <a:r>
              <a:rPr lang="en-US" sz="1800" dirty="0" smtClean="0">
                <a:latin typeface="Times New Roman" pitchFamily="18" charset="0"/>
                <a:ea typeface="Microsoft Sans Serif" panose="020B0604020202020204" pitchFamily="34" charset="0"/>
                <a:cs typeface="Times New Roman" pitchFamily="18" charset="0"/>
              </a:rPr>
              <a:t> – The physical or logical constructs which would take action. For example for the vacuum cleaner, these are the suction pumps</a:t>
            </a:r>
          </a:p>
          <a:p>
            <a:pPr algn="just">
              <a:lnSpc>
                <a:spcPct val="150000"/>
              </a:lnSpc>
            </a:pPr>
            <a:r>
              <a:rPr lang="en-US" sz="1800" b="1" dirty="0" smtClean="0">
                <a:latin typeface="Times New Roman" pitchFamily="18" charset="0"/>
                <a:ea typeface="Microsoft Sans Serif" panose="020B0604020202020204" pitchFamily="34" charset="0"/>
                <a:cs typeface="Times New Roman" pitchFamily="18" charset="0"/>
              </a:rPr>
              <a:t>Sensors</a:t>
            </a:r>
            <a:r>
              <a:rPr lang="en-US" sz="1800" dirty="0" smtClean="0">
                <a:latin typeface="Times New Roman" pitchFamily="18" charset="0"/>
                <a:ea typeface="Microsoft Sans Serif" panose="020B0604020202020204" pitchFamily="34" charset="0"/>
                <a:cs typeface="Times New Roman" pitchFamily="18" charset="0"/>
              </a:rPr>
              <a:t> – Again physical or logical constructs which would sense the environment. From our previous example, these are cameras and dirt sensors.</a:t>
            </a:r>
          </a:p>
          <a:p>
            <a:pPr marL="0" indent="0" algn="just">
              <a:lnSpc>
                <a:spcPct val="100000"/>
              </a:lnSpc>
              <a:buNone/>
            </a:pP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00000"/>
              </a:lnSpc>
              <a:buNone/>
            </a:pPr>
            <a:endParaRPr lang="en-US" sz="2200" dirty="0" smtClean="0">
              <a:latin typeface="Microsoft Sans Serif" panose="020B0604020202020204" pitchFamily="34" charset="0"/>
              <a:ea typeface="Microsoft Sans Serif" panose="020B0604020202020204" pitchFamily="34" charset="0"/>
              <a:cs typeface="Microsoft Sans Serif" panose="020B0604020202020204" pitchFamily="34" charset="0"/>
            </a:endParaRPr>
          </a:p>
          <a:p>
            <a:pPr marL="0" indent="0" algn="just">
              <a:lnSpc>
                <a:spcPct val="100000"/>
              </a:lnSpc>
              <a:buNone/>
            </a:pPr>
            <a:endPar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 name="AutoShape 2" descr="Agent in a task environment"/>
          <p:cNvSpPr>
            <a:spLocks noChangeAspect="1" noChangeArrowheads="1"/>
          </p:cNvSpPr>
          <p:nvPr/>
        </p:nvSpPr>
        <p:spPr bwMode="auto">
          <a:xfrm>
            <a:off x="563880" y="512571"/>
            <a:ext cx="307400" cy="3074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Agent in a task environ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2841786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6238</TotalTime>
  <Words>2103</Words>
  <Application>Microsoft Office PowerPoint</Application>
  <PresentationFormat>Custom</PresentationFormat>
  <Paragraphs>267</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maithili</dc:creator>
  <cp:lastModifiedBy>rvr</cp:lastModifiedBy>
  <cp:revision>186</cp:revision>
  <dcterms:created xsi:type="dcterms:W3CDTF">2021-10-14T04:37:00Z</dcterms:created>
  <dcterms:modified xsi:type="dcterms:W3CDTF">2024-02-07T02:39:11Z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3B80FBCF74094180949FEEFA06538D2E</vt:lpwstr>
  </property>
  <property fmtid="{D5CDD505-2E9C-101B-9397-08002B2CF9AE}" pid="3" name="KSOProductBuildVer">
    <vt:lpwstr>1033-11.2.0.10323</vt:lpwstr>
  </property>
</Properties>
</file>